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irF6sgHwlKKXtw9gNimY9YWqC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5b320d66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f5b320d66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f5b320d66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34" name="Google Shape;63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41" name="Google Shape;64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48" name="Google Shape;648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54" name="Google Shape;654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61" name="Google Shape;66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68" name="Google Shape;668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80" name="Google Shape;680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689" name="Google Shape;689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6c1a4040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f6c1a4040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UCX and OFI libfabric are intended to provide low-level but fairly portable network APIs for a broad range of messaging middleware.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 some kind of out of band mechanism for exchanging endpoint connection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network type constructs like communication endpoints, complete queues, event queues,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standards but specifications.  Backwards compatibility is usually guaranteed but api elements may become deprecated.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reason for two such APIs in HPC is less technical and more social/organization 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Libfabric methods are implemented by providers.  The graphic depicts only a single provider but there are quite a few.</a:t>
            </a:r>
            <a:endParaRPr/>
          </a:p>
        </p:txBody>
      </p:sp>
      <p:sp>
        <p:nvSpPr>
          <p:cNvPr id="704" name="Google Shape;70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6c1a404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f6c1a404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f6c1a4040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6c1a4040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f6c1a4040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f6c1a4040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0F7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8560" y="190440"/>
            <a:ext cx="8805439" cy="495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8"/>
          <p:cNvSpPr txBox="1"/>
          <p:nvPr>
            <p:ph type="ctrTitle"/>
          </p:nvPr>
        </p:nvSpPr>
        <p:spPr>
          <a:xfrm>
            <a:off x="457374" y="1486403"/>
            <a:ext cx="38303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" type="subTitle"/>
          </p:nvPr>
        </p:nvSpPr>
        <p:spPr>
          <a:xfrm>
            <a:off x="457200" y="2671309"/>
            <a:ext cx="3830320" cy="48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1" name="Google Shape;2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8373"/>
            <a:ext cx="3331464" cy="152975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8"/>
          <p:cNvSpPr txBox="1"/>
          <p:nvPr>
            <p:ph idx="2" type="body"/>
          </p:nvPr>
        </p:nvSpPr>
        <p:spPr>
          <a:xfrm>
            <a:off x="457200" y="3297127"/>
            <a:ext cx="2714105" cy="243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8"/>
          <p:cNvSpPr txBox="1"/>
          <p:nvPr/>
        </p:nvSpPr>
        <p:spPr>
          <a:xfrm>
            <a:off x="8705088" y="4849122"/>
            <a:ext cx="220485" cy="2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8"/>
          <p:cNvSpPr txBox="1"/>
          <p:nvPr/>
        </p:nvSpPr>
        <p:spPr>
          <a:xfrm>
            <a:off x="8074152" y="4846002"/>
            <a:ext cx="609914" cy="148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8/14/24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8"/>
          <p:cNvSpPr txBox="1"/>
          <p:nvPr>
            <p:ph idx="3" type="body"/>
          </p:nvPr>
        </p:nvSpPr>
        <p:spPr>
          <a:xfrm>
            <a:off x="457200" y="4140122"/>
            <a:ext cx="2597150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  <a:defRPr sz="10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>
                <a:solidFill>
                  <a:srgbClr val="A5A5A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>
                <a:solidFill>
                  <a:srgbClr val="A5A5A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>
                <a:solidFill>
                  <a:srgbClr val="A5A5A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sz="12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401" y="4751400"/>
            <a:ext cx="598099" cy="2746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8"/>
          <p:cNvSpPr txBox="1"/>
          <p:nvPr/>
        </p:nvSpPr>
        <p:spPr>
          <a:xfrm>
            <a:off x="918682" y="4859907"/>
            <a:ext cx="3888259" cy="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Managed by Triad National Security, LLC, for the U.S. Department of Energy’s NNSA.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with 2 Photos and Blue Background">
  <p:cSld name="Accent with 2 Photos and Blue Backgroun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0"/>
          <p:cNvSpPr/>
          <p:nvPr>
            <p:ph idx="2" type="pic"/>
          </p:nvPr>
        </p:nvSpPr>
        <p:spPr>
          <a:xfrm>
            <a:off x="5376673" y="2571750"/>
            <a:ext cx="3767328" cy="25717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0"/>
          <p:cNvSpPr/>
          <p:nvPr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0"/>
          <p:cNvSpPr/>
          <p:nvPr>
            <p:ph idx="3" type="pic"/>
          </p:nvPr>
        </p:nvSpPr>
        <p:spPr>
          <a:xfrm>
            <a:off x="5376672" y="0"/>
            <a:ext cx="3767328" cy="257175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60"/>
          <p:cNvSpPr txBox="1"/>
          <p:nvPr>
            <p:ph idx="1" type="body"/>
          </p:nvPr>
        </p:nvSpPr>
        <p:spPr>
          <a:xfrm>
            <a:off x="457200" y="457200"/>
            <a:ext cx="4523368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4" type="body"/>
          </p:nvPr>
        </p:nvSpPr>
        <p:spPr>
          <a:xfrm>
            <a:off x="3871609" y="4420821"/>
            <a:ext cx="1505254" cy="42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5" type="body"/>
          </p:nvPr>
        </p:nvSpPr>
        <p:spPr>
          <a:xfrm>
            <a:off x="457200" y="1143000"/>
            <a:ext cx="4525963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184" y="4809234"/>
            <a:ext cx="1037332" cy="20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hotos and Text_White Background">
  <p:cSld name="2 Photos and Text_White Background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/>
          <p:nvPr>
            <p:ph type="title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/>
          <p:nvPr>
            <p:ph idx="2" type="pic"/>
          </p:nvPr>
        </p:nvSpPr>
        <p:spPr>
          <a:xfrm>
            <a:off x="457200" y="1143000"/>
            <a:ext cx="3685032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61"/>
          <p:cNvSpPr txBox="1"/>
          <p:nvPr>
            <p:ph idx="1" type="body"/>
          </p:nvPr>
        </p:nvSpPr>
        <p:spPr>
          <a:xfrm>
            <a:off x="457200" y="3520440"/>
            <a:ext cx="3685032" cy="181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3" type="body"/>
          </p:nvPr>
        </p:nvSpPr>
        <p:spPr>
          <a:xfrm>
            <a:off x="457200" y="3840480"/>
            <a:ext cx="368503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1"/>
          <p:cNvSpPr txBox="1"/>
          <p:nvPr>
            <p:ph idx="4" type="body"/>
          </p:nvPr>
        </p:nvSpPr>
        <p:spPr>
          <a:xfrm>
            <a:off x="457200" y="3246120"/>
            <a:ext cx="368503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1"/>
          <p:cNvSpPr/>
          <p:nvPr>
            <p:ph idx="5" type="pic"/>
          </p:nvPr>
        </p:nvSpPr>
        <p:spPr>
          <a:xfrm>
            <a:off x="5001768" y="1143000"/>
            <a:ext cx="3685032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1"/>
          <p:cNvSpPr txBox="1"/>
          <p:nvPr>
            <p:ph idx="6" type="body"/>
          </p:nvPr>
        </p:nvSpPr>
        <p:spPr>
          <a:xfrm>
            <a:off x="5001768" y="3520440"/>
            <a:ext cx="3685032" cy="181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7" type="body"/>
          </p:nvPr>
        </p:nvSpPr>
        <p:spPr>
          <a:xfrm>
            <a:off x="5001768" y="3840480"/>
            <a:ext cx="368503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8" type="body"/>
          </p:nvPr>
        </p:nvSpPr>
        <p:spPr>
          <a:xfrm>
            <a:off x="5001768" y="3246120"/>
            <a:ext cx="368503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_White Background">
  <p:cSld name="3 Images_White Background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2"/>
          <p:cNvSpPr/>
          <p:nvPr>
            <p:ph idx="2" type="pic"/>
          </p:nvPr>
        </p:nvSpPr>
        <p:spPr>
          <a:xfrm>
            <a:off x="457200" y="1143000"/>
            <a:ext cx="2493282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62"/>
          <p:cNvSpPr txBox="1"/>
          <p:nvPr>
            <p:ph idx="1" type="body"/>
          </p:nvPr>
        </p:nvSpPr>
        <p:spPr>
          <a:xfrm>
            <a:off x="457200" y="3520440"/>
            <a:ext cx="249631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2"/>
          <p:cNvSpPr txBox="1"/>
          <p:nvPr>
            <p:ph idx="3" type="body"/>
          </p:nvPr>
        </p:nvSpPr>
        <p:spPr>
          <a:xfrm>
            <a:off x="457200" y="3840480"/>
            <a:ext cx="249631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type="title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4" type="body"/>
          </p:nvPr>
        </p:nvSpPr>
        <p:spPr>
          <a:xfrm>
            <a:off x="457200" y="3246120"/>
            <a:ext cx="249631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62"/>
          <p:cNvSpPr/>
          <p:nvPr>
            <p:ph idx="5" type="pic"/>
          </p:nvPr>
        </p:nvSpPr>
        <p:spPr>
          <a:xfrm>
            <a:off x="3327400" y="1143000"/>
            <a:ext cx="2496312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62"/>
          <p:cNvSpPr txBox="1"/>
          <p:nvPr>
            <p:ph idx="6" type="body"/>
          </p:nvPr>
        </p:nvSpPr>
        <p:spPr>
          <a:xfrm>
            <a:off x="3335992" y="3520440"/>
            <a:ext cx="249631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7" type="body"/>
          </p:nvPr>
        </p:nvSpPr>
        <p:spPr>
          <a:xfrm>
            <a:off x="3335992" y="3840480"/>
            <a:ext cx="249631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8" type="body"/>
          </p:nvPr>
        </p:nvSpPr>
        <p:spPr>
          <a:xfrm>
            <a:off x="3335991" y="3246120"/>
            <a:ext cx="249631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2"/>
          <p:cNvSpPr/>
          <p:nvPr>
            <p:ph idx="9" type="pic"/>
          </p:nvPr>
        </p:nvSpPr>
        <p:spPr>
          <a:xfrm>
            <a:off x="6188617" y="1143000"/>
            <a:ext cx="2496312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62"/>
          <p:cNvSpPr txBox="1"/>
          <p:nvPr>
            <p:ph idx="13" type="body"/>
          </p:nvPr>
        </p:nvSpPr>
        <p:spPr>
          <a:xfrm>
            <a:off x="6198777" y="3520440"/>
            <a:ext cx="249631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98D"/>
              </a:buClr>
              <a:buSzPts val="1400"/>
              <a:buNone/>
              <a:defRPr b="1" i="0" sz="1400">
                <a:solidFill>
                  <a:srgbClr val="0919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4" type="body"/>
          </p:nvPr>
        </p:nvSpPr>
        <p:spPr>
          <a:xfrm>
            <a:off x="6199632" y="3840480"/>
            <a:ext cx="2496312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15" type="body"/>
          </p:nvPr>
        </p:nvSpPr>
        <p:spPr>
          <a:xfrm>
            <a:off x="6198067" y="3246120"/>
            <a:ext cx="249631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1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6">
          <p15:clr>
            <a:srgbClr val="FBAE40"/>
          </p15:clr>
        </p15:guide>
        <p15:guide id="2" pos="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_White Background">
  <p:cSld name="4 Images_White Backgroun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3"/>
          <p:cNvSpPr/>
          <p:nvPr>
            <p:ph idx="2" type="pic"/>
          </p:nvPr>
        </p:nvSpPr>
        <p:spPr>
          <a:xfrm>
            <a:off x="457200" y="1143000"/>
            <a:ext cx="1828800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63"/>
          <p:cNvSpPr txBox="1"/>
          <p:nvPr>
            <p:ph idx="1" type="body"/>
          </p:nvPr>
        </p:nvSpPr>
        <p:spPr>
          <a:xfrm>
            <a:off x="457200" y="352044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3"/>
          <p:cNvSpPr txBox="1"/>
          <p:nvPr>
            <p:ph idx="3" type="body"/>
          </p:nvPr>
        </p:nvSpPr>
        <p:spPr>
          <a:xfrm>
            <a:off x="457200" y="3840480"/>
            <a:ext cx="18288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4" type="body"/>
          </p:nvPr>
        </p:nvSpPr>
        <p:spPr>
          <a:xfrm>
            <a:off x="457200" y="324612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3"/>
          <p:cNvSpPr txBox="1"/>
          <p:nvPr>
            <p:ph type="title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/>
          <p:nvPr>
            <p:ph idx="5" type="pic"/>
          </p:nvPr>
        </p:nvSpPr>
        <p:spPr>
          <a:xfrm>
            <a:off x="2600960" y="1143000"/>
            <a:ext cx="1828800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63"/>
          <p:cNvSpPr txBox="1"/>
          <p:nvPr>
            <p:ph idx="6" type="body"/>
          </p:nvPr>
        </p:nvSpPr>
        <p:spPr>
          <a:xfrm>
            <a:off x="2600960" y="352044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3"/>
          <p:cNvSpPr txBox="1"/>
          <p:nvPr>
            <p:ph idx="7" type="body"/>
          </p:nvPr>
        </p:nvSpPr>
        <p:spPr>
          <a:xfrm>
            <a:off x="2600960" y="3840480"/>
            <a:ext cx="18288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8" type="body"/>
          </p:nvPr>
        </p:nvSpPr>
        <p:spPr>
          <a:xfrm>
            <a:off x="2600960" y="324612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63"/>
          <p:cNvSpPr/>
          <p:nvPr>
            <p:ph idx="9" type="pic"/>
          </p:nvPr>
        </p:nvSpPr>
        <p:spPr>
          <a:xfrm>
            <a:off x="4734560" y="1143000"/>
            <a:ext cx="1828800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63"/>
          <p:cNvSpPr txBox="1"/>
          <p:nvPr>
            <p:ph idx="13" type="body"/>
          </p:nvPr>
        </p:nvSpPr>
        <p:spPr>
          <a:xfrm>
            <a:off x="4734560" y="352044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3"/>
          <p:cNvSpPr txBox="1"/>
          <p:nvPr>
            <p:ph idx="14" type="body"/>
          </p:nvPr>
        </p:nvSpPr>
        <p:spPr>
          <a:xfrm>
            <a:off x="4734560" y="3840480"/>
            <a:ext cx="18288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3"/>
          <p:cNvSpPr txBox="1"/>
          <p:nvPr>
            <p:ph idx="15" type="body"/>
          </p:nvPr>
        </p:nvSpPr>
        <p:spPr>
          <a:xfrm>
            <a:off x="4734560" y="324612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63"/>
          <p:cNvSpPr/>
          <p:nvPr>
            <p:ph idx="16" type="pic"/>
          </p:nvPr>
        </p:nvSpPr>
        <p:spPr>
          <a:xfrm>
            <a:off x="6858000" y="1143000"/>
            <a:ext cx="1828800" cy="2029968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63"/>
          <p:cNvSpPr txBox="1"/>
          <p:nvPr>
            <p:ph idx="17" type="body"/>
          </p:nvPr>
        </p:nvSpPr>
        <p:spPr>
          <a:xfrm>
            <a:off x="6858000" y="352044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63"/>
          <p:cNvSpPr txBox="1"/>
          <p:nvPr>
            <p:ph idx="18" type="body"/>
          </p:nvPr>
        </p:nvSpPr>
        <p:spPr>
          <a:xfrm>
            <a:off x="6858000" y="3840480"/>
            <a:ext cx="18288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3"/>
          <p:cNvSpPr txBox="1"/>
          <p:nvPr>
            <p:ph idx="19" type="body"/>
          </p:nvPr>
        </p:nvSpPr>
        <p:spPr>
          <a:xfrm>
            <a:off x="6858000" y="3246120"/>
            <a:ext cx="18288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White_Visual Data">
  <p:cSld name="All White_Visual Data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4"/>
          <p:cNvSpPr txBox="1"/>
          <p:nvPr>
            <p:ph type="title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4"/>
          <p:cNvSpPr/>
          <p:nvPr>
            <p:ph idx="2" type="pic"/>
          </p:nvPr>
        </p:nvSpPr>
        <p:spPr>
          <a:xfrm>
            <a:off x="457200" y="1143000"/>
            <a:ext cx="8229600" cy="3106216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64"/>
          <p:cNvSpPr txBox="1"/>
          <p:nvPr>
            <p:ph idx="1" type="body"/>
          </p:nvPr>
        </p:nvSpPr>
        <p:spPr>
          <a:xfrm>
            <a:off x="457200" y="4396742"/>
            <a:ext cx="82296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4"/>
          <p:cNvSpPr/>
          <p:nvPr/>
        </p:nvSpPr>
        <p:spPr>
          <a:xfrm>
            <a:off x="-832136" y="0"/>
            <a:ext cx="565609" cy="565609"/>
          </a:xfrm>
          <a:prstGeom prst="rect">
            <a:avLst/>
          </a:prstGeom>
          <a:solidFill>
            <a:srgbClr val="0A19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4"/>
          <p:cNvSpPr/>
          <p:nvPr/>
        </p:nvSpPr>
        <p:spPr>
          <a:xfrm>
            <a:off x="-832136" y="999242"/>
            <a:ext cx="565609" cy="565609"/>
          </a:xfrm>
          <a:prstGeom prst="rect">
            <a:avLst/>
          </a:prstGeom>
          <a:solidFill>
            <a:srgbClr val="1A70B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4"/>
          <p:cNvSpPr/>
          <p:nvPr/>
        </p:nvSpPr>
        <p:spPr>
          <a:xfrm>
            <a:off x="-832136" y="2036191"/>
            <a:ext cx="565609" cy="565609"/>
          </a:xfrm>
          <a:prstGeom prst="rect">
            <a:avLst/>
          </a:prstGeom>
          <a:solidFill>
            <a:srgbClr val="00AA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4"/>
          <p:cNvSpPr/>
          <p:nvPr/>
        </p:nvSpPr>
        <p:spPr>
          <a:xfrm>
            <a:off x="-832136" y="3073140"/>
            <a:ext cx="565609" cy="565609"/>
          </a:xfrm>
          <a:prstGeom prst="rect">
            <a:avLst/>
          </a:prstGeom>
          <a:solidFill>
            <a:srgbClr val="FF912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4"/>
          <p:cNvSpPr txBox="1"/>
          <p:nvPr/>
        </p:nvSpPr>
        <p:spPr>
          <a:xfrm>
            <a:off x="-1784645" y="-715416"/>
            <a:ext cx="1518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LANL-APPROVED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PALETTE </a:t>
            </a:r>
            <a:endParaRPr/>
          </a:p>
        </p:txBody>
      </p:sp>
      <p:sp>
        <p:nvSpPr>
          <p:cNvPr id="125" name="Google Shape;125;p64"/>
          <p:cNvSpPr txBox="1"/>
          <p:nvPr/>
        </p:nvSpPr>
        <p:spPr>
          <a:xfrm>
            <a:off x="-2109430" y="-2497"/>
            <a:ext cx="13079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COLOR: ULTRAMARINE</a:t>
            </a:r>
            <a:endParaRPr/>
          </a:p>
        </p:txBody>
      </p:sp>
      <p:sp>
        <p:nvSpPr>
          <p:cNvPr id="126" name="Google Shape;126;p64"/>
          <p:cNvSpPr txBox="1"/>
          <p:nvPr/>
        </p:nvSpPr>
        <p:spPr>
          <a:xfrm>
            <a:off x="-2109430" y="987317"/>
            <a:ext cx="13079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COLOR: BLUE</a:t>
            </a:r>
            <a:endParaRPr/>
          </a:p>
        </p:txBody>
      </p:sp>
      <p:sp>
        <p:nvSpPr>
          <p:cNvPr id="127" name="Google Shape;127;p64"/>
          <p:cNvSpPr txBox="1"/>
          <p:nvPr/>
        </p:nvSpPr>
        <p:spPr>
          <a:xfrm>
            <a:off x="-2109430" y="2033693"/>
            <a:ext cx="13079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PALETTE: GREEN</a:t>
            </a:r>
            <a:endParaRPr/>
          </a:p>
        </p:txBody>
      </p:sp>
      <p:sp>
        <p:nvSpPr>
          <p:cNvPr id="128" name="Google Shape;128;p64"/>
          <p:cNvSpPr txBox="1"/>
          <p:nvPr/>
        </p:nvSpPr>
        <p:spPr>
          <a:xfrm>
            <a:off x="-2109430" y="3080068"/>
            <a:ext cx="13079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PALETTE: ORANGE</a:t>
            </a:r>
            <a:endParaRPr/>
          </a:p>
        </p:txBody>
      </p:sp>
      <p:sp>
        <p:nvSpPr>
          <p:cNvPr id="129" name="Google Shape;129;p64"/>
          <p:cNvSpPr/>
          <p:nvPr/>
        </p:nvSpPr>
        <p:spPr>
          <a:xfrm>
            <a:off x="-832136" y="4156183"/>
            <a:ext cx="565609" cy="565609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4"/>
          <p:cNvSpPr txBox="1"/>
          <p:nvPr/>
        </p:nvSpPr>
        <p:spPr>
          <a:xfrm>
            <a:off x="-2109430" y="4163111"/>
            <a:ext cx="13079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MONOCHROMATIC: GREY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_TOC or Agenda">
  <p:cSld name="Blue Background 2_TOC or Agenda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5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5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6DC"/>
              </a:buClr>
              <a:buSzPts val="1800"/>
              <a:buFont typeface="Calibri"/>
              <a:buAutoNum type="arabicPeriod"/>
              <a:defRPr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296DC"/>
              </a:buClr>
              <a:buSzPts val="1600"/>
              <a:buFont typeface="Calibri"/>
              <a:buAutoNum type="arabicPeriod"/>
              <a:defRPr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296DC"/>
              </a:buClr>
              <a:buSzPts val="1400"/>
              <a:buFont typeface="Calibri"/>
              <a:buAutoNum type="arabicPeriod"/>
              <a:defRPr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_TOC or Agenda Slide">
  <p:cSld name="Blue Background_TOC or Agenda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0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⁃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Only-No Subhead">
  <p:cSld name="1_Text Only-No Subhead">
    <p:bg>
      <p:bgPr>
        <a:solidFill>
          <a:srgbClr val="000F7E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4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4"/>
          <p:cNvSpPr txBox="1"/>
          <p:nvPr>
            <p:ph idx="2" type="body"/>
          </p:nvPr>
        </p:nvSpPr>
        <p:spPr>
          <a:xfrm>
            <a:off x="457200" y="1143000"/>
            <a:ext cx="12463272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or Agenda">
  <p:cSld name="TOC or Agenda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6"/>
          <p:cNvSpPr txBox="1"/>
          <p:nvPr>
            <p:ph type="title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6"/>
          <p:cNvSpPr txBox="1"/>
          <p:nvPr>
            <p:ph idx="1" type="body"/>
          </p:nvPr>
        </p:nvSpPr>
        <p:spPr>
          <a:xfrm>
            <a:off x="473671" y="2035380"/>
            <a:ext cx="1098804" cy="8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66"/>
          <p:cNvSpPr txBox="1"/>
          <p:nvPr>
            <p:ph idx="2" type="body"/>
          </p:nvPr>
        </p:nvSpPr>
        <p:spPr>
          <a:xfrm>
            <a:off x="1897816" y="2035380"/>
            <a:ext cx="1098804" cy="8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6"/>
          <p:cNvSpPr txBox="1"/>
          <p:nvPr>
            <p:ph idx="3" type="body"/>
          </p:nvPr>
        </p:nvSpPr>
        <p:spPr>
          <a:xfrm>
            <a:off x="3311063" y="2035380"/>
            <a:ext cx="1098804" cy="8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66"/>
          <p:cNvSpPr txBox="1"/>
          <p:nvPr>
            <p:ph idx="4" type="body"/>
          </p:nvPr>
        </p:nvSpPr>
        <p:spPr>
          <a:xfrm>
            <a:off x="4751419" y="2035380"/>
            <a:ext cx="1098804" cy="8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66"/>
          <p:cNvSpPr txBox="1"/>
          <p:nvPr>
            <p:ph idx="5" type="body"/>
          </p:nvPr>
        </p:nvSpPr>
        <p:spPr>
          <a:xfrm>
            <a:off x="6176589" y="2035380"/>
            <a:ext cx="1098804" cy="8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6"/>
          <p:cNvSpPr txBox="1"/>
          <p:nvPr>
            <p:ph idx="6" type="body"/>
          </p:nvPr>
        </p:nvSpPr>
        <p:spPr>
          <a:xfrm>
            <a:off x="7603643" y="2035380"/>
            <a:ext cx="1098804" cy="8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66"/>
          <p:cNvSpPr txBox="1"/>
          <p:nvPr>
            <p:ph idx="7" type="body"/>
          </p:nvPr>
        </p:nvSpPr>
        <p:spPr>
          <a:xfrm>
            <a:off x="473671" y="1589748"/>
            <a:ext cx="248625" cy="2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6"/>
          <p:cNvSpPr txBox="1"/>
          <p:nvPr>
            <p:ph idx="8" type="body"/>
          </p:nvPr>
        </p:nvSpPr>
        <p:spPr>
          <a:xfrm>
            <a:off x="1917717" y="1589748"/>
            <a:ext cx="248625" cy="2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6"/>
          <p:cNvSpPr txBox="1"/>
          <p:nvPr>
            <p:ph idx="9" type="body"/>
          </p:nvPr>
        </p:nvSpPr>
        <p:spPr>
          <a:xfrm>
            <a:off x="3321193" y="1589748"/>
            <a:ext cx="248625" cy="2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66"/>
          <p:cNvSpPr txBox="1"/>
          <p:nvPr>
            <p:ph idx="13" type="body"/>
          </p:nvPr>
        </p:nvSpPr>
        <p:spPr>
          <a:xfrm>
            <a:off x="4745412" y="1589748"/>
            <a:ext cx="248625" cy="2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66"/>
          <p:cNvSpPr txBox="1"/>
          <p:nvPr>
            <p:ph idx="14" type="body"/>
          </p:nvPr>
        </p:nvSpPr>
        <p:spPr>
          <a:xfrm>
            <a:off x="6200883" y="1589748"/>
            <a:ext cx="248625" cy="2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66"/>
          <p:cNvSpPr txBox="1"/>
          <p:nvPr>
            <p:ph idx="15" type="body"/>
          </p:nvPr>
        </p:nvSpPr>
        <p:spPr>
          <a:xfrm>
            <a:off x="7600235" y="1589748"/>
            <a:ext cx="248625" cy="213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66"/>
          <p:cNvSpPr txBox="1"/>
          <p:nvPr>
            <p:ph idx="16" type="body"/>
          </p:nvPr>
        </p:nvSpPr>
        <p:spPr>
          <a:xfrm>
            <a:off x="457519" y="3042072"/>
            <a:ext cx="109728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66"/>
          <p:cNvSpPr txBox="1"/>
          <p:nvPr>
            <p:ph idx="17" type="body"/>
          </p:nvPr>
        </p:nvSpPr>
        <p:spPr>
          <a:xfrm>
            <a:off x="1868606" y="3044952"/>
            <a:ext cx="1130626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66"/>
          <p:cNvSpPr txBox="1"/>
          <p:nvPr>
            <p:ph idx="18" type="body"/>
          </p:nvPr>
        </p:nvSpPr>
        <p:spPr>
          <a:xfrm>
            <a:off x="3298553" y="3044952"/>
            <a:ext cx="1130626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66"/>
          <p:cNvSpPr txBox="1"/>
          <p:nvPr>
            <p:ph idx="19" type="body"/>
          </p:nvPr>
        </p:nvSpPr>
        <p:spPr>
          <a:xfrm>
            <a:off x="4743305" y="3044952"/>
            <a:ext cx="1130626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66"/>
          <p:cNvSpPr txBox="1"/>
          <p:nvPr>
            <p:ph idx="20" type="body"/>
          </p:nvPr>
        </p:nvSpPr>
        <p:spPr>
          <a:xfrm>
            <a:off x="6172200" y="3044952"/>
            <a:ext cx="1130626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66"/>
          <p:cNvSpPr txBox="1"/>
          <p:nvPr>
            <p:ph idx="21" type="body"/>
          </p:nvPr>
        </p:nvSpPr>
        <p:spPr>
          <a:xfrm>
            <a:off x="7596233" y="3044952"/>
            <a:ext cx="1130626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7"/>
          <p:cNvSpPr txBox="1"/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-No Subhead">
  <p:cSld name="Text Only-No Subhea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_TOC or Agenda">
  <p:cSld name="Blue Background 2_TOC or Agenda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8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8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296DC"/>
              </a:buClr>
              <a:buSzPts val="1800"/>
              <a:buFont typeface="Calibri"/>
              <a:buAutoNum type="arabicPeriod"/>
              <a:defRPr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296DC"/>
              </a:buClr>
              <a:buSzPts val="1600"/>
              <a:buFont typeface="Calibri"/>
              <a:buAutoNum type="arabicPeriod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96DC"/>
              </a:buClr>
              <a:buSzPts val="1400"/>
              <a:buFont typeface="Calibri"/>
              <a:buAutoNum type="arabicPeriod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 Statement_White Background">
  <p:cSld name="Text and Photo Statement_White Backgroun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/>
          <p:nvPr>
            <p:ph idx="2" type="pic"/>
          </p:nvPr>
        </p:nvSpPr>
        <p:spPr>
          <a:xfrm>
            <a:off x="5376672" y="0"/>
            <a:ext cx="3767327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457200" y="457200"/>
            <a:ext cx="452628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3" type="body"/>
          </p:nvPr>
        </p:nvSpPr>
        <p:spPr>
          <a:xfrm>
            <a:off x="3871609" y="4420821"/>
            <a:ext cx="1505063" cy="42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4" type="body"/>
          </p:nvPr>
        </p:nvSpPr>
        <p:spPr>
          <a:xfrm>
            <a:off x="457200" y="1143000"/>
            <a:ext cx="4525963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xt Areas_White Background">
  <p:cSld name="2 Text Areas_White Background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idx="1" type="body"/>
          </p:nvPr>
        </p:nvSpPr>
        <p:spPr>
          <a:xfrm>
            <a:off x="457200" y="1143000"/>
            <a:ext cx="3840480" cy="272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800"/>
              <a:buNone/>
              <a:defRPr b="1" i="0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3" type="body"/>
          </p:nvPr>
        </p:nvSpPr>
        <p:spPr>
          <a:xfrm>
            <a:off x="4846320" y="1143000"/>
            <a:ext cx="3840480" cy="272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800"/>
              <a:buNone/>
              <a:defRPr b="1" i="0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4" type="body"/>
          </p:nvPr>
        </p:nvSpPr>
        <p:spPr>
          <a:xfrm>
            <a:off x="457200" y="1508760"/>
            <a:ext cx="3840480" cy="30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5" type="body"/>
          </p:nvPr>
        </p:nvSpPr>
        <p:spPr>
          <a:xfrm>
            <a:off x="4846320" y="1508760"/>
            <a:ext cx="3840480" cy="30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_w logo wtrmrk">
  <p:cSld name="Text Only_w logo wtrmr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/>
          <p:nvPr/>
        </p:nvSpPr>
        <p:spPr>
          <a:xfrm>
            <a:off x="3064933" y="-141546"/>
            <a:ext cx="6079068" cy="528504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Google Shape;44;p55"/>
          <p:cNvSpPr txBox="1"/>
          <p:nvPr>
            <p:ph idx="1" type="body"/>
          </p:nvPr>
        </p:nvSpPr>
        <p:spPr>
          <a:xfrm>
            <a:off x="457200" y="457200"/>
            <a:ext cx="8226054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2" type="body"/>
          </p:nvPr>
        </p:nvSpPr>
        <p:spPr>
          <a:xfrm>
            <a:off x="457200" y="1142999"/>
            <a:ext cx="8226054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5"/>
          <p:cNvSpPr txBox="1"/>
          <p:nvPr/>
        </p:nvSpPr>
        <p:spPr>
          <a:xfrm>
            <a:off x="8705088" y="4846001"/>
            <a:ext cx="220485" cy="2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5"/>
          <p:cNvSpPr txBox="1"/>
          <p:nvPr/>
        </p:nvSpPr>
        <p:spPr>
          <a:xfrm>
            <a:off x="8074152" y="4846320"/>
            <a:ext cx="609914" cy="148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8/14/24</a:t>
            </a:r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457200" y="1143000"/>
            <a:ext cx="8226055" cy="272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800"/>
              <a:buNone/>
              <a:defRPr b="1" i="0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2" type="body"/>
          </p:nvPr>
        </p:nvSpPr>
        <p:spPr>
          <a:xfrm>
            <a:off x="457200" y="457200"/>
            <a:ext cx="8226054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3" type="body"/>
          </p:nvPr>
        </p:nvSpPr>
        <p:spPr>
          <a:xfrm>
            <a:off x="457200" y="1508760"/>
            <a:ext cx="8226054" cy="2906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White_BLANK">
  <p:cSld name="All White_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with Text and 1 Photo">
  <p:cSld name="Accent with Text and 1 Pho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/>
          <p:nvPr>
            <p:ph idx="2" type="pic"/>
          </p:nvPr>
        </p:nvSpPr>
        <p:spPr>
          <a:xfrm>
            <a:off x="5376672" y="0"/>
            <a:ext cx="3767327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8"/>
          <p:cNvSpPr/>
          <p:nvPr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8"/>
          <p:cNvSpPr txBox="1"/>
          <p:nvPr>
            <p:ph idx="1" type="body"/>
          </p:nvPr>
        </p:nvSpPr>
        <p:spPr>
          <a:xfrm>
            <a:off x="457200" y="457200"/>
            <a:ext cx="4523368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3" type="body"/>
          </p:nvPr>
        </p:nvSpPr>
        <p:spPr>
          <a:xfrm>
            <a:off x="3871609" y="4420821"/>
            <a:ext cx="1505254" cy="42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8"/>
          <p:cNvSpPr txBox="1"/>
          <p:nvPr>
            <p:ph idx="4" type="body"/>
          </p:nvPr>
        </p:nvSpPr>
        <p:spPr>
          <a:xfrm>
            <a:off x="457200" y="1143000"/>
            <a:ext cx="4525963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184" y="4809234"/>
            <a:ext cx="1037332" cy="20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2 Photos_White Background">
  <p:cSld name="Text and 2 Photos_White Backgroun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/>
          <p:nvPr>
            <p:ph idx="2" type="pic"/>
          </p:nvPr>
        </p:nvSpPr>
        <p:spPr>
          <a:xfrm>
            <a:off x="5376673" y="2571750"/>
            <a:ext cx="3767327" cy="257175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59"/>
          <p:cNvSpPr/>
          <p:nvPr>
            <p:ph idx="3" type="pic"/>
          </p:nvPr>
        </p:nvSpPr>
        <p:spPr>
          <a:xfrm>
            <a:off x="5376672" y="0"/>
            <a:ext cx="3767328" cy="257175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59"/>
          <p:cNvSpPr txBox="1"/>
          <p:nvPr>
            <p:ph idx="1" type="body"/>
          </p:nvPr>
        </p:nvSpPr>
        <p:spPr>
          <a:xfrm>
            <a:off x="457200" y="457200"/>
            <a:ext cx="4523368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4" type="body"/>
          </p:nvPr>
        </p:nvSpPr>
        <p:spPr>
          <a:xfrm>
            <a:off x="3871609" y="4420821"/>
            <a:ext cx="1505254" cy="42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5" type="body"/>
          </p:nvPr>
        </p:nvSpPr>
        <p:spPr>
          <a:xfrm>
            <a:off x="457200" y="1143000"/>
            <a:ext cx="4525963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457200" y="457200"/>
            <a:ext cx="8229600" cy="666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457200" y="1143000"/>
            <a:ext cx="8229600" cy="3328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7"/>
          <p:cNvSpPr txBox="1"/>
          <p:nvPr/>
        </p:nvSpPr>
        <p:spPr>
          <a:xfrm>
            <a:off x="8708182" y="4846001"/>
            <a:ext cx="220485" cy="2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8076886" y="4846002"/>
            <a:ext cx="609914" cy="148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8/14/24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9184" y="4811397"/>
            <a:ext cx="1033271" cy="202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grey logo&#10;&#10;Description automatically generated" id="15" name="Google Shape;1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26" y="4449796"/>
            <a:ext cx="503959" cy="615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16" name="Google Shape;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776" y="4556723"/>
            <a:ext cx="1301751" cy="5785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F7E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9"/>
          <p:cNvSpPr txBox="1"/>
          <p:nvPr/>
        </p:nvSpPr>
        <p:spPr>
          <a:xfrm>
            <a:off x="8705088" y="4849122"/>
            <a:ext cx="220485" cy="2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9"/>
          <p:cNvSpPr txBox="1"/>
          <p:nvPr/>
        </p:nvSpPr>
        <p:spPr>
          <a:xfrm>
            <a:off x="8074152" y="4846002"/>
            <a:ext cx="609914" cy="148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8/14/24</a:t>
            </a:r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9"/>
          <p:cNvSpPr txBox="1"/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49"/>
          <p:cNvSpPr txBox="1"/>
          <p:nvPr>
            <p:ph idx="1" type="body"/>
          </p:nvPr>
        </p:nvSpPr>
        <p:spPr>
          <a:xfrm>
            <a:off x="457200" y="1143000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TR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9" name="Google Shape;139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9184" y="4809234"/>
            <a:ext cx="1037332" cy="2028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-lb.open-mpi.org/papers/sc-2023/Open-MPI-SC23-BOF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open-mpi" TargetMode="External"/><Relationship Id="rId4" Type="http://schemas.openxmlformats.org/officeDocument/2006/relationships/hyperlink" Target="https://www.open-mpi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openpmix/prrte" TargetMode="External"/><Relationship Id="rId4" Type="http://schemas.openxmlformats.org/officeDocument/2006/relationships/hyperlink" Target="https://github.com/open-mpi/prrt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mix.github.io/" TargetMode="External"/><Relationship Id="rId4" Type="http://schemas.openxmlformats.org/officeDocument/2006/relationships/hyperlink" Target="https://github.com/openpmix/openpmi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open-mpi/ompi/wiki/GitSubmodul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open-mpi.org/en/main/developers/prerequisite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open-mpi.org/en/main/developers/autogen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prrte.org/en/latest/developers/index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mpi4py/mpi4py" TargetMode="External"/><Relationship Id="rId4" Type="http://schemas.openxmlformats.org/officeDocument/2006/relationships/hyperlink" Target="https://github.com/open-mpi/prrte/wiki/Capstone24-home-wiki" TargetMode="External"/><Relationship Id="rId5" Type="http://schemas.openxmlformats.org/officeDocument/2006/relationships/hyperlink" Target="https://github.com/open-mpi/prrte/wiki/Capstone24-home-wiki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open-mpi/ompi" TargetMode="External"/><Relationship Id="rId4" Type="http://schemas.openxmlformats.org/officeDocument/2006/relationships/hyperlink" Target="https://github.com/open-mpi/prrte" TargetMode="External"/><Relationship Id="rId5" Type="http://schemas.openxmlformats.org/officeDocument/2006/relationships/hyperlink" Target="https://graphite.dev/guides/git-default-branch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open-mpi/prrte/wiki/Capstone24-home-wiki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rgs/open-mpi/projects/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457373" y="1486403"/>
            <a:ext cx="598233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Updating Open MPI’s Runtime System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457200" y="2671309"/>
            <a:ext cx="5090160" cy="48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Howard Pritchard, Samuel Gutierrez </a:t>
            </a:r>
            <a:endParaRPr/>
          </a:p>
        </p:txBody>
      </p:sp>
      <p:sp>
        <p:nvSpPr>
          <p:cNvPr id="177" name="Google Shape;177;p1"/>
          <p:cNvSpPr txBox="1"/>
          <p:nvPr>
            <p:ph idx="2" type="body"/>
          </p:nvPr>
        </p:nvSpPr>
        <p:spPr>
          <a:xfrm>
            <a:off x="457200" y="3297127"/>
            <a:ext cx="2714105" cy="243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2250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August 27, 2024</a:t>
            </a:r>
            <a:endParaRPr/>
          </a:p>
        </p:txBody>
      </p:sp>
      <p:sp>
        <p:nvSpPr>
          <p:cNvPr id="178" name="Google Shape;178;p1"/>
          <p:cNvSpPr txBox="1"/>
          <p:nvPr>
            <p:ph idx="3" type="body"/>
          </p:nvPr>
        </p:nvSpPr>
        <p:spPr>
          <a:xfrm>
            <a:off x="457200" y="4140122"/>
            <a:ext cx="2597150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2250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LA-UR 24-</a:t>
            </a:r>
            <a:r>
              <a:rPr lang="en-US">
                <a:solidFill>
                  <a:schemeClr val="lt1"/>
                </a:solidFill>
              </a:rPr>
              <a:t>29251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ctrTitle"/>
          </p:nvPr>
        </p:nvSpPr>
        <p:spPr>
          <a:xfrm>
            <a:off x="3443410" y="2228850"/>
            <a:ext cx="372569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MPI in a nutshell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What’s MPI?</a:t>
            </a:r>
            <a:endParaRPr/>
          </a:p>
        </p:txBody>
      </p:sp>
      <p:sp>
        <p:nvSpPr>
          <p:cNvPr id="243" name="Google Shape;243;p9"/>
          <p:cNvSpPr txBox="1"/>
          <p:nvPr>
            <p:ph idx="2" type="body"/>
          </p:nvPr>
        </p:nvSpPr>
        <p:spPr>
          <a:xfrm>
            <a:off x="457200" y="1143000"/>
            <a:ext cx="8229600" cy="2832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MPI (Message-Passing Interface) is a message-passing library interface specification. All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parts of this definition are significant. MPI addresses primarily the message-passing parallel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programming model, in which data is moved from the address space of one process to that of another process through cooperative operations on each process. . .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MPI is a specification, not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an implementation; there are multiple implementations of MPI. </a:t>
            </a: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Very widely used in the High Performance Computing (HPC) community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0187" lvl="0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MPI 1.0 was published in 1994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457200" y="457200"/>
            <a:ext cx="452628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MPI – simple picture</a:t>
            </a:r>
            <a:endParaRPr/>
          </a:p>
        </p:txBody>
      </p:sp>
      <p:sp>
        <p:nvSpPr>
          <p:cNvPr id="250" name="Google Shape;250;p10"/>
          <p:cNvSpPr txBox="1"/>
          <p:nvPr>
            <p:ph idx="4" type="body"/>
          </p:nvPr>
        </p:nvSpPr>
        <p:spPr>
          <a:xfrm>
            <a:off x="457200" y="1143000"/>
            <a:ext cx="2918528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Key concept of MPI is the </a:t>
            </a:r>
            <a:r>
              <a:rPr i="1" lang="en-US" sz="1200"/>
              <a:t>communicator </a:t>
            </a:r>
            <a:r>
              <a:rPr lang="en-US" sz="1200"/>
              <a:t>which provides both a </a:t>
            </a:r>
            <a:r>
              <a:rPr i="1" lang="en-US" sz="1200"/>
              <a:t>context</a:t>
            </a:r>
            <a:r>
              <a:rPr lang="en-US" sz="1200"/>
              <a:t> for messages as well as a unique </a:t>
            </a:r>
            <a:r>
              <a:rPr i="1" lang="en-US" sz="1200"/>
              <a:t>rank</a:t>
            </a:r>
            <a:r>
              <a:rPr lang="en-US" sz="1200"/>
              <a:t> for each process in the communicator.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If sender sends two messages which match the same posted receive, the posted receive is matched with the first one sent, i.e. no message overtaking.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No explicit need for synchronization between a sender and a receiver. 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Sender does not need to know where receive buffer is in receiving rank’s address space. 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Receiver has to post a buffer that is large enough to receive the message.  Truncation not allowed.</a:t>
            </a:r>
            <a:endParaRPr/>
          </a:p>
        </p:txBody>
      </p:sp>
      <p:grpSp>
        <p:nvGrpSpPr>
          <p:cNvPr id="251" name="Google Shape;251;p10"/>
          <p:cNvGrpSpPr/>
          <p:nvPr/>
        </p:nvGrpSpPr>
        <p:grpSpPr>
          <a:xfrm>
            <a:off x="3876085" y="1497027"/>
            <a:ext cx="4418251" cy="3269301"/>
            <a:chOff x="3876085" y="1497027"/>
            <a:chExt cx="4418251" cy="3269301"/>
          </a:xfrm>
        </p:grpSpPr>
        <p:sp>
          <p:nvSpPr>
            <p:cNvPr id="252" name="Google Shape;252;p10"/>
            <p:cNvSpPr/>
            <p:nvPr/>
          </p:nvSpPr>
          <p:spPr>
            <a:xfrm>
              <a:off x="3876085" y="1497027"/>
              <a:ext cx="4418251" cy="2686555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199766" y="1770638"/>
              <a:ext cx="614995" cy="160222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5315118" y="1770638"/>
              <a:ext cx="614995" cy="160222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7459507" y="1770637"/>
              <a:ext cx="614995" cy="160222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6505996" y="2571748"/>
              <a:ext cx="72828" cy="7434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6658396" y="2570400"/>
              <a:ext cx="72828" cy="7434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6787868" y="2570400"/>
              <a:ext cx="72828" cy="7434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 txBox="1"/>
            <p:nvPr/>
          </p:nvSpPr>
          <p:spPr>
            <a:xfrm>
              <a:off x="4071642" y="3743532"/>
              <a:ext cx="20135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MPI communicator</a:t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4313055" y="2484255"/>
              <a:ext cx="396510" cy="4855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7568749" y="1851727"/>
              <a:ext cx="396510" cy="6325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 txBox="1"/>
            <p:nvPr/>
          </p:nvSpPr>
          <p:spPr>
            <a:xfrm>
              <a:off x="4380489" y="3108191"/>
              <a:ext cx="3398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63" name="Google Shape;263;p10"/>
            <p:cNvSpPr txBox="1"/>
            <p:nvPr/>
          </p:nvSpPr>
          <p:spPr>
            <a:xfrm>
              <a:off x="5497864" y="3084827"/>
              <a:ext cx="3398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4" name="Google Shape;264;p10"/>
            <p:cNvSpPr txBox="1"/>
            <p:nvPr/>
          </p:nvSpPr>
          <p:spPr>
            <a:xfrm>
              <a:off x="7516153" y="3087939"/>
              <a:ext cx="6082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size-1</a:t>
              </a:r>
              <a:endParaRPr/>
            </a:p>
          </p:txBody>
        </p:sp>
        <p:cxnSp>
          <p:nvCxnSpPr>
            <p:cNvPr id="265" name="Google Shape;265;p10"/>
            <p:cNvCxnSpPr>
              <a:stCxn id="260" idx="2"/>
              <a:endCxn id="261" idx="2"/>
            </p:cNvCxnSpPr>
            <p:nvPr/>
          </p:nvCxnSpPr>
          <p:spPr>
            <a:xfrm rot="-5400000">
              <a:off x="5896410" y="1099277"/>
              <a:ext cx="485400" cy="3255600"/>
            </a:xfrm>
            <a:prstGeom prst="curvedConnector3">
              <a:avLst>
                <a:gd fmla="val -47083" name="adj1"/>
              </a:avLst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6" name="Google Shape;266;p10"/>
            <p:cNvSpPr txBox="1"/>
            <p:nvPr/>
          </p:nvSpPr>
          <p:spPr>
            <a:xfrm>
              <a:off x="4128286" y="4243108"/>
              <a:ext cx="39138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0 in comm posts a MPI send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comm size – 1 posts a matching MPI recv </a:t>
              </a:r>
              <a:endParaRPr/>
            </a:p>
          </p:txBody>
        </p:sp>
      </p:grpSp>
      <p:sp>
        <p:nvSpPr>
          <p:cNvPr id="267" name="Google Shape;267;p10"/>
          <p:cNvSpPr txBox="1"/>
          <p:nvPr/>
        </p:nvSpPr>
        <p:spPr>
          <a:xfrm>
            <a:off x="5704449" y="638782"/>
            <a:ext cx="24199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lot of stuff happened to create this blue box!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MPI – but wait there’s more</a:t>
            </a:r>
            <a:endParaRPr/>
          </a:p>
        </p:txBody>
      </p:sp>
      <p:sp>
        <p:nvSpPr>
          <p:cNvPr id="274" name="Google Shape;274;p11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plethora of collective operations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Remote memory access (put/get) operations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Shared memory windows – supports a kind of shared memory program model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Parallel I/O operations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Profiling interfaces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Tools interfaces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Dynamic process management</a:t>
            </a:r>
            <a:endParaRPr/>
          </a:p>
          <a:p>
            <a:pPr indent="-1158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 rot="-2101410">
            <a:off x="1569173" y="1864233"/>
            <a:ext cx="504476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Fortunately for this project we don’t need to worry about these things except not to break things!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4421810" y="3512616"/>
            <a:ext cx="4159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Uh oh, not true.  Support for dynamic process management will be impacted by this project.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ctrTitle"/>
          </p:nvPr>
        </p:nvSpPr>
        <p:spPr>
          <a:xfrm>
            <a:off x="2902085" y="2324911"/>
            <a:ext cx="4155728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Open MPI (OMPI) Overview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Open MPI (OMPI)  – the people</a:t>
            </a:r>
            <a:endParaRPr/>
          </a:p>
        </p:txBody>
      </p:sp>
      <p:sp>
        <p:nvSpPr>
          <p:cNvPr id="289" name="Google Shape;289;p13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Many contributors from industry, academia, government organizations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SC 23 BOF slides </a:t>
            </a:r>
            <a:r>
              <a:rPr lang="en-US"/>
              <a:t>for background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Large user base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Available through Linux distro packages, brew on Mac OS,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Open MPI (OMPI) – the code</a:t>
            </a:r>
            <a:endParaRPr/>
          </a:p>
        </p:txBody>
      </p:sp>
      <p:sp>
        <p:nvSpPr>
          <p:cNvPr id="296" name="Google Shape;296;p14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an open source implementation of MPI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https://github.com/open-mpi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/>
              <a:t>See also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https://www.open-mpi.org/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Uses autotools build chain (plus a large Perl script – autogen.pl)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Compliant with MPI 3.1 standard (hopefully 4.0 for 6.0.0 release)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Much of the code base is structured within frameworks using the Modular Component Architecture (MCA) concept.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Releases are currently being made off of the v4.1.x and v5.0.x branches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Would like to branch for a v6.0.x release branch late this calendar year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Would like to get some software artifacts from this class into Open MPI main branch before branching v6.0.x</a:t>
            </a:r>
            <a:endParaRPr/>
          </a:p>
          <a:p>
            <a:pPr indent="-1158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58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Open MPI Timeline (runtime centric view)</a:t>
            </a:r>
            <a:endParaRPr/>
          </a:p>
        </p:txBody>
      </p:sp>
      <p:cxnSp>
        <p:nvCxnSpPr>
          <p:cNvPr id="303" name="Google Shape;303;p15"/>
          <p:cNvCxnSpPr/>
          <p:nvPr/>
        </p:nvCxnSpPr>
        <p:spPr>
          <a:xfrm>
            <a:off x="2501152" y="4105835"/>
            <a:ext cx="5549154" cy="0"/>
          </a:xfrm>
          <a:prstGeom prst="straightConnector1">
            <a:avLst/>
          </a:prstGeom>
          <a:noFill/>
          <a:ln cap="flat" cmpd="sng" w="666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6777314" y="3735084"/>
            <a:ext cx="1524000" cy="198322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branch</a:t>
            </a:r>
            <a:endParaRPr/>
          </a:p>
        </p:txBody>
      </p:sp>
      <p:cxnSp>
        <p:nvCxnSpPr>
          <p:cNvPr id="305" name="Google Shape;305;p15"/>
          <p:cNvCxnSpPr/>
          <p:nvPr/>
        </p:nvCxnSpPr>
        <p:spPr>
          <a:xfrm rot="10800000">
            <a:off x="1757082" y="1488141"/>
            <a:ext cx="0" cy="2617694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15"/>
          <p:cNvCxnSpPr/>
          <p:nvPr/>
        </p:nvCxnSpPr>
        <p:spPr>
          <a:xfrm>
            <a:off x="1736916" y="1497106"/>
            <a:ext cx="3007660" cy="4874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15"/>
          <p:cNvSpPr/>
          <p:nvPr/>
        </p:nvSpPr>
        <p:spPr>
          <a:xfrm>
            <a:off x="2335306" y="1201957"/>
            <a:ext cx="1524000" cy="198322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V4.0.x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4829742" y="1327625"/>
            <a:ext cx="2366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release 4.0.7</a:t>
            </a:r>
            <a:endParaRPr/>
          </a:p>
        </p:txBody>
      </p:sp>
      <p:cxnSp>
        <p:nvCxnSpPr>
          <p:cNvPr id="309" name="Google Shape;309;p15"/>
          <p:cNvCxnSpPr/>
          <p:nvPr/>
        </p:nvCxnSpPr>
        <p:spPr>
          <a:xfrm rot="10800000">
            <a:off x="2492188" y="1513915"/>
            <a:ext cx="0" cy="700367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2483223" y="2186178"/>
            <a:ext cx="5450542" cy="31074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15"/>
          <p:cNvSpPr/>
          <p:nvPr/>
        </p:nvSpPr>
        <p:spPr>
          <a:xfrm>
            <a:off x="2729753" y="1865883"/>
            <a:ext cx="1524000" cy="198322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V4.1.x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1456764" y="4133898"/>
            <a:ext cx="820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7/18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2002912" y="4362459"/>
            <a:ext cx="3738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4/20 - external PRRTE era begins</a:t>
            </a:r>
            <a:endParaRPr/>
          </a:p>
        </p:txBody>
      </p:sp>
      <p:cxnSp>
        <p:nvCxnSpPr>
          <p:cNvPr id="314" name="Google Shape;314;p15"/>
          <p:cNvCxnSpPr/>
          <p:nvPr/>
        </p:nvCxnSpPr>
        <p:spPr>
          <a:xfrm rot="10800000">
            <a:off x="3449170" y="2771369"/>
            <a:ext cx="0" cy="1334466"/>
          </a:xfrm>
          <a:prstGeom prst="straightConnector1">
            <a:avLst/>
          </a:prstGeom>
          <a:noFill/>
          <a:ln cap="flat" cmpd="sng" w="666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15"/>
          <p:cNvSpPr txBox="1"/>
          <p:nvPr/>
        </p:nvSpPr>
        <p:spPr>
          <a:xfrm>
            <a:off x="3491753" y="3361154"/>
            <a:ext cx="820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3/21</a:t>
            </a:r>
            <a:endParaRPr/>
          </a:p>
        </p:txBody>
      </p:sp>
      <p:cxnSp>
        <p:nvCxnSpPr>
          <p:cNvPr id="316" name="Google Shape;316;p15"/>
          <p:cNvCxnSpPr/>
          <p:nvPr/>
        </p:nvCxnSpPr>
        <p:spPr>
          <a:xfrm>
            <a:off x="3422275" y="2771368"/>
            <a:ext cx="4556312" cy="37518"/>
          </a:xfrm>
          <a:prstGeom prst="straightConnector1">
            <a:avLst/>
          </a:prstGeom>
          <a:noFill/>
          <a:ln cap="flat" cmpd="sng" w="666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15"/>
          <p:cNvSpPr txBox="1"/>
          <p:nvPr/>
        </p:nvSpPr>
        <p:spPr>
          <a:xfrm>
            <a:off x="6660779" y="1836671"/>
            <a:ext cx="2366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release 4.1.6</a:t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3729318" y="2353404"/>
            <a:ext cx="1524000" cy="198322"/>
          </a:xfrm>
          <a:prstGeom prst="roundRect">
            <a:avLst>
              <a:gd fmla="val 16667" name="adj"/>
            </a:avLst>
          </a:prstGeom>
          <a:solidFill>
            <a:srgbClr val="ACB8CA"/>
          </a:solidFill>
          <a:ln cap="flat" cmpd="sng" w="127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V5.0.x</a:t>
            </a:r>
            <a:endParaRPr/>
          </a:p>
        </p:txBody>
      </p:sp>
      <p:sp>
        <p:nvSpPr>
          <p:cNvPr id="319" name="Google Shape;319;p15"/>
          <p:cNvSpPr txBox="1"/>
          <p:nvPr/>
        </p:nvSpPr>
        <p:spPr>
          <a:xfrm>
            <a:off x="6660778" y="2438175"/>
            <a:ext cx="2366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release 5.0.5</a:t>
            </a:r>
            <a:endParaRPr/>
          </a:p>
        </p:txBody>
      </p:sp>
      <p:sp>
        <p:nvSpPr>
          <p:cNvPr id="320" name="Google Shape;320;p15"/>
          <p:cNvSpPr txBox="1"/>
          <p:nvPr/>
        </p:nvSpPr>
        <p:spPr>
          <a:xfrm>
            <a:off x="2277035" y="2253314"/>
            <a:ext cx="820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5/20</a:t>
            </a:r>
            <a:endParaRPr/>
          </a:p>
        </p:txBody>
      </p:sp>
      <p:cxnSp>
        <p:nvCxnSpPr>
          <p:cNvPr id="321" name="Google Shape;321;p15"/>
          <p:cNvCxnSpPr/>
          <p:nvPr/>
        </p:nvCxnSpPr>
        <p:spPr>
          <a:xfrm rot="10800000">
            <a:off x="2501152" y="4168808"/>
            <a:ext cx="0" cy="3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15"/>
          <p:cNvCxnSpPr/>
          <p:nvPr/>
        </p:nvCxnSpPr>
        <p:spPr>
          <a:xfrm>
            <a:off x="869577" y="4105835"/>
            <a:ext cx="1622611" cy="0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15"/>
          <p:cNvSpPr txBox="1"/>
          <p:nvPr/>
        </p:nvSpPr>
        <p:spPr>
          <a:xfrm>
            <a:off x="5700431" y="4406971"/>
            <a:ext cx="26983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3/24 - internal PRRTE era begins</a:t>
            </a:r>
            <a:endParaRPr/>
          </a:p>
        </p:txBody>
      </p:sp>
      <p:cxnSp>
        <p:nvCxnSpPr>
          <p:cNvPr id="324" name="Google Shape;324;p15"/>
          <p:cNvCxnSpPr/>
          <p:nvPr/>
        </p:nvCxnSpPr>
        <p:spPr>
          <a:xfrm rot="10800000">
            <a:off x="6678701" y="4183520"/>
            <a:ext cx="0" cy="3008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5" name="Google Shape;325;p15"/>
          <p:cNvCxnSpPr/>
          <p:nvPr/>
        </p:nvCxnSpPr>
        <p:spPr>
          <a:xfrm>
            <a:off x="6678701" y="4105835"/>
            <a:ext cx="1371605" cy="0"/>
          </a:xfrm>
          <a:prstGeom prst="straightConnector1">
            <a:avLst/>
          </a:prstGeom>
          <a:noFill/>
          <a:ln cap="flat" cmpd="sng" w="66675">
            <a:solidFill>
              <a:srgbClr val="00AA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Google Shape;326;p15"/>
          <p:cNvSpPr txBox="1"/>
          <p:nvPr/>
        </p:nvSpPr>
        <p:spPr>
          <a:xfrm>
            <a:off x="837081" y="3730211"/>
            <a:ext cx="1174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ORTE ERA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idx="1" type="body"/>
          </p:nvPr>
        </p:nvSpPr>
        <p:spPr>
          <a:xfrm>
            <a:off x="457200" y="267958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Open MPI – MCA </a:t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73741" y="1308846"/>
            <a:ext cx="1506071" cy="286870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690277" y="2181617"/>
            <a:ext cx="1219200" cy="4091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738474" y="2209900"/>
            <a:ext cx="1153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A</a:t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681318" y="2701564"/>
            <a:ext cx="1219200" cy="4091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729515" y="2729847"/>
            <a:ext cx="1146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B</a:t>
            </a:r>
            <a:endParaRPr/>
          </a:p>
        </p:txBody>
      </p:sp>
      <p:sp>
        <p:nvSpPr>
          <p:cNvPr id="338" name="Google Shape;338;p16"/>
          <p:cNvSpPr txBox="1"/>
          <p:nvPr/>
        </p:nvSpPr>
        <p:spPr>
          <a:xfrm>
            <a:off x="561974" y="1442968"/>
            <a:ext cx="15060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framework</a:t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2528041" y="1272984"/>
            <a:ext cx="4518218" cy="55030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16"/>
          <p:cNvCxnSpPr/>
          <p:nvPr/>
        </p:nvCxnSpPr>
        <p:spPr>
          <a:xfrm flipH="1" rot="10800000">
            <a:off x="1876176" y="1272984"/>
            <a:ext cx="714624" cy="9220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16"/>
          <p:cNvCxnSpPr/>
          <p:nvPr/>
        </p:nvCxnSpPr>
        <p:spPr>
          <a:xfrm flipH="1" rot="10800000">
            <a:off x="1876176" y="1798107"/>
            <a:ext cx="714624" cy="7686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16"/>
          <p:cNvSpPr/>
          <p:nvPr/>
        </p:nvSpPr>
        <p:spPr>
          <a:xfrm>
            <a:off x="2635624" y="1380562"/>
            <a:ext cx="1272988" cy="304451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2810436" y="1409676"/>
            <a:ext cx="9233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1</a:t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4150663" y="1380564"/>
            <a:ext cx="1272988" cy="304451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4325475" y="1409678"/>
            <a:ext cx="9233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2</a:t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5571563" y="1380562"/>
            <a:ext cx="1272988" cy="304451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5746375" y="1409676"/>
            <a:ext cx="9233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3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1272989" y="3272120"/>
            <a:ext cx="80682" cy="8068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1272984" y="3424520"/>
            <a:ext cx="80682" cy="8068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1272987" y="3576925"/>
            <a:ext cx="80682" cy="8068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2635624" y="1988756"/>
            <a:ext cx="5611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MCA originally was within a single project – Open MPI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MCA is used by the Open MPI code proper (OMPI), OPAL, OSHMEM.  For 4.1.x branch ORTE as well.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MCA meta framework namespace within a project is flat.  Each framework within the MCA meta framework must have a different name.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level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autogen.pl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generates some of the MCA meta infrastructure.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PRRTE and OpenPMIx submodules in main and v5.0.x branches have their own independent MCA meta frameworks currently.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4093369" y="397674"/>
            <a:ext cx="3786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129"/>
                </a:solidFill>
                <a:latin typeface="Calibri"/>
                <a:ea typeface="Calibri"/>
                <a:cs typeface="Calibri"/>
                <a:sym typeface="Calibri"/>
              </a:rPr>
              <a:t>Supports a plugin style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Example MCA Framework – the Point to Point messaging layer (PML)</a:t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1374080" y="1330906"/>
            <a:ext cx="5376344" cy="484807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MPI Application built using Open MPI</a:t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1374080" y="2733056"/>
            <a:ext cx="5376344" cy="1215921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1374081" y="2016145"/>
            <a:ext cx="5376344" cy="468888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MPI Interface (C/Fortran)</a:t>
            </a:r>
            <a:endParaRPr/>
          </a:p>
        </p:txBody>
      </p:sp>
      <p:sp>
        <p:nvSpPr>
          <p:cNvPr id="362" name="Google Shape;362;p17"/>
          <p:cNvSpPr txBox="1"/>
          <p:nvPr/>
        </p:nvSpPr>
        <p:spPr>
          <a:xfrm>
            <a:off x="1564435" y="2759942"/>
            <a:ext cx="1452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PML</a:t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2065312" y="3360547"/>
            <a:ext cx="697150" cy="4669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UCX</a:t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4736134" y="2976282"/>
            <a:ext cx="2008372" cy="8947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3400723" y="3357728"/>
            <a:ext cx="697150" cy="4669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OB1</a:t>
            </a:r>
            <a:endParaRPr/>
          </a:p>
        </p:txBody>
      </p:sp>
      <p:sp>
        <p:nvSpPr>
          <p:cNvPr id="366" name="Google Shape;366;p17"/>
          <p:cNvSpPr txBox="1"/>
          <p:nvPr/>
        </p:nvSpPr>
        <p:spPr>
          <a:xfrm>
            <a:off x="4730216" y="2952184"/>
            <a:ext cx="519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</a:t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4991903" y="3267359"/>
            <a:ext cx="1586753" cy="573649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4972926" y="3239008"/>
            <a:ext cx="6364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MTL</a:t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5126373" y="3487267"/>
            <a:ext cx="539321" cy="3430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5153268" y="3534640"/>
            <a:ext cx="5393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PSM2</a:t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5834584" y="3486053"/>
            <a:ext cx="539321" cy="3430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5933197" y="3534486"/>
            <a:ext cx="5393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</a:t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1374080" y="4168588"/>
            <a:ext cx="5439096" cy="52891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3078224" y="4264649"/>
            <a:ext cx="1891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API layer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ctrTitle"/>
          </p:nvPr>
        </p:nvSpPr>
        <p:spPr>
          <a:xfrm>
            <a:off x="2800473" y="2228850"/>
            <a:ext cx="372569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Let’s introduce ourselves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5b320d66f_0_0"/>
          <p:cNvSpPr txBox="1"/>
          <p:nvPr>
            <p:ph idx="1" type="body"/>
          </p:nvPr>
        </p:nvSpPr>
        <p:spPr>
          <a:xfrm>
            <a:off x="457200" y="267958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Open MPI – MCA - why is this important for us? </a:t>
            </a:r>
            <a:endParaRPr/>
          </a:p>
        </p:txBody>
      </p:sp>
      <p:sp>
        <p:nvSpPr>
          <p:cNvPr id="381" name="Google Shape;381;g2f5b320d66f_0_0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Several of the issues we want to solve involve removing MCA components</a:t>
            </a: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stretch goal could be absorbing MCA frameworks in PRRTE into the OMPI MCA meta framework namespace</a:t>
            </a: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Helps to understand how to generate debug output</a:t>
            </a: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Surely more…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idx="1" type="body"/>
          </p:nvPr>
        </p:nvSpPr>
        <p:spPr>
          <a:xfrm>
            <a:off x="457200" y="2439749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Runtime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" type="body"/>
          </p:nvPr>
        </p:nvSpPr>
        <p:spPr>
          <a:xfrm>
            <a:off x="1936378" y="2237172"/>
            <a:ext cx="590774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The runtime is the focus of this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Runtime</a:t>
            </a:r>
            <a:endParaRPr/>
          </a:p>
        </p:txBody>
      </p:sp>
      <p:sp>
        <p:nvSpPr>
          <p:cNvPr id="397" name="Google Shape;397;p20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Most MPI implementations use some type of runtime system for launching MPI processes and providing a mechanism for exchanging bootstrap information needed to send/receive MPI messages. 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part of the magic behind the MPI_COMM_WORLD communicator existence.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Open MPI 5.0.x release stream is packaged with the PMIx Reference Runtime Environment (PRRTE) for runtime.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Open MPI </a:t>
            </a:r>
            <a:r>
              <a:rPr i="1" lang="en-US"/>
              <a:t>5.0.x</a:t>
            </a:r>
            <a:r>
              <a:rPr lang="en-US"/>
              <a:t> branch uses the upstream PRRTE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https://github.com/openpmix/prrte</a:t>
            </a:r>
            <a:r>
              <a:rPr lang="en-US"/>
              <a:t>)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Open MPI </a:t>
            </a:r>
            <a:r>
              <a:rPr i="1" lang="en-US"/>
              <a:t>main</a:t>
            </a:r>
            <a:r>
              <a:rPr lang="en-US"/>
              <a:t> branch uses an Open MPI fork of PRRTE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https://github.com/open-mpi/prrte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448236" y="320372"/>
            <a:ext cx="452628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PMIx</a:t>
            </a:r>
            <a:endParaRPr/>
          </a:p>
        </p:txBody>
      </p:sp>
      <p:sp>
        <p:nvSpPr>
          <p:cNvPr id="403" name="Google Shape;403;p21"/>
          <p:cNvSpPr txBox="1"/>
          <p:nvPr>
            <p:ph idx="4" type="body"/>
          </p:nvPr>
        </p:nvSpPr>
        <p:spPr>
          <a:xfrm>
            <a:off x="453643" y="851645"/>
            <a:ext cx="4525963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•"/>
            </a:pPr>
            <a:r>
              <a:rPr b="0" i="0" lang="en-US" sz="1400">
                <a:solidFill>
                  <a:srgbClr val="111111"/>
                </a:solidFill>
                <a:highlight>
                  <a:srgbClr val="FDFDFD"/>
                </a:highlight>
              </a:rPr>
              <a:t>PMIx is an application programming interface standard that provides libraries and programming models with portable and well-defined access to commonly needed services in distributed and parallel computing systems</a:t>
            </a:r>
            <a:r>
              <a:rPr b="0" i="0" lang="en-US">
                <a:solidFill>
                  <a:srgbClr val="111111"/>
                </a:solidFill>
                <a:highlight>
                  <a:srgbClr val="FDFDFD"/>
                </a:highlight>
              </a:rPr>
              <a:t>.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There is a PMIx standard -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https://pmix.github.io</a:t>
            </a:r>
            <a:endParaRPr sz="1400"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Currently only a single, open-source implementation of PMIx -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https://github.com/openpmix/openpmix</a:t>
            </a:r>
            <a:r>
              <a:rPr lang="en-US" sz="1400"/>
              <a:t>. C and Python interfaces.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PRRTE is a PMIx server implementation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MPI applications compiled with Open MPI versions 5.0.0 and newer are PMIx clients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Both PMIx server and PMIx clients link against the PMIx library. 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PMIx server is responsible for RPC mechanisms to exchange data between server instances and clients.</a:t>
            </a:r>
            <a:endParaRPr/>
          </a:p>
        </p:txBody>
      </p:sp>
      <p:grpSp>
        <p:nvGrpSpPr>
          <p:cNvPr id="404" name="Google Shape;404;p21"/>
          <p:cNvGrpSpPr/>
          <p:nvPr/>
        </p:nvGrpSpPr>
        <p:grpSpPr>
          <a:xfrm>
            <a:off x="5405718" y="887505"/>
            <a:ext cx="3254188" cy="3451133"/>
            <a:chOff x="5405718" y="887505"/>
            <a:chExt cx="3254188" cy="3451133"/>
          </a:xfrm>
        </p:grpSpPr>
        <p:sp>
          <p:nvSpPr>
            <p:cNvPr id="405" name="Google Shape;405;p21"/>
            <p:cNvSpPr/>
            <p:nvPr/>
          </p:nvSpPr>
          <p:spPr>
            <a:xfrm>
              <a:off x="5441578" y="1836644"/>
              <a:ext cx="3173506" cy="147021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104965" y="2966197"/>
              <a:ext cx="1828800" cy="340659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interface</a:t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078071" y="1836644"/>
              <a:ext cx="1828800" cy="340659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Server interface</a:t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rot="-5400000">
              <a:off x="7911355" y="2401420"/>
              <a:ext cx="1048870" cy="340659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 Int</a:t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486400" y="3630426"/>
              <a:ext cx="3173506" cy="708212"/>
            </a:xfrm>
            <a:prstGeom prst="roundRect">
              <a:avLst>
                <a:gd fmla="val 16667" name="adj"/>
              </a:avLst>
            </a:prstGeom>
            <a:solidFill>
              <a:srgbClr val="8DA9DB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Open MPI app (PMIx client)</a:t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405718" y="887505"/>
              <a:ext cx="3173506" cy="708212"/>
            </a:xfrm>
            <a:prstGeom prst="roundRect">
              <a:avLst>
                <a:gd fmla="val 16667" name="adj"/>
              </a:avLst>
            </a:prstGeom>
            <a:solidFill>
              <a:srgbClr val="F4B081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PRRTE(PMIx server)</a:t>
              </a:r>
              <a:endParaRPr/>
            </a:p>
          </p:txBody>
        </p:sp>
        <p:sp>
          <p:nvSpPr>
            <p:cNvPr id="411" name="Google Shape;411;p21"/>
            <p:cNvSpPr txBox="1"/>
            <p:nvPr/>
          </p:nvSpPr>
          <p:spPr>
            <a:xfrm>
              <a:off x="6024284" y="2371487"/>
              <a:ext cx="2008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OpenPMIx library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448236" y="320372"/>
            <a:ext cx="452628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PRRTE and this project</a:t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5441578" y="1836644"/>
            <a:ext cx="3173506" cy="14702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6104965" y="2966197"/>
            <a:ext cx="1828800" cy="340659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interface</a:t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6078071" y="1836644"/>
            <a:ext cx="1828800" cy="340659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 interface</a:t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 rot="-5400000">
            <a:off x="7911355" y="2401420"/>
            <a:ext cx="1048870" cy="340659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 Int</a:t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5486400" y="3630426"/>
            <a:ext cx="3173506" cy="708212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8DA9D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MPI app(PMIx client)</a:t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5405718" y="887505"/>
            <a:ext cx="3173506" cy="708212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12700">
            <a:solidFill>
              <a:srgbClr val="8DA9D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PRRTE(PMIx server)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6024284" y="2371487"/>
            <a:ext cx="2008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OpenPMIx library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304351" y="2110084"/>
            <a:ext cx="3173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will mainly involve changes to PRRTE and some to Open MPI.</a:t>
            </a:r>
            <a:endParaRPr/>
          </a:p>
        </p:txBody>
      </p:sp>
      <p:cxnSp>
        <p:nvCxnSpPr>
          <p:cNvPr id="425" name="Google Shape;425;p22"/>
          <p:cNvCxnSpPr/>
          <p:nvPr/>
        </p:nvCxnSpPr>
        <p:spPr>
          <a:xfrm flipH="1" rot="10800000">
            <a:off x="3466353" y="1329186"/>
            <a:ext cx="1853156" cy="87345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22"/>
          <p:cNvCxnSpPr/>
          <p:nvPr/>
        </p:nvCxnSpPr>
        <p:spPr>
          <a:xfrm>
            <a:off x="3453206" y="2940858"/>
            <a:ext cx="1952512" cy="10436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22"/>
          <p:cNvSpPr/>
          <p:nvPr/>
        </p:nvSpPr>
        <p:spPr>
          <a:xfrm>
            <a:off x="96072" y="1624517"/>
            <a:ext cx="3341444" cy="1894467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PRRTE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Inherited the MCA design from the Open MPI project</a:t>
            </a: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Works with a number of HPC resource management systems – SLURM, PBSPro, LSF but doesn’t need one to work.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Supports advanced features of the PMIx standard like PMIx groups and events – used by at least some implementations of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/>
              <a:t>user-level fault mitigation(ULFM) - fault tolerant MPI 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/>
              <a:t>MPI Sessions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MPI4PY futures relies on </a:t>
            </a:r>
            <a:r>
              <a:rPr i="1" lang="en-US"/>
              <a:t>MPI_Comm_spawn </a:t>
            </a:r>
            <a:r>
              <a:rPr lang="en-US"/>
              <a:t>(and hence </a:t>
            </a:r>
            <a:r>
              <a:rPr i="1" lang="en-US"/>
              <a:t>PMIx_Spawn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4933814" y="1114881"/>
            <a:ext cx="1738325" cy="2303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505878" y="1109061"/>
            <a:ext cx="1738325" cy="2303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>
            <p:ph idx="1" type="body"/>
          </p:nvPr>
        </p:nvSpPr>
        <p:spPr>
          <a:xfrm>
            <a:off x="457199" y="457200"/>
            <a:ext cx="6955277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Basic job launch 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3029109" y="3001727"/>
            <a:ext cx="691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0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7269383" y="1398738"/>
            <a:ext cx="286186" cy="2582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7269383" y="2454875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7269383" y="2933496"/>
            <a:ext cx="286186" cy="25826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5457045" y="3007547"/>
            <a:ext cx="691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/>
          </a:p>
        </p:txBody>
      </p:sp>
      <p:sp>
        <p:nvSpPr>
          <p:cNvPr id="446" name="Google Shape;446;p24"/>
          <p:cNvSpPr txBox="1"/>
          <p:nvPr/>
        </p:nvSpPr>
        <p:spPr>
          <a:xfrm>
            <a:off x="7555569" y="1360230"/>
            <a:ext cx="1462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sshd (priv)</a:t>
            </a:r>
            <a:endParaRPr/>
          </a:p>
        </p:txBody>
      </p:sp>
      <p:sp>
        <p:nvSpPr>
          <p:cNvPr id="447" name="Google Shape;447;p24"/>
          <p:cNvSpPr txBox="1"/>
          <p:nvPr/>
        </p:nvSpPr>
        <p:spPr>
          <a:xfrm>
            <a:off x="7555569" y="2417861"/>
            <a:ext cx="1462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 (unpriv)</a:t>
            </a:r>
            <a:endParaRPr/>
          </a:p>
        </p:txBody>
      </p:sp>
      <p:sp>
        <p:nvSpPr>
          <p:cNvPr id="448" name="Google Shape;448;p24"/>
          <p:cNvSpPr txBox="1"/>
          <p:nvPr/>
        </p:nvSpPr>
        <p:spPr>
          <a:xfrm>
            <a:off x="7595128" y="2883981"/>
            <a:ext cx="15488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user_app (unpriv)</a:t>
            </a:r>
            <a:endParaRPr/>
          </a:p>
        </p:txBody>
      </p:sp>
      <p:grpSp>
        <p:nvGrpSpPr>
          <p:cNvPr id="449" name="Google Shape;449;p24"/>
          <p:cNvGrpSpPr/>
          <p:nvPr/>
        </p:nvGrpSpPr>
        <p:grpSpPr>
          <a:xfrm>
            <a:off x="57213" y="1667995"/>
            <a:ext cx="3460920" cy="943324"/>
            <a:chOff x="57213" y="1667995"/>
            <a:chExt cx="3460920" cy="943324"/>
          </a:xfrm>
        </p:grpSpPr>
        <p:sp>
          <p:nvSpPr>
            <p:cNvPr id="450" name="Google Shape;450;p24"/>
            <p:cNvSpPr txBox="1"/>
            <p:nvPr/>
          </p:nvSpPr>
          <p:spPr>
            <a:xfrm>
              <a:off x="57213" y="2149654"/>
              <a:ext cx="26101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mpirun –np 4 –map-by ppr:2:node user_app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231947" y="1667995"/>
              <a:ext cx="286186" cy="25826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4"/>
          <p:cNvGrpSpPr/>
          <p:nvPr/>
        </p:nvGrpSpPr>
        <p:grpSpPr>
          <a:xfrm>
            <a:off x="2781595" y="1881064"/>
            <a:ext cx="3564533" cy="751469"/>
            <a:chOff x="2781595" y="2286697"/>
            <a:chExt cx="3564533" cy="751469"/>
          </a:xfrm>
        </p:grpSpPr>
        <p:sp>
          <p:nvSpPr>
            <p:cNvPr id="453" name="Google Shape;453;p24"/>
            <p:cNvSpPr/>
            <p:nvPr/>
          </p:nvSpPr>
          <p:spPr>
            <a:xfrm>
              <a:off x="2781595" y="276128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3597106" y="277408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209531" y="276710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6059942" y="277990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p24"/>
            <p:cNvCxnSpPr>
              <a:endCxn id="455" idx="0"/>
            </p:cNvCxnSpPr>
            <p:nvPr/>
          </p:nvCxnSpPr>
          <p:spPr>
            <a:xfrm flipH="1">
              <a:off x="5352624" y="2288900"/>
              <a:ext cx="349200" cy="47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8" name="Google Shape;458;p24"/>
            <p:cNvCxnSpPr>
              <a:stCxn id="459" idx="5"/>
              <a:endCxn id="456" idx="0"/>
            </p:cNvCxnSpPr>
            <p:nvPr/>
          </p:nvCxnSpPr>
          <p:spPr>
            <a:xfrm>
              <a:off x="5904158" y="2299892"/>
              <a:ext cx="298800" cy="48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0" name="Google Shape;460;p24"/>
            <p:cNvCxnSpPr/>
            <p:nvPr/>
          </p:nvCxnSpPr>
          <p:spPr>
            <a:xfrm flipH="1">
              <a:off x="2935159" y="2286697"/>
              <a:ext cx="349170" cy="47820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1" name="Google Shape;461;p24"/>
            <p:cNvCxnSpPr/>
            <p:nvPr/>
          </p:nvCxnSpPr>
          <p:spPr>
            <a:xfrm>
              <a:off x="3443912" y="2314943"/>
              <a:ext cx="246385" cy="46264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62" name="Google Shape;462;p24"/>
          <p:cNvCxnSpPr/>
          <p:nvPr/>
        </p:nvCxnSpPr>
        <p:spPr>
          <a:xfrm flipH="1" rot="10800000">
            <a:off x="3518133" y="1782427"/>
            <a:ext cx="2141750" cy="147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63" name="Google Shape;463;p24"/>
          <p:cNvSpPr/>
          <p:nvPr/>
        </p:nvSpPr>
        <p:spPr>
          <a:xfrm>
            <a:off x="7269383" y="1950744"/>
            <a:ext cx="286186" cy="25826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7555569" y="1808723"/>
            <a:ext cx="1462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node mpirun (unpriv)</a:t>
            </a:r>
            <a:endParaRPr/>
          </a:p>
        </p:txBody>
      </p:sp>
      <p:grpSp>
        <p:nvGrpSpPr>
          <p:cNvPr id="465" name="Google Shape;465;p24"/>
          <p:cNvGrpSpPr/>
          <p:nvPr/>
        </p:nvGrpSpPr>
        <p:grpSpPr>
          <a:xfrm>
            <a:off x="1524733" y="1275425"/>
            <a:ext cx="6407698" cy="2661875"/>
            <a:chOff x="1524733" y="1275425"/>
            <a:chExt cx="6407698" cy="2661875"/>
          </a:xfrm>
        </p:grpSpPr>
        <p:sp>
          <p:nvSpPr>
            <p:cNvPr id="466" name="Google Shape;466;p24"/>
            <p:cNvSpPr txBox="1"/>
            <p:nvPr/>
          </p:nvSpPr>
          <p:spPr>
            <a:xfrm>
              <a:off x="1524733" y="3475635"/>
              <a:ext cx="64076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ssh used by </a:t>
              </a:r>
              <a:r>
                <a:rPr i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mpirun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i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prterun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via execv) to launch individual prted daemons on nodes (except for first node - HPN) needed to run job.  By default, on node 0 </a:t>
              </a:r>
              <a:r>
                <a:rPr i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prterun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fork/execs apps directly. </a:t>
              </a:r>
              <a:endParaRPr/>
            </a:p>
          </p:txBody>
        </p:sp>
        <p:grpSp>
          <p:nvGrpSpPr>
            <p:cNvPr id="467" name="Google Shape;467;p24"/>
            <p:cNvGrpSpPr/>
            <p:nvPr/>
          </p:nvGrpSpPr>
          <p:grpSpPr>
            <a:xfrm>
              <a:off x="3497868" y="1275425"/>
              <a:ext cx="2448201" cy="656656"/>
              <a:chOff x="3497868" y="1275425"/>
              <a:chExt cx="2448201" cy="656656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5087378" y="1275425"/>
                <a:ext cx="286186" cy="25826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9" name="Google Shape;469;p24"/>
              <p:cNvCxnSpPr>
                <a:endCxn id="459" idx="1"/>
              </p:cNvCxnSpPr>
              <p:nvPr/>
            </p:nvCxnSpPr>
            <p:spPr>
              <a:xfrm>
                <a:off x="5352594" y="1465937"/>
                <a:ext cx="349200" cy="24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59" name="Google Shape;459;p24"/>
              <p:cNvSpPr/>
              <p:nvPr/>
            </p:nvSpPr>
            <p:spPr>
              <a:xfrm>
                <a:off x="5659883" y="1673815"/>
                <a:ext cx="286186" cy="258266"/>
              </a:xfrm>
              <a:prstGeom prst="ellipse">
                <a:avLst/>
              </a:prstGeom>
              <a:noFill/>
              <a:ln cap="flat" cmpd="sng" w="127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0" name="Google Shape;470;p24"/>
              <p:cNvCxnSpPr/>
              <p:nvPr/>
            </p:nvCxnSpPr>
            <p:spPr>
              <a:xfrm flipH="1" rot="10800000">
                <a:off x="3497868" y="1444122"/>
                <a:ext cx="1589510" cy="273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sp>
        <p:nvSpPr>
          <p:cNvPr id="471" name="Google Shape;471;p24"/>
          <p:cNvSpPr txBox="1"/>
          <p:nvPr/>
        </p:nvSpPr>
        <p:spPr>
          <a:xfrm>
            <a:off x="1524733" y="3902720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daemons call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PMIx_server_init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forking/exec’ing user application</a:t>
            </a:r>
            <a:endParaRPr/>
          </a:p>
        </p:txBody>
      </p:sp>
      <p:sp>
        <p:nvSpPr>
          <p:cNvPr id="472" name="Google Shape;472;p24"/>
          <p:cNvSpPr txBox="1"/>
          <p:nvPr/>
        </p:nvSpPr>
        <p:spPr>
          <a:xfrm>
            <a:off x="1529558" y="4139273"/>
            <a:ext cx="64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application calls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PMIx_init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initialize client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put/get key/value(KVS)  data using its local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prted’s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PMIx server (called MODEX ops in Open MPI)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/>
          <p:nvPr/>
        </p:nvSpPr>
        <p:spPr>
          <a:xfrm>
            <a:off x="4836354" y="1023193"/>
            <a:ext cx="1738325" cy="2303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490903" y="1023194"/>
            <a:ext cx="1738325" cy="2303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5"/>
          <p:cNvSpPr txBox="1"/>
          <p:nvPr>
            <p:ph idx="1" type="body"/>
          </p:nvPr>
        </p:nvSpPr>
        <p:spPr>
          <a:xfrm>
            <a:off x="457199" y="457200"/>
            <a:ext cx="6955277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Distributed Virtual Machine (DVM) job launch </a:t>
            </a:r>
            <a:endParaRPr/>
          </a:p>
        </p:txBody>
      </p:sp>
      <p:sp>
        <p:nvSpPr>
          <p:cNvPr id="480" name="Google Shape;480;p25"/>
          <p:cNvSpPr txBox="1"/>
          <p:nvPr/>
        </p:nvSpPr>
        <p:spPr>
          <a:xfrm>
            <a:off x="3029109" y="2897454"/>
            <a:ext cx="691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0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7269383" y="1398738"/>
            <a:ext cx="286186" cy="2582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7269383" y="1882230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7269383" y="2360851"/>
            <a:ext cx="286186" cy="25826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5457045" y="2887232"/>
            <a:ext cx="691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7555569" y="1360230"/>
            <a:ext cx="1462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sshd (priv)</a:t>
            </a:r>
            <a:endParaRPr/>
          </a:p>
        </p:txBody>
      </p:sp>
      <p:sp>
        <p:nvSpPr>
          <p:cNvPr id="486" name="Google Shape;486;p25"/>
          <p:cNvSpPr txBox="1"/>
          <p:nvPr/>
        </p:nvSpPr>
        <p:spPr>
          <a:xfrm>
            <a:off x="7555569" y="1845216"/>
            <a:ext cx="1462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 (unpriv)</a:t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7595128" y="2311336"/>
            <a:ext cx="15488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user_app (unpriv)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1524733" y="3299173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used by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launch individual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daemons on nodes in the DVM. 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57213" y="2149654"/>
            <a:ext cx="2610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 --report-uri dvm.uri --daemonize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25"/>
          <p:cNvGrpSpPr/>
          <p:nvPr/>
        </p:nvGrpSpPr>
        <p:grpSpPr>
          <a:xfrm>
            <a:off x="2781595" y="1881064"/>
            <a:ext cx="3564533" cy="751469"/>
            <a:chOff x="2781595" y="2286697"/>
            <a:chExt cx="3564533" cy="751469"/>
          </a:xfrm>
        </p:grpSpPr>
        <p:sp>
          <p:nvSpPr>
            <p:cNvPr id="491" name="Google Shape;491;p25"/>
            <p:cNvSpPr/>
            <p:nvPr/>
          </p:nvSpPr>
          <p:spPr>
            <a:xfrm>
              <a:off x="2781595" y="276128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597106" y="277408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209531" y="276710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059942" y="277990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5" name="Google Shape;495;p25"/>
            <p:cNvCxnSpPr>
              <a:endCxn id="493" idx="0"/>
            </p:cNvCxnSpPr>
            <p:nvPr/>
          </p:nvCxnSpPr>
          <p:spPr>
            <a:xfrm flipH="1">
              <a:off x="5352624" y="2288900"/>
              <a:ext cx="349200" cy="47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6" name="Google Shape;496;p25"/>
            <p:cNvCxnSpPr>
              <a:stCxn id="497" idx="5"/>
              <a:endCxn id="494" idx="0"/>
            </p:cNvCxnSpPr>
            <p:nvPr/>
          </p:nvCxnSpPr>
          <p:spPr>
            <a:xfrm>
              <a:off x="5904158" y="2299892"/>
              <a:ext cx="298800" cy="48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8" name="Google Shape;498;p25"/>
            <p:cNvCxnSpPr/>
            <p:nvPr/>
          </p:nvCxnSpPr>
          <p:spPr>
            <a:xfrm flipH="1">
              <a:off x="2935159" y="2286697"/>
              <a:ext cx="349170" cy="47820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9" name="Google Shape;499;p25"/>
            <p:cNvCxnSpPr/>
            <p:nvPr/>
          </p:nvCxnSpPr>
          <p:spPr>
            <a:xfrm>
              <a:off x="3443912" y="2314943"/>
              <a:ext cx="246385" cy="46264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500" name="Google Shape;500;p25"/>
          <p:cNvCxnSpPr/>
          <p:nvPr/>
        </p:nvCxnSpPr>
        <p:spPr>
          <a:xfrm flipH="1" rot="10800000">
            <a:off x="3518133" y="1782427"/>
            <a:ext cx="2141750" cy="147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01" name="Google Shape;501;p25"/>
          <p:cNvSpPr/>
          <p:nvPr/>
        </p:nvSpPr>
        <p:spPr>
          <a:xfrm>
            <a:off x="5087378" y="1275425"/>
            <a:ext cx="286186" cy="2582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25"/>
          <p:cNvCxnSpPr>
            <a:endCxn id="497" idx="1"/>
          </p:cNvCxnSpPr>
          <p:nvPr/>
        </p:nvCxnSpPr>
        <p:spPr>
          <a:xfrm>
            <a:off x="5352594" y="1465937"/>
            <a:ext cx="349200" cy="24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3" name="Google Shape;503;p25"/>
          <p:cNvCxnSpPr/>
          <p:nvPr/>
        </p:nvCxnSpPr>
        <p:spPr>
          <a:xfrm flipH="1" rot="10800000">
            <a:off x="3497868" y="1444122"/>
            <a:ext cx="1589510" cy="2737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4" name="Google Shape;504;p25"/>
          <p:cNvSpPr txBox="1"/>
          <p:nvPr/>
        </p:nvSpPr>
        <p:spPr>
          <a:xfrm>
            <a:off x="57212" y="2507785"/>
            <a:ext cx="26101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mpirun –dvm-uri dvm.uri –np 4 –map-by ppr:2:node user_app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226099" y="1632254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1535515" y="4325810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DVM remains after app exits, allowing for reuse of DVM by subsequent mpirun invocations</a:t>
            </a:r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1513492" y="3543029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daemons call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PMIx_server_init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forking/exec’ing user application</a:t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659883" y="1673815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1524733" y="3731670"/>
            <a:ext cx="63358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mpirun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–dvm-uri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launch application into the DVM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application calls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PMIx_init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initialize client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puts/gets KVS data using its local prted’s PMIx server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1546297" y="4583852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pterm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tear down DVM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/>
          <p:nvPr/>
        </p:nvSpPr>
        <p:spPr>
          <a:xfrm>
            <a:off x="2500244" y="1038520"/>
            <a:ext cx="1738325" cy="2303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4836354" y="1023193"/>
            <a:ext cx="1738325" cy="2303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6"/>
          <p:cNvSpPr txBox="1"/>
          <p:nvPr>
            <p:ph idx="1" type="body"/>
          </p:nvPr>
        </p:nvSpPr>
        <p:spPr>
          <a:xfrm>
            <a:off x="457199" y="457200"/>
            <a:ext cx="6955277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Singleton launch using MPI_Comm_spawn</a:t>
            </a:r>
            <a:endParaRPr/>
          </a:p>
        </p:txBody>
      </p:sp>
      <p:sp>
        <p:nvSpPr>
          <p:cNvPr id="517" name="Google Shape;517;p26"/>
          <p:cNvSpPr txBox="1"/>
          <p:nvPr/>
        </p:nvSpPr>
        <p:spPr>
          <a:xfrm>
            <a:off x="3029109" y="2921517"/>
            <a:ext cx="691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0</a:t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7012711" y="1318528"/>
            <a:ext cx="286186" cy="2582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7004690" y="1829237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7020732" y="2315879"/>
            <a:ext cx="286186" cy="25826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457045" y="2927337"/>
            <a:ext cx="6918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/>
          </a:p>
        </p:txBody>
      </p:sp>
      <p:sp>
        <p:nvSpPr>
          <p:cNvPr id="522" name="Google Shape;522;p26"/>
          <p:cNvSpPr txBox="1"/>
          <p:nvPr/>
        </p:nvSpPr>
        <p:spPr>
          <a:xfrm>
            <a:off x="7339002" y="1280020"/>
            <a:ext cx="1462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sshd (priv)</a:t>
            </a:r>
            <a:endParaRPr/>
          </a:p>
        </p:txBody>
      </p:sp>
      <p:sp>
        <p:nvSpPr>
          <p:cNvPr id="523" name="Google Shape;523;p26"/>
          <p:cNvSpPr txBox="1"/>
          <p:nvPr/>
        </p:nvSpPr>
        <p:spPr>
          <a:xfrm>
            <a:off x="7371086" y="1784202"/>
            <a:ext cx="1462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prted (unpriv)</a:t>
            </a:r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7332479" y="2250604"/>
            <a:ext cx="18746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user_spawned_app (unpriv)</a:t>
            </a:r>
            <a:endParaRPr/>
          </a:p>
        </p:txBody>
      </p:sp>
      <p:sp>
        <p:nvSpPr>
          <p:cNvPr id="525" name="Google Shape;525;p26"/>
          <p:cNvSpPr txBox="1"/>
          <p:nvPr/>
        </p:nvSpPr>
        <p:spPr>
          <a:xfrm>
            <a:off x="57213" y="1604226"/>
            <a:ext cx="2610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1"/>
                </a:solidFill>
                <a:latin typeface="Calibri"/>
                <a:ea typeface="Calibri"/>
                <a:cs typeface="Calibri"/>
                <a:sym typeface="Calibri"/>
              </a:rPr>
              <a:t>./my_mpi_app</a:t>
            </a:r>
            <a:endParaRPr sz="1200">
              <a:solidFill>
                <a:srgbClr val="0070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26"/>
          <p:cNvGrpSpPr/>
          <p:nvPr/>
        </p:nvGrpSpPr>
        <p:grpSpPr>
          <a:xfrm>
            <a:off x="2781595" y="1800854"/>
            <a:ext cx="3564533" cy="751469"/>
            <a:chOff x="2781595" y="2286697"/>
            <a:chExt cx="3564533" cy="751469"/>
          </a:xfrm>
        </p:grpSpPr>
        <p:sp>
          <p:nvSpPr>
            <p:cNvPr id="527" name="Google Shape;527;p26"/>
            <p:cNvSpPr/>
            <p:nvPr/>
          </p:nvSpPr>
          <p:spPr>
            <a:xfrm>
              <a:off x="2781595" y="276128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597106" y="277408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5209531" y="276710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059942" y="2779900"/>
              <a:ext cx="286186" cy="25826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1" name="Google Shape;531;p26"/>
            <p:cNvCxnSpPr>
              <a:endCxn id="529" idx="0"/>
            </p:cNvCxnSpPr>
            <p:nvPr/>
          </p:nvCxnSpPr>
          <p:spPr>
            <a:xfrm flipH="1">
              <a:off x="5352624" y="2288900"/>
              <a:ext cx="349200" cy="47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2" name="Google Shape;532;p26"/>
            <p:cNvCxnSpPr>
              <a:stCxn id="533" idx="5"/>
              <a:endCxn id="530" idx="0"/>
            </p:cNvCxnSpPr>
            <p:nvPr/>
          </p:nvCxnSpPr>
          <p:spPr>
            <a:xfrm>
              <a:off x="5904158" y="2299892"/>
              <a:ext cx="298800" cy="48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4" name="Google Shape;534;p26"/>
            <p:cNvCxnSpPr/>
            <p:nvPr/>
          </p:nvCxnSpPr>
          <p:spPr>
            <a:xfrm flipH="1">
              <a:off x="2935159" y="2286697"/>
              <a:ext cx="349170" cy="47820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5" name="Google Shape;535;p26"/>
            <p:cNvCxnSpPr/>
            <p:nvPr/>
          </p:nvCxnSpPr>
          <p:spPr>
            <a:xfrm>
              <a:off x="3443912" y="2314943"/>
              <a:ext cx="246385" cy="46264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536" name="Google Shape;536;p26"/>
          <p:cNvCxnSpPr/>
          <p:nvPr/>
        </p:nvCxnSpPr>
        <p:spPr>
          <a:xfrm flipH="1" rot="10800000">
            <a:off x="3494070" y="1702217"/>
            <a:ext cx="2141750" cy="147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37" name="Google Shape;537;p26"/>
          <p:cNvSpPr/>
          <p:nvPr/>
        </p:nvSpPr>
        <p:spPr>
          <a:xfrm>
            <a:off x="5087378" y="1195215"/>
            <a:ext cx="286186" cy="2582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26"/>
          <p:cNvCxnSpPr>
            <a:endCxn id="533" idx="1"/>
          </p:cNvCxnSpPr>
          <p:nvPr/>
        </p:nvCxnSpPr>
        <p:spPr>
          <a:xfrm>
            <a:off x="5352594" y="1385727"/>
            <a:ext cx="349200" cy="24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26"/>
          <p:cNvSpPr/>
          <p:nvPr/>
        </p:nvSpPr>
        <p:spPr>
          <a:xfrm>
            <a:off x="5659883" y="1593605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9" name="Google Shape;539;p26"/>
          <p:cNvCxnSpPr/>
          <p:nvPr/>
        </p:nvCxnSpPr>
        <p:spPr>
          <a:xfrm flipH="1" rot="10800000">
            <a:off x="3497868" y="1363912"/>
            <a:ext cx="1589510" cy="2737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0" name="Google Shape;540;p26"/>
          <p:cNvSpPr txBox="1"/>
          <p:nvPr/>
        </p:nvSpPr>
        <p:spPr>
          <a:xfrm>
            <a:off x="1549391" y="3442283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Singleton app makes an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MPI_Comm_spawn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to start new processes/application.</a:t>
            </a:r>
            <a:endParaRPr/>
          </a:p>
        </p:txBody>
      </p:sp>
      <p:sp>
        <p:nvSpPr>
          <p:cNvPr id="541" name="Google Shape;541;p26"/>
          <p:cNvSpPr/>
          <p:nvPr/>
        </p:nvSpPr>
        <p:spPr>
          <a:xfrm>
            <a:off x="3210725" y="1564545"/>
            <a:ext cx="286186" cy="258266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1549391" y="3658645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MPI_Comm_spawn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Open MPI searches for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forks/execv’s it.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1559723" y="3887710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prte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up DVM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1559723" y="4099279"/>
            <a:ext cx="6407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MPI_Comm_spawn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singleton app invokes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PMIx_init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followed by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PMIx_spawn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launch new processes specified in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MPI_Comm_spawn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in to the DVM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5" name="Google Shape;545;p26"/>
          <p:cNvSpPr txBox="1"/>
          <p:nvPr/>
        </p:nvSpPr>
        <p:spPr>
          <a:xfrm>
            <a:off x="1559723" y="4481383"/>
            <a:ext cx="6407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DVM is torn down when original singleton app exits</a:t>
            </a:r>
            <a:endParaRPr/>
          </a:p>
        </p:txBody>
      </p:sp>
      <p:sp>
        <p:nvSpPr>
          <p:cNvPr id="546" name="Google Shape;546;p26"/>
          <p:cNvSpPr/>
          <p:nvPr/>
        </p:nvSpPr>
        <p:spPr>
          <a:xfrm>
            <a:off x="3549227" y="3658645"/>
            <a:ext cx="3102186" cy="276999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148865" y="2361883"/>
            <a:ext cx="1794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1"/>
                </a:solidFill>
                <a:latin typeface="Calibri"/>
                <a:ea typeface="Calibri"/>
                <a:cs typeface="Calibri"/>
                <a:sym typeface="Calibri"/>
              </a:rPr>
              <a:t>Common scenario for MPI4PY in Jupyter notebook environment</a:t>
            </a:r>
            <a:endParaRPr/>
          </a:p>
        </p:txBody>
      </p:sp>
      <p:sp>
        <p:nvSpPr>
          <p:cNvPr id="548" name="Google Shape;548;p26"/>
          <p:cNvSpPr txBox="1"/>
          <p:nvPr/>
        </p:nvSpPr>
        <p:spPr>
          <a:xfrm>
            <a:off x="-96416" y="1810504"/>
            <a:ext cx="26101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1"/>
                </a:solidFill>
                <a:latin typeface="Calibri"/>
                <a:ea typeface="Calibri"/>
                <a:cs typeface="Calibri"/>
                <a:sym typeface="Calibri"/>
              </a:rPr>
              <a:t>        calls MPI_Comm_spawn</a:t>
            </a:r>
            <a:endParaRPr sz="1200">
              <a:solidFill>
                <a:srgbClr val="0070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ctrTitle"/>
          </p:nvPr>
        </p:nvSpPr>
        <p:spPr>
          <a:xfrm>
            <a:off x="2800473" y="2228850"/>
            <a:ext cx="372569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Biggest concerns?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idx="1" type="body"/>
          </p:nvPr>
        </p:nvSpPr>
        <p:spPr>
          <a:xfrm>
            <a:off x="3164646" y="2420959"/>
            <a:ext cx="4354749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Nuts and Bolts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/>
          <p:nvPr>
            <p:ph idx="2" type="body"/>
          </p:nvPr>
        </p:nvSpPr>
        <p:spPr>
          <a:xfrm>
            <a:off x="2560320" y="1578610"/>
            <a:ext cx="501904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Getting the source code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Building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Smoke testing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Getting Open MPI software</a:t>
            </a:r>
            <a:endParaRPr/>
          </a:p>
        </p:txBody>
      </p:sp>
      <p:sp>
        <p:nvSpPr>
          <p:cNvPr id="567" name="Google Shape;567;p29"/>
          <p:cNvSpPr txBox="1"/>
          <p:nvPr/>
        </p:nvSpPr>
        <p:spPr>
          <a:xfrm>
            <a:off x="833120" y="1294233"/>
            <a:ext cx="7203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These instructions may vary somewhat depending on how we plan to bring code from this project into the Open MPI and PRRTE (Open MPI fork).</a:t>
            </a:r>
            <a:endParaRPr/>
          </a:p>
        </p:txBody>
      </p:sp>
      <p:sp>
        <p:nvSpPr>
          <p:cNvPr id="568" name="Google Shape;568;p29"/>
          <p:cNvSpPr txBox="1"/>
          <p:nvPr/>
        </p:nvSpPr>
        <p:spPr>
          <a:xfrm>
            <a:off x="833120" y="3864900"/>
            <a:ext cx="7203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recursive argument ensures that submodules are cloned in addition to the OMPI code itself.  </a:t>
            </a:r>
            <a:endParaRPr/>
          </a:p>
        </p:txBody>
      </p:sp>
      <p:sp>
        <p:nvSpPr>
          <p:cNvPr id="569" name="Google Shape;569;p29"/>
          <p:cNvSpPr txBox="1"/>
          <p:nvPr/>
        </p:nvSpPr>
        <p:spPr>
          <a:xfrm>
            <a:off x="904240" y="2571750"/>
            <a:ext cx="7853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–-recursive https://github.com/open-mpi/ompi.git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29"/>
          <p:cNvSpPr txBox="1"/>
          <p:nvPr/>
        </p:nvSpPr>
        <p:spPr>
          <a:xfrm>
            <a:off x="904240" y="2941082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/>
          </a:p>
        </p:txBody>
      </p:sp>
      <p:sp>
        <p:nvSpPr>
          <p:cNvPr id="571" name="Google Shape;571;p29"/>
          <p:cNvSpPr txBox="1"/>
          <p:nvPr/>
        </p:nvSpPr>
        <p:spPr>
          <a:xfrm>
            <a:off x="904240" y="3341679"/>
            <a:ext cx="7853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–-recursive git@github.com:open-mpi/ompi.git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29"/>
          <p:cNvSpPr txBox="1"/>
          <p:nvPr/>
        </p:nvSpPr>
        <p:spPr>
          <a:xfrm>
            <a:off x="833120" y="2140863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out main branch from Open MPI GitHub repo: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GIT Submodules caveats and disclaimers</a:t>
            </a:r>
            <a:endParaRPr/>
          </a:p>
        </p:txBody>
      </p:sp>
      <p:sp>
        <p:nvSpPr>
          <p:cNvPr id="579" name="Google Shape;579;p30"/>
          <p:cNvSpPr txBox="1"/>
          <p:nvPr/>
        </p:nvSpPr>
        <p:spPr>
          <a:xfrm>
            <a:off x="833119" y="1294233"/>
            <a:ext cx="797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succeed in this project familiarity with git submodules will be essential.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want to learn how to change the URL being used for a git submodule.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want to learn how to move the SHA being pointed to for a git submodule in your work area.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how to update git submodules when you switch between branches in your Open MPI workarea.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useful tips are at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https://github.com/open-mpi/ompi/wiki/GitSubmodules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Building the software</a:t>
            </a:r>
            <a:endParaRPr/>
          </a:p>
        </p:txBody>
      </p:sp>
      <p:sp>
        <p:nvSpPr>
          <p:cNvPr id="586" name="Google Shape;586;p31"/>
          <p:cNvSpPr txBox="1"/>
          <p:nvPr/>
        </p:nvSpPr>
        <p:spPr>
          <a:xfrm>
            <a:off x="833120" y="2110085"/>
            <a:ext cx="72034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good (we think) documentation on building Open MPI and embedded packages (including PRRTE!) can be found at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https://docs.open-mpi.org/en/main/developers/prerequisites.html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833120" y="1294233"/>
            <a:ext cx="7203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building from code downloaded from GitHub is not the same as building from a release tarball.</a:t>
            </a:r>
            <a:endParaRPr/>
          </a:p>
        </p:txBody>
      </p:sp>
      <p:sp>
        <p:nvSpPr>
          <p:cNvPr id="588" name="Google Shape;588;p31"/>
          <p:cNvSpPr txBox="1"/>
          <p:nvPr/>
        </p:nvSpPr>
        <p:spPr>
          <a:xfrm>
            <a:off x="833120" y="3128430"/>
            <a:ext cx="7203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want to have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Sphinx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installed on your development system as you’ll want to check that 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distcheck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Building the software (2)</a:t>
            </a:r>
            <a:endParaRPr/>
          </a:p>
        </p:txBody>
      </p:sp>
      <p:sp>
        <p:nvSpPr>
          <p:cNvPr id="595" name="Google Shape;595;p32"/>
          <p:cNvSpPr txBox="1"/>
          <p:nvPr/>
        </p:nvSpPr>
        <p:spPr>
          <a:xfrm>
            <a:off x="833120" y="1124712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able to build on Linux or MAC.   Don’t try Windows.</a:t>
            </a:r>
            <a:endParaRPr/>
          </a:p>
        </p:txBody>
      </p:sp>
      <p:sp>
        <p:nvSpPr>
          <p:cNvPr id="596" name="Google Shape;596;p32"/>
          <p:cNvSpPr txBox="1"/>
          <p:nvPr/>
        </p:nvSpPr>
        <p:spPr>
          <a:xfrm>
            <a:off x="833120" y="1548606"/>
            <a:ext cx="72034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build dependencies are installed on your system (autotools, automake, libtool, flex, Sphinx) the three steps to build the libraries, binaries, and documentation are:</a:t>
            </a:r>
            <a:endParaRPr/>
          </a:p>
        </p:txBody>
      </p:sp>
      <p:sp>
        <p:nvSpPr>
          <p:cNvPr id="597" name="Google Shape;597;p32"/>
          <p:cNvSpPr txBox="1"/>
          <p:nvPr/>
        </p:nvSpPr>
        <p:spPr>
          <a:xfrm>
            <a:off x="833120" y="2431485"/>
            <a:ext cx="78536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./autogen.pl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./configure –-prefix=(path-to-a-folder) –-disable-fortran –-disable-oshmem –-enable-sphinx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–j install </a:t>
            </a:r>
            <a:endParaRPr/>
          </a:p>
        </p:txBody>
      </p:sp>
      <p:sp>
        <p:nvSpPr>
          <p:cNvPr id="598" name="Google Shape;598;p32"/>
          <p:cNvSpPr txBox="1"/>
          <p:nvPr/>
        </p:nvSpPr>
        <p:spPr>
          <a:xfrm>
            <a:off x="853440" y="3397210"/>
            <a:ext cx="7203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https://docs.open-mpi.org/en/main/developers/autogen.html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when you need to run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autogen.pl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run configure again if you make changes to *.am or *.in files.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Building PRRTE standalone</a:t>
            </a:r>
            <a:endParaRPr/>
          </a:p>
        </p:txBody>
      </p:sp>
      <p:sp>
        <p:nvSpPr>
          <p:cNvPr id="605" name="Google Shape;605;p33"/>
          <p:cNvSpPr txBox="1"/>
          <p:nvPr/>
        </p:nvSpPr>
        <p:spPr>
          <a:xfrm>
            <a:off x="833120" y="1091033"/>
            <a:ext cx="7203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PRRTE can be built standalone if that makes some development work easier</a:t>
            </a:r>
            <a:endParaRPr/>
          </a:p>
        </p:txBody>
      </p:sp>
      <p:sp>
        <p:nvSpPr>
          <p:cNvPr id="606" name="Google Shape;606;p33"/>
          <p:cNvSpPr txBox="1"/>
          <p:nvPr/>
        </p:nvSpPr>
        <p:spPr>
          <a:xfrm>
            <a:off x="833120" y="1687106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build/install Open PMIx (master branch) on your system to do this</a:t>
            </a:r>
            <a:endParaRPr/>
          </a:p>
        </p:txBody>
      </p:sp>
      <p:sp>
        <p:nvSpPr>
          <p:cNvPr id="607" name="Google Shape;607;p33"/>
          <p:cNvSpPr txBox="1"/>
          <p:nvPr/>
        </p:nvSpPr>
        <p:spPr>
          <a:xfrm>
            <a:off x="833120" y="3909366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https://docs.prrte.org/en/latest/developers/index.html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833120" y="2056977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want to use our fork of the PRRTE project:</a:t>
            </a:r>
            <a:endParaRPr/>
          </a:p>
        </p:txBody>
      </p:sp>
      <p:sp>
        <p:nvSpPr>
          <p:cNvPr id="609" name="Google Shape;609;p33"/>
          <p:cNvSpPr txBox="1"/>
          <p:nvPr/>
        </p:nvSpPr>
        <p:spPr>
          <a:xfrm>
            <a:off x="833120" y="2503432"/>
            <a:ext cx="7853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–-recursive https://github.com/open-mpi/prrte.git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833120" y="2920661"/>
            <a:ext cx="720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PMIx library is also on GitHub:</a:t>
            </a:r>
            <a:endParaRPr/>
          </a:p>
        </p:txBody>
      </p:sp>
      <p:sp>
        <p:nvSpPr>
          <p:cNvPr id="611" name="Google Shape;611;p33"/>
          <p:cNvSpPr txBox="1"/>
          <p:nvPr/>
        </p:nvSpPr>
        <p:spPr>
          <a:xfrm>
            <a:off x="894077" y="3403976"/>
            <a:ext cx="7853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–-recursive https://github.com/openpmix/pmix.git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Smoke testing</a:t>
            </a:r>
            <a:endParaRPr/>
          </a:p>
        </p:txBody>
      </p:sp>
      <p:sp>
        <p:nvSpPr>
          <p:cNvPr id="618" name="Google Shape;618;p34"/>
          <p:cNvSpPr txBox="1"/>
          <p:nvPr/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way to smoke test is leverage the existing CI tests used by Open MPI and PRRTE GitHub repos when you open a Pull Request (PR)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good smoke test is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MPI4PY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suite.  This one exercises spawn functionality (and in singleton mode!) we discussed earlier.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18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home </a:t>
            </a:r>
            <a:r>
              <a:rPr lang="en-US" sz="1800" u="sng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</a:t>
            </a:r>
            <a:endParaRPr sz="1800">
              <a:solidFill>
                <a:srgbClr val="0070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 txBox="1"/>
          <p:nvPr>
            <p:ph idx="1" type="body"/>
          </p:nvPr>
        </p:nvSpPr>
        <p:spPr>
          <a:xfrm>
            <a:off x="457200" y="2439749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Workflow for Capstone 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GitHub considerations</a:t>
            </a:r>
            <a:endParaRPr/>
          </a:p>
        </p:txBody>
      </p:sp>
      <p:sp>
        <p:nvSpPr>
          <p:cNvPr id="630" name="Google Shape;630;p36"/>
          <p:cNvSpPr txBox="1"/>
          <p:nvPr/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like to make it as straightforward as possible for you to get your work into GitHub repos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like to be able to easily merge changes into the mainline Open MPI OMPI and PRRTE repos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we would like to get as much of your work into our Open MPI 6.0.0 release as possible</a:t>
            </a:r>
            <a:endParaRPr/>
          </a:p>
          <a:p>
            <a:pPr indent="-1079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97" name="Google Shape;197;p4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Goals of this project – very high level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What’s MPI in a nutshell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Open MPI overview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Runtime system 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Nuts and Bolts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/>
              <a:t>Getting the source code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/>
              <a:t>Building</a:t>
            </a:r>
            <a:endParaRPr/>
          </a:p>
          <a:p>
            <a:pPr indent="-230188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</a:pPr>
            <a:r>
              <a:rPr lang="en-US"/>
              <a:t>Smoke testing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Workflow for Capstone Project (may require iteration)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First steps – what to get done by week of September 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GitHub Suggestions</a:t>
            </a:r>
            <a:endParaRPr/>
          </a:p>
        </p:txBody>
      </p:sp>
      <p:sp>
        <p:nvSpPr>
          <p:cNvPr id="637" name="Google Shape;637;p37"/>
          <p:cNvSpPr txBox="1"/>
          <p:nvPr/>
        </p:nvSpPr>
        <p:spPr>
          <a:xfrm>
            <a:off x="457200" y="973931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/>
          </a:p>
          <a:p>
            <a:pPr indent="-230188" lvl="1" marL="46037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https://github.com/open-mpi/ompi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1" marL="46037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https://github.com/open-mpi/prrte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location on GitHub that the team members have developer (or admin) access to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Probably want to create a GitHub organization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Squyres, Howard Pritchard, Samuel Gutierrez will need to have developer access 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from main in OMPI and master in PRRTE (just a suggestion) in both repos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the prrte submodule in the OMPI repo to point to the fork of prrte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the branch being used in this submodule to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default checkout branch to this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branch, see e.g.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https://graphite.dev/guides/git-default-branch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the GitHub actions CI on both the fork of PRRTE and OMPI.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GitHub Suggestions (2)</a:t>
            </a:r>
            <a:endParaRPr/>
          </a:p>
        </p:txBody>
      </p:sp>
      <p:sp>
        <p:nvSpPr>
          <p:cNvPr id="644" name="Google Shape;644;p38"/>
          <p:cNvSpPr txBox="1"/>
          <p:nvPr/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how you’d like to do it, different team members can either create branches within this repo when working on a specific development task or fork the capstone forks of OMPI and PRRTE to their own GitHub project space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want to merge changes into the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GitHub Pull Request (PR) mechanism.  </a:t>
            </a:r>
            <a:endParaRPr/>
          </a:p>
          <a:p>
            <a:pPr indent="-222250" lvl="0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merge commits not squash or rebase merging for PRs.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Sign off on your commits or CI will error out.</a:t>
            </a:r>
            <a:endParaRPr sz="1800">
              <a:solidFill>
                <a:schemeClr val="dk1"/>
              </a:solidFill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Prof. Squyres and Howard Pritchard or Sam Gutierrez as reviewers to any PRs going into these branches.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 going into a repo should have a reason.  Don’t merge fixup commits,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 addressing PR reviewer feedback.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 txBox="1"/>
          <p:nvPr>
            <p:ph idx="2" type="body"/>
          </p:nvPr>
        </p:nvSpPr>
        <p:spPr>
          <a:xfrm>
            <a:off x="1550194" y="2180844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Following content may change </a:t>
            </a:r>
            <a:br>
              <a:rPr lang="en-US"/>
            </a:br>
            <a:r>
              <a:rPr lang="en-US"/>
              <a:t>over course of semester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Workflow for changes to PRRTE only</a:t>
            </a:r>
            <a:endParaRPr/>
          </a:p>
        </p:txBody>
      </p:sp>
      <p:sp>
        <p:nvSpPr>
          <p:cNvPr id="657" name="Google Shape;657;p40"/>
          <p:cNvSpPr txBox="1"/>
          <p:nvPr/>
        </p:nvSpPr>
        <p:spPr>
          <a:xfrm>
            <a:off x="457200" y="105635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Open MPI workarea, move to the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3rd-party/prrte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folder and create and checkout a branch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any changes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top level of </a:t>
            </a:r>
            <a:r>
              <a:rPr lang="en-US" sz="1800">
                <a:solidFill>
                  <a:schemeClr val="dk1"/>
                </a:solidFill>
              </a:rPr>
              <a:t>your workarea and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the steps to build/install OMPI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distcheck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Build/run MPI4PY testsuite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things seem to work</a:t>
            </a:r>
            <a:r>
              <a:rPr lang="en-US" sz="1800">
                <a:solidFill>
                  <a:schemeClr val="dk1"/>
                </a:solidFill>
              </a:rPr>
              <a:t>, open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Pull Request (PR) against the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 the capstone fork of PRRTE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Check that CI passes</a:t>
            </a:r>
            <a:endParaRPr sz="1800">
              <a:solidFill>
                <a:schemeClr val="dk1"/>
              </a:solidFill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PR is merged into the capstone PRRTE fork, open a PR against the capstone fork of OMPI to advance the PRRTE submodule SHA to include the PRRTE changes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Workflow for changes to OMPI only</a:t>
            </a:r>
            <a:endParaRPr/>
          </a:p>
        </p:txBody>
      </p:sp>
      <p:sp>
        <p:nvSpPr>
          <p:cNvPr id="664" name="Google Shape;664;p41"/>
          <p:cNvSpPr txBox="1"/>
          <p:nvPr/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Open MPI workarea, create a branch in the top level folder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any changes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steps to install the OMPI package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distcheck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Build/run MPI4PY testsuite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 a PR against the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 the capstone fork of OMPI</a:t>
            </a:r>
            <a:endParaRPr sz="1800">
              <a:solidFill>
                <a:schemeClr val="dk1"/>
              </a:solidFill>
            </a:endParaRPr>
          </a:p>
          <a:p>
            <a:pPr indent="-222250" lvl="0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Check that CI passes</a:t>
            </a:r>
            <a:endParaRPr sz="1800">
              <a:solidFill>
                <a:schemeClr val="dk1"/>
              </a:solidFill>
            </a:endParaRPr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Merge in to </a:t>
            </a:r>
            <a:r>
              <a:rPr i="1" lang="en-US" sz="1800">
                <a:solidFill>
                  <a:schemeClr val="dk1"/>
                </a:solidFill>
              </a:rPr>
              <a:t>capstone_devel </a:t>
            </a:r>
            <a:r>
              <a:rPr lang="en-US" sz="1800">
                <a:solidFill>
                  <a:schemeClr val="dk1"/>
                </a:solidFill>
              </a:rPr>
              <a:t>branch </a:t>
            </a:r>
            <a:r>
              <a:rPr lang="en-US" sz="1800">
                <a:solidFill>
                  <a:schemeClr val="dk1"/>
                </a:solidFill>
              </a:rPr>
              <a:t>in the capstone fork of OMPI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Workflow for changes that touch both PRRTE and OMPI</a:t>
            </a:r>
            <a:endParaRPr/>
          </a:p>
        </p:txBody>
      </p:sp>
      <p:sp>
        <p:nvSpPr>
          <p:cNvPr id="671" name="Google Shape;671;p42"/>
          <p:cNvSpPr txBox="1"/>
          <p:nvPr/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should be no cases in this project where a change in Open MPI will require changes in PRRTE (except for some of the final bonus point work)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follow the steps to get changes into PRRTE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OMPI workarea, advance the SHA for the PRRTE submodule to include the changes done to PRRTE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changes to OMPI 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 a PR against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capstone_devel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branch in the capstone fork of OMPI.  You will want to have at least two commits:</a:t>
            </a:r>
            <a:endParaRPr/>
          </a:p>
          <a:p>
            <a:pPr indent="-230188" lvl="1" marL="46037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for advancing the PRRTE submodule SHA to include the PRRTE changes associated with the OMPI changes</a:t>
            </a:r>
            <a:endParaRPr/>
          </a:p>
          <a:p>
            <a:pPr indent="-230188" lvl="1" marL="46037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commits for the OMPI changes themselves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"/>
          <p:cNvSpPr txBox="1"/>
          <p:nvPr>
            <p:ph idx="1" type="body"/>
          </p:nvPr>
        </p:nvSpPr>
        <p:spPr>
          <a:xfrm>
            <a:off x="407193" y="2237172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Action Items for the next several weeks</a:t>
            </a:r>
            <a:br>
              <a:rPr lang="en-US"/>
            </a:br>
            <a:r>
              <a:rPr lang="en-US"/>
              <a:t>(targeting September 16 deliverables)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 txBox="1"/>
          <p:nvPr/>
        </p:nvSpPr>
        <p:spPr>
          <a:xfrm>
            <a:off x="550068" y="1093676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Learn how to clone Open MPI from GitHub and build on the system(s) you plan to use for development work.</a:t>
            </a:r>
            <a:endParaRPr/>
          </a:p>
        </p:txBody>
      </p:sp>
      <p:sp>
        <p:nvSpPr>
          <p:cNvPr id="683" name="Google Shape;683;p45"/>
          <p:cNvSpPr txBox="1"/>
          <p:nvPr/>
        </p:nvSpPr>
        <p:spPr>
          <a:xfrm>
            <a:off x="550068" y="2244767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Learn how to build and run simple tests in the </a:t>
            </a:r>
            <a:r>
              <a:rPr b="0" i="1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examples </a:t>
            </a: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directory.</a:t>
            </a:r>
            <a:endParaRPr b="0" i="1" sz="2400">
              <a:solidFill>
                <a:srgbClr val="000F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550068" y="3211925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Try building MPI4PY and running its test suite using the Open MPI you built.</a:t>
            </a:r>
            <a:endParaRPr/>
          </a:p>
        </p:txBody>
      </p:sp>
      <p:sp>
        <p:nvSpPr>
          <p:cNvPr id="685" name="Google Shape;685;p45"/>
          <p:cNvSpPr txBox="1"/>
          <p:nvPr/>
        </p:nvSpPr>
        <p:spPr>
          <a:xfrm>
            <a:off x="550068" y="426164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Read intro articles and presentations listed in </a:t>
            </a:r>
            <a:r>
              <a:rPr b="0" i="0" lang="en-US" sz="2400" u="sng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wiki</a:t>
            </a: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/>
          <p:cNvSpPr txBox="1"/>
          <p:nvPr>
            <p:ph idx="2" type="body"/>
          </p:nvPr>
        </p:nvSpPr>
        <p:spPr>
          <a:xfrm>
            <a:off x="457200" y="392904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b="0" lang="en-US"/>
              <a:t>Set up forks of Open MPI and PRRTE repos on GitHub. </a:t>
            </a:r>
            <a:endParaRPr/>
          </a:p>
        </p:txBody>
      </p:sp>
      <p:sp>
        <p:nvSpPr>
          <p:cNvPr id="692" name="Google Shape;692;p46"/>
          <p:cNvSpPr txBox="1"/>
          <p:nvPr/>
        </p:nvSpPr>
        <p:spPr>
          <a:xfrm>
            <a:off x="457200" y="93821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Create capstone_devel branches in each, make these the default when you clone the code. </a:t>
            </a:r>
            <a:endParaRPr/>
          </a:p>
        </p:txBody>
      </p:sp>
      <p:sp>
        <p:nvSpPr>
          <p:cNvPr id="693" name="Google Shape;693;p46"/>
          <p:cNvSpPr txBox="1"/>
          <p:nvPr/>
        </p:nvSpPr>
        <p:spPr>
          <a:xfrm>
            <a:off x="457200" y="1866516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Enable GitHub actions on capstone_devel branch in both repos.</a:t>
            </a:r>
            <a:endParaRPr/>
          </a:p>
        </p:txBody>
      </p:sp>
      <p:sp>
        <p:nvSpPr>
          <p:cNvPr id="694" name="Google Shape;694;p46"/>
          <p:cNvSpPr txBox="1"/>
          <p:nvPr/>
        </p:nvSpPr>
        <p:spPr>
          <a:xfrm>
            <a:off x="457200" y="2811873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Try practice PRs against both repos.  Don’t merge.</a:t>
            </a:r>
            <a:endParaRPr/>
          </a:p>
        </p:txBody>
      </p:sp>
      <p:sp>
        <p:nvSpPr>
          <p:cNvPr id="695" name="Google Shape;695;p46"/>
          <p:cNvSpPr txBox="1"/>
          <p:nvPr/>
        </p:nvSpPr>
        <p:spPr>
          <a:xfrm>
            <a:off x="457200" y="3352036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Try installing </a:t>
            </a:r>
            <a:r>
              <a:rPr b="0" i="1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sphinx </a:t>
            </a: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on your build system and testing if </a:t>
            </a:r>
            <a:b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>
                <a:solidFill>
                  <a:srgbClr val="000F7E"/>
                </a:solidFill>
                <a:latin typeface="Courier New"/>
                <a:ea typeface="Courier New"/>
                <a:cs typeface="Courier New"/>
                <a:sym typeface="Courier New"/>
              </a:rPr>
              <a:t>make distcheck</a:t>
            </a:r>
            <a:b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rPr>
              <a:t>works.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f6c1a4040e_0_11"/>
          <p:cNvSpPr txBox="1"/>
          <p:nvPr>
            <p:ph idx="1" type="body"/>
          </p:nvPr>
        </p:nvSpPr>
        <p:spPr>
          <a:xfrm>
            <a:off x="407193" y="2237172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Backup material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ctrTitle"/>
          </p:nvPr>
        </p:nvSpPr>
        <p:spPr>
          <a:xfrm>
            <a:off x="2902085" y="2324911"/>
            <a:ext cx="372569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Goals of this Project (High Level)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3"/>
          <p:cNvSpPr txBox="1"/>
          <p:nvPr>
            <p:ph idx="2" type="body"/>
          </p:nvPr>
        </p:nvSpPr>
        <p:spPr>
          <a:xfrm>
            <a:off x="457200" y="457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707" name="Google Shape;707;p43"/>
          <p:cNvSpPr txBox="1"/>
          <p:nvPr/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MPI developers use slack (freebie version) for messaging and sometimes quick sync ups. </a:t>
            </a:r>
            <a:endParaRPr/>
          </a:p>
          <a:p>
            <a:pPr indent="-230188" lvl="1" marL="46037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soon (maybe today) whether to create a new slack workspace or create a channel for this class in the Open MPI slack workspace</a:t>
            </a:r>
            <a:endParaRPr/>
          </a:p>
          <a:p>
            <a:pPr indent="-222250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Webex, MS Teams, etc. for meetings (discuss now)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idx="2" type="body"/>
          </p:nvPr>
        </p:nvSpPr>
        <p:spPr>
          <a:xfrm>
            <a:off x="457200" y="1143000"/>
            <a:ext cx="8229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artifacts from your work in an upcoming major release (6.0.0) of our primary software product – </a:t>
            </a:r>
            <a:r>
              <a:rPr i="1" lang="en-US" sz="2000"/>
              <a:t>Open MPI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 frame for the release is late 2024 but we (Open MPI developers) will want to branch from </a:t>
            </a:r>
            <a:r>
              <a:rPr i="1" lang="en-US" sz="2000"/>
              <a:t>main</a:t>
            </a:r>
            <a:r>
              <a:rPr lang="en-US" sz="2000"/>
              <a:t> before then – still being discussed but likely 11/2024</a:t>
            </a:r>
            <a:endParaRPr/>
          </a:p>
          <a:p>
            <a:pPr indent="-2301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Work planned is divided into three categories:</a:t>
            </a:r>
            <a:endParaRPr/>
          </a:p>
          <a:p>
            <a:pPr indent="-230187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−"/>
            </a:pPr>
            <a:r>
              <a:rPr lang="en-US" sz="2000"/>
              <a:t>Items we believe are essential for 6.0.0</a:t>
            </a:r>
            <a:endParaRPr/>
          </a:p>
          <a:p>
            <a:pPr indent="-230187" lvl="1" marL="46037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−"/>
            </a:pPr>
            <a:r>
              <a:rPr lang="en-US" sz="2000"/>
              <a:t>(stretch goal) Some work may be pushed to upstream PRRTE project</a:t>
            </a:r>
            <a:endParaRPr sz="2000"/>
          </a:p>
          <a:p>
            <a:pPr indent="-255587" lvl="1" marL="460375" rtl="0" algn="l">
              <a:spcBef>
                <a:spcPts val="375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(stretch goal) Exploratory work which may remain in your fork of the projects for later incorporation into main branch</a:t>
            </a:r>
            <a:endParaRPr sz="2000"/>
          </a:p>
          <a:p>
            <a:pPr indent="-1158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457200" y="457200"/>
            <a:ext cx="8229600" cy="66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GitHub Project to show steps and relate to issues we opened for the class</a:t>
            </a:r>
            <a:endParaRPr/>
          </a:p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2307431" y="2352674"/>
            <a:ext cx="8229600" cy="43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https://github.com/orgs/open-mpi/projects/1</a:t>
            </a:r>
            <a:endParaRPr/>
          </a:p>
          <a:p>
            <a:pPr indent="-115888" lvl="0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671513" y="3221832"/>
            <a:ext cx="8015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Creativity in managing these tasks using other mechanisms is encouraged.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6c1a4040e_0_0"/>
          <p:cNvSpPr txBox="1"/>
          <p:nvPr>
            <p:ph type="ctrTitle"/>
          </p:nvPr>
        </p:nvSpPr>
        <p:spPr>
          <a:xfrm>
            <a:off x="2902085" y="2324911"/>
            <a:ext cx="3725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Things to get done today</a:t>
            </a:r>
            <a:br>
              <a:rPr lang="en-US"/>
            </a:br>
            <a:r>
              <a:rPr lang="en-US"/>
              <a:t>(project infrastructure)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6c1a4040e_0_5"/>
          <p:cNvSpPr txBox="1"/>
          <p:nvPr>
            <p:ph idx="1" type="body"/>
          </p:nvPr>
        </p:nvSpPr>
        <p:spPr>
          <a:xfrm>
            <a:off x="457200" y="45720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Things to get done today</a:t>
            </a:r>
            <a:endParaRPr/>
          </a:p>
        </p:txBody>
      </p:sp>
      <p:sp>
        <p:nvSpPr>
          <p:cNvPr id="230" name="Google Shape;230;g2f6c1a4040e_0_5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Open MPI developers use slack for messaging and sometimes quick sync ups - do we want a new workspace on slack, create a private channel in Open MPI slack workspace, or </a:t>
            </a:r>
            <a:r>
              <a:rPr lang="en-US"/>
              <a:t>something else - maybe with UofL?</a:t>
            </a:r>
            <a:br>
              <a:rPr lang="en-US"/>
            </a:br>
            <a:br>
              <a:rPr lang="en-US"/>
            </a:b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for regular (weekly?) meetings</a:t>
            </a:r>
            <a:br>
              <a:rPr lang="en-US"/>
            </a:br>
            <a:br>
              <a:rPr lang="en-US"/>
            </a:b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Webex okay or is MS Teams, Zoom, etc. preferred?</a:t>
            </a:r>
            <a:br>
              <a:rPr lang="en-US"/>
            </a:br>
            <a:endParaRPr/>
          </a:p>
          <a:p>
            <a:pPr indent="-230187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set up a place to put odds and ends (scripts,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2020-12-17T00:35:24Z</dcterms:created>
  <dc:creator>Microsoft Office User</dc:creator>
</cp:coreProperties>
</file>