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90" r:id="rId6"/>
    <p:sldId id="293" r:id="rId7"/>
    <p:sldId id="295" r:id="rId8"/>
    <p:sldId id="299" r:id="rId9"/>
    <p:sldId id="296" r:id="rId10"/>
    <p:sldId id="298" r:id="rId11"/>
    <p:sldId id="301" r:id="rId12"/>
    <p:sldId id="302" r:id="rId13"/>
    <p:sldId id="294" r:id="rId14"/>
    <p:sldId id="303" r:id="rId15"/>
    <p:sldId id="305" r:id="rId16"/>
    <p:sldId id="306" r:id="rId17"/>
    <p:sldId id="309" r:id="rId18"/>
    <p:sldId id="310" r:id="rId19"/>
    <p:sldId id="311" r:id="rId20"/>
    <p:sldId id="312" r:id="rId21"/>
    <p:sldId id="313"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6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kaggle.co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adjusted for the imbalance</a:t>
            </a:r>
            <a:endParaRPr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993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Especially housemaids</a:t>
            </a:r>
            <a:endParaRPr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63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c65bee38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c65bee38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13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latin typeface="Arial"/>
                <a:ea typeface="Arial"/>
                <a:cs typeface="Arial"/>
                <a:sym typeface="Arial"/>
              </a:rPr>
              <a:t>Roughly </a:t>
            </a:r>
            <a:r>
              <a:rPr lang="en-US" sz="1100" b="1" dirty="0">
                <a:solidFill>
                  <a:schemeClr val="dk1"/>
                </a:solidFill>
                <a:latin typeface="Arial"/>
                <a:ea typeface="Arial"/>
                <a:cs typeface="Arial"/>
                <a:sym typeface="Arial"/>
              </a:rPr>
              <a:t>one-</a:t>
            </a:r>
            <a:r>
              <a:rPr lang="en-US" sz="1100" b="1" dirty="0">
                <a:solidFill>
                  <a:schemeClr val="dk1"/>
                </a:solidFill>
              </a:rPr>
              <a:t>ten</a:t>
            </a:r>
            <a:r>
              <a:rPr lang="en-US" sz="1100" b="1" dirty="0">
                <a:solidFill>
                  <a:schemeClr val="dk1"/>
                </a:solidFill>
                <a:latin typeface="Arial"/>
                <a:ea typeface="Arial"/>
                <a:cs typeface="Arial"/>
                <a:sym typeface="Arial"/>
              </a:rPr>
              <a:t>th of the clients </a:t>
            </a:r>
            <a:r>
              <a:rPr lang="en-US" sz="1100" dirty="0">
                <a:solidFill>
                  <a:schemeClr val="dk1"/>
                </a:solidFill>
                <a:latin typeface="Arial"/>
                <a:ea typeface="Arial"/>
                <a:cs typeface="Arial"/>
                <a:sym typeface="Arial"/>
              </a:rPr>
              <a:t>that’s contacted by telemarketer </a:t>
            </a:r>
            <a:r>
              <a:rPr lang="en-US" sz="1100" b="1" dirty="0">
                <a:solidFill>
                  <a:schemeClr val="dk1"/>
                </a:solidFill>
                <a:latin typeface="Arial"/>
                <a:ea typeface="Arial"/>
                <a:cs typeface="Arial"/>
                <a:sym typeface="Arial"/>
              </a:rPr>
              <a:t>actually subscribes </a:t>
            </a:r>
            <a:r>
              <a:rPr lang="en-US" sz="1100" dirty="0">
                <a:solidFill>
                  <a:schemeClr val="dk1"/>
                </a:solidFill>
                <a:latin typeface="Arial"/>
                <a:ea typeface="Arial"/>
                <a:cs typeface="Arial"/>
                <a:sym typeface="Arial"/>
              </a:rPr>
              <a:t>to the bank’ term deposit </a:t>
            </a:r>
            <a:r>
              <a:rPr lang="en-US" sz="1050" b="1" dirty="0">
                <a:solidFill>
                  <a:schemeClr val="dk1"/>
                </a:solidFill>
                <a:latin typeface="Arial"/>
                <a:ea typeface="Arial"/>
                <a:cs typeface="Arial"/>
                <a:sym typeface="Arial"/>
              </a:rPr>
              <a:t>(~11.7% conversion rate).</a:t>
            </a:r>
            <a:endParaRPr lang="en-US" b="1" dirty="0"/>
          </a:p>
          <a:p>
            <a:pPr marL="158750" indent="0">
              <a:buNone/>
            </a:pPr>
            <a:endParaRPr lang="en-US" b="1" dirty="0"/>
          </a:p>
          <a:p>
            <a:pPr marL="158750" indent="0">
              <a:buNone/>
            </a:pPr>
            <a:r>
              <a:rPr lang="en-US" b="1" dirty="0" err="1"/>
              <a:t>LightGBM</a:t>
            </a:r>
            <a:r>
              <a:rPr lang="en-US" dirty="0"/>
              <a:t> is a gradient boosting framework that uses tree based learning algorithms. It is designed to be distributed and efficient with the following advantages:</a:t>
            </a:r>
          </a:p>
          <a:p>
            <a:pPr>
              <a:buFont typeface="Arial" panose="020B0604020202020204" pitchFamily="34" charset="0"/>
              <a:buChar char="•"/>
            </a:pPr>
            <a:r>
              <a:rPr lang="en-US" dirty="0"/>
              <a:t>Faster training speed and higher efficiency.</a:t>
            </a:r>
          </a:p>
          <a:p>
            <a:pPr>
              <a:buFont typeface="Arial" panose="020B0604020202020204" pitchFamily="34" charset="0"/>
              <a:buChar char="•"/>
            </a:pPr>
            <a:r>
              <a:rPr lang="en-US" dirty="0"/>
              <a:t>Lower memory usage.</a:t>
            </a:r>
          </a:p>
          <a:p>
            <a:pPr>
              <a:buFont typeface="Arial" panose="020B0604020202020204" pitchFamily="34" charset="0"/>
              <a:buChar char="•"/>
            </a:pPr>
            <a:r>
              <a:rPr lang="en-US" dirty="0"/>
              <a:t>Better accuracy.</a:t>
            </a:r>
          </a:p>
          <a:p>
            <a:pPr>
              <a:buFont typeface="Arial" panose="020B0604020202020204" pitchFamily="34" charset="0"/>
              <a:buChar char="•"/>
            </a:pPr>
            <a:r>
              <a:rPr lang="en-US" dirty="0"/>
              <a:t>Support of parallel, distributed, and GPU learning.</a:t>
            </a:r>
          </a:p>
          <a:p>
            <a:pPr>
              <a:buFont typeface="Arial" panose="020B0604020202020204" pitchFamily="34" charset="0"/>
              <a:buChar char="•"/>
            </a:pPr>
            <a:r>
              <a:rPr lang="en-US" dirty="0"/>
              <a:t>Capable of handling large-scale data.</a:t>
            </a:r>
          </a:p>
          <a:p>
            <a:pPr>
              <a:buFont typeface="Arial" panose="020B0604020202020204" pitchFamily="34" charset="0"/>
              <a:buChar char="•"/>
            </a:pPr>
            <a:endParaRPr lang="en-US" dirty="0"/>
          </a:p>
          <a:p>
            <a:pPr marL="158750" indent="0">
              <a:buFont typeface="Arial" panose="020B0604020202020204" pitchFamily="34" charset="0"/>
              <a:buNone/>
            </a:pPr>
            <a:r>
              <a:rPr lang="en-US" dirty="0">
                <a:hlinkClick r:id="rId3"/>
              </a:rPr>
              <a:t>Gradient boosting classifiers</a:t>
            </a:r>
            <a:r>
              <a:rPr lang="en-US" dirty="0"/>
              <a:t> are a group of machine learning algorithms that combine many weak learning models together to create a strong predictive model. Decision trees are usually used when doing gradient boosting. Gradient boosting models are becoming popular because of their effectiveness at classifying complex datasets, and have recently been used to win many </a:t>
            </a:r>
            <a:r>
              <a:rPr lang="en-US" dirty="0">
                <a:hlinkClick r:id="rId4"/>
              </a:rPr>
              <a:t>Kaggle</a:t>
            </a:r>
            <a:r>
              <a:rPr lang="en-US" dirty="0"/>
              <a:t> data science competitions.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5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17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441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F1 Score: 0.50</a:t>
            </a:r>
          </a:p>
          <a:p>
            <a:pPr>
              <a:buFont typeface="Arial" panose="020B0604020202020204" pitchFamily="34" charset="0"/>
              <a:buChar char="•"/>
            </a:pPr>
            <a:r>
              <a:rPr lang="en-US" dirty="0"/>
              <a:t>Accuracy: 0.86, 86 correct prediction out of 100</a:t>
            </a:r>
          </a:p>
          <a:p>
            <a:pPr>
              <a:buFont typeface="Arial" panose="020B0604020202020204" pitchFamily="34" charset="0"/>
              <a:buChar char="•"/>
            </a:pPr>
            <a:r>
              <a:rPr lang="en-US" dirty="0"/>
              <a:t>Recall: 0.59, out of 100 client who subscribed, 59 actually subscribed</a:t>
            </a:r>
          </a:p>
          <a:p>
            <a:pPr marL="158750" indent="0">
              <a:buNone/>
            </a:pPr>
            <a:endParaRPr lang="en-US" dirty="0"/>
          </a:p>
          <a:p>
            <a:pPr marL="158750" indent="0">
              <a:buNone/>
            </a:pPr>
            <a:r>
              <a:rPr lang="en-US" dirty="0"/>
              <a:t>Observation:</a:t>
            </a:r>
          </a:p>
          <a:p>
            <a:pPr>
              <a:buFont typeface="Arial" panose="020B0604020202020204" pitchFamily="34" charset="0"/>
              <a:buChar char="•"/>
            </a:pPr>
            <a:r>
              <a:rPr lang="en-US" dirty="0"/>
              <a:t>From our </a:t>
            </a:r>
            <a:r>
              <a:rPr lang="en-US" dirty="0" err="1"/>
              <a:t>LightGBM</a:t>
            </a:r>
            <a:r>
              <a:rPr lang="en-US" dirty="0"/>
              <a:t> Classifier Model feature </a:t>
            </a:r>
            <a:r>
              <a:rPr lang="en-US" dirty="0" err="1"/>
              <a:t>importances</a:t>
            </a:r>
            <a:r>
              <a:rPr lang="en-US" dirty="0"/>
              <a:t>, we know that the client age is the most important </a:t>
            </a:r>
            <a:r>
              <a:rPr lang="en-US" dirty="0" err="1"/>
              <a:t>characterics</a:t>
            </a:r>
            <a:r>
              <a:rPr lang="en-US" dirty="0"/>
              <a:t> to predict whether they will be persuaded by the telemarketing or not</a:t>
            </a:r>
          </a:p>
          <a:p>
            <a:pPr>
              <a:buFont typeface="Arial" panose="020B0604020202020204" pitchFamily="34" charset="0"/>
              <a:buChar char="•"/>
            </a:pPr>
            <a:r>
              <a:rPr lang="en-US" dirty="0"/>
              <a:t>Campaign frequency and the duration of the call are also important for the effectiveness of telemarketing campaign according to the model</a:t>
            </a:r>
          </a:p>
          <a:p>
            <a:pPr marL="158750" indent="0">
              <a:buFont typeface="Arial" panose="020B0604020202020204" pitchFamily="34" charset="0"/>
              <a:buNone/>
            </a:pPr>
            <a:endParaRPr lang="en-US"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4607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c65bee38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c65bee38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67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0f6d9c381f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Actually pretty big conversion</a:t>
            </a:r>
            <a:endParaRPr dirty="0"/>
          </a:p>
        </p:txBody>
      </p:sp>
      <p:sp>
        <p:nvSpPr>
          <p:cNvPr id="399" name="Google Shape;399;g10f6d9c381f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790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c65bee38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c65bee38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8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c65bee38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c65bee38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c65bee38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c65bee38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58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endParaRPr lang="en-US"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031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c65bee38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c65bee38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bank client data:</a:t>
            </a:r>
          </a:p>
          <a:p>
            <a:pPr>
              <a:buFont typeface="+mj-lt"/>
              <a:buAutoNum type="arabicPeriod"/>
            </a:pPr>
            <a:r>
              <a:rPr lang="en-US" dirty="0"/>
              <a:t>age (numeric)</a:t>
            </a:r>
          </a:p>
          <a:p>
            <a:pPr>
              <a:buFont typeface="+mj-lt"/>
              <a:buAutoNum type="arabicPeriod"/>
            </a:pPr>
            <a:r>
              <a:rPr lang="en-US" dirty="0"/>
              <a:t>job : type of job</a:t>
            </a:r>
          </a:p>
          <a:p>
            <a:pPr>
              <a:buFont typeface="+mj-lt"/>
              <a:buAutoNum type="arabicPeriod"/>
            </a:pPr>
            <a:r>
              <a:rPr lang="en-US" dirty="0"/>
              <a:t>marital : marital status (categorical: "</a:t>
            </a:r>
            <a:r>
              <a:rPr lang="en-US" dirty="0" err="1"/>
              <a:t>married","divorced","single</a:t>
            </a:r>
            <a:r>
              <a:rPr lang="en-US" dirty="0"/>
              <a:t>"; note: "divorced" means divorced or widowed)</a:t>
            </a:r>
          </a:p>
          <a:p>
            <a:pPr>
              <a:buFont typeface="+mj-lt"/>
              <a:buAutoNum type="arabicPeriod"/>
            </a:pPr>
            <a:r>
              <a:rPr lang="en-US" dirty="0"/>
              <a:t>education (categorical: "</a:t>
            </a:r>
            <a:r>
              <a:rPr lang="en-US" dirty="0" err="1"/>
              <a:t>unknown","secondary","primary","tertiary</a:t>
            </a:r>
            <a:r>
              <a:rPr lang="en-US" dirty="0"/>
              <a:t>")</a:t>
            </a:r>
          </a:p>
          <a:p>
            <a:pPr>
              <a:buFont typeface="+mj-lt"/>
              <a:buAutoNum type="arabicPeriod"/>
            </a:pPr>
            <a:r>
              <a:rPr lang="en-US" dirty="0"/>
              <a:t>default: has credit in default? (binary: "</a:t>
            </a:r>
            <a:r>
              <a:rPr lang="en-US" dirty="0" err="1"/>
              <a:t>yes","no</a:t>
            </a:r>
            <a:r>
              <a:rPr lang="en-US" dirty="0"/>
              <a:t>")</a:t>
            </a:r>
          </a:p>
          <a:p>
            <a:pPr>
              <a:buFont typeface="+mj-lt"/>
              <a:buAutoNum type="arabicPeriod"/>
            </a:pPr>
            <a:r>
              <a:rPr lang="en-US" dirty="0"/>
              <a:t>balance: average yearly balance, in euros (numeric)</a:t>
            </a:r>
          </a:p>
          <a:p>
            <a:pPr>
              <a:buFont typeface="+mj-lt"/>
              <a:buAutoNum type="arabicPeriod"/>
            </a:pPr>
            <a:r>
              <a:rPr lang="en-US" dirty="0"/>
              <a:t>housing: has housing loan? (binary: "</a:t>
            </a:r>
            <a:r>
              <a:rPr lang="en-US" dirty="0" err="1"/>
              <a:t>yes","no</a:t>
            </a:r>
            <a:r>
              <a:rPr lang="en-US" dirty="0"/>
              <a:t>")</a:t>
            </a:r>
          </a:p>
          <a:p>
            <a:pPr>
              <a:buFont typeface="+mj-lt"/>
              <a:buAutoNum type="arabicPeriod"/>
            </a:pPr>
            <a:r>
              <a:rPr lang="en-US" dirty="0"/>
              <a:t>loan: has personal loan? (binary: "</a:t>
            </a:r>
            <a:r>
              <a:rPr lang="en-US" dirty="0" err="1"/>
              <a:t>yes","no</a:t>
            </a:r>
            <a:r>
              <a:rPr lang="en-US" dirty="0"/>
              <a:t>")</a:t>
            </a:r>
          </a:p>
          <a:p>
            <a:r>
              <a:rPr lang="en-US" dirty="0"/>
              <a:t>related with the last contact of the current campaign:</a:t>
            </a:r>
          </a:p>
          <a:p>
            <a:pPr>
              <a:buFont typeface="+mj-lt"/>
              <a:buAutoNum type="arabicPeriod" startAt="9"/>
            </a:pPr>
            <a:r>
              <a:rPr lang="en-US" dirty="0"/>
              <a:t>contact: contact communication type (categorical: "</a:t>
            </a:r>
            <a:r>
              <a:rPr lang="en-US" dirty="0" err="1"/>
              <a:t>unknown","telephone","cellular</a:t>
            </a:r>
            <a:r>
              <a:rPr lang="en-US" dirty="0"/>
              <a:t>")</a:t>
            </a:r>
          </a:p>
          <a:p>
            <a:pPr>
              <a:buFont typeface="+mj-lt"/>
              <a:buAutoNum type="arabicPeriod" startAt="9"/>
            </a:pPr>
            <a:r>
              <a:rPr lang="en-US" dirty="0"/>
              <a:t>day: last contact day of the month (numeric)</a:t>
            </a:r>
          </a:p>
          <a:p>
            <a:pPr>
              <a:buFont typeface="+mj-lt"/>
              <a:buAutoNum type="arabicPeriod" startAt="9"/>
            </a:pPr>
            <a:r>
              <a:rPr lang="en-US" dirty="0"/>
              <a:t>month: last contact month of year (categorical: "</a:t>
            </a:r>
            <a:r>
              <a:rPr lang="en-US" dirty="0" err="1"/>
              <a:t>jan</a:t>
            </a:r>
            <a:r>
              <a:rPr lang="en-US" dirty="0"/>
              <a:t>", "</a:t>
            </a:r>
            <a:r>
              <a:rPr lang="en-US" dirty="0" err="1"/>
              <a:t>feb</a:t>
            </a:r>
            <a:r>
              <a:rPr lang="en-US" dirty="0"/>
              <a:t>", "mar", …, "</a:t>
            </a:r>
            <a:r>
              <a:rPr lang="en-US" dirty="0" err="1"/>
              <a:t>nov</a:t>
            </a:r>
            <a:r>
              <a:rPr lang="en-US" dirty="0"/>
              <a:t>", "dec")</a:t>
            </a:r>
          </a:p>
          <a:p>
            <a:pPr>
              <a:buFont typeface="+mj-lt"/>
              <a:buAutoNum type="arabicPeriod" startAt="9"/>
            </a:pPr>
            <a:r>
              <a:rPr lang="en-US" dirty="0"/>
              <a:t>duration: last contact duration, in seconds (numeric)</a:t>
            </a:r>
          </a:p>
          <a:p>
            <a:r>
              <a:rPr lang="en-US" dirty="0"/>
              <a:t>other attributes:</a:t>
            </a:r>
          </a:p>
          <a:p>
            <a:pPr>
              <a:buFont typeface="+mj-lt"/>
              <a:buAutoNum type="arabicPeriod" startAt="13"/>
            </a:pPr>
            <a:r>
              <a:rPr lang="en-US" dirty="0"/>
              <a:t>campaign: number of contacts performed during this campaign and for this client (numeric, includes last contact)</a:t>
            </a:r>
          </a:p>
          <a:p>
            <a:pPr>
              <a:buFont typeface="+mj-lt"/>
              <a:buAutoNum type="arabicPeriod" startAt="13"/>
            </a:pPr>
            <a:r>
              <a:rPr lang="en-US" dirty="0" err="1"/>
              <a:t>pdays</a:t>
            </a:r>
            <a:r>
              <a:rPr lang="en-US" dirty="0"/>
              <a:t>: number of days that passed by after the client was last contacted from a previous campaign (numeric, -1 means client was not previously contacted)</a:t>
            </a:r>
          </a:p>
          <a:p>
            <a:pPr>
              <a:buFont typeface="+mj-lt"/>
              <a:buAutoNum type="arabicPeriod" startAt="13"/>
            </a:pPr>
            <a:r>
              <a:rPr lang="en-US" dirty="0"/>
              <a:t>previous: number of contacts performed before this campaign and for this client (numeric)</a:t>
            </a:r>
          </a:p>
          <a:p>
            <a:pPr>
              <a:buFont typeface="+mj-lt"/>
              <a:buAutoNum type="arabicPeriod" startAt="13"/>
            </a:pPr>
            <a:r>
              <a:rPr lang="en-US" dirty="0" err="1"/>
              <a:t>poutcome</a:t>
            </a:r>
            <a:r>
              <a:rPr lang="en-US" dirty="0"/>
              <a:t>: outcome of the previous marketing campaign (categorical: "</a:t>
            </a:r>
            <a:r>
              <a:rPr lang="en-US" dirty="0" err="1"/>
              <a:t>unknown","other","failure","success</a:t>
            </a:r>
            <a:r>
              <a:rPr lang="en-US" dirty="0"/>
              <a:t>")</a:t>
            </a:r>
          </a:p>
          <a:p>
            <a:r>
              <a:rPr lang="en-US" dirty="0"/>
              <a:t>Output variable (desired target):</a:t>
            </a:r>
          </a:p>
          <a:p>
            <a:pPr>
              <a:buFont typeface="+mj-lt"/>
              <a:buAutoNum type="arabicPeriod" startAt="17"/>
            </a:pPr>
            <a:r>
              <a:rPr lang="en-US" dirty="0"/>
              <a:t>y - has the client subscribed a term deposit? (binary: "</a:t>
            </a:r>
            <a:r>
              <a:rPr lang="en-US" dirty="0" err="1"/>
              <a:t>yes","no</a:t>
            </a:r>
            <a:r>
              <a:rPr lang="en-US" dirty="0"/>
              <a:t>")</a:t>
            </a:r>
          </a:p>
          <a:p>
            <a:pPr marL="0" lvl="0" indent="0" algn="l" rtl="0">
              <a:spcBef>
                <a:spcPts val="0"/>
              </a:spcBef>
              <a:spcAft>
                <a:spcPts val="0"/>
              </a:spcAft>
              <a:buNone/>
            </a:pPr>
            <a:endParaRPr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72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c65bee38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c65bee38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42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c65bee38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c65bee38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91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D4D4D4"/>
                </a:solidFill>
                <a:effectLst/>
                <a:latin typeface="Courier New" panose="02070309020205020404" pitchFamily="49" charset="0"/>
              </a:rPr>
              <a:t>Duration: We can see that when duration is between 0 and the 2 first minutes most of the people reject the offer. The remanent samples take a decision in a range greater than 2 min up to 12 min. Just a very few take quite a long to both reject or accept the offer.</a:t>
            </a:r>
          </a:p>
          <a:p>
            <a:pPr marL="158750" indent="0">
              <a:buNone/>
            </a:pPr>
            <a:endParaRPr lang="en-US" b="0" dirty="0">
              <a:solidFill>
                <a:srgbClr val="D4D4D4"/>
              </a:solidFill>
              <a:effectLst/>
              <a:latin typeface="Courier New" panose="02070309020205020404" pitchFamily="49" charset="0"/>
            </a:endParaRPr>
          </a:p>
          <a:p>
            <a:pPr marL="158750" indent="0">
              <a:buNone/>
            </a:pPr>
            <a:r>
              <a:rPr lang="en-US" b="0" dirty="0">
                <a:solidFill>
                  <a:srgbClr val="D4D4D4"/>
                </a:solidFill>
                <a:effectLst/>
                <a:latin typeface="Courier New" panose="02070309020205020404" pitchFamily="49" charset="0"/>
              </a:rPr>
              <a:t>Balance: With 0 as median, it means that majority of the people contacted have zero yearly balance</a:t>
            </a:r>
          </a:p>
          <a:p>
            <a:pPr marL="158750" indent="0">
              <a:buNone/>
            </a:pPr>
            <a:endParaRPr lang="en-US" b="0" dirty="0">
              <a:solidFill>
                <a:srgbClr val="D4D4D4"/>
              </a:solidFill>
              <a:effectLst/>
              <a:latin typeface="Courier New" panose="020703090202050204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D4D4D4"/>
                </a:solidFill>
                <a:effectLst/>
                <a:latin typeface="Courier New" panose="02070309020205020404" pitchFamily="49" charset="0"/>
              </a:rPr>
              <a:t>Age: The most targeted and potentially the most accepting of telemarketing are clients aged between 30 to 50 years old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D4D4D4"/>
              </a:solidFill>
              <a:effectLst/>
              <a:latin typeface="Courier New" panose="020703090202050204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D4D4D4"/>
                </a:solidFill>
                <a:effectLst/>
                <a:latin typeface="Courier New" panose="02070309020205020404" pitchFamily="49" charset="0"/>
              </a:rPr>
              <a:t>Campaign: The outcome of contact frequency between clients who are subscribed and not are almost 50:50. Contacting client too frequently are counter-productive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D4D4D4"/>
              </a:solidFill>
              <a:effectLst/>
              <a:latin typeface="Courier New" panose="020703090202050204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0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f6d9c38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0" dirty="0">
                <a:solidFill>
                  <a:srgbClr val="D4D4D4"/>
                </a:solidFill>
                <a:effectLst/>
                <a:latin typeface="Courier New" panose="02070309020205020404" pitchFamily="49" charset="0"/>
              </a:rPr>
              <a:t>Most clients that are contacted and subscribed to term deposits have professional jobs and higher qualification relative to others</a:t>
            </a:r>
          </a:p>
          <a:p>
            <a:r>
              <a:rPr lang="en-US" b="0" dirty="0">
                <a:solidFill>
                  <a:srgbClr val="D4D4D4"/>
                </a:solidFill>
                <a:effectLst/>
                <a:latin typeface="Courier New" panose="02070309020205020404" pitchFamily="49" charset="0"/>
              </a:rPr>
              <a:t>The bank contacted more married people than single and divorced. Proportional to the sample, more married people means more subscribers</a:t>
            </a:r>
          </a:p>
          <a:p>
            <a:r>
              <a:rPr lang="en-US" b="0" dirty="0">
                <a:solidFill>
                  <a:srgbClr val="D4D4D4"/>
                </a:solidFill>
                <a:effectLst/>
                <a:latin typeface="Courier New" panose="02070309020205020404" pitchFamily="49" charset="0"/>
              </a:rPr>
              <a:t>More people with higher education degrees were subscribed. Proportional to the sample, more educated people means more subscribers</a:t>
            </a:r>
          </a:p>
          <a:p>
            <a:pPr marL="0" lvl="0" indent="0" algn="l" rtl="0">
              <a:spcBef>
                <a:spcPts val="0"/>
              </a:spcBef>
              <a:spcAft>
                <a:spcPts val="0"/>
              </a:spcAft>
              <a:buNone/>
            </a:pPr>
            <a:endParaRPr dirty="0"/>
          </a:p>
        </p:txBody>
      </p:sp>
      <p:sp>
        <p:nvSpPr>
          <p:cNvPr id="85" name="Google Shape;85;g10f6d9c38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40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63" name="Google Shape;6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5" name="Google Shape;6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kennysantos.com/network-marketing-success-talking-to-the-right-people-when-you-cold-cal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www.pngall.com/bank-png/download/24833"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hyperlink" Target="http://www.pngall.com/bank-png/download/24833" TargetMode="External"/><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pngall.com/bank-png/download/2483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hyperlink" Target="http://www.pngall.com/bank-png/download/24833" TargetMode="External"/><Relationship Id="rId4" Type="http://schemas.microsoft.com/office/2007/relationships/hdphoto" Target="../media/hdphoto1.wdp"/><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hyperlink" Target="http://www.pngall.com/bank-png/download/24833" TargetMode="Externa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Telemarketing Effectiveness for Banking Institutions</a:t>
            </a:r>
            <a:endParaRPr dirty="0"/>
          </a:p>
        </p:txBody>
      </p:sp>
      <p:sp>
        <p:nvSpPr>
          <p:cNvPr id="71" name="Google Shape;71;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Haryo Prabowo</a:t>
            </a:r>
            <a:endParaRPr/>
          </a:p>
        </p:txBody>
      </p:sp>
      <p:pic>
        <p:nvPicPr>
          <p:cNvPr id="5" name="Picture 4">
            <a:extLst>
              <a:ext uri="{FF2B5EF4-FFF2-40B4-BE49-F238E27FC236}">
                <a16:creationId xmlns:a16="http://schemas.microsoft.com/office/drawing/2014/main" id="{0E23EDA5-FAF8-4CDA-B7EC-642C31FC5F07}"/>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780" y="329509"/>
            <a:ext cx="8999400" cy="5308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500" dirty="0">
                <a:solidFill>
                  <a:schemeClr val="bg1"/>
                </a:solidFill>
                <a:latin typeface="Merriweather" panose="00000500000000000000" pitchFamily="2" charset="0"/>
                <a:ea typeface="Open Sans"/>
                <a:cs typeface="Open Sans"/>
                <a:sym typeface="Open Sans"/>
              </a:rPr>
              <a:t>Groups of students and retired people, single, and people with higher education tend to subscribe the term deposit because of the telemarketing</a:t>
            </a:r>
          </a:p>
        </p:txBody>
      </p:sp>
      <p:pic>
        <p:nvPicPr>
          <p:cNvPr id="9" name="Picture 8" descr="Chart&#10;&#10;Description automatically generated">
            <a:extLst>
              <a:ext uri="{FF2B5EF4-FFF2-40B4-BE49-F238E27FC236}">
                <a16:creationId xmlns:a16="http://schemas.microsoft.com/office/drawing/2014/main" id="{E7EC9309-0A2F-43BC-97D4-7071F1D20CFC}"/>
              </a:ext>
            </a:extLst>
          </p:cNvPr>
          <p:cNvPicPr>
            <a:picLocks noChangeAspect="1"/>
          </p:cNvPicPr>
          <p:nvPr/>
        </p:nvPicPr>
        <p:blipFill>
          <a:blip r:embed="rId6"/>
          <a:stretch>
            <a:fillRect/>
          </a:stretch>
        </p:blipFill>
        <p:spPr>
          <a:xfrm>
            <a:off x="47413" y="1085650"/>
            <a:ext cx="7178375" cy="2061419"/>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D614F858-FB13-41E9-A370-E309574101DD}"/>
              </a:ext>
            </a:extLst>
          </p:cNvPr>
          <p:cNvPicPr>
            <a:picLocks noChangeAspect="1"/>
          </p:cNvPicPr>
          <p:nvPr/>
        </p:nvPicPr>
        <p:blipFill>
          <a:blip r:embed="rId7"/>
          <a:stretch>
            <a:fillRect/>
          </a:stretch>
        </p:blipFill>
        <p:spPr>
          <a:xfrm>
            <a:off x="51981" y="3019099"/>
            <a:ext cx="7173807" cy="2060107"/>
          </a:xfrm>
          <a:prstGeom prst="rect">
            <a:avLst/>
          </a:prstGeom>
        </p:spPr>
      </p:pic>
    </p:spTree>
    <p:extLst>
      <p:ext uri="{BB962C8B-B14F-4D97-AF65-F5344CB8AC3E}">
        <p14:creationId xmlns:p14="http://schemas.microsoft.com/office/powerpoint/2010/main" val="331665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780" y="329509"/>
            <a:ext cx="8999400" cy="30005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500" dirty="0">
                <a:solidFill>
                  <a:schemeClr val="bg1"/>
                </a:solidFill>
                <a:latin typeface="Merriweather" panose="00000500000000000000" pitchFamily="2" charset="0"/>
                <a:ea typeface="Open Sans"/>
                <a:cs typeface="Open Sans"/>
                <a:sym typeface="Open Sans"/>
              </a:rPr>
              <a:t>Older people tend to be more susceptible and accepting to telemarketing </a:t>
            </a:r>
          </a:p>
        </p:txBody>
      </p:sp>
      <p:pic>
        <p:nvPicPr>
          <p:cNvPr id="8" name="Picture 7" descr="A picture containing text, pencil&#10;&#10;Description automatically generated">
            <a:extLst>
              <a:ext uri="{FF2B5EF4-FFF2-40B4-BE49-F238E27FC236}">
                <a16:creationId xmlns:a16="http://schemas.microsoft.com/office/drawing/2014/main" id="{20C3A3DB-2B25-4A6D-9576-B6827AB5D8A3}"/>
              </a:ext>
            </a:extLst>
          </p:cNvPr>
          <p:cNvPicPr>
            <a:picLocks noChangeAspect="1"/>
          </p:cNvPicPr>
          <p:nvPr/>
        </p:nvPicPr>
        <p:blipFill>
          <a:blip r:embed="rId6"/>
          <a:stretch>
            <a:fillRect/>
          </a:stretch>
        </p:blipFill>
        <p:spPr>
          <a:xfrm>
            <a:off x="144780" y="1390674"/>
            <a:ext cx="7205460" cy="3081040"/>
          </a:xfrm>
          <a:prstGeom prst="rect">
            <a:avLst/>
          </a:prstGeom>
        </p:spPr>
      </p:pic>
    </p:spTree>
    <p:extLst>
      <p:ext uri="{BB962C8B-B14F-4D97-AF65-F5344CB8AC3E}">
        <p14:creationId xmlns:p14="http://schemas.microsoft.com/office/powerpoint/2010/main" val="374777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50" y="831175"/>
            <a:ext cx="6640112" cy="3292708"/>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n-US" sz="6300" dirty="0"/>
              <a:t>Machine Learning Model and Interpretation</a:t>
            </a:r>
            <a:endParaRPr lang="id-ID" sz="6300" dirty="0"/>
          </a:p>
        </p:txBody>
      </p:sp>
      <p:pic>
        <p:nvPicPr>
          <p:cNvPr id="11" name="Picture 10">
            <a:extLst>
              <a:ext uri="{FF2B5EF4-FFF2-40B4-BE49-F238E27FC236}">
                <a16:creationId xmlns:a16="http://schemas.microsoft.com/office/drawing/2014/main" id="{C38D484B-B440-4C82-A6B3-DEAF6C4FB62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extLst>
      <p:ext uri="{BB962C8B-B14F-4D97-AF65-F5344CB8AC3E}">
        <p14:creationId xmlns:p14="http://schemas.microsoft.com/office/powerpoint/2010/main" val="180234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780" y="238809"/>
            <a:ext cx="8999400" cy="5308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500" dirty="0">
                <a:solidFill>
                  <a:schemeClr val="bg1"/>
                </a:solidFill>
                <a:latin typeface="Merriweather" panose="00000500000000000000" pitchFamily="2" charset="0"/>
                <a:ea typeface="Open Sans"/>
                <a:cs typeface="Open Sans"/>
                <a:sym typeface="Open Sans"/>
              </a:rPr>
              <a:t>The model is created with 80:20 train-test split, with SMOTE algorithm applied to address the imbalanced data</a:t>
            </a:r>
            <a:endParaRPr lang="en-US" sz="1500" cap="all" dirty="0">
              <a:solidFill>
                <a:schemeClr val="bg1"/>
              </a:solidFill>
              <a:latin typeface="Merriweather" panose="00000500000000000000" pitchFamily="2" charset="0"/>
              <a:ea typeface="Open Sans"/>
              <a:cs typeface="Open Sans"/>
              <a:sym typeface="Open Sans"/>
            </a:endParaRPr>
          </a:p>
        </p:txBody>
      </p:sp>
      <p:pic>
        <p:nvPicPr>
          <p:cNvPr id="23" name="Google Shape;108;p19">
            <a:extLst>
              <a:ext uri="{FF2B5EF4-FFF2-40B4-BE49-F238E27FC236}">
                <a16:creationId xmlns:a16="http://schemas.microsoft.com/office/drawing/2014/main" id="{F6DF6537-3A1C-4F02-A8E9-CA2887E1B192}"/>
              </a:ext>
            </a:extLst>
          </p:cNvPr>
          <p:cNvPicPr preferRelativeResize="0"/>
          <p:nvPr/>
        </p:nvPicPr>
        <p:blipFill>
          <a:blip r:embed="rId6">
            <a:alphaModFix/>
          </a:blip>
          <a:stretch>
            <a:fillRect/>
          </a:stretch>
        </p:blipFill>
        <p:spPr>
          <a:xfrm>
            <a:off x="77063" y="2203474"/>
            <a:ext cx="2880444" cy="2083128"/>
          </a:xfrm>
          <a:prstGeom prst="rect">
            <a:avLst/>
          </a:prstGeom>
          <a:noFill/>
          <a:ln>
            <a:noFill/>
          </a:ln>
        </p:spPr>
      </p:pic>
      <p:sp>
        <p:nvSpPr>
          <p:cNvPr id="27" name="Google Shape;356;p34">
            <a:extLst>
              <a:ext uri="{FF2B5EF4-FFF2-40B4-BE49-F238E27FC236}">
                <a16:creationId xmlns:a16="http://schemas.microsoft.com/office/drawing/2014/main" id="{633333AA-D6E0-4EE6-A0E1-C6D867EF812A}"/>
              </a:ext>
            </a:extLst>
          </p:cNvPr>
          <p:cNvSpPr txBox="1"/>
          <p:nvPr/>
        </p:nvSpPr>
        <p:spPr>
          <a:xfrm>
            <a:off x="408955" y="1636448"/>
            <a:ext cx="2422298" cy="346218"/>
          </a:xfrm>
          <a:prstGeom prst="rect">
            <a:avLst/>
          </a:prstGeom>
          <a:noFill/>
          <a:ln>
            <a:noFill/>
          </a:ln>
        </p:spPr>
        <p:txBody>
          <a:bodyPr spcFirstLastPara="1" wrap="square" lIns="68575" tIns="34275" rIns="68575" bIns="34275" anchor="t" anchorCtr="0">
            <a:spAutoFit/>
          </a:bodyPr>
          <a:lstStyle/>
          <a:p>
            <a:pPr algn="ctr"/>
            <a:r>
              <a:rPr lang="en-US" sz="900" b="1" dirty="0">
                <a:solidFill>
                  <a:schemeClr val="tx1"/>
                </a:solidFill>
                <a:latin typeface="Courier New" panose="02070309020205020404" pitchFamily="49" charset="0"/>
              </a:rPr>
              <a:t>Term Deposit Subscribers by Telemarketing</a:t>
            </a:r>
          </a:p>
        </p:txBody>
      </p:sp>
      <p:graphicFrame>
        <p:nvGraphicFramePr>
          <p:cNvPr id="31" name="Table 30">
            <a:extLst>
              <a:ext uri="{FF2B5EF4-FFF2-40B4-BE49-F238E27FC236}">
                <a16:creationId xmlns:a16="http://schemas.microsoft.com/office/drawing/2014/main" id="{D9D55334-5A80-438D-930D-1DD646B62FA8}"/>
              </a:ext>
            </a:extLst>
          </p:cNvPr>
          <p:cNvGraphicFramePr>
            <a:graphicFrameLocks noGrp="1"/>
          </p:cNvGraphicFramePr>
          <p:nvPr>
            <p:extLst>
              <p:ext uri="{D42A27DB-BD31-4B8C-83A1-F6EECF244321}">
                <p14:modId xmlns:p14="http://schemas.microsoft.com/office/powerpoint/2010/main" val="1951900040"/>
              </p:ext>
            </p:extLst>
          </p:nvPr>
        </p:nvGraphicFramePr>
        <p:xfrm>
          <a:off x="3407718" y="1771174"/>
          <a:ext cx="5435634" cy="2635765"/>
        </p:xfrm>
        <a:graphic>
          <a:graphicData uri="http://schemas.openxmlformats.org/drawingml/2006/table">
            <a:tbl>
              <a:tblPr firstRow="1" firstCol="1" bandRow="1">
                <a:tableStyleId>{3C2FFA5D-87B4-456A-9821-1D502468CF0F}</a:tableStyleId>
              </a:tblPr>
              <a:tblGrid>
                <a:gridCol w="1811878">
                  <a:extLst>
                    <a:ext uri="{9D8B030D-6E8A-4147-A177-3AD203B41FA5}">
                      <a16:colId xmlns:a16="http://schemas.microsoft.com/office/drawing/2014/main" val="690384580"/>
                    </a:ext>
                  </a:extLst>
                </a:gridCol>
                <a:gridCol w="1811878">
                  <a:extLst>
                    <a:ext uri="{9D8B030D-6E8A-4147-A177-3AD203B41FA5}">
                      <a16:colId xmlns:a16="http://schemas.microsoft.com/office/drawing/2014/main" val="468800956"/>
                    </a:ext>
                  </a:extLst>
                </a:gridCol>
                <a:gridCol w="1811878">
                  <a:extLst>
                    <a:ext uri="{9D8B030D-6E8A-4147-A177-3AD203B41FA5}">
                      <a16:colId xmlns:a16="http://schemas.microsoft.com/office/drawing/2014/main" val="2020589005"/>
                    </a:ext>
                  </a:extLst>
                </a:gridCol>
              </a:tblGrid>
              <a:tr h="225279">
                <a:tc>
                  <a:txBody>
                    <a:bodyPr/>
                    <a:lstStyle/>
                    <a:p>
                      <a:r>
                        <a:rPr lang="en-US" sz="1000" b="1" dirty="0"/>
                        <a:t>Models</a:t>
                      </a:r>
                      <a:endParaRPr lang="id-ID" sz="1000" b="1" dirty="0"/>
                    </a:p>
                  </a:txBody>
                  <a:tcPr marL="67583" marR="67583" marT="33792" marB="33792" anchor="ctr"/>
                </a:tc>
                <a:tc>
                  <a:txBody>
                    <a:bodyPr/>
                    <a:lstStyle/>
                    <a:p>
                      <a:r>
                        <a:rPr lang="en-US" sz="1000" b="1" dirty="0"/>
                        <a:t>Accuracy</a:t>
                      </a:r>
                      <a:endParaRPr lang="id-ID" sz="1000" b="1" dirty="0"/>
                    </a:p>
                  </a:txBody>
                  <a:tcPr marL="67583" marR="67583" marT="33792" marB="33792" anchor="ctr"/>
                </a:tc>
                <a:tc>
                  <a:txBody>
                    <a:bodyPr/>
                    <a:lstStyle/>
                    <a:p>
                      <a:r>
                        <a:rPr lang="en-US" sz="1000" b="1" dirty="0"/>
                        <a:t>F</a:t>
                      </a:r>
                      <a:r>
                        <a:rPr lang="id-ID" sz="1000" b="1" dirty="0"/>
                        <a:t>1</a:t>
                      </a:r>
                      <a:r>
                        <a:rPr lang="en-US" sz="1000" b="1" dirty="0"/>
                        <a:t> S</a:t>
                      </a:r>
                      <a:r>
                        <a:rPr lang="id-ID" sz="1000" b="1" dirty="0" err="1"/>
                        <a:t>core</a:t>
                      </a:r>
                      <a:endParaRPr lang="id-ID" sz="1000" b="1" dirty="0"/>
                    </a:p>
                  </a:txBody>
                  <a:tcPr marL="67583" marR="67583" marT="33792" marB="33792" anchor="ctr"/>
                </a:tc>
                <a:extLst>
                  <a:ext uri="{0D108BD9-81ED-4DB2-BD59-A6C34878D82A}">
                    <a16:rowId xmlns:a16="http://schemas.microsoft.com/office/drawing/2014/main" val="2694272197"/>
                  </a:ext>
                </a:extLst>
              </a:tr>
              <a:tr h="225279">
                <a:tc>
                  <a:txBody>
                    <a:bodyPr/>
                    <a:lstStyle/>
                    <a:p>
                      <a:r>
                        <a:rPr lang="id-ID" sz="1000" dirty="0" err="1">
                          <a:highlight>
                            <a:srgbClr val="FFFF00"/>
                          </a:highlight>
                        </a:rPr>
                        <a:t>LGBMClassifier</a:t>
                      </a:r>
                      <a:endParaRPr lang="id-ID" sz="1000" dirty="0">
                        <a:highlight>
                          <a:srgbClr val="FFFF00"/>
                        </a:highlight>
                      </a:endParaRPr>
                    </a:p>
                  </a:txBody>
                  <a:tcPr marL="67583" marR="67583" marT="33792" marB="33792" anchor="ctr"/>
                </a:tc>
                <a:tc>
                  <a:txBody>
                    <a:bodyPr/>
                    <a:lstStyle/>
                    <a:p>
                      <a:r>
                        <a:rPr lang="id-ID" sz="1000" dirty="0">
                          <a:highlight>
                            <a:srgbClr val="FFFF00"/>
                          </a:highlight>
                        </a:rPr>
                        <a:t>0.9182050151209677</a:t>
                      </a:r>
                    </a:p>
                  </a:txBody>
                  <a:tcPr marL="67583" marR="67583" marT="33792" marB="33792" anchor="ctr"/>
                </a:tc>
                <a:tc>
                  <a:txBody>
                    <a:bodyPr/>
                    <a:lstStyle/>
                    <a:p>
                      <a:r>
                        <a:rPr lang="id-ID" sz="1000" dirty="0">
                          <a:highlight>
                            <a:srgbClr val="FFFF00"/>
                          </a:highlight>
                        </a:rPr>
                        <a:t>0.49413808076422056</a:t>
                      </a:r>
                    </a:p>
                  </a:txBody>
                  <a:tcPr marL="67583" marR="67583" marT="33792" marB="33792" anchor="ctr"/>
                </a:tc>
                <a:extLst>
                  <a:ext uri="{0D108BD9-81ED-4DB2-BD59-A6C34878D82A}">
                    <a16:rowId xmlns:a16="http://schemas.microsoft.com/office/drawing/2014/main" val="3600426975"/>
                  </a:ext>
                </a:extLst>
              </a:tr>
              <a:tr h="382975">
                <a:tc>
                  <a:txBody>
                    <a:bodyPr/>
                    <a:lstStyle/>
                    <a:p>
                      <a:r>
                        <a:rPr lang="id-ID" sz="1000" dirty="0" err="1">
                          <a:highlight>
                            <a:srgbClr val="FFFF00"/>
                          </a:highlight>
                        </a:rPr>
                        <a:t>GradientBoostingClassifier</a:t>
                      </a:r>
                      <a:endParaRPr lang="id-ID" sz="1000" dirty="0">
                        <a:highlight>
                          <a:srgbClr val="FFFF00"/>
                        </a:highlight>
                      </a:endParaRPr>
                    </a:p>
                  </a:txBody>
                  <a:tcPr marL="67583" marR="67583" marT="33792" marB="33792" anchor="ctr"/>
                </a:tc>
                <a:tc>
                  <a:txBody>
                    <a:bodyPr/>
                    <a:lstStyle/>
                    <a:p>
                      <a:r>
                        <a:rPr lang="id-ID" sz="1000" dirty="0">
                          <a:highlight>
                            <a:srgbClr val="FFFF00"/>
                          </a:highlight>
                        </a:rPr>
                        <a:t>0.8716922883064516</a:t>
                      </a:r>
                    </a:p>
                  </a:txBody>
                  <a:tcPr marL="67583" marR="67583" marT="33792" marB="33792" anchor="ctr"/>
                </a:tc>
                <a:tc>
                  <a:txBody>
                    <a:bodyPr/>
                    <a:lstStyle/>
                    <a:p>
                      <a:r>
                        <a:rPr lang="id-ID" sz="1000" dirty="0">
                          <a:highlight>
                            <a:srgbClr val="FFFF00"/>
                          </a:highlight>
                        </a:rPr>
                        <a:t>0.4938941655359566</a:t>
                      </a:r>
                    </a:p>
                  </a:txBody>
                  <a:tcPr marL="67583" marR="67583" marT="33792" marB="33792" anchor="ctr"/>
                </a:tc>
                <a:extLst>
                  <a:ext uri="{0D108BD9-81ED-4DB2-BD59-A6C34878D82A}">
                    <a16:rowId xmlns:a16="http://schemas.microsoft.com/office/drawing/2014/main" val="1431994260"/>
                  </a:ext>
                </a:extLst>
              </a:tr>
              <a:tr h="225279">
                <a:tc>
                  <a:txBody>
                    <a:bodyPr/>
                    <a:lstStyle/>
                    <a:p>
                      <a:r>
                        <a:rPr lang="id-ID" sz="1000" dirty="0" err="1"/>
                        <a:t>AdaBoostClassifier</a:t>
                      </a:r>
                      <a:endParaRPr lang="id-ID" sz="1000" dirty="0"/>
                    </a:p>
                  </a:txBody>
                  <a:tcPr marL="67583" marR="67583" marT="33792" marB="33792" anchor="ctr"/>
                </a:tc>
                <a:tc>
                  <a:txBody>
                    <a:bodyPr/>
                    <a:lstStyle/>
                    <a:p>
                      <a:r>
                        <a:rPr lang="id-ID" sz="1000" dirty="0"/>
                        <a:t>0.8463016633064516</a:t>
                      </a:r>
                    </a:p>
                  </a:txBody>
                  <a:tcPr marL="67583" marR="67583" marT="33792" marB="33792" anchor="ctr"/>
                </a:tc>
                <a:tc>
                  <a:txBody>
                    <a:bodyPr/>
                    <a:lstStyle/>
                    <a:p>
                      <a:r>
                        <a:rPr lang="id-ID" sz="1000"/>
                        <a:t>0.48271231957032557</a:t>
                      </a:r>
                    </a:p>
                  </a:txBody>
                  <a:tcPr marL="67583" marR="67583" marT="33792" marB="33792" anchor="ctr"/>
                </a:tc>
                <a:extLst>
                  <a:ext uri="{0D108BD9-81ED-4DB2-BD59-A6C34878D82A}">
                    <a16:rowId xmlns:a16="http://schemas.microsoft.com/office/drawing/2014/main" val="857696202"/>
                  </a:ext>
                </a:extLst>
              </a:tr>
              <a:tr h="225279">
                <a:tc>
                  <a:txBody>
                    <a:bodyPr/>
                    <a:lstStyle/>
                    <a:p>
                      <a:r>
                        <a:rPr lang="id-ID" sz="1000"/>
                        <a:t>RandomForestClassifier</a:t>
                      </a:r>
                    </a:p>
                  </a:txBody>
                  <a:tcPr marL="67583" marR="67583" marT="33792" marB="33792" anchor="ctr"/>
                </a:tc>
                <a:tc>
                  <a:txBody>
                    <a:bodyPr/>
                    <a:lstStyle/>
                    <a:p>
                      <a:r>
                        <a:rPr lang="id-ID" sz="1000" dirty="0"/>
                        <a:t>0.9999842489919355</a:t>
                      </a:r>
                    </a:p>
                  </a:txBody>
                  <a:tcPr marL="67583" marR="67583" marT="33792" marB="33792" anchor="ctr"/>
                </a:tc>
                <a:tc>
                  <a:txBody>
                    <a:bodyPr/>
                    <a:lstStyle/>
                    <a:p>
                      <a:r>
                        <a:rPr lang="id-ID" sz="1000"/>
                        <a:t>0.47257383966244726</a:t>
                      </a:r>
                    </a:p>
                  </a:txBody>
                  <a:tcPr marL="67583" marR="67583" marT="33792" marB="33792" anchor="ctr"/>
                </a:tc>
                <a:extLst>
                  <a:ext uri="{0D108BD9-81ED-4DB2-BD59-A6C34878D82A}">
                    <a16:rowId xmlns:a16="http://schemas.microsoft.com/office/drawing/2014/main" val="2953437734"/>
                  </a:ext>
                </a:extLst>
              </a:tr>
              <a:tr h="225279">
                <a:tc>
                  <a:txBody>
                    <a:bodyPr/>
                    <a:lstStyle/>
                    <a:p>
                      <a:r>
                        <a:rPr lang="id-ID" sz="1000"/>
                        <a:t>SGDClassifier</a:t>
                      </a:r>
                    </a:p>
                  </a:txBody>
                  <a:tcPr marL="67583" marR="67583" marT="33792" marB="33792" anchor="ctr"/>
                </a:tc>
                <a:tc>
                  <a:txBody>
                    <a:bodyPr/>
                    <a:lstStyle/>
                    <a:p>
                      <a:r>
                        <a:rPr lang="id-ID" sz="1000" dirty="0"/>
                        <a:t>0.7741462953629032</a:t>
                      </a:r>
                    </a:p>
                  </a:txBody>
                  <a:tcPr marL="67583" marR="67583" marT="33792" marB="33792" anchor="ctr"/>
                </a:tc>
                <a:tc>
                  <a:txBody>
                    <a:bodyPr/>
                    <a:lstStyle/>
                    <a:p>
                      <a:r>
                        <a:rPr lang="id-ID" sz="1000"/>
                        <a:t>0.45668353676689494</a:t>
                      </a:r>
                    </a:p>
                  </a:txBody>
                  <a:tcPr marL="67583" marR="67583" marT="33792" marB="33792" anchor="ctr"/>
                </a:tc>
                <a:extLst>
                  <a:ext uri="{0D108BD9-81ED-4DB2-BD59-A6C34878D82A}">
                    <a16:rowId xmlns:a16="http://schemas.microsoft.com/office/drawing/2014/main" val="1851525462"/>
                  </a:ext>
                </a:extLst>
              </a:tr>
              <a:tr h="225279">
                <a:tc>
                  <a:txBody>
                    <a:bodyPr/>
                    <a:lstStyle/>
                    <a:p>
                      <a:r>
                        <a:rPr lang="id-ID" sz="1000"/>
                        <a:t>KNeighborsClassifier</a:t>
                      </a:r>
                    </a:p>
                  </a:txBody>
                  <a:tcPr marL="67583" marR="67583" marT="33792" marB="33792" anchor="ctr"/>
                </a:tc>
                <a:tc>
                  <a:txBody>
                    <a:bodyPr/>
                    <a:lstStyle/>
                    <a:p>
                      <a:r>
                        <a:rPr lang="id-ID" sz="1000" dirty="0"/>
                        <a:t>0.9189610635080645</a:t>
                      </a:r>
                    </a:p>
                  </a:txBody>
                  <a:tcPr marL="67583" marR="67583" marT="33792" marB="33792" anchor="ctr"/>
                </a:tc>
                <a:tc>
                  <a:txBody>
                    <a:bodyPr/>
                    <a:lstStyle/>
                    <a:p>
                      <a:r>
                        <a:rPr lang="id-ID" sz="1000" dirty="0"/>
                        <a:t>0.4236453201970443</a:t>
                      </a:r>
                    </a:p>
                  </a:txBody>
                  <a:tcPr marL="67583" marR="67583" marT="33792" marB="33792" anchor="ctr"/>
                </a:tc>
                <a:extLst>
                  <a:ext uri="{0D108BD9-81ED-4DB2-BD59-A6C34878D82A}">
                    <a16:rowId xmlns:a16="http://schemas.microsoft.com/office/drawing/2014/main" val="1933457181"/>
                  </a:ext>
                </a:extLst>
              </a:tr>
              <a:tr h="225279">
                <a:tc>
                  <a:txBody>
                    <a:bodyPr/>
                    <a:lstStyle/>
                    <a:p>
                      <a:r>
                        <a:rPr lang="id-ID" sz="1000"/>
                        <a:t>BaggingClassifier</a:t>
                      </a:r>
                    </a:p>
                  </a:txBody>
                  <a:tcPr marL="67583" marR="67583" marT="33792" marB="33792" anchor="ctr"/>
                </a:tc>
                <a:tc>
                  <a:txBody>
                    <a:bodyPr/>
                    <a:lstStyle/>
                    <a:p>
                      <a:r>
                        <a:rPr lang="id-ID" sz="1000"/>
                        <a:t>0.994597404233871</a:t>
                      </a:r>
                    </a:p>
                  </a:txBody>
                  <a:tcPr marL="67583" marR="67583" marT="33792" marB="33792" anchor="ctr"/>
                </a:tc>
                <a:tc>
                  <a:txBody>
                    <a:bodyPr/>
                    <a:lstStyle/>
                    <a:p>
                      <a:r>
                        <a:rPr lang="id-ID" sz="1000" dirty="0"/>
                        <a:t>0.41681901279707495</a:t>
                      </a:r>
                    </a:p>
                  </a:txBody>
                  <a:tcPr marL="67583" marR="67583" marT="33792" marB="33792" anchor="ctr"/>
                </a:tc>
                <a:extLst>
                  <a:ext uri="{0D108BD9-81ED-4DB2-BD59-A6C34878D82A}">
                    <a16:rowId xmlns:a16="http://schemas.microsoft.com/office/drawing/2014/main" val="2345873906"/>
                  </a:ext>
                </a:extLst>
              </a:tr>
              <a:tr h="225279">
                <a:tc>
                  <a:txBody>
                    <a:bodyPr/>
                    <a:lstStyle/>
                    <a:p>
                      <a:r>
                        <a:rPr lang="id-ID" sz="1000"/>
                        <a:t>GaussianNB</a:t>
                      </a:r>
                    </a:p>
                  </a:txBody>
                  <a:tcPr marL="67583" marR="67583" marT="33792" marB="33792" anchor="ctr"/>
                </a:tc>
                <a:tc>
                  <a:txBody>
                    <a:bodyPr/>
                    <a:lstStyle/>
                    <a:p>
                      <a:r>
                        <a:rPr lang="id-ID" sz="1000"/>
                        <a:t>0.7175214213709677</a:t>
                      </a:r>
                    </a:p>
                  </a:txBody>
                  <a:tcPr marL="67583" marR="67583" marT="33792" marB="33792" anchor="ctr"/>
                </a:tc>
                <a:tc>
                  <a:txBody>
                    <a:bodyPr/>
                    <a:lstStyle/>
                    <a:p>
                      <a:r>
                        <a:rPr lang="id-ID" sz="1000" dirty="0"/>
                        <a:t>0.36209813874788493</a:t>
                      </a:r>
                    </a:p>
                  </a:txBody>
                  <a:tcPr marL="67583" marR="67583" marT="33792" marB="33792" anchor="ctr"/>
                </a:tc>
                <a:extLst>
                  <a:ext uri="{0D108BD9-81ED-4DB2-BD59-A6C34878D82A}">
                    <a16:rowId xmlns:a16="http://schemas.microsoft.com/office/drawing/2014/main" val="406045666"/>
                  </a:ext>
                </a:extLst>
              </a:tr>
              <a:tr h="225279">
                <a:tc>
                  <a:txBody>
                    <a:bodyPr/>
                    <a:lstStyle/>
                    <a:p>
                      <a:r>
                        <a:rPr lang="id-ID" sz="1000"/>
                        <a:t>ExtraTreeClassifier</a:t>
                      </a:r>
                    </a:p>
                  </a:txBody>
                  <a:tcPr marL="67583" marR="67583" marT="33792" marB="33792" anchor="ctr"/>
                </a:tc>
                <a:tc>
                  <a:txBody>
                    <a:bodyPr/>
                    <a:lstStyle/>
                    <a:p>
                      <a:r>
                        <a:rPr lang="id-ID" sz="1000"/>
                        <a:t>0.9999842489919355</a:t>
                      </a:r>
                    </a:p>
                  </a:txBody>
                  <a:tcPr marL="67583" marR="67583" marT="33792" marB="33792" anchor="ctr"/>
                </a:tc>
                <a:tc>
                  <a:txBody>
                    <a:bodyPr/>
                    <a:lstStyle/>
                    <a:p>
                      <a:r>
                        <a:rPr lang="id-ID" sz="1000" dirty="0"/>
                        <a:t>0.3613445378151261</a:t>
                      </a:r>
                    </a:p>
                  </a:txBody>
                  <a:tcPr marL="67583" marR="67583" marT="33792" marB="33792" anchor="ctr"/>
                </a:tc>
                <a:extLst>
                  <a:ext uri="{0D108BD9-81ED-4DB2-BD59-A6C34878D82A}">
                    <a16:rowId xmlns:a16="http://schemas.microsoft.com/office/drawing/2014/main" val="3097628911"/>
                  </a:ext>
                </a:extLst>
              </a:tr>
              <a:tr h="225279">
                <a:tc>
                  <a:txBody>
                    <a:bodyPr/>
                    <a:lstStyle/>
                    <a:p>
                      <a:r>
                        <a:rPr lang="id-ID" sz="1000" dirty="0" err="1"/>
                        <a:t>DecisionTreeClassifier</a:t>
                      </a:r>
                      <a:endParaRPr lang="id-ID" sz="1000" dirty="0"/>
                    </a:p>
                  </a:txBody>
                  <a:tcPr marL="67583" marR="67583" marT="33792" marB="33792" anchor="ctr"/>
                </a:tc>
                <a:tc>
                  <a:txBody>
                    <a:bodyPr/>
                    <a:lstStyle/>
                    <a:p>
                      <a:r>
                        <a:rPr lang="id-ID" sz="1000" dirty="0"/>
                        <a:t>0.9999842489919355</a:t>
                      </a:r>
                    </a:p>
                  </a:txBody>
                  <a:tcPr marL="67583" marR="67583" marT="33792" marB="33792" anchor="ctr"/>
                </a:tc>
                <a:tc>
                  <a:txBody>
                    <a:bodyPr/>
                    <a:lstStyle/>
                    <a:p>
                      <a:r>
                        <a:rPr lang="id-ID" sz="1000" dirty="0"/>
                        <a:t>0.35620785402618</a:t>
                      </a:r>
                    </a:p>
                  </a:txBody>
                  <a:tcPr marL="67583" marR="67583" marT="33792" marB="33792" anchor="ctr"/>
                </a:tc>
                <a:extLst>
                  <a:ext uri="{0D108BD9-81ED-4DB2-BD59-A6C34878D82A}">
                    <a16:rowId xmlns:a16="http://schemas.microsoft.com/office/drawing/2014/main" val="3034492328"/>
                  </a:ext>
                </a:extLst>
              </a:tr>
            </a:tbl>
          </a:graphicData>
        </a:graphic>
      </p:graphicFrame>
      <p:sp>
        <p:nvSpPr>
          <p:cNvPr id="32" name="Google Shape;356;p34">
            <a:extLst>
              <a:ext uri="{FF2B5EF4-FFF2-40B4-BE49-F238E27FC236}">
                <a16:creationId xmlns:a16="http://schemas.microsoft.com/office/drawing/2014/main" id="{5A3A3313-DE2C-4143-B0FC-4B1A2E72F913}"/>
              </a:ext>
            </a:extLst>
          </p:cNvPr>
          <p:cNvSpPr txBox="1"/>
          <p:nvPr/>
        </p:nvSpPr>
        <p:spPr>
          <a:xfrm>
            <a:off x="4914386" y="1363629"/>
            <a:ext cx="2422298" cy="207719"/>
          </a:xfrm>
          <a:prstGeom prst="rect">
            <a:avLst/>
          </a:prstGeom>
          <a:noFill/>
          <a:ln>
            <a:noFill/>
          </a:ln>
        </p:spPr>
        <p:txBody>
          <a:bodyPr spcFirstLastPara="1" wrap="square" lIns="68575" tIns="34275" rIns="68575" bIns="34275" anchor="t" anchorCtr="0">
            <a:spAutoFit/>
          </a:bodyPr>
          <a:lstStyle/>
          <a:p>
            <a:pPr algn="ctr"/>
            <a:r>
              <a:rPr lang="en-US" sz="900" b="1" dirty="0">
                <a:solidFill>
                  <a:schemeClr val="tx1"/>
                </a:solidFill>
                <a:latin typeface="Courier New" panose="02070309020205020404" pitchFamily="49" charset="0"/>
              </a:rPr>
              <a:t>Trained Models</a:t>
            </a:r>
          </a:p>
        </p:txBody>
      </p:sp>
      <p:sp>
        <p:nvSpPr>
          <p:cNvPr id="33" name="Google Shape;372;p35">
            <a:extLst>
              <a:ext uri="{FF2B5EF4-FFF2-40B4-BE49-F238E27FC236}">
                <a16:creationId xmlns:a16="http://schemas.microsoft.com/office/drawing/2014/main" id="{B59477EF-3388-49C5-8438-26F516FF70C4}"/>
              </a:ext>
            </a:extLst>
          </p:cNvPr>
          <p:cNvSpPr txBox="1"/>
          <p:nvPr/>
        </p:nvSpPr>
        <p:spPr>
          <a:xfrm>
            <a:off x="144780" y="736561"/>
            <a:ext cx="89994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100" dirty="0">
                <a:solidFill>
                  <a:schemeClr val="bg1"/>
                </a:solidFill>
                <a:latin typeface="Merriweather" panose="00000500000000000000" pitchFamily="2" charset="0"/>
                <a:ea typeface="Open Sans"/>
                <a:cs typeface="Open Sans"/>
                <a:sym typeface="Open Sans"/>
              </a:rPr>
              <a:t>Using F1 Score as the main metric, LGBM and </a:t>
            </a:r>
            <a:r>
              <a:rPr lang="en-US" sz="1100" dirty="0" err="1">
                <a:solidFill>
                  <a:schemeClr val="bg1"/>
                </a:solidFill>
                <a:latin typeface="Merriweather" panose="00000500000000000000" pitchFamily="2" charset="0"/>
                <a:ea typeface="Open Sans"/>
                <a:cs typeface="Open Sans"/>
                <a:sym typeface="Open Sans"/>
              </a:rPr>
              <a:t>GradientBoosting</a:t>
            </a:r>
            <a:r>
              <a:rPr lang="en-US" sz="1100" dirty="0">
                <a:solidFill>
                  <a:schemeClr val="bg1"/>
                </a:solidFill>
                <a:latin typeface="Merriweather" panose="00000500000000000000" pitchFamily="2" charset="0"/>
                <a:ea typeface="Open Sans"/>
                <a:cs typeface="Open Sans"/>
                <a:sym typeface="Open Sans"/>
              </a:rPr>
              <a:t> Classifier will be chosen as the models for further processing</a:t>
            </a:r>
          </a:p>
        </p:txBody>
      </p:sp>
    </p:spTree>
    <p:extLst>
      <p:ext uri="{BB962C8B-B14F-4D97-AF65-F5344CB8AC3E}">
        <p14:creationId xmlns:p14="http://schemas.microsoft.com/office/powerpoint/2010/main" val="368781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600" y="311008"/>
            <a:ext cx="8999400" cy="31544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600" dirty="0">
                <a:solidFill>
                  <a:schemeClr val="bg1"/>
                </a:solidFill>
                <a:latin typeface="Merriweather" panose="00000500000000000000" pitchFamily="2" charset="0"/>
                <a:ea typeface="Open Sans"/>
                <a:cs typeface="Open Sans"/>
                <a:sym typeface="Open Sans"/>
              </a:rPr>
              <a:t>Gradient Boosting Classifier Model</a:t>
            </a:r>
            <a:endParaRPr lang="en-US" sz="1500" cap="all" dirty="0">
              <a:solidFill>
                <a:schemeClr val="bg1"/>
              </a:solidFill>
              <a:latin typeface="Merriweather" panose="00000500000000000000" pitchFamily="2" charset="0"/>
              <a:ea typeface="Open Sans"/>
              <a:cs typeface="Open Sans"/>
              <a:sym typeface="Open Sans"/>
            </a:endParaRPr>
          </a:p>
        </p:txBody>
      </p:sp>
      <p:sp>
        <p:nvSpPr>
          <p:cNvPr id="33" name="Google Shape;372;p35">
            <a:extLst>
              <a:ext uri="{FF2B5EF4-FFF2-40B4-BE49-F238E27FC236}">
                <a16:creationId xmlns:a16="http://schemas.microsoft.com/office/drawing/2014/main" id="{B59477EF-3388-49C5-8438-26F516FF70C4}"/>
              </a:ext>
            </a:extLst>
          </p:cNvPr>
          <p:cNvSpPr txBox="1"/>
          <p:nvPr/>
        </p:nvSpPr>
        <p:spPr>
          <a:xfrm>
            <a:off x="144600" y="703308"/>
            <a:ext cx="8999400" cy="407774"/>
          </a:xfrm>
          <a:prstGeom prst="rect">
            <a:avLst/>
          </a:prstGeom>
          <a:noFill/>
          <a:ln>
            <a:noFill/>
          </a:ln>
        </p:spPr>
        <p:txBody>
          <a:bodyPr spcFirstLastPara="1" wrap="square" lIns="68575" tIns="34275" rIns="68575" bIns="34275" anchor="t" anchorCtr="0">
            <a:spAutoFit/>
          </a:bodyPr>
          <a:lstStyle/>
          <a:p>
            <a:r>
              <a:rPr lang="en-US" sz="1100" dirty="0">
                <a:solidFill>
                  <a:schemeClr val="bg1"/>
                </a:solidFill>
                <a:latin typeface="Merriweather" panose="00000500000000000000" pitchFamily="2" charset="0"/>
                <a:ea typeface="Open Sans"/>
                <a:cs typeface="Open Sans"/>
                <a:sym typeface="Open Sans"/>
              </a:rPr>
              <a:t>Relatively good model with 0.83 accuracy and 0.49 F1 score and high recall, but with performance caveat</a:t>
            </a:r>
            <a:endParaRPr lang="en-US" sz="1100" cap="all" dirty="0">
              <a:solidFill>
                <a:schemeClr val="bg1"/>
              </a:solidFill>
              <a:latin typeface="Merriweather" panose="00000500000000000000" pitchFamily="2" charset="0"/>
              <a:ea typeface="Open Sans"/>
              <a:cs typeface="Open Sans"/>
              <a:sym typeface="Open Sans"/>
            </a:endParaRPr>
          </a:p>
          <a:p>
            <a:pPr marL="0" marR="0" lvl="0" indent="0" algn="l" rtl="0">
              <a:spcBef>
                <a:spcPts val="0"/>
              </a:spcBef>
              <a:spcAft>
                <a:spcPts val="0"/>
              </a:spcAft>
              <a:buNone/>
            </a:pPr>
            <a:endParaRPr lang="en-US" sz="1100" dirty="0">
              <a:solidFill>
                <a:schemeClr val="bg1"/>
              </a:solidFill>
              <a:latin typeface="Merriweather" panose="00000500000000000000" pitchFamily="2" charset="0"/>
              <a:ea typeface="Open Sans"/>
              <a:cs typeface="Open Sans"/>
              <a:sym typeface="Open Sans"/>
            </a:endParaRPr>
          </a:p>
        </p:txBody>
      </p:sp>
      <p:pic>
        <p:nvPicPr>
          <p:cNvPr id="3" name="Picture 2" descr="Chart, treemap chart&#10;&#10;Description automatically generated">
            <a:extLst>
              <a:ext uri="{FF2B5EF4-FFF2-40B4-BE49-F238E27FC236}">
                <a16:creationId xmlns:a16="http://schemas.microsoft.com/office/drawing/2014/main" id="{05978352-E741-49E6-9007-04DEE371AF4A}"/>
              </a:ext>
            </a:extLst>
          </p:cNvPr>
          <p:cNvPicPr>
            <a:picLocks noChangeAspect="1"/>
          </p:cNvPicPr>
          <p:nvPr/>
        </p:nvPicPr>
        <p:blipFill>
          <a:blip r:embed="rId6"/>
          <a:stretch>
            <a:fillRect/>
          </a:stretch>
        </p:blipFill>
        <p:spPr>
          <a:xfrm>
            <a:off x="144780" y="2122451"/>
            <a:ext cx="2822811" cy="2394600"/>
          </a:xfrm>
          <a:prstGeom prst="rect">
            <a:avLst/>
          </a:prstGeom>
        </p:spPr>
      </p:pic>
      <p:sp>
        <p:nvSpPr>
          <p:cNvPr id="14" name="Google Shape;372;p35">
            <a:extLst>
              <a:ext uri="{FF2B5EF4-FFF2-40B4-BE49-F238E27FC236}">
                <a16:creationId xmlns:a16="http://schemas.microsoft.com/office/drawing/2014/main" id="{E3B34319-597D-45CC-A6AB-745CB04C6578}"/>
              </a:ext>
            </a:extLst>
          </p:cNvPr>
          <p:cNvSpPr txBox="1"/>
          <p:nvPr/>
        </p:nvSpPr>
        <p:spPr>
          <a:xfrm>
            <a:off x="761838" y="1815948"/>
            <a:ext cx="1327051" cy="23849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100" b="1" dirty="0">
                <a:solidFill>
                  <a:schemeClr val="dk1"/>
                </a:solidFill>
                <a:latin typeface="Open Sans"/>
                <a:ea typeface="Open Sans"/>
                <a:cs typeface="Open Sans"/>
                <a:sym typeface="Open Sans"/>
              </a:rPr>
              <a:t>Confusion Matrix</a:t>
            </a:r>
            <a:endParaRPr lang="id-ID" sz="1100" b="1" dirty="0">
              <a:solidFill>
                <a:schemeClr val="dk1"/>
              </a:solidFill>
              <a:latin typeface="Open Sans"/>
              <a:ea typeface="Open Sans"/>
              <a:cs typeface="Open Sans"/>
              <a:sym typeface="Open Sans"/>
            </a:endParaRPr>
          </a:p>
        </p:txBody>
      </p:sp>
      <p:pic>
        <p:nvPicPr>
          <p:cNvPr id="5" name="Picture 4" descr="Chart, line chart&#10;&#10;Description automatically generated">
            <a:extLst>
              <a:ext uri="{FF2B5EF4-FFF2-40B4-BE49-F238E27FC236}">
                <a16:creationId xmlns:a16="http://schemas.microsoft.com/office/drawing/2014/main" id="{53376F97-C6D8-4D87-91BA-4C020FEBBFA9}"/>
              </a:ext>
            </a:extLst>
          </p:cNvPr>
          <p:cNvPicPr>
            <a:picLocks noChangeAspect="1"/>
          </p:cNvPicPr>
          <p:nvPr/>
        </p:nvPicPr>
        <p:blipFill>
          <a:blip r:embed="rId7"/>
          <a:stretch>
            <a:fillRect/>
          </a:stretch>
        </p:blipFill>
        <p:spPr>
          <a:xfrm>
            <a:off x="2882054" y="1289361"/>
            <a:ext cx="6194213" cy="1756254"/>
          </a:xfrm>
          <a:prstGeom prst="rect">
            <a:avLst/>
          </a:prstGeom>
        </p:spPr>
      </p:pic>
      <p:sp>
        <p:nvSpPr>
          <p:cNvPr id="17" name="Google Shape;372;p35">
            <a:extLst>
              <a:ext uri="{FF2B5EF4-FFF2-40B4-BE49-F238E27FC236}">
                <a16:creationId xmlns:a16="http://schemas.microsoft.com/office/drawing/2014/main" id="{07558353-0245-4B71-AF4C-FC429EA5424F}"/>
              </a:ext>
            </a:extLst>
          </p:cNvPr>
          <p:cNvSpPr txBox="1"/>
          <p:nvPr/>
        </p:nvSpPr>
        <p:spPr>
          <a:xfrm>
            <a:off x="5309568" y="1027997"/>
            <a:ext cx="1733686" cy="23849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100" b="1" dirty="0">
                <a:solidFill>
                  <a:schemeClr val="dk1"/>
                </a:solidFill>
                <a:latin typeface="Open Sans"/>
                <a:ea typeface="Open Sans"/>
                <a:cs typeface="Open Sans"/>
                <a:sym typeface="Open Sans"/>
              </a:rPr>
              <a:t>Model Learning Curve</a:t>
            </a:r>
            <a:endParaRPr lang="id-ID" sz="1100" b="1" dirty="0">
              <a:solidFill>
                <a:schemeClr val="dk1"/>
              </a:solidFill>
              <a:latin typeface="Open Sans"/>
              <a:ea typeface="Open Sans"/>
              <a:cs typeface="Open Sans"/>
              <a:sym typeface="Open Sans"/>
            </a:endParaRPr>
          </a:p>
        </p:txBody>
      </p:sp>
      <p:sp>
        <p:nvSpPr>
          <p:cNvPr id="18" name="Google Shape;372;p35">
            <a:extLst>
              <a:ext uri="{FF2B5EF4-FFF2-40B4-BE49-F238E27FC236}">
                <a16:creationId xmlns:a16="http://schemas.microsoft.com/office/drawing/2014/main" id="{83885BDB-C402-4933-A008-0723A5FEBB74}"/>
              </a:ext>
            </a:extLst>
          </p:cNvPr>
          <p:cNvSpPr txBox="1"/>
          <p:nvPr/>
        </p:nvSpPr>
        <p:spPr>
          <a:xfrm>
            <a:off x="5309568" y="3223894"/>
            <a:ext cx="1327051" cy="40777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100" b="1" dirty="0">
                <a:solidFill>
                  <a:schemeClr val="dk1"/>
                </a:solidFill>
                <a:latin typeface="Open Sans"/>
                <a:ea typeface="Open Sans"/>
                <a:cs typeface="Open Sans"/>
                <a:sym typeface="Open Sans"/>
              </a:rPr>
              <a:t>Classification Report</a:t>
            </a:r>
            <a:endParaRPr lang="id-ID" sz="1100" b="1" dirty="0">
              <a:solidFill>
                <a:schemeClr val="dk1"/>
              </a:solidFill>
              <a:latin typeface="Open Sans"/>
              <a:ea typeface="Open Sans"/>
              <a:cs typeface="Open Sans"/>
              <a:sym typeface="Open Sans"/>
            </a:endParaRPr>
          </a:p>
        </p:txBody>
      </p:sp>
      <p:pic>
        <p:nvPicPr>
          <p:cNvPr id="9" name="Picture 8">
            <a:extLst>
              <a:ext uri="{FF2B5EF4-FFF2-40B4-BE49-F238E27FC236}">
                <a16:creationId xmlns:a16="http://schemas.microsoft.com/office/drawing/2014/main" id="{417E1F4B-8B80-4ED6-AE11-5902D4E18BBA}"/>
              </a:ext>
            </a:extLst>
          </p:cNvPr>
          <p:cNvPicPr>
            <a:picLocks noChangeAspect="1"/>
          </p:cNvPicPr>
          <p:nvPr/>
        </p:nvPicPr>
        <p:blipFill>
          <a:blip r:embed="rId8"/>
          <a:stretch>
            <a:fillRect/>
          </a:stretch>
        </p:blipFill>
        <p:spPr>
          <a:xfrm>
            <a:off x="3673538" y="3751275"/>
            <a:ext cx="3272060" cy="1153416"/>
          </a:xfrm>
          <a:prstGeom prst="rect">
            <a:avLst/>
          </a:prstGeom>
        </p:spPr>
      </p:pic>
    </p:spTree>
    <p:extLst>
      <p:ext uri="{BB962C8B-B14F-4D97-AF65-F5344CB8AC3E}">
        <p14:creationId xmlns:p14="http://schemas.microsoft.com/office/powerpoint/2010/main" val="243812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600" y="311008"/>
            <a:ext cx="8999400" cy="31544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600" dirty="0">
                <a:solidFill>
                  <a:schemeClr val="bg1"/>
                </a:solidFill>
                <a:latin typeface="Merriweather" panose="00000500000000000000" pitchFamily="2" charset="0"/>
                <a:ea typeface="Open Sans"/>
                <a:cs typeface="Open Sans"/>
                <a:sym typeface="Open Sans"/>
              </a:rPr>
              <a:t>Light GBM Classifier Model</a:t>
            </a:r>
            <a:endParaRPr lang="en-US" sz="1500" cap="all" dirty="0">
              <a:solidFill>
                <a:schemeClr val="bg1"/>
              </a:solidFill>
              <a:latin typeface="Merriweather" panose="00000500000000000000" pitchFamily="2" charset="0"/>
              <a:ea typeface="Open Sans"/>
              <a:cs typeface="Open Sans"/>
              <a:sym typeface="Open Sans"/>
            </a:endParaRPr>
          </a:p>
        </p:txBody>
      </p:sp>
      <p:sp>
        <p:nvSpPr>
          <p:cNvPr id="33" name="Google Shape;372;p35">
            <a:extLst>
              <a:ext uri="{FF2B5EF4-FFF2-40B4-BE49-F238E27FC236}">
                <a16:creationId xmlns:a16="http://schemas.microsoft.com/office/drawing/2014/main" id="{B59477EF-3388-49C5-8438-26F516FF70C4}"/>
              </a:ext>
            </a:extLst>
          </p:cNvPr>
          <p:cNvSpPr txBox="1"/>
          <p:nvPr/>
        </p:nvSpPr>
        <p:spPr>
          <a:xfrm>
            <a:off x="144600" y="703308"/>
            <a:ext cx="8999400" cy="238497"/>
          </a:xfrm>
          <a:prstGeom prst="rect">
            <a:avLst/>
          </a:prstGeom>
          <a:noFill/>
          <a:ln>
            <a:noFill/>
          </a:ln>
        </p:spPr>
        <p:txBody>
          <a:bodyPr spcFirstLastPara="1" wrap="square" lIns="68575" tIns="34275" rIns="68575" bIns="34275" anchor="t" anchorCtr="0">
            <a:spAutoFit/>
          </a:bodyPr>
          <a:lstStyle/>
          <a:p>
            <a:r>
              <a:rPr lang="en-US" sz="1100" dirty="0">
                <a:solidFill>
                  <a:schemeClr val="bg1"/>
                </a:solidFill>
                <a:latin typeface="Merriweather" panose="00000500000000000000" pitchFamily="2" charset="0"/>
                <a:ea typeface="Open Sans"/>
                <a:cs typeface="Open Sans"/>
                <a:sym typeface="Open Sans"/>
              </a:rPr>
              <a:t>Modelling with </a:t>
            </a:r>
            <a:r>
              <a:rPr lang="en-US" sz="1100" dirty="0" err="1">
                <a:solidFill>
                  <a:schemeClr val="bg1"/>
                </a:solidFill>
                <a:latin typeface="Merriweather" panose="00000500000000000000" pitchFamily="2" charset="0"/>
                <a:ea typeface="Open Sans"/>
                <a:cs typeface="Open Sans"/>
                <a:sym typeface="Open Sans"/>
              </a:rPr>
              <a:t>LightGBM</a:t>
            </a:r>
            <a:r>
              <a:rPr lang="en-US" sz="1100" dirty="0">
                <a:solidFill>
                  <a:schemeClr val="bg1"/>
                </a:solidFill>
                <a:latin typeface="Merriweather" panose="00000500000000000000" pitchFamily="2" charset="0"/>
                <a:ea typeface="Open Sans"/>
                <a:cs typeface="Open Sans"/>
                <a:sym typeface="Open Sans"/>
              </a:rPr>
              <a:t> Classifier give us pretty good result with 0.87 accuracy and 0.49 F1 score, with better performance</a:t>
            </a:r>
          </a:p>
        </p:txBody>
      </p:sp>
      <p:pic>
        <p:nvPicPr>
          <p:cNvPr id="3" name="Picture 2">
            <a:extLst>
              <a:ext uri="{FF2B5EF4-FFF2-40B4-BE49-F238E27FC236}">
                <a16:creationId xmlns:a16="http://schemas.microsoft.com/office/drawing/2014/main" id="{05978352-E741-49E6-9007-04DEE371AF4A}"/>
              </a:ext>
            </a:extLst>
          </p:cNvPr>
          <p:cNvPicPr>
            <a:picLocks noChangeAspect="1"/>
          </p:cNvPicPr>
          <p:nvPr/>
        </p:nvPicPr>
        <p:blipFill>
          <a:blip r:embed="rId6"/>
          <a:srcRect/>
          <a:stretch/>
        </p:blipFill>
        <p:spPr>
          <a:xfrm>
            <a:off x="144780" y="2122451"/>
            <a:ext cx="2822810" cy="2394600"/>
          </a:xfrm>
          <a:prstGeom prst="rect">
            <a:avLst/>
          </a:prstGeom>
        </p:spPr>
      </p:pic>
      <p:sp>
        <p:nvSpPr>
          <p:cNvPr id="14" name="Google Shape;372;p35">
            <a:extLst>
              <a:ext uri="{FF2B5EF4-FFF2-40B4-BE49-F238E27FC236}">
                <a16:creationId xmlns:a16="http://schemas.microsoft.com/office/drawing/2014/main" id="{E3B34319-597D-45CC-A6AB-745CB04C6578}"/>
              </a:ext>
            </a:extLst>
          </p:cNvPr>
          <p:cNvSpPr txBox="1"/>
          <p:nvPr/>
        </p:nvSpPr>
        <p:spPr>
          <a:xfrm>
            <a:off x="761838" y="1815948"/>
            <a:ext cx="1327051" cy="23849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100" b="1" dirty="0">
                <a:solidFill>
                  <a:schemeClr val="dk1"/>
                </a:solidFill>
                <a:latin typeface="Open Sans"/>
                <a:ea typeface="Open Sans"/>
                <a:cs typeface="Open Sans"/>
                <a:sym typeface="Open Sans"/>
              </a:rPr>
              <a:t>Confusion Matrix</a:t>
            </a:r>
            <a:endParaRPr lang="id-ID" sz="1100" b="1" dirty="0">
              <a:solidFill>
                <a:schemeClr val="dk1"/>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53376F97-C6D8-4D87-91BA-4C020FEBBFA9}"/>
              </a:ext>
            </a:extLst>
          </p:cNvPr>
          <p:cNvPicPr>
            <a:picLocks noChangeAspect="1"/>
          </p:cNvPicPr>
          <p:nvPr/>
        </p:nvPicPr>
        <p:blipFill>
          <a:blip r:embed="rId7"/>
          <a:srcRect/>
          <a:stretch/>
        </p:blipFill>
        <p:spPr>
          <a:xfrm>
            <a:off x="2895200" y="1289361"/>
            <a:ext cx="6167921" cy="1756254"/>
          </a:xfrm>
          <a:prstGeom prst="rect">
            <a:avLst/>
          </a:prstGeom>
        </p:spPr>
      </p:pic>
      <p:sp>
        <p:nvSpPr>
          <p:cNvPr id="17" name="Google Shape;372;p35">
            <a:extLst>
              <a:ext uri="{FF2B5EF4-FFF2-40B4-BE49-F238E27FC236}">
                <a16:creationId xmlns:a16="http://schemas.microsoft.com/office/drawing/2014/main" id="{07558353-0245-4B71-AF4C-FC429EA5424F}"/>
              </a:ext>
            </a:extLst>
          </p:cNvPr>
          <p:cNvSpPr txBox="1"/>
          <p:nvPr/>
        </p:nvSpPr>
        <p:spPr>
          <a:xfrm>
            <a:off x="5309568" y="1027997"/>
            <a:ext cx="1733686" cy="23849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100" b="1" dirty="0">
                <a:solidFill>
                  <a:schemeClr val="dk1"/>
                </a:solidFill>
                <a:latin typeface="Open Sans"/>
                <a:ea typeface="Open Sans"/>
                <a:cs typeface="Open Sans"/>
                <a:sym typeface="Open Sans"/>
              </a:rPr>
              <a:t>Model Learning Curve</a:t>
            </a:r>
            <a:endParaRPr lang="id-ID" sz="1100" b="1" dirty="0">
              <a:solidFill>
                <a:schemeClr val="dk1"/>
              </a:solidFill>
              <a:latin typeface="Open Sans"/>
              <a:ea typeface="Open Sans"/>
              <a:cs typeface="Open Sans"/>
              <a:sym typeface="Open Sans"/>
            </a:endParaRPr>
          </a:p>
        </p:txBody>
      </p:sp>
      <p:sp>
        <p:nvSpPr>
          <p:cNvPr id="18" name="Google Shape;372;p35">
            <a:extLst>
              <a:ext uri="{FF2B5EF4-FFF2-40B4-BE49-F238E27FC236}">
                <a16:creationId xmlns:a16="http://schemas.microsoft.com/office/drawing/2014/main" id="{83885BDB-C402-4933-A008-0723A5FEBB74}"/>
              </a:ext>
            </a:extLst>
          </p:cNvPr>
          <p:cNvSpPr txBox="1"/>
          <p:nvPr/>
        </p:nvSpPr>
        <p:spPr>
          <a:xfrm>
            <a:off x="5309568" y="3223894"/>
            <a:ext cx="1327051" cy="40777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100" b="1" dirty="0">
                <a:solidFill>
                  <a:schemeClr val="dk1"/>
                </a:solidFill>
                <a:latin typeface="Open Sans"/>
                <a:ea typeface="Open Sans"/>
                <a:cs typeface="Open Sans"/>
                <a:sym typeface="Open Sans"/>
              </a:rPr>
              <a:t>Classification Report</a:t>
            </a:r>
            <a:endParaRPr lang="id-ID" sz="1100" b="1" dirty="0">
              <a:solidFill>
                <a:schemeClr val="dk1"/>
              </a:solidFill>
              <a:latin typeface="Open Sans"/>
              <a:ea typeface="Open Sans"/>
              <a:cs typeface="Open Sans"/>
              <a:sym typeface="Open Sans"/>
            </a:endParaRPr>
          </a:p>
        </p:txBody>
      </p:sp>
      <p:pic>
        <p:nvPicPr>
          <p:cNvPr id="12" name="Picture 11">
            <a:extLst>
              <a:ext uri="{FF2B5EF4-FFF2-40B4-BE49-F238E27FC236}">
                <a16:creationId xmlns:a16="http://schemas.microsoft.com/office/drawing/2014/main" id="{A14F2E89-5781-4E9B-8F6D-B09B5D2D9E1B}"/>
              </a:ext>
            </a:extLst>
          </p:cNvPr>
          <p:cNvPicPr>
            <a:picLocks noChangeAspect="1"/>
          </p:cNvPicPr>
          <p:nvPr/>
        </p:nvPicPr>
        <p:blipFill>
          <a:blip r:embed="rId8"/>
          <a:srcRect/>
          <a:stretch/>
        </p:blipFill>
        <p:spPr>
          <a:xfrm>
            <a:off x="3643623" y="3685105"/>
            <a:ext cx="3331890" cy="1194800"/>
          </a:xfrm>
          <a:prstGeom prst="rect">
            <a:avLst/>
          </a:prstGeom>
        </p:spPr>
      </p:pic>
    </p:spTree>
    <p:extLst>
      <p:ext uri="{BB962C8B-B14F-4D97-AF65-F5344CB8AC3E}">
        <p14:creationId xmlns:p14="http://schemas.microsoft.com/office/powerpoint/2010/main" val="226874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600" y="311008"/>
            <a:ext cx="8999400" cy="31544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600" dirty="0">
                <a:solidFill>
                  <a:schemeClr val="bg1"/>
                </a:solidFill>
                <a:latin typeface="Merriweather" panose="00000500000000000000" pitchFamily="2" charset="0"/>
                <a:ea typeface="Open Sans"/>
                <a:cs typeface="Open Sans"/>
                <a:sym typeface="Open Sans"/>
              </a:rPr>
              <a:t>Tuned Light GBM Classifier Model</a:t>
            </a:r>
            <a:endParaRPr lang="en-US" sz="1500" cap="all" dirty="0">
              <a:solidFill>
                <a:schemeClr val="bg1"/>
              </a:solidFill>
              <a:latin typeface="Merriweather" panose="00000500000000000000" pitchFamily="2" charset="0"/>
              <a:ea typeface="Open Sans"/>
              <a:cs typeface="Open Sans"/>
              <a:sym typeface="Open Sans"/>
            </a:endParaRPr>
          </a:p>
        </p:txBody>
      </p:sp>
      <p:sp>
        <p:nvSpPr>
          <p:cNvPr id="33" name="Google Shape;372;p35">
            <a:extLst>
              <a:ext uri="{FF2B5EF4-FFF2-40B4-BE49-F238E27FC236}">
                <a16:creationId xmlns:a16="http://schemas.microsoft.com/office/drawing/2014/main" id="{B59477EF-3388-49C5-8438-26F516FF70C4}"/>
              </a:ext>
            </a:extLst>
          </p:cNvPr>
          <p:cNvSpPr txBox="1"/>
          <p:nvPr/>
        </p:nvSpPr>
        <p:spPr>
          <a:xfrm>
            <a:off x="144600" y="703308"/>
            <a:ext cx="8999400" cy="238497"/>
          </a:xfrm>
          <a:prstGeom prst="rect">
            <a:avLst/>
          </a:prstGeom>
          <a:noFill/>
          <a:ln>
            <a:noFill/>
          </a:ln>
        </p:spPr>
        <p:txBody>
          <a:bodyPr spcFirstLastPara="1" wrap="square" lIns="68575" tIns="34275" rIns="68575" bIns="34275" anchor="t" anchorCtr="0">
            <a:spAutoFit/>
          </a:bodyPr>
          <a:lstStyle/>
          <a:p>
            <a:r>
              <a:rPr lang="en-US" sz="1100" dirty="0">
                <a:solidFill>
                  <a:schemeClr val="bg1"/>
                </a:solidFill>
                <a:latin typeface="Merriweather" panose="00000500000000000000" pitchFamily="2" charset="0"/>
                <a:ea typeface="Open Sans"/>
                <a:cs typeface="Open Sans"/>
                <a:sym typeface="Open Sans"/>
              </a:rPr>
              <a:t>With the adjustment on its hyperparameter, this model give us the best result possible</a:t>
            </a:r>
          </a:p>
        </p:txBody>
      </p:sp>
      <p:pic>
        <p:nvPicPr>
          <p:cNvPr id="3" name="Picture 2">
            <a:extLst>
              <a:ext uri="{FF2B5EF4-FFF2-40B4-BE49-F238E27FC236}">
                <a16:creationId xmlns:a16="http://schemas.microsoft.com/office/drawing/2014/main" id="{05978352-E741-49E6-9007-04DEE371AF4A}"/>
              </a:ext>
            </a:extLst>
          </p:cNvPr>
          <p:cNvPicPr>
            <a:picLocks noChangeAspect="1"/>
          </p:cNvPicPr>
          <p:nvPr/>
        </p:nvPicPr>
        <p:blipFill>
          <a:blip r:embed="rId6"/>
          <a:srcRect/>
          <a:stretch/>
        </p:blipFill>
        <p:spPr>
          <a:xfrm>
            <a:off x="144780" y="2122451"/>
            <a:ext cx="2822810" cy="2394599"/>
          </a:xfrm>
          <a:prstGeom prst="rect">
            <a:avLst/>
          </a:prstGeom>
        </p:spPr>
      </p:pic>
      <p:sp>
        <p:nvSpPr>
          <p:cNvPr id="14" name="Google Shape;372;p35">
            <a:extLst>
              <a:ext uri="{FF2B5EF4-FFF2-40B4-BE49-F238E27FC236}">
                <a16:creationId xmlns:a16="http://schemas.microsoft.com/office/drawing/2014/main" id="{E3B34319-597D-45CC-A6AB-745CB04C6578}"/>
              </a:ext>
            </a:extLst>
          </p:cNvPr>
          <p:cNvSpPr txBox="1"/>
          <p:nvPr/>
        </p:nvSpPr>
        <p:spPr>
          <a:xfrm>
            <a:off x="761838" y="1815948"/>
            <a:ext cx="1327051" cy="23849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100" b="1" dirty="0">
                <a:solidFill>
                  <a:schemeClr val="dk1"/>
                </a:solidFill>
                <a:latin typeface="Open Sans"/>
                <a:ea typeface="Open Sans"/>
                <a:cs typeface="Open Sans"/>
                <a:sym typeface="Open Sans"/>
              </a:rPr>
              <a:t>Confusion Matrix</a:t>
            </a:r>
            <a:endParaRPr lang="id-ID" sz="1100" b="1" dirty="0">
              <a:solidFill>
                <a:schemeClr val="dk1"/>
              </a:solidFill>
              <a:latin typeface="Open Sans"/>
              <a:ea typeface="Open Sans"/>
              <a:cs typeface="Open Sans"/>
              <a:sym typeface="Open Sans"/>
            </a:endParaRPr>
          </a:p>
        </p:txBody>
      </p:sp>
      <p:sp>
        <p:nvSpPr>
          <p:cNvPr id="18" name="Google Shape;372;p35">
            <a:extLst>
              <a:ext uri="{FF2B5EF4-FFF2-40B4-BE49-F238E27FC236}">
                <a16:creationId xmlns:a16="http://schemas.microsoft.com/office/drawing/2014/main" id="{83885BDB-C402-4933-A008-0723A5FEBB74}"/>
              </a:ext>
            </a:extLst>
          </p:cNvPr>
          <p:cNvSpPr txBox="1"/>
          <p:nvPr/>
        </p:nvSpPr>
        <p:spPr>
          <a:xfrm>
            <a:off x="3810259" y="3459456"/>
            <a:ext cx="1598507" cy="23849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100" b="1" dirty="0">
                <a:solidFill>
                  <a:schemeClr val="dk1"/>
                </a:solidFill>
                <a:latin typeface="Open Sans"/>
                <a:ea typeface="Open Sans"/>
                <a:cs typeface="Open Sans"/>
                <a:sym typeface="Open Sans"/>
              </a:rPr>
              <a:t>Classification Report</a:t>
            </a:r>
            <a:endParaRPr lang="id-ID" sz="1100" b="1" dirty="0">
              <a:solidFill>
                <a:schemeClr val="dk1"/>
              </a:solidFill>
              <a:latin typeface="Open Sans"/>
              <a:ea typeface="Open Sans"/>
              <a:cs typeface="Open Sans"/>
              <a:sym typeface="Open Sans"/>
            </a:endParaRPr>
          </a:p>
        </p:txBody>
      </p:sp>
      <p:pic>
        <p:nvPicPr>
          <p:cNvPr id="12" name="Picture 11">
            <a:extLst>
              <a:ext uri="{FF2B5EF4-FFF2-40B4-BE49-F238E27FC236}">
                <a16:creationId xmlns:a16="http://schemas.microsoft.com/office/drawing/2014/main" id="{A14F2E89-5781-4E9B-8F6D-B09B5D2D9E1B}"/>
              </a:ext>
            </a:extLst>
          </p:cNvPr>
          <p:cNvPicPr>
            <a:picLocks noChangeAspect="1"/>
          </p:cNvPicPr>
          <p:nvPr/>
        </p:nvPicPr>
        <p:blipFill>
          <a:blip r:embed="rId7"/>
          <a:srcRect/>
          <a:stretch/>
        </p:blipFill>
        <p:spPr>
          <a:xfrm>
            <a:off x="3022102" y="3801613"/>
            <a:ext cx="2948537" cy="1030879"/>
          </a:xfrm>
          <a:prstGeom prst="rect">
            <a:avLst/>
          </a:prstGeom>
        </p:spPr>
      </p:pic>
      <p:pic>
        <p:nvPicPr>
          <p:cNvPr id="4" name="Picture 3" descr="Chart, histogram&#10;&#10;Description automatically generated">
            <a:extLst>
              <a:ext uri="{FF2B5EF4-FFF2-40B4-BE49-F238E27FC236}">
                <a16:creationId xmlns:a16="http://schemas.microsoft.com/office/drawing/2014/main" id="{67F6B587-CC1F-4C95-8FDE-30E8EA51939A}"/>
              </a:ext>
            </a:extLst>
          </p:cNvPr>
          <p:cNvPicPr>
            <a:picLocks noChangeAspect="1"/>
          </p:cNvPicPr>
          <p:nvPr/>
        </p:nvPicPr>
        <p:blipFill>
          <a:blip r:embed="rId8"/>
          <a:stretch>
            <a:fillRect/>
          </a:stretch>
        </p:blipFill>
        <p:spPr>
          <a:xfrm>
            <a:off x="4609513" y="976762"/>
            <a:ext cx="4508922" cy="2977590"/>
          </a:xfrm>
          <a:prstGeom prst="rect">
            <a:avLst/>
          </a:prstGeom>
        </p:spPr>
      </p:pic>
    </p:spTree>
    <p:extLst>
      <p:ext uri="{BB962C8B-B14F-4D97-AF65-F5344CB8AC3E}">
        <p14:creationId xmlns:p14="http://schemas.microsoft.com/office/powerpoint/2010/main" val="126948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50" y="831175"/>
            <a:ext cx="5334900" cy="12447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6300" dirty="0"/>
              <a:t>Conclusions</a:t>
            </a:r>
            <a:endParaRPr lang="id-ID" sz="6300" dirty="0"/>
          </a:p>
        </p:txBody>
      </p:sp>
      <p:pic>
        <p:nvPicPr>
          <p:cNvPr id="11" name="Picture 10">
            <a:extLst>
              <a:ext uri="{FF2B5EF4-FFF2-40B4-BE49-F238E27FC236}">
                <a16:creationId xmlns:a16="http://schemas.microsoft.com/office/drawing/2014/main" id="{C38D484B-B440-4C82-A6B3-DEAF6C4FB62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extLst>
      <p:ext uri="{BB962C8B-B14F-4D97-AF65-F5344CB8AC3E}">
        <p14:creationId xmlns:p14="http://schemas.microsoft.com/office/powerpoint/2010/main" val="191225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14" name="Picture 13">
            <a:extLst>
              <a:ext uri="{FF2B5EF4-FFF2-40B4-BE49-F238E27FC236}">
                <a16:creationId xmlns:a16="http://schemas.microsoft.com/office/drawing/2014/main" id="{EEED110F-86BA-450F-9F4D-3C9CB81E13E3}"/>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401" name="Google Shape;401;p37"/>
          <p:cNvSpPr/>
          <p:nvPr/>
        </p:nvSpPr>
        <p:spPr>
          <a:xfrm>
            <a:off x="0" y="1003963"/>
            <a:ext cx="4150800" cy="3957600"/>
          </a:xfrm>
          <a:prstGeom prst="rect">
            <a:avLst/>
          </a:prstGeom>
          <a:solidFill>
            <a:schemeClr val="tx1">
              <a:lumMod val="20000"/>
              <a:lumOff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alibri"/>
              <a:ea typeface="Calibri"/>
              <a:cs typeface="Calibri"/>
              <a:sym typeface="Calibri"/>
            </a:endParaRPr>
          </a:p>
        </p:txBody>
      </p:sp>
      <p:sp>
        <p:nvSpPr>
          <p:cNvPr id="402" name="Google Shape;402;p37"/>
          <p:cNvSpPr txBox="1"/>
          <p:nvPr/>
        </p:nvSpPr>
        <p:spPr>
          <a:xfrm>
            <a:off x="106178" y="1176454"/>
            <a:ext cx="3938700" cy="2769959"/>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Roughly </a:t>
            </a:r>
            <a:r>
              <a:rPr lang="en-US" sz="1200" b="1" dirty="0">
                <a:solidFill>
                  <a:schemeClr val="dk1"/>
                </a:solidFill>
                <a:latin typeface="Arial"/>
                <a:ea typeface="Arial"/>
                <a:cs typeface="Arial"/>
                <a:sym typeface="Arial"/>
              </a:rPr>
              <a:t>one-</a:t>
            </a:r>
            <a:r>
              <a:rPr lang="en-US" sz="1200" b="1" dirty="0">
                <a:solidFill>
                  <a:schemeClr val="dk1"/>
                </a:solidFill>
              </a:rPr>
              <a:t>ten</a:t>
            </a:r>
            <a:r>
              <a:rPr lang="en-US" sz="1200" b="1" dirty="0">
                <a:solidFill>
                  <a:schemeClr val="dk1"/>
                </a:solidFill>
                <a:latin typeface="Arial"/>
                <a:ea typeface="Arial"/>
                <a:cs typeface="Arial"/>
                <a:sym typeface="Arial"/>
              </a:rPr>
              <a:t>th of the clients </a:t>
            </a:r>
            <a:r>
              <a:rPr lang="en-US" sz="1200" dirty="0">
                <a:solidFill>
                  <a:schemeClr val="dk1"/>
                </a:solidFill>
                <a:latin typeface="Arial"/>
                <a:ea typeface="Arial"/>
                <a:cs typeface="Arial"/>
                <a:sym typeface="Arial"/>
              </a:rPr>
              <a:t>that’s contacted by telemarketer </a:t>
            </a:r>
            <a:r>
              <a:rPr lang="en-US" sz="1200" b="1" dirty="0">
                <a:solidFill>
                  <a:schemeClr val="dk1"/>
                </a:solidFill>
                <a:latin typeface="Arial"/>
                <a:ea typeface="Arial"/>
                <a:cs typeface="Arial"/>
                <a:sym typeface="Arial"/>
              </a:rPr>
              <a:t>actually subscribes </a:t>
            </a:r>
            <a:r>
              <a:rPr lang="en-US" sz="1200" dirty="0">
                <a:solidFill>
                  <a:schemeClr val="dk1"/>
                </a:solidFill>
                <a:latin typeface="Arial"/>
                <a:ea typeface="Arial"/>
                <a:cs typeface="Arial"/>
                <a:sym typeface="Arial"/>
              </a:rPr>
              <a:t>to the bank’ term deposit </a:t>
            </a:r>
            <a:r>
              <a:rPr lang="en-US" sz="1100" b="1" dirty="0">
                <a:solidFill>
                  <a:schemeClr val="dk1"/>
                </a:solidFill>
                <a:latin typeface="Arial"/>
                <a:ea typeface="Arial"/>
                <a:cs typeface="Arial"/>
                <a:sym typeface="Arial"/>
              </a:rPr>
              <a:t>(~11.7% conversion rate).</a:t>
            </a:r>
            <a:endParaRPr sz="1100" dirty="0"/>
          </a:p>
          <a:p>
            <a:pPr marL="215900" marR="0" lvl="0" indent="-215900" algn="l" rtl="0">
              <a:lnSpc>
                <a:spcPct val="150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Client’s </a:t>
            </a:r>
            <a:r>
              <a:rPr lang="en-US" sz="1200" b="1" dirty="0">
                <a:solidFill>
                  <a:schemeClr val="dk1"/>
                </a:solidFill>
                <a:latin typeface="Arial"/>
                <a:ea typeface="Arial"/>
                <a:cs typeface="Arial"/>
                <a:sym typeface="Arial"/>
              </a:rPr>
              <a:t>age</a:t>
            </a:r>
            <a:r>
              <a:rPr lang="en-US" sz="1200" dirty="0">
                <a:solidFill>
                  <a:schemeClr val="dk1"/>
                </a:solidFill>
                <a:latin typeface="Arial"/>
                <a:ea typeface="Arial"/>
                <a:cs typeface="Arial"/>
                <a:sym typeface="Arial"/>
              </a:rPr>
              <a:t> is the most important factor to predict whether they will be persuaded by the telemarketing or not, with </a:t>
            </a:r>
            <a:r>
              <a:rPr lang="en-US" sz="1200" b="1" dirty="0">
                <a:solidFill>
                  <a:schemeClr val="dk1"/>
                </a:solidFill>
                <a:latin typeface="Arial"/>
                <a:ea typeface="Arial"/>
                <a:cs typeface="Arial"/>
                <a:sym typeface="Arial"/>
              </a:rPr>
              <a:t>30-50 years old </a:t>
            </a:r>
            <a:r>
              <a:rPr lang="en-US" sz="1200" dirty="0">
                <a:solidFill>
                  <a:schemeClr val="dk1"/>
                </a:solidFill>
                <a:latin typeface="Arial"/>
                <a:ea typeface="Arial"/>
                <a:cs typeface="Arial"/>
                <a:sym typeface="Arial"/>
              </a:rPr>
              <a:t>being the most group willing to subscribe.</a:t>
            </a:r>
          </a:p>
          <a:p>
            <a:pPr marL="215900" marR="0" lvl="0" indent="-215900" algn="l" rtl="0">
              <a:lnSpc>
                <a:spcPct val="150000"/>
              </a:lnSpc>
              <a:spcBef>
                <a:spcPts val="0"/>
              </a:spcBef>
              <a:spcAft>
                <a:spcPts val="0"/>
              </a:spcAft>
              <a:buClr>
                <a:schemeClr val="dk1"/>
              </a:buClr>
              <a:buSzPts val="1200"/>
              <a:buFont typeface="Arial"/>
              <a:buChar char="•"/>
            </a:pPr>
            <a:r>
              <a:rPr lang="en-US" sz="1100" b="1" dirty="0"/>
              <a:t>Campaign frequency </a:t>
            </a:r>
            <a:r>
              <a:rPr lang="en-US" sz="1100" dirty="0"/>
              <a:t>and the </a:t>
            </a:r>
            <a:r>
              <a:rPr lang="en-US" sz="1100" b="1" dirty="0"/>
              <a:t>duration of the call </a:t>
            </a:r>
            <a:r>
              <a:rPr lang="en-US" sz="1100" dirty="0"/>
              <a:t>are also important for the effectiveness of telemarketing campaign.</a:t>
            </a:r>
            <a:endParaRPr sz="1100" dirty="0"/>
          </a:p>
        </p:txBody>
      </p:sp>
      <p:sp>
        <p:nvSpPr>
          <p:cNvPr id="403" name="Google Shape;403;p37"/>
          <p:cNvSpPr/>
          <p:nvPr/>
        </p:nvSpPr>
        <p:spPr>
          <a:xfrm>
            <a:off x="0" y="411881"/>
            <a:ext cx="4150800" cy="439800"/>
          </a:xfrm>
          <a:prstGeom prst="rect">
            <a:avLst/>
          </a:prstGeom>
          <a:solidFill>
            <a:schemeClr val="bg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4" name="Google Shape;404;p37"/>
          <p:cNvSpPr txBox="1"/>
          <p:nvPr/>
        </p:nvSpPr>
        <p:spPr>
          <a:xfrm>
            <a:off x="0" y="458734"/>
            <a:ext cx="4150800" cy="346200"/>
          </a:xfrm>
          <a:prstGeom prst="rect">
            <a:avLst/>
          </a:prstGeom>
          <a:solidFill>
            <a:schemeClr val="tx1"/>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800" dirty="0">
                <a:solidFill>
                  <a:schemeClr val="bg1"/>
                </a:solidFill>
                <a:latin typeface="Merriweather" panose="00000500000000000000" pitchFamily="2" charset="0"/>
                <a:ea typeface="Open Sans"/>
                <a:cs typeface="Open Sans"/>
                <a:sym typeface="Open Sans"/>
              </a:rPr>
              <a:t>Key Points</a:t>
            </a:r>
            <a:endParaRPr lang="en-US" sz="1800" cap="all" dirty="0">
              <a:solidFill>
                <a:schemeClr val="bg1"/>
              </a:solidFill>
              <a:latin typeface="Merriweather" panose="00000500000000000000" pitchFamily="2" charset="0"/>
              <a:ea typeface="Open Sans"/>
              <a:cs typeface="Open Sans"/>
              <a:sym typeface="Open Sans"/>
            </a:endParaRPr>
          </a:p>
        </p:txBody>
      </p:sp>
      <p:sp>
        <p:nvSpPr>
          <p:cNvPr id="405" name="Google Shape;405;p37"/>
          <p:cNvSpPr/>
          <p:nvPr/>
        </p:nvSpPr>
        <p:spPr>
          <a:xfrm>
            <a:off x="4855745" y="411881"/>
            <a:ext cx="4290000" cy="439800"/>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6" name="Google Shape;406;p37"/>
          <p:cNvSpPr txBox="1"/>
          <p:nvPr/>
        </p:nvSpPr>
        <p:spPr>
          <a:xfrm>
            <a:off x="4855745" y="458734"/>
            <a:ext cx="42882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dirty="0">
                <a:solidFill>
                  <a:schemeClr val="lt1"/>
                </a:solidFill>
                <a:latin typeface="Open Sans"/>
                <a:ea typeface="Open Sans"/>
                <a:cs typeface="Open Sans"/>
                <a:sym typeface="Open Sans"/>
              </a:rPr>
              <a:t>Business Recommendation</a:t>
            </a:r>
            <a:endParaRPr sz="1500" dirty="0">
              <a:solidFill>
                <a:schemeClr val="lt1"/>
              </a:solidFill>
              <a:latin typeface="Open Sans"/>
              <a:ea typeface="Open Sans"/>
              <a:cs typeface="Open Sans"/>
              <a:sym typeface="Open Sans"/>
            </a:endParaRPr>
          </a:p>
        </p:txBody>
      </p:sp>
      <p:sp>
        <p:nvSpPr>
          <p:cNvPr id="407" name="Google Shape;407;p37"/>
          <p:cNvSpPr/>
          <p:nvPr/>
        </p:nvSpPr>
        <p:spPr>
          <a:xfrm rot="5400000">
            <a:off x="3832382" y="2668811"/>
            <a:ext cx="1315200" cy="378600"/>
          </a:xfrm>
          <a:prstGeom prst="triangle">
            <a:avLst>
              <a:gd name="adj" fmla="val 50000"/>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8" name="Google Shape;408;p37"/>
          <p:cNvSpPr/>
          <p:nvPr/>
        </p:nvSpPr>
        <p:spPr>
          <a:xfrm>
            <a:off x="4855745" y="996413"/>
            <a:ext cx="4288200" cy="3957600"/>
          </a:xfrm>
          <a:prstGeom prst="rect">
            <a:avLst/>
          </a:prstGeom>
          <a:solidFill>
            <a:srgbClr val="D5DBE5"/>
          </a:solidFill>
          <a:ln>
            <a:noFill/>
          </a:ln>
        </p:spPr>
        <p:txBody>
          <a:bodyPr spcFirstLastPara="1" wrap="square" lIns="68575" tIns="34275" rIns="68575" bIns="34275" anchor="ctr" anchorCtr="0">
            <a:noAutofit/>
          </a:bodyPr>
          <a:lstStyle/>
          <a:p>
            <a:pPr marL="342900" marR="0" lvl="0" indent="-342900" algn="ctr" rtl="0">
              <a:spcBef>
                <a:spcPts val="0"/>
              </a:spcBef>
              <a:spcAft>
                <a:spcPts val="0"/>
              </a:spcAft>
              <a:buFont typeface="Arial" panose="020B0604020202020204" pitchFamily="34" charset="0"/>
              <a:buChar char="•"/>
            </a:pPr>
            <a:endParaRPr sz="1400" dirty="0">
              <a:solidFill>
                <a:schemeClr val="lt1"/>
              </a:solidFill>
              <a:latin typeface="Calibri"/>
              <a:ea typeface="Calibri"/>
              <a:cs typeface="Calibri"/>
              <a:sym typeface="Calibri"/>
            </a:endParaRPr>
          </a:p>
        </p:txBody>
      </p:sp>
      <p:sp>
        <p:nvSpPr>
          <p:cNvPr id="16" name="Google Shape;402;p37">
            <a:extLst>
              <a:ext uri="{FF2B5EF4-FFF2-40B4-BE49-F238E27FC236}">
                <a16:creationId xmlns:a16="http://schemas.microsoft.com/office/drawing/2014/main" id="{B95E2CFC-068D-4B43-99F4-2301A117FA94}"/>
              </a:ext>
            </a:extLst>
          </p:cNvPr>
          <p:cNvSpPr txBox="1"/>
          <p:nvPr/>
        </p:nvSpPr>
        <p:spPr>
          <a:xfrm>
            <a:off x="5099124" y="1176454"/>
            <a:ext cx="3938700" cy="1731213"/>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If the investment is too big for the conversion rate, </a:t>
            </a:r>
            <a:r>
              <a:rPr lang="en-US" sz="1200" b="1" dirty="0">
                <a:solidFill>
                  <a:schemeClr val="dk1"/>
                </a:solidFill>
                <a:latin typeface="Arial"/>
                <a:ea typeface="Arial"/>
                <a:cs typeface="Arial"/>
                <a:sym typeface="Arial"/>
              </a:rPr>
              <a:t>explore other direct marketing approach</a:t>
            </a:r>
            <a:r>
              <a:rPr lang="en-US" sz="1200" dirty="0">
                <a:solidFill>
                  <a:schemeClr val="dk1"/>
                </a:solidFill>
                <a:latin typeface="Arial"/>
                <a:ea typeface="Arial"/>
                <a:cs typeface="Arial"/>
                <a:sym typeface="Arial"/>
              </a:rPr>
              <a:t>.</a:t>
            </a:r>
            <a:endParaRPr sz="1100" dirty="0"/>
          </a:p>
          <a:p>
            <a:pPr marL="215900" marR="0" lvl="0" indent="-215900" algn="l" rtl="0">
              <a:lnSpc>
                <a:spcPct val="150000"/>
              </a:lnSpc>
              <a:spcBef>
                <a:spcPts val="0"/>
              </a:spcBef>
              <a:spcAft>
                <a:spcPts val="0"/>
              </a:spcAft>
              <a:buClr>
                <a:schemeClr val="dk1"/>
              </a:buClr>
              <a:buSzPts val="1200"/>
              <a:buFont typeface="Arial"/>
              <a:buChar char="•"/>
            </a:pPr>
            <a:r>
              <a:rPr lang="en-US" sz="1200" b="1" dirty="0">
                <a:solidFill>
                  <a:schemeClr val="dk1"/>
                </a:solidFill>
                <a:latin typeface="Arial"/>
                <a:ea typeface="Arial"/>
                <a:cs typeface="Arial"/>
                <a:sym typeface="Arial"/>
              </a:rPr>
              <a:t>Target potential group </a:t>
            </a:r>
            <a:r>
              <a:rPr lang="en-US" sz="1200" dirty="0">
                <a:solidFill>
                  <a:schemeClr val="dk1"/>
                </a:solidFill>
                <a:latin typeface="Arial"/>
                <a:ea typeface="Arial"/>
                <a:cs typeface="Arial"/>
                <a:sym typeface="Arial"/>
              </a:rPr>
              <a:t>that are more willing to buy the product.</a:t>
            </a:r>
            <a:endParaRPr sz="1100" dirty="0"/>
          </a:p>
          <a:p>
            <a:pPr marL="215900" marR="0" lvl="0" indent="-215900" algn="l" rtl="0">
              <a:lnSpc>
                <a:spcPct val="150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Make clients </a:t>
            </a:r>
            <a:r>
              <a:rPr lang="en-US" sz="1200" b="1" dirty="0">
                <a:solidFill>
                  <a:schemeClr val="dk1"/>
                </a:solidFill>
                <a:latin typeface="Arial"/>
                <a:ea typeface="Arial"/>
                <a:cs typeface="Arial"/>
                <a:sym typeface="Arial"/>
              </a:rPr>
              <a:t>engaged</a:t>
            </a:r>
            <a:r>
              <a:rPr lang="en-US" sz="1200" dirty="0">
                <a:solidFill>
                  <a:schemeClr val="dk1"/>
                </a:solidFill>
                <a:latin typeface="Arial"/>
                <a:ea typeface="Arial"/>
                <a:cs typeface="Arial"/>
                <a:sym typeface="Arial"/>
              </a:rPr>
              <a:t> when cold calling (e.g.. small talks) so they are more willing to buy the product</a:t>
            </a:r>
            <a:endParaRPr sz="1100" dirty="0"/>
          </a:p>
        </p:txBody>
      </p:sp>
    </p:spTree>
    <p:extLst>
      <p:ext uri="{BB962C8B-B14F-4D97-AF65-F5344CB8AC3E}">
        <p14:creationId xmlns:p14="http://schemas.microsoft.com/office/powerpoint/2010/main" val="112978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FC908B2C-814C-4238-A26F-569725D547C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431" y="57150"/>
            <a:ext cx="9141569" cy="5029200"/>
          </a:xfrm>
          <a:prstGeom prst="rect">
            <a:avLst/>
          </a:prstGeom>
        </p:spPr>
      </p:pic>
    </p:spTree>
    <p:extLst>
      <p:ext uri="{BB962C8B-B14F-4D97-AF65-F5344CB8AC3E}">
        <p14:creationId xmlns:p14="http://schemas.microsoft.com/office/powerpoint/2010/main" val="335325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a:t>
            </a:r>
            <a:endParaRPr/>
          </a:p>
        </p:txBody>
      </p:sp>
      <p:sp>
        <p:nvSpPr>
          <p:cNvPr id="77" name="Google Shape;77;p15"/>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BACKGROUND</a:t>
            </a:r>
            <a:endParaRPr dirty="0"/>
          </a:p>
          <a:p>
            <a:pPr marL="0" lvl="0" indent="0" algn="l" rtl="0">
              <a:spcBef>
                <a:spcPts val="1200"/>
              </a:spcBef>
              <a:spcAft>
                <a:spcPts val="0"/>
              </a:spcAft>
              <a:buNone/>
            </a:pPr>
            <a:r>
              <a:rPr lang="en" dirty="0"/>
              <a:t>DATA FEATURES AND ANALYSIS</a:t>
            </a:r>
            <a:endParaRPr dirty="0"/>
          </a:p>
          <a:p>
            <a:pPr marL="0" lvl="0" indent="0" algn="l" rtl="0">
              <a:spcBef>
                <a:spcPts val="1200"/>
              </a:spcBef>
              <a:spcAft>
                <a:spcPts val="0"/>
              </a:spcAft>
              <a:buNone/>
            </a:pPr>
            <a:r>
              <a:rPr lang="en" dirty="0"/>
              <a:t>MACHINE LEARNING MODEL AND INTERPRETATION</a:t>
            </a:r>
            <a:endParaRPr dirty="0"/>
          </a:p>
          <a:p>
            <a:pPr marL="0" lvl="0" indent="0" algn="l" rtl="0">
              <a:spcBef>
                <a:spcPts val="1200"/>
              </a:spcBef>
              <a:spcAft>
                <a:spcPts val="0"/>
              </a:spcAft>
              <a:buNone/>
            </a:pPr>
            <a:r>
              <a:rPr lang="en" dirty="0"/>
              <a:t>CONCLUSION</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4" name="Picture 3">
            <a:extLst>
              <a:ext uri="{FF2B5EF4-FFF2-40B4-BE49-F238E27FC236}">
                <a16:creationId xmlns:a16="http://schemas.microsoft.com/office/drawing/2014/main" id="{C24C5F69-15D9-4070-BABA-8FDA2C74699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413820" y="850722"/>
            <a:ext cx="4302570" cy="344205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50" y="831175"/>
            <a:ext cx="5334900" cy="12447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6300" dirty="0"/>
              <a:t>Appendix</a:t>
            </a:r>
            <a:endParaRPr lang="id-ID" sz="6300" dirty="0"/>
          </a:p>
        </p:txBody>
      </p:sp>
      <p:pic>
        <p:nvPicPr>
          <p:cNvPr id="11" name="Picture 10">
            <a:extLst>
              <a:ext uri="{FF2B5EF4-FFF2-40B4-BE49-F238E27FC236}">
                <a16:creationId xmlns:a16="http://schemas.microsoft.com/office/drawing/2014/main" id="{C38D484B-B440-4C82-A6B3-DEAF6C4FB62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extLst>
      <p:ext uri="{BB962C8B-B14F-4D97-AF65-F5344CB8AC3E}">
        <p14:creationId xmlns:p14="http://schemas.microsoft.com/office/powerpoint/2010/main" val="496275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663B49C6-2501-4948-A270-51AE6E3D4ACD}"/>
              </a:ext>
            </a:extLst>
          </p:cNvPr>
          <p:cNvSpPr>
            <a:spLocks noGrp="1"/>
          </p:cNvSpPr>
          <p:nvPr>
            <p:ph type="title"/>
          </p:nvPr>
        </p:nvSpPr>
        <p:spPr/>
        <p:txBody>
          <a:bodyPr/>
          <a:lstStyle/>
          <a:p>
            <a:r>
              <a:rPr lang="en-US" dirty="0"/>
              <a:t>Dataset				Python Code</a:t>
            </a:r>
            <a:endParaRPr lang="id-ID" dirty="0"/>
          </a:p>
        </p:txBody>
      </p:sp>
      <p:sp>
        <p:nvSpPr>
          <p:cNvPr id="4" name="Text Placeholder 3">
            <a:extLst>
              <a:ext uri="{FF2B5EF4-FFF2-40B4-BE49-F238E27FC236}">
                <a16:creationId xmlns:a16="http://schemas.microsoft.com/office/drawing/2014/main" id="{020403FC-B7F6-40E1-8132-BB100BA74C8B}"/>
              </a:ext>
            </a:extLst>
          </p:cNvPr>
          <p:cNvSpPr>
            <a:spLocks noGrp="1"/>
          </p:cNvSpPr>
          <p:nvPr>
            <p:ph type="body" idx="1"/>
          </p:nvPr>
        </p:nvSpPr>
        <p:spPr/>
        <p:txBody>
          <a:bodyPr/>
          <a:lstStyle/>
          <a:p>
            <a:pPr marL="146050" indent="0">
              <a:buNone/>
            </a:pPr>
            <a:r>
              <a:rPr lang="id-ID" dirty="0"/>
              <a:t>https://www.kaggle.com/prakharrathi25/banking-dataset-marketing-targets</a:t>
            </a:r>
          </a:p>
        </p:txBody>
      </p:sp>
      <p:sp>
        <p:nvSpPr>
          <p:cNvPr id="6" name="Text Placeholder 5">
            <a:extLst>
              <a:ext uri="{FF2B5EF4-FFF2-40B4-BE49-F238E27FC236}">
                <a16:creationId xmlns:a16="http://schemas.microsoft.com/office/drawing/2014/main" id="{7A2D7818-1E59-45C7-893E-EA516D382F16}"/>
              </a:ext>
            </a:extLst>
          </p:cNvPr>
          <p:cNvSpPr>
            <a:spLocks noGrp="1"/>
          </p:cNvSpPr>
          <p:nvPr>
            <p:ph type="body" idx="2"/>
          </p:nvPr>
        </p:nvSpPr>
        <p:spPr/>
        <p:txBody>
          <a:bodyPr/>
          <a:lstStyle/>
          <a:p>
            <a:pPr marL="146050" indent="0">
              <a:buNone/>
            </a:pPr>
            <a:r>
              <a:rPr lang="id-ID" dirty="0"/>
              <a:t>https://colab.research.google.com/drive/1Sq5P9to9Plmx1JjkmZf55uVD57dRDefG?usp=sharing</a:t>
            </a:r>
          </a:p>
          <a:p>
            <a:endParaRPr lang="id-ID" dirty="0"/>
          </a:p>
        </p:txBody>
      </p:sp>
      <p:pic>
        <p:nvPicPr>
          <p:cNvPr id="15" name="Picture 14">
            <a:extLst>
              <a:ext uri="{FF2B5EF4-FFF2-40B4-BE49-F238E27FC236}">
                <a16:creationId xmlns:a16="http://schemas.microsoft.com/office/drawing/2014/main" id="{C5633D84-8567-4F5E-A505-A569B30B95B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extLst>
      <p:ext uri="{BB962C8B-B14F-4D97-AF65-F5344CB8AC3E}">
        <p14:creationId xmlns:p14="http://schemas.microsoft.com/office/powerpoint/2010/main" val="52185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50" y="831175"/>
            <a:ext cx="5334900" cy="12447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id-ID" sz="6300" dirty="0" err="1"/>
              <a:t>Background</a:t>
            </a:r>
            <a:endParaRPr lang="id-ID" sz="6300" dirty="0"/>
          </a:p>
        </p:txBody>
      </p:sp>
      <p:pic>
        <p:nvPicPr>
          <p:cNvPr id="11" name="Picture 10">
            <a:extLst>
              <a:ext uri="{FF2B5EF4-FFF2-40B4-BE49-F238E27FC236}">
                <a16:creationId xmlns:a16="http://schemas.microsoft.com/office/drawing/2014/main" id="{C38D484B-B440-4C82-A6B3-DEAF6C4FB62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7"/>
          <p:cNvSpPr txBox="1"/>
          <p:nvPr/>
        </p:nvSpPr>
        <p:spPr>
          <a:xfrm>
            <a:off x="1985166" y="2396370"/>
            <a:ext cx="3323100" cy="715550"/>
          </a:xfrm>
          <a:prstGeom prst="rect">
            <a:avLst/>
          </a:prstGeom>
          <a:noFill/>
          <a:ln>
            <a:noFill/>
          </a:ln>
        </p:spPr>
        <p:txBody>
          <a:bodyPr spcFirstLastPara="1" wrap="square" lIns="68575" tIns="34275" rIns="68575" bIns="34275" anchor="t" anchorCtr="0">
            <a:spAutoFit/>
          </a:bodyPr>
          <a:lstStyle/>
          <a:p>
            <a:pPr marL="285750" marR="0" lvl="0" indent="-285750" algn="l" rtl="0">
              <a:spcBef>
                <a:spcPts val="0"/>
              </a:spcBef>
              <a:spcAft>
                <a:spcPts val="0"/>
              </a:spcAft>
              <a:buFont typeface="Arial" panose="020B0604020202020204" pitchFamily="34" charset="0"/>
              <a:buChar char="•"/>
            </a:pPr>
            <a:r>
              <a:rPr lang="en-US" dirty="0"/>
              <a:t>The marketing campaigns were based on </a:t>
            </a:r>
            <a:r>
              <a:rPr lang="en-US" dirty="0">
                <a:highlight>
                  <a:srgbClr val="FFFF00"/>
                </a:highlight>
              </a:rPr>
              <a:t>phone calls </a:t>
            </a:r>
            <a:r>
              <a:rPr lang="id-ID" dirty="0" err="1"/>
              <a:t>to</a:t>
            </a:r>
            <a:r>
              <a:rPr lang="id-ID" dirty="0"/>
              <a:t> </a:t>
            </a:r>
            <a:r>
              <a:rPr lang="id-ID" dirty="0" err="1"/>
              <a:t>sell</a:t>
            </a:r>
            <a:r>
              <a:rPr lang="id-ID" dirty="0"/>
              <a:t> </a:t>
            </a:r>
            <a:r>
              <a:rPr lang="id-ID" dirty="0">
                <a:highlight>
                  <a:srgbClr val="FFFF00"/>
                </a:highlight>
              </a:rPr>
              <a:t>term </a:t>
            </a:r>
            <a:r>
              <a:rPr lang="id-ID" dirty="0" err="1">
                <a:highlight>
                  <a:srgbClr val="FFFF00"/>
                </a:highlight>
              </a:rPr>
              <a:t>deposits</a:t>
            </a:r>
            <a:r>
              <a:rPr lang="id-ID" dirty="0">
                <a:highlight>
                  <a:srgbClr val="FFFF00"/>
                </a:highlight>
              </a:rPr>
              <a:t> </a:t>
            </a:r>
            <a:endParaRPr sz="1400" dirty="0">
              <a:solidFill>
                <a:schemeClr val="dk1"/>
              </a:solidFill>
              <a:highlight>
                <a:srgbClr val="FFFF00"/>
              </a:highlight>
              <a:latin typeface="Arial"/>
              <a:ea typeface="Arial"/>
              <a:cs typeface="Arial"/>
              <a:sym typeface="Arial"/>
            </a:endParaRPr>
          </a:p>
        </p:txBody>
      </p:sp>
      <p:sp>
        <p:nvSpPr>
          <p:cNvPr id="89" name="Google Shape;89;p17"/>
          <p:cNvSpPr txBox="1"/>
          <p:nvPr/>
        </p:nvSpPr>
        <p:spPr>
          <a:xfrm>
            <a:off x="3294300" y="3630066"/>
            <a:ext cx="3716100" cy="930994"/>
          </a:xfrm>
          <a:prstGeom prst="rect">
            <a:avLst/>
          </a:prstGeom>
          <a:noFill/>
          <a:ln>
            <a:noFill/>
          </a:ln>
        </p:spPr>
        <p:txBody>
          <a:bodyPr spcFirstLastPara="1" wrap="square" lIns="68575" tIns="34275" rIns="68575" bIns="34275" anchor="t" anchorCtr="0">
            <a:spAutoFit/>
          </a:bodyPr>
          <a:lstStyle/>
          <a:p>
            <a:pPr marL="285750" marR="0" lvl="0" indent="-285750" algn="l" rtl="0">
              <a:spcBef>
                <a:spcPts val="0"/>
              </a:spcBef>
              <a:spcAft>
                <a:spcPts val="0"/>
              </a:spcAft>
              <a:buFont typeface="Arial" panose="020B0604020202020204" pitchFamily="34" charset="0"/>
              <a:buChar char="•"/>
            </a:pPr>
            <a:r>
              <a:rPr lang="en-US" dirty="0"/>
              <a:t>The datasets contain data about bank clients that has been </a:t>
            </a:r>
            <a:r>
              <a:rPr lang="en-US" dirty="0">
                <a:highlight>
                  <a:srgbClr val="FFFF00"/>
                </a:highlight>
              </a:rPr>
              <a:t>subscribed</a:t>
            </a:r>
            <a:r>
              <a:rPr lang="en-US" dirty="0"/>
              <a:t> ('yes') or not ('no’) to the bank’s </a:t>
            </a:r>
            <a:r>
              <a:rPr lang="en-US" dirty="0">
                <a:highlight>
                  <a:srgbClr val="FFFF00"/>
                </a:highlight>
              </a:rPr>
              <a:t>term deposit </a:t>
            </a:r>
            <a:r>
              <a:rPr lang="en-US" dirty="0"/>
              <a:t>because of the </a:t>
            </a:r>
            <a:r>
              <a:rPr lang="en-US" dirty="0">
                <a:highlight>
                  <a:srgbClr val="FFFF00"/>
                </a:highlight>
              </a:rPr>
              <a:t>telemarketing</a:t>
            </a:r>
            <a:r>
              <a:rPr lang="en-US" dirty="0"/>
              <a:t>. </a:t>
            </a:r>
            <a:endParaRPr lang="en-US" sz="1400" dirty="0">
              <a:solidFill>
                <a:schemeClr val="dk1"/>
              </a:solidFill>
              <a:latin typeface="Roboto" panose="02000000000000000000" pitchFamily="2" charset="0"/>
              <a:ea typeface="Roboto" panose="02000000000000000000" pitchFamily="2" charset="0"/>
              <a:sym typeface="Arial"/>
            </a:endParaRPr>
          </a:p>
        </p:txBody>
      </p:sp>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780" y="329509"/>
            <a:ext cx="8999400" cy="762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500" dirty="0">
                <a:solidFill>
                  <a:schemeClr val="bg1"/>
                </a:solidFill>
                <a:latin typeface="Merriweather" panose="00000500000000000000" pitchFamily="2" charset="0"/>
                <a:ea typeface="Open Sans"/>
                <a:cs typeface="Open Sans"/>
                <a:sym typeface="Open Sans"/>
              </a:rPr>
              <a:t>THE DATA IS RELATED TO TELEMARKETING CAMPAIGNS (PHONE CALLS) OF A PORTUGUESE BANKING INSTITUTION.</a:t>
            </a:r>
          </a:p>
          <a:p>
            <a:pPr marL="0" marR="0" lvl="0" indent="0" algn="l" rtl="0">
              <a:spcBef>
                <a:spcPts val="0"/>
              </a:spcBef>
              <a:spcAft>
                <a:spcPts val="0"/>
              </a:spcAft>
              <a:buNone/>
            </a:pPr>
            <a:endParaRPr lang="en-US" sz="1500" dirty="0">
              <a:solidFill>
                <a:schemeClr val="bg1"/>
              </a:solidFill>
              <a:latin typeface="Merriweather" panose="00000500000000000000" pitchFamily="2" charset="0"/>
              <a:ea typeface="Open Sans"/>
              <a:cs typeface="Open Sans"/>
              <a:sym typeface="Open Sans"/>
            </a:endParaRPr>
          </a:p>
        </p:txBody>
      </p:sp>
      <p:sp>
        <p:nvSpPr>
          <p:cNvPr id="23" name="TextBox 22">
            <a:extLst>
              <a:ext uri="{FF2B5EF4-FFF2-40B4-BE49-F238E27FC236}">
                <a16:creationId xmlns:a16="http://schemas.microsoft.com/office/drawing/2014/main" id="{6241348F-0A41-4FDB-B1C3-E2130D678027}"/>
              </a:ext>
            </a:extLst>
          </p:cNvPr>
          <p:cNvSpPr txBox="1"/>
          <p:nvPr/>
        </p:nvSpPr>
        <p:spPr>
          <a:xfrm>
            <a:off x="267547" y="1291526"/>
            <a:ext cx="4572000" cy="523220"/>
          </a:xfrm>
          <a:prstGeom prst="rect">
            <a:avLst/>
          </a:prstGeom>
          <a:noFill/>
        </p:spPr>
        <p:txBody>
          <a:bodyPr wrap="square">
            <a:spAutoFit/>
          </a:bodyPr>
          <a:lstStyle/>
          <a:p>
            <a:pPr marL="285750" marR="0" lvl="0" indent="-285750" algn="l" rtl="0">
              <a:spcBef>
                <a:spcPts val="0"/>
              </a:spcBef>
              <a:spcAft>
                <a:spcPts val="0"/>
              </a:spcAft>
              <a:buFont typeface="Arial" panose="020B0604020202020204" pitchFamily="34" charset="0"/>
              <a:buChar char="•"/>
            </a:pPr>
            <a:r>
              <a:rPr lang="en-US" dirty="0"/>
              <a:t>Telemarketing require </a:t>
            </a:r>
            <a:r>
              <a:rPr lang="en-US" dirty="0">
                <a:highlight>
                  <a:srgbClr val="FFFF00"/>
                </a:highlight>
              </a:rPr>
              <a:t>huge investment</a:t>
            </a:r>
            <a:r>
              <a:rPr lang="en-US" dirty="0"/>
              <a:t> as large call centers are hired to execute these campaigns</a:t>
            </a:r>
            <a:endParaRPr lang="en-US" sz="1400" dirty="0">
              <a:solidFill>
                <a:schemeClr val="dk1"/>
              </a:solidFill>
              <a:latin typeface="Arial"/>
              <a:ea typeface="Arial"/>
              <a:cs typeface="Arial"/>
              <a:sym typeface="Arial"/>
            </a:endParaRPr>
          </a:p>
        </p:txBody>
      </p:sp>
      <p:pic>
        <p:nvPicPr>
          <p:cNvPr id="25" name="Picture 24">
            <a:extLst>
              <a:ext uri="{FF2B5EF4-FFF2-40B4-BE49-F238E27FC236}">
                <a16:creationId xmlns:a16="http://schemas.microsoft.com/office/drawing/2014/main" id="{2C29F618-A4EF-4865-A852-9D02E266FAC9}"/>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780" y="329509"/>
            <a:ext cx="8999400" cy="30005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500" dirty="0">
                <a:solidFill>
                  <a:schemeClr val="bg1"/>
                </a:solidFill>
                <a:latin typeface="Merriweather" panose="00000500000000000000" pitchFamily="2" charset="0"/>
                <a:ea typeface="Open Sans"/>
                <a:cs typeface="Open Sans"/>
                <a:sym typeface="Open Sans"/>
              </a:rPr>
              <a:t>THE ORIGINAL DATASETS CONTAINS 3 MAIN TYPES OF FEATURES</a:t>
            </a:r>
          </a:p>
        </p:txBody>
      </p:sp>
      <p:grpSp>
        <p:nvGrpSpPr>
          <p:cNvPr id="21" name="Group 20">
            <a:extLst>
              <a:ext uri="{FF2B5EF4-FFF2-40B4-BE49-F238E27FC236}">
                <a16:creationId xmlns:a16="http://schemas.microsoft.com/office/drawing/2014/main" id="{1A6FA436-5A59-449E-90B1-6B4C48889BD8}"/>
              </a:ext>
            </a:extLst>
          </p:cNvPr>
          <p:cNvGrpSpPr/>
          <p:nvPr/>
        </p:nvGrpSpPr>
        <p:grpSpPr>
          <a:xfrm>
            <a:off x="276728" y="987940"/>
            <a:ext cx="1957494" cy="3958135"/>
            <a:chOff x="819572" y="1581410"/>
            <a:chExt cx="1957494" cy="3958135"/>
          </a:xfrm>
        </p:grpSpPr>
        <p:grpSp>
          <p:nvGrpSpPr>
            <p:cNvPr id="20" name="Group 19">
              <a:extLst>
                <a:ext uri="{FF2B5EF4-FFF2-40B4-BE49-F238E27FC236}">
                  <a16:creationId xmlns:a16="http://schemas.microsoft.com/office/drawing/2014/main" id="{CC870B6B-E2C5-42F2-8082-F2EFBFF2B0FE}"/>
                </a:ext>
              </a:extLst>
            </p:cNvPr>
            <p:cNvGrpSpPr/>
            <p:nvPr/>
          </p:nvGrpSpPr>
          <p:grpSpPr>
            <a:xfrm>
              <a:off x="819572" y="1581410"/>
              <a:ext cx="1957494" cy="3958135"/>
              <a:chOff x="819572" y="1581410"/>
              <a:chExt cx="1957494" cy="3958135"/>
            </a:xfrm>
          </p:grpSpPr>
          <p:sp>
            <p:nvSpPr>
              <p:cNvPr id="2" name="Rectangle 1">
                <a:extLst>
                  <a:ext uri="{FF2B5EF4-FFF2-40B4-BE49-F238E27FC236}">
                    <a16:creationId xmlns:a16="http://schemas.microsoft.com/office/drawing/2014/main" id="{21EB2464-FDA7-4501-BCA3-C569ACDAC3B1}"/>
                  </a:ext>
                </a:extLst>
              </p:cNvPr>
              <p:cNvSpPr/>
              <p:nvPr/>
            </p:nvSpPr>
            <p:spPr>
              <a:xfrm>
                <a:off x="819572" y="2424274"/>
                <a:ext cx="1957494" cy="3115271"/>
              </a:xfrm>
              <a:prstGeom prst="rect">
                <a:avLst/>
              </a:prstGeom>
            </p:spPr>
            <p:style>
              <a:lnRef idx="3">
                <a:schemeClr val="lt1"/>
              </a:lnRef>
              <a:fillRef idx="1">
                <a:schemeClr val="accent1"/>
              </a:fillRef>
              <a:effectRef idx="1">
                <a:schemeClr val="accent1"/>
              </a:effectRef>
              <a:fontRef idx="minor">
                <a:schemeClr val="lt1"/>
              </a:fontRef>
            </p:style>
            <p:txBody>
              <a:bodyPr rtlCol="0" anchor="b"/>
              <a:lstStyle/>
              <a:p>
                <a:pPr algn="ctr"/>
                <a:r>
                  <a:rPr lang="en-US" dirty="0">
                    <a:solidFill>
                      <a:srgbClr val="D4D4D4"/>
                    </a:solidFill>
                    <a:latin typeface="Courier New" panose="02070309020205020404" pitchFamily="49" charset="0"/>
                  </a:rPr>
                  <a:t>Age</a:t>
                </a:r>
              </a:p>
              <a:p>
                <a:pPr algn="ctr"/>
                <a:r>
                  <a:rPr lang="en-US" dirty="0">
                    <a:solidFill>
                      <a:srgbClr val="D4D4D4"/>
                    </a:solidFill>
                    <a:latin typeface="Courier New" panose="02070309020205020404" pitchFamily="49" charset="0"/>
                  </a:rPr>
                  <a:t>J</a:t>
                </a:r>
                <a:r>
                  <a:rPr lang="id-ID" b="0" dirty="0" err="1">
                    <a:solidFill>
                      <a:srgbClr val="D4D4D4"/>
                    </a:solidFill>
                    <a:effectLst/>
                    <a:latin typeface="Courier New" panose="02070309020205020404" pitchFamily="49" charset="0"/>
                  </a:rPr>
                  <a:t>ob</a:t>
                </a:r>
                <a:endParaRPr lang="en-US" b="0" dirty="0">
                  <a:solidFill>
                    <a:srgbClr val="D4D4D4"/>
                  </a:solidFill>
                  <a:effectLst/>
                  <a:latin typeface="Courier New" panose="02070309020205020404" pitchFamily="49" charset="0"/>
                </a:endParaRPr>
              </a:p>
              <a:p>
                <a:pPr algn="ctr"/>
                <a:r>
                  <a:rPr lang="en-US" dirty="0">
                    <a:solidFill>
                      <a:srgbClr val="D4D4D4"/>
                    </a:solidFill>
                    <a:latin typeface="Courier New" panose="02070309020205020404" pitchFamily="49" charset="0"/>
                  </a:rPr>
                  <a:t>Marital</a:t>
                </a:r>
              </a:p>
              <a:p>
                <a:pPr algn="ctr"/>
                <a:r>
                  <a:rPr lang="en-US" dirty="0">
                    <a:solidFill>
                      <a:srgbClr val="D4D4D4"/>
                    </a:solidFill>
                    <a:latin typeface="Courier New" panose="02070309020205020404" pitchFamily="49" charset="0"/>
                  </a:rPr>
                  <a:t>Education</a:t>
                </a:r>
              </a:p>
              <a:p>
                <a:pPr algn="ctr"/>
                <a:r>
                  <a:rPr lang="en-US" dirty="0">
                    <a:solidFill>
                      <a:srgbClr val="D4D4D4"/>
                    </a:solidFill>
                    <a:latin typeface="Courier New" panose="02070309020205020404" pitchFamily="49" charset="0"/>
                  </a:rPr>
                  <a:t>Balance</a:t>
                </a:r>
              </a:p>
              <a:p>
                <a:pPr algn="ctr"/>
                <a:r>
                  <a:rPr lang="en-US" b="0" dirty="0">
                    <a:solidFill>
                      <a:srgbClr val="D4D4D4"/>
                    </a:solidFill>
                    <a:effectLst/>
                    <a:latin typeface="Courier New" panose="02070309020205020404" pitchFamily="49" charset="0"/>
                  </a:rPr>
                  <a:t>Housing</a:t>
                </a:r>
              </a:p>
              <a:p>
                <a:pPr algn="ctr"/>
                <a:r>
                  <a:rPr lang="en-US" dirty="0">
                    <a:solidFill>
                      <a:srgbClr val="D4D4D4"/>
                    </a:solidFill>
                    <a:latin typeface="Courier New" panose="02070309020205020404" pitchFamily="49" charset="0"/>
                  </a:rPr>
                  <a:t>Loan</a:t>
                </a:r>
                <a:endParaRPr lang="id-ID" b="0" dirty="0">
                  <a:solidFill>
                    <a:srgbClr val="D4D4D4"/>
                  </a:solidFill>
                  <a:effectLst/>
                  <a:latin typeface="Courier New" panose="02070309020205020404" pitchFamily="49" charset="0"/>
                </a:endParaRPr>
              </a:p>
              <a:p>
                <a:pPr marL="285750" indent="-285750" algn="ctr">
                  <a:buFont typeface="Arial" panose="020B0604020202020204" pitchFamily="34" charset="0"/>
                  <a:buChar char="•"/>
                </a:pPr>
                <a:endParaRPr lang="en-US" dirty="0">
                  <a:solidFill>
                    <a:srgbClr val="D4D4D4"/>
                  </a:solidFill>
                  <a:latin typeface="Courier New" panose="02070309020205020404" pitchFamily="49" charset="0"/>
                </a:endParaRPr>
              </a:p>
              <a:p>
                <a:pPr marL="285750" indent="-285750" algn="ctr">
                  <a:buFont typeface="Arial" panose="020B0604020202020204" pitchFamily="34" charset="0"/>
                  <a:buChar char="•"/>
                </a:pPr>
                <a:endParaRPr lang="en-US" b="0" dirty="0">
                  <a:solidFill>
                    <a:srgbClr val="D4D4D4"/>
                  </a:solidFill>
                  <a:effectLst/>
                  <a:latin typeface="Courier New" panose="02070309020205020404" pitchFamily="49" charset="0"/>
                </a:endParaRPr>
              </a:p>
            </p:txBody>
          </p:sp>
          <p:pic>
            <p:nvPicPr>
              <p:cNvPr id="9" name="Graphic 8" descr="User with solid fill">
                <a:extLst>
                  <a:ext uri="{FF2B5EF4-FFF2-40B4-BE49-F238E27FC236}">
                    <a16:creationId xmlns:a16="http://schemas.microsoft.com/office/drawing/2014/main" id="{E5037D4C-8975-4278-B5E7-B9B4FA2E1E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41119" y="1581410"/>
                <a:ext cx="914400" cy="914400"/>
              </a:xfrm>
              <a:prstGeom prst="rect">
                <a:avLst/>
              </a:prstGeom>
            </p:spPr>
          </p:pic>
        </p:grpSp>
        <p:sp>
          <p:nvSpPr>
            <p:cNvPr id="24" name="TextBox 23">
              <a:extLst>
                <a:ext uri="{FF2B5EF4-FFF2-40B4-BE49-F238E27FC236}">
                  <a16:creationId xmlns:a16="http://schemas.microsoft.com/office/drawing/2014/main" id="{710D293A-60D9-4157-9871-F8D194677DC8}"/>
                </a:ext>
              </a:extLst>
            </p:cNvPr>
            <p:cNvSpPr txBox="1"/>
            <p:nvPr/>
          </p:nvSpPr>
          <p:spPr>
            <a:xfrm>
              <a:off x="908093" y="2642000"/>
              <a:ext cx="1780451" cy="523220"/>
            </a:xfrm>
            <a:prstGeom prst="rect">
              <a:avLst/>
            </a:prstGeom>
            <a:noFill/>
          </p:spPr>
          <p:txBody>
            <a:bodyPr wrap="square">
              <a:spAutoFit/>
            </a:bodyPr>
            <a:lstStyle/>
            <a:p>
              <a:pPr algn="ctr"/>
              <a:r>
                <a:rPr lang="en-US" b="1" dirty="0">
                  <a:solidFill>
                    <a:srgbClr val="D4D4D4"/>
                  </a:solidFill>
                  <a:latin typeface="Courier New" panose="02070309020205020404" pitchFamily="49" charset="0"/>
                </a:rPr>
                <a:t>C</a:t>
              </a:r>
              <a:r>
                <a:rPr lang="id-ID" b="1" dirty="0" err="1">
                  <a:solidFill>
                    <a:srgbClr val="D4D4D4"/>
                  </a:solidFill>
                  <a:effectLst/>
                  <a:latin typeface="Courier New" panose="02070309020205020404" pitchFamily="49" charset="0"/>
                </a:rPr>
                <a:t>lient</a:t>
              </a:r>
              <a:r>
                <a:rPr lang="id-ID" b="1" dirty="0">
                  <a:solidFill>
                    <a:srgbClr val="D4D4D4"/>
                  </a:solidFill>
                  <a:effectLst/>
                  <a:latin typeface="Courier New" panose="02070309020205020404" pitchFamily="49" charset="0"/>
                </a:rPr>
                <a:t> </a:t>
              </a:r>
              <a:r>
                <a:rPr lang="en-US" b="1" dirty="0">
                  <a:solidFill>
                    <a:srgbClr val="D4D4D4"/>
                  </a:solidFill>
                  <a:effectLst/>
                  <a:latin typeface="Courier New" panose="02070309020205020404" pitchFamily="49" charset="0"/>
                </a:rPr>
                <a:t>Personal Da</a:t>
              </a:r>
              <a:r>
                <a:rPr lang="id-ID" b="1" dirty="0" err="1">
                  <a:solidFill>
                    <a:srgbClr val="D4D4D4"/>
                  </a:solidFill>
                  <a:effectLst/>
                  <a:latin typeface="Courier New" panose="02070309020205020404" pitchFamily="49" charset="0"/>
                </a:rPr>
                <a:t>ta</a:t>
              </a:r>
              <a:endParaRPr lang="en-US" b="1" dirty="0">
                <a:solidFill>
                  <a:srgbClr val="D4D4D4"/>
                </a:solidFill>
                <a:effectLst/>
                <a:latin typeface="Courier New" panose="02070309020205020404" pitchFamily="49" charset="0"/>
              </a:endParaRPr>
            </a:p>
          </p:txBody>
        </p:sp>
      </p:grpSp>
      <p:grpSp>
        <p:nvGrpSpPr>
          <p:cNvPr id="28" name="Group 27">
            <a:extLst>
              <a:ext uri="{FF2B5EF4-FFF2-40B4-BE49-F238E27FC236}">
                <a16:creationId xmlns:a16="http://schemas.microsoft.com/office/drawing/2014/main" id="{FDE83FA3-E6DE-4239-BF00-A0F96A159A84}"/>
              </a:ext>
            </a:extLst>
          </p:cNvPr>
          <p:cNvGrpSpPr/>
          <p:nvPr/>
        </p:nvGrpSpPr>
        <p:grpSpPr>
          <a:xfrm>
            <a:off x="6682453" y="947305"/>
            <a:ext cx="1957494" cy="3995801"/>
            <a:chOff x="6576241" y="1581410"/>
            <a:chExt cx="1957494" cy="3995801"/>
          </a:xfrm>
        </p:grpSpPr>
        <p:sp>
          <p:nvSpPr>
            <p:cNvPr id="18" name="Rectangle 17">
              <a:extLst>
                <a:ext uri="{FF2B5EF4-FFF2-40B4-BE49-F238E27FC236}">
                  <a16:creationId xmlns:a16="http://schemas.microsoft.com/office/drawing/2014/main" id="{873B1725-EA75-4D8F-B82D-853E1D71B74A}"/>
                </a:ext>
              </a:extLst>
            </p:cNvPr>
            <p:cNvSpPr/>
            <p:nvPr/>
          </p:nvSpPr>
          <p:spPr>
            <a:xfrm>
              <a:off x="6576241" y="2424273"/>
              <a:ext cx="1957494" cy="31529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0" dirty="0">
                  <a:solidFill>
                    <a:srgbClr val="D4D4D4"/>
                  </a:solidFill>
                  <a:effectLst/>
                  <a:latin typeface="Courier New" panose="02070309020205020404" pitchFamily="49" charset="0"/>
                </a:rPr>
                <a:t>Campaign</a:t>
              </a:r>
            </a:p>
            <a:p>
              <a:pPr algn="ctr"/>
              <a:r>
                <a:rPr lang="en-US" dirty="0" err="1">
                  <a:solidFill>
                    <a:srgbClr val="D4D4D4"/>
                  </a:solidFill>
                  <a:latin typeface="Courier New" panose="02070309020205020404" pitchFamily="49" charset="0"/>
                </a:rPr>
                <a:t>Pdays</a:t>
              </a:r>
              <a:endParaRPr lang="en-US" dirty="0">
                <a:solidFill>
                  <a:srgbClr val="D4D4D4"/>
                </a:solidFill>
                <a:latin typeface="Courier New" panose="02070309020205020404" pitchFamily="49" charset="0"/>
              </a:endParaRPr>
            </a:p>
            <a:p>
              <a:pPr algn="ctr"/>
              <a:r>
                <a:rPr lang="en-US" b="0" dirty="0">
                  <a:solidFill>
                    <a:srgbClr val="D4D4D4"/>
                  </a:solidFill>
                  <a:effectLst/>
                  <a:latin typeface="Courier New" panose="02070309020205020404" pitchFamily="49" charset="0"/>
                </a:rPr>
                <a:t>Previous</a:t>
              </a:r>
            </a:p>
            <a:p>
              <a:pPr algn="ctr"/>
              <a:r>
                <a:rPr lang="en-US" dirty="0" err="1">
                  <a:solidFill>
                    <a:srgbClr val="D4D4D4"/>
                  </a:solidFill>
                  <a:latin typeface="Courier New" panose="02070309020205020404" pitchFamily="49" charset="0"/>
                </a:rPr>
                <a:t>Poutcome</a:t>
              </a:r>
              <a:endParaRPr lang="id-ID" b="0" dirty="0">
                <a:solidFill>
                  <a:srgbClr val="D4D4D4"/>
                </a:solidFill>
                <a:effectLst/>
                <a:latin typeface="Courier New" panose="02070309020205020404" pitchFamily="49" charset="0"/>
              </a:endParaRPr>
            </a:p>
          </p:txBody>
        </p:sp>
        <p:pic>
          <p:nvPicPr>
            <p:cNvPr id="12" name="Graphic 11" descr="Miscellaneous with solid fill">
              <a:extLst>
                <a:ext uri="{FF2B5EF4-FFF2-40B4-BE49-F238E27FC236}">
                  <a16:creationId xmlns:a16="http://schemas.microsoft.com/office/drawing/2014/main" id="{EAA12761-F1B4-428B-BAC6-1B6EB03C77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97788" y="1581410"/>
              <a:ext cx="914400" cy="914400"/>
            </a:xfrm>
            <a:prstGeom prst="rect">
              <a:avLst/>
            </a:prstGeom>
          </p:spPr>
        </p:pic>
        <p:sp>
          <p:nvSpPr>
            <p:cNvPr id="25" name="TextBox 24">
              <a:extLst>
                <a:ext uri="{FF2B5EF4-FFF2-40B4-BE49-F238E27FC236}">
                  <a16:creationId xmlns:a16="http://schemas.microsoft.com/office/drawing/2014/main" id="{31FE8DAE-1178-4E1D-AE05-9A4CF4A303FF}"/>
                </a:ext>
              </a:extLst>
            </p:cNvPr>
            <p:cNvSpPr txBox="1"/>
            <p:nvPr/>
          </p:nvSpPr>
          <p:spPr>
            <a:xfrm>
              <a:off x="6576241" y="2712935"/>
              <a:ext cx="1957494" cy="307777"/>
            </a:xfrm>
            <a:prstGeom prst="rect">
              <a:avLst/>
            </a:prstGeom>
            <a:noFill/>
          </p:spPr>
          <p:txBody>
            <a:bodyPr wrap="square">
              <a:spAutoFit/>
            </a:bodyPr>
            <a:lstStyle/>
            <a:p>
              <a:pPr algn="ctr"/>
              <a:r>
                <a:rPr lang="en-US" b="1" dirty="0">
                  <a:solidFill>
                    <a:srgbClr val="D4D4D4"/>
                  </a:solidFill>
                  <a:effectLst/>
                  <a:latin typeface="Courier New" panose="02070309020205020404" pitchFamily="49" charset="0"/>
                </a:rPr>
                <a:t>O</a:t>
              </a:r>
              <a:r>
                <a:rPr lang="id-ID" b="1" dirty="0" err="1">
                  <a:solidFill>
                    <a:srgbClr val="D4D4D4"/>
                  </a:solidFill>
                  <a:effectLst/>
                  <a:latin typeface="Courier New" panose="02070309020205020404" pitchFamily="49" charset="0"/>
                </a:rPr>
                <a:t>ther</a:t>
              </a:r>
              <a:r>
                <a:rPr lang="id-ID" b="1" dirty="0">
                  <a:solidFill>
                    <a:srgbClr val="D4D4D4"/>
                  </a:solidFill>
                  <a:effectLst/>
                  <a:latin typeface="Courier New" panose="02070309020205020404" pitchFamily="49" charset="0"/>
                </a:rPr>
                <a:t> </a:t>
              </a:r>
              <a:r>
                <a:rPr lang="en-US" b="1" dirty="0">
                  <a:solidFill>
                    <a:srgbClr val="D4D4D4"/>
                  </a:solidFill>
                  <a:effectLst/>
                  <a:latin typeface="Courier New" panose="02070309020205020404" pitchFamily="49" charset="0"/>
                </a:rPr>
                <a:t>A</a:t>
              </a:r>
              <a:r>
                <a:rPr lang="id-ID" b="1" dirty="0" err="1">
                  <a:solidFill>
                    <a:srgbClr val="D4D4D4"/>
                  </a:solidFill>
                  <a:effectLst/>
                  <a:latin typeface="Courier New" panose="02070309020205020404" pitchFamily="49" charset="0"/>
                </a:rPr>
                <a:t>ttributes</a:t>
              </a:r>
              <a:endParaRPr lang="id-ID" b="1" dirty="0">
                <a:solidFill>
                  <a:srgbClr val="D4D4D4"/>
                </a:solidFill>
                <a:effectLst/>
                <a:latin typeface="Courier New" panose="02070309020205020404" pitchFamily="49" charset="0"/>
              </a:endParaRPr>
            </a:p>
          </p:txBody>
        </p:sp>
      </p:grpSp>
      <p:grpSp>
        <p:nvGrpSpPr>
          <p:cNvPr id="22" name="Group 21">
            <a:extLst>
              <a:ext uri="{FF2B5EF4-FFF2-40B4-BE49-F238E27FC236}">
                <a16:creationId xmlns:a16="http://schemas.microsoft.com/office/drawing/2014/main" id="{78CB5F23-05DA-45BC-8AC7-5A9B2419B07A}"/>
              </a:ext>
            </a:extLst>
          </p:cNvPr>
          <p:cNvGrpSpPr/>
          <p:nvPr/>
        </p:nvGrpSpPr>
        <p:grpSpPr>
          <a:xfrm>
            <a:off x="3593253" y="947305"/>
            <a:ext cx="1957494" cy="3995801"/>
            <a:chOff x="3665733" y="1543743"/>
            <a:chExt cx="1957494" cy="3995801"/>
          </a:xfrm>
        </p:grpSpPr>
        <p:pic>
          <p:nvPicPr>
            <p:cNvPr id="7" name="Graphic 6" descr="Call center outline">
              <a:extLst>
                <a:ext uri="{FF2B5EF4-FFF2-40B4-BE49-F238E27FC236}">
                  <a16:creationId xmlns:a16="http://schemas.microsoft.com/office/drawing/2014/main" id="{6CDDACC2-86CB-4BA1-A7EB-7AEDE9A532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87280" y="1543743"/>
              <a:ext cx="914400" cy="914400"/>
            </a:xfrm>
            <a:prstGeom prst="rect">
              <a:avLst/>
            </a:prstGeom>
          </p:spPr>
        </p:pic>
        <p:sp>
          <p:nvSpPr>
            <p:cNvPr id="17" name="Rectangle 16">
              <a:extLst>
                <a:ext uri="{FF2B5EF4-FFF2-40B4-BE49-F238E27FC236}">
                  <a16:creationId xmlns:a16="http://schemas.microsoft.com/office/drawing/2014/main" id="{2FE4D396-31A2-4891-B6D9-2977ACB4BB51}"/>
                </a:ext>
              </a:extLst>
            </p:cNvPr>
            <p:cNvSpPr/>
            <p:nvPr/>
          </p:nvSpPr>
          <p:spPr>
            <a:xfrm>
              <a:off x="3665733" y="2424273"/>
              <a:ext cx="1957494" cy="31152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latin typeface="Courier New" panose="02070309020205020404" pitchFamily="49" charset="0"/>
                </a:rPr>
                <a:t>Contact</a:t>
              </a:r>
            </a:p>
            <a:p>
              <a:pPr algn="ctr"/>
              <a:r>
                <a:rPr lang="en-US" b="0" dirty="0">
                  <a:solidFill>
                    <a:schemeClr val="tx1"/>
                  </a:solidFill>
                  <a:effectLst/>
                  <a:latin typeface="Courier New" panose="02070309020205020404" pitchFamily="49" charset="0"/>
                </a:rPr>
                <a:t>Day</a:t>
              </a:r>
              <a:endParaRPr lang="en-US" dirty="0">
                <a:solidFill>
                  <a:schemeClr val="tx1"/>
                </a:solidFill>
                <a:latin typeface="Courier New" panose="02070309020205020404" pitchFamily="49" charset="0"/>
              </a:endParaRPr>
            </a:p>
            <a:p>
              <a:pPr algn="ctr"/>
              <a:r>
                <a:rPr lang="en-US" b="0" dirty="0">
                  <a:solidFill>
                    <a:schemeClr val="tx1"/>
                  </a:solidFill>
                  <a:effectLst/>
                  <a:latin typeface="Courier New" panose="02070309020205020404" pitchFamily="49" charset="0"/>
                </a:rPr>
                <a:t>Month</a:t>
              </a:r>
            </a:p>
            <a:p>
              <a:pPr algn="ctr"/>
              <a:r>
                <a:rPr lang="en-US" dirty="0">
                  <a:solidFill>
                    <a:schemeClr val="tx1"/>
                  </a:solidFill>
                  <a:latin typeface="Courier New" panose="02070309020205020404" pitchFamily="49" charset="0"/>
                </a:rPr>
                <a:t>Duration</a:t>
              </a:r>
              <a:endParaRPr lang="id-ID" b="0" dirty="0">
                <a:solidFill>
                  <a:schemeClr val="tx1"/>
                </a:solidFill>
                <a:effectLst/>
                <a:latin typeface="Courier New" panose="02070309020205020404" pitchFamily="49" charset="0"/>
              </a:endParaRPr>
            </a:p>
          </p:txBody>
        </p:sp>
        <p:sp>
          <p:nvSpPr>
            <p:cNvPr id="29" name="TextBox 28">
              <a:extLst>
                <a:ext uri="{FF2B5EF4-FFF2-40B4-BE49-F238E27FC236}">
                  <a16:creationId xmlns:a16="http://schemas.microsoft.com/office/drawing/2014/main" id="{3378AF1F-6D49-4716-84D2-55A7620FE300}"/>
                </a:ext>
              </a:extLst>
            </p:cNvPr>
            <p:cNvSpPr txBox="1"/>
            <p:nvPr/>
          </p:nvSpPr>
          <p:spPr>
            <a:xfrm>
              <a:off x="3890749" y="2545052"/>
              <a:ext cx="1507462" cy="738664"/>
            </a:xfrm>
            <a:prstGeom prst="rect">
              <a:avLst/>
            </a:prstGeom>
            <a:noFill/>
          </p:spPr>
          <p:txBody>
            <a:bodyPr wrap="square">
              <a:spAutoFit/>
            </a:bodyPr>
            <a:lstStyle/>
            <a:p>
              <a:pPr algn="ctr"/>
              <a:r>
                <a:rPr lang="en-US" b="1" dirty="0">
                  <a:solidFill>
                    <a:schemeClr val="tx1"/>
                  </a:solidFill>
                  <a:latin typeface="Courier New" panose="02070309020205020404" pitchFamily="49" charset="0"/>
                </a:rPr>
                <a:t>Last Contact of the Telemarketer</a:t>
              </a:r>
              <a:endParaRPr lang="id-ID" b="1" dirty="0">
                <a:solidFill>
                  <a:schemeClr val="tx1"/>
                </a:solidFill>
                <a:effectLst/>
                <a:latin typeface="Courier New" panose="02070309020205020404" pitchFamily="49" charset="0"/>
              </a:endParaRPr>
            </a:p>
          </p:txBody>
        </p:sp>
      </p:grpSp>
    </p:spTree>
    <p:extLst>
      <p:ext uri="{BB962C8B-B14F-4D97-AF65-F5344CB8AC3E}">
        <p14:creationId xmlns:p14="http://schemas.microsoft.com/office/powerpoint/2010/main" val="127512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Questions</a:t>
            </a:r>
            <a:endParaRPr dirty="0"/>
          </a:p>
        </p:txBody>
      </p:sp>
      <p:sp>
        <p:nvSpPr>
          <p:cNvPr id="77" name="Google Shape;77;p15"/>
          <p:cNvSpPr txBox="1">
            <a:spLocks noGrp="1"/>
          </p:cNvSpPr>
          <p:nvPr>
            <p:ph type="body" idx="1"/>
          </p:nvPr>
        </p:nvSpPr>
        <p:spPr>
          <a:xfrm>
            <a:off x="244729" y="1352255"/>
            <a:ext cx="3194496" cy="3632918"/>
          </a:xfrm>
          <a:prstGeom prst="rect">
            <a:avLst/>
          </a:prstGeom>
        </p:spPr>
        <p:txBody>
          <a:bodyPr spcFirstLastPara="1" wrap="square" lIns="91425" tIns="91425" rIns="91425" bIns="91425" anchor="t" anchorCtr="0">
            <a:normAutofit/>
          </a:bodyPr>
          <a:lstStyle/>
          <a:p>
            <a:pPr marL="146050" indent="0">
              <a:buNone/>
            </a:pPr>
            <a:r>
              <a:rPr lang="en-US" b="0" dirty="0">
                <a:solidFill>
                  <a:srgbClr val="D4D4D4"/>
                </a:solidFill>
                <a:effectLst/>
                <a:latin typeface="Courier New" panose="02070309020205020404" pitchFamily="49" charset="0"/>
              </a:rPr>
              <a:t>Which type of customers that  will subscribe to the bank’ term deposit because of the telemarketing?</a:t>
            </a:r>
            <a:br>
              <a:rPr lang="en-US" b="0" dirty="0">
                <a:solidFill>
                  <a:srgbClr val="D4D4D4"/>
                </a:solidFill>
                <a:effectLst/>
                <a:latin typeface="Courier New" panose="02070309020205020404" pitchFamily="49" charset="0"/>
              </a:rPr>
            </a:br>
            <a:endParaRPr lang="en-US" dirty="0">
              <a:solidFill>
                <a:srgbClr val="D4D4D4"/>
              </a:solidFill>
              <a:latin typeface="Courier New" panose="02070309020205020404" pitchFamily="49" charset="0"/>
            </a:endParaRPr>
          </a:p>
          <a:p>
            <a:pPr marL="146050" indent="0">
              <a:buNone/>
            </a:pPr>
            <a:r>
              <a:rPr lang="en-US" b="0" dirty="0">
                <a:solidFill>
                  <a:srgbClr val="D4D4D4"/>
                </a:solidFill>
                <a:effectLst/>
                <a:latin typeface="Courier New" panose="02070309020205020404" pitchFamily="49" charset="0"/>
              </a:rPr>
              <a:t>What are the factors for a telemarketing campaign to be successful?</a:t>
            </a:r>
          </a:p>
          <a:p>
            <a:pPr marL="146050" indent="0">
              <a:buNone/>
            </a:pPr>
            <a:endParaRPr lang="en-US" dirty="0">
              <a:solidFill>
                <a:srgbClr val="D4D4D4"/>
              </a:solidFill>
              <a:latin typeface="Courier New" panose="02070309020205020404" pitchFamily="49" charset="0"/>
            </a:endParaRPr>
          </a:p>
          <a:p>
            <a:pPr marL="146050" indent="0">
              <a:buNone/>
            </a:pPr>
            <a:r>
              <a:rPr lang="en-US" b="0" dirty="0">
                <a:solidFill>
                  <a:srgbClr val="D4D4D4"/>
                </a:solidFill>
                <a:effectLst/>
                <a:latin typeface="Courier New" panose="02070309020205020404" pitchFamily="49" charset="0"/>
              </a:rPr>
              <a:t>How do we predict whether a client will subscribe to a term deposit by telemarketing?</a:t>
            </a:r>
          </a:p>
          <a:p>
            <a:pPr marL="146050" indent="0">
              <a:buNone/>
            </a:pPr>
            <a:endParaRPr lang="en-US" b="0" dirty="0">
              <a:solidFill>
                <a:srgbClr val="D4D4D4"/>
              </a:solidFill>
              <a:effectLst/>
              <a:latin typeface="Courier New" panose="02070309020205020404" pitchFamily="49" charset="0"/>
            </a:endParaRPr>
          </a:p>
        </p:txBody>
      </p:sp>
      <p:pic>
        <p:nvPicPr>
          <p:cNvPr id="4" name="Picture 3">
            <a:extLst>
              <a:ext uri="{FF2B5EF4-FFF2-40B4-BE49-F238E27FC236}">
                <a16:creationId xmlns:a16="http://schemas.microsoft.com/office/drawing/2014/main" id="{C24C5F69-15D9-4070-BABA-8FDA2C74699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413820" y="850722"/>
            <a:ext cx="4302570" cy="3442056"/>
          </a:xfrm>
          <a:prstGeom prst="rect">
            <a:avLst/>
          </a:prstGeom>
        </p:spPr>
      </p:pic>
    </p:spTree>
    <p:extLst>
      <p:ext uri="{BB962C8B-B14F-4D97-AF65-F5344CB8AC3E}">
        <p14:creationId xmlns:p14="http://schemas.microsoft.com/office/powerpoint/2010/main" val="16459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50" y="831175"/>
            <a:ext cx="5334900" cy="1244700"/>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n-US" sz="6300" dirty="0"/>
              <a:t>Data Features and Analysis</a:t>
            </a:r>
            <a:endParaRPr lang="id-ID" sz="6300" dirty="0"/>
          </a:p>
        </p:txBody>
      </p:sp>
      <p:pic>
        <p:nvPicPr>
          <p:cNvPr id="11" name="Picture 10">
            <a:extLst>
              <a:ext uri="{FF2B5EF4-FFF2-40B4-BE49-F238E27FC236}">
                <a16:creationId xmlns:a16="http://schemas.microsoft.com/office/drawing/2014/main" id="{C38D484B-B440-4C82-A6B3-DEAF6C4FB62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Tree>
    <p:extLst>
      <p:ext uri="{BB962C8B-B14F-4D97-AF65-F5344CB8AC3E}">
        <p14:creationId xmlns:p14="http://schemas.microsoft.com/office/powerpoint/2010/main" val="192805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lt1"/>
              </a:solidFill>
              <a:latin typeface="Calibri"/>
              <a:ea typeface="Calibri"/>
              <a:cs typeface="Calibri"/>
              <a:sym typeface="Calibri"/>
            </a:endParaRPr>
          </a:p>
        </p:txBody>
      </p:sp>
      <p:sp>
        <p:nvSpPr>
          <p:cNvPr id="97" name="Google Shape;97;p17"/>
          <p:cNvSpPr txBox="1"/>
          <p:nvPr/>
        </p:nvSpPr>
        <p:spPr>
          <a:xfrm>
            <a:off x="144780" y="329509"/>
            <a:ext cx="8999400" cy="5308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500" dirty="0">
                <a:solidFill>
                  <a:schemeClr val="bg1"/>
                </a:solidFill>
                <a:latin typeface="Merriweather" panose="00000500000000000000" pitchFamily="2" charset="0"/>
                <a:ea typeface="Open Sans"/>
                <a:cs typeface="Open Sans"/>
                <a:sym typeface="Open Sans"/>
              </a:rPr>
              <a:t>Most of the people reject the subscription offer in the first 2 minutes. The mostly targeted and accepting clients are aged between 30-50 years old. Other numerical features aren’t too useful </a:t>
            </a:r>
          </a:p>
        </p:txBody>
      </p:sp>
      <p:pic>
        <p:nvPicPr>
          <p:cNvPr id="4" name="Picture 3" descr="Chart, box and whisker chart&#10;&#10;Description automatically generated">
            <a:extLst>
              <a:ext uri="{FF2B5EF4-FFF2-40B4-BE49-F238E27FC236}">
                <a16:creationId xmlns:a16="http://schemas.microsoft.com/office/drawing/2014/main" id="{149A1467-11FA-455A-9500-7268BB4B3844}"/>
              </a:ext>
            </a:extLst>
          </p:cNvPr>
          <p:cNvPicPr>
            <a:picLocks noChangeAspect="1"/>
          </p:cNvPicPr>
          <p:nvPr/>
        </p:nvPicPr>
        <p:blipFill>
          <a:blip r:embed="rId6"/>
          <a:stretch>
            <a:fillRect/>
          </a:stretch>
        </p:blipFill>
        <p:spPr>
          <a:xfrm>
            <a:off x="549978" y="1276218"/>
            <a:ext cx="2986510" cy="1680283"/>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0D77155E-BE3F-4F6A-BA94-3355038F70E0}"/>
              </a:ext>
            </a:extLst>
          </p:cNvPr>
          <p:cNvPicPr>
            <a:picLocks noChangeAspect="1"/>
          </p:cNvPicPr>
          <p:nvPr/>
        </p:nvPicPr>
        <p:blipFill>
          <a:blip r:embed="rId7"/>
          <a:stretch>
            <a:fillRect/>
          </a:stretch>
        </p:blipFill>
        <p:spPr>
          <a:xfrm>
            <a:off x="549978" y="3133708"/>
            <a:ext cx="2986510" cy="1680283"/>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8021F583-E1FA-4CD2-AD37-027774CDAEB9}"/>
              </a:ext>
            </a:extLst>
          </p:cNvPr>
          <p:cNvPicPr>
            <a:picLocks noChangeAspect="1"/>
          </p:cNvPicPr>
          <p:nvPr/>
        </p:nvPicPr>
        <p:blipFill>
          <a:blip r:embed="rId8"/>
          <a:stretch>
            <a:fillRect/>
          </a:stretch>
        </p:blipFill>
        <p:spPr>
          <a:xfrm>
            <a:off x="4208663" y="1276218"/>
            <a:ext cx="2986510" cy="1680283"/>
          </a:xfrm>
          <a:prstGeom prst="rect">
            <a:avLst/>
          </a:prstGeom>
        </p:spPr>
      </p:pic>
      <p:pic>
        <p:nvPicPr>
          <p:cNvPr id="13" name="Picture 12" descr="Shape, rectangle&#10;&#10;Description automatically generated">
            <a:extLst>
              <a:ext uri="{FF2B5EF4-FFF2-40B4-BE49-F238E27FC236}">
                <a16:creationId xmlns:a16="http://schemas.microsoft.com/office/drawing/2014/main" id="{4297233F-C05B-426F-A83F-89BDA4A28A8B}"/>
              </a:ext>
            </a:extLst>
          </p:cNvPr>
          <p:cNvPicPr>
            <a:picLocks noChangeAspect="1"/>
          </p:cNvPicPr>
          <p:nvPr/>
        </p:nvPicPr>
        <p:blipFill>
          <a:blip r:embed="rId9"/>
          <a:stretch>
            <a:fillRect/>
          </a:stretch>
        </p:blipFill>
        <p:spPr>
          <a:xfrm>
            <a:off x="4208663" y="3133707"/>
            <a:ext cx="2986510" cy="1680283"/>
          </a:xfrm>
          <a:prstGeom prst="rect">
            <a:avLst/>
          </a:prstGeom>
        </p:spPr>
      </p:pic>
    </p:spTree>
    <p:extLst>
      <p:ext uri="{BB962C8B-B14F-4D97-AF65-F5344CB8AC3E}">
        <p14:creationId xmlns:p14="http://schemas.microsoft.com/office/powerpoint/2010/main" val="171494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19" name="Picture 18">
            <a:extLst>
              <a:ext uri="{FF2B5EF4-FFF2-40B4-BE49-F238E27FC236}">
                <a16:creationId xmlns:a16="http://schemas.microsoft.com/office/drawing/2014/main" id="{8228AE72-E44D-471D-A7B6-22ECC95E2BD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837473B0-CC2E-450A-ABE3-18F120FF3D39}">
                <a1611:picAttrSrcUrl xmlns:a1611="http://schemas.microsoft.com/office/drawing/2016/11/main" r:id="rId5"/>
              </a:ext>
            </a:extLst>
          </a:blip>
          <a:stretch>
            <a:fillRect/>
          </a:stretch>
        </p:blipFill>
        <p:spPr>
          <a:xfrm>
            <a:off x="7010400" y="3372326"/>
            <a:ext cx="2133600" cy="1706880"/>
          </a:xfrm>
          <a:prstGeom prst="rect">
            <a:avLst/>
          </a:prstGeom>
        </p:spPr>
      </p:pic>
      <p:sp>
        <p:nvSpPr>
          <p:cNvPr id="96" name="Google Shape;96;p17"/>
          <p:cNvSpPr/>
          <p:nvPr/>
        </p:nvSpPr>
        <p:spPr>
          <a:xfrm>
            <a:off x="0" y="197425"/>
            <a:ext cx="9144000" cy="817800"/>
          </a:xfrm>
          <a:prstGeom prst="rect">
            <a:avLst/>
          </a:prstGeom>
          <a:solidFill>
            <a:schemeClr val="tx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17"/>
          <p:cNvSpPr txBox="1"/>
          <p:nvPr/>
        </p:nvSpPr>
        <p:spPr>
          <a:xfrm>
            <a:off x="144780" y="329509"/>
            <a:ext cx="8999400" cy="5308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1500" dirty="0">
                <a:solidFill>
                  <a:schemeClr val="bg1"/>
                </a:solidFill>
                <a:latin typeface="Merriweather" panose="00000500000000000000" pitchFamily="2" charset="0"/>
                <a:ea typeface="Open Sans"/>
                <a:cs typeface="Open Sans"/>
                <a:sym typeface="Open Sans"/>
              </a:rPr>
              <a:t>Most clients have professional jobs. Proportional to the sample, more married people and more educated people means more subscribers</a:t>
            </a:r>
          </a:p>
        </p:txBody>
      </p:sp>
      <p:pic>
        <p:nvPicPr>
          <p:cNvPr id="6" name="Picture 5" descr="Chart&#10;&#10;Description automatically generated with medium confidence">
            <a:extLst>
              <a:ext uri="{FF2B5EF4-FFF2-40B4-BE49-F238E27FC236}">
                <a16:creationId xmlns:a16="http://schemas.microsoft.com/office/drawing/2014/main" id="{3D891843-17CA-4D79-849A-394254B65A9B}"/>
              </a:ext>
            </a:extLst>
          </p:cNvPr>
          <p:cNvPicPr>
            <a:picLocks noChangeAspect="1"/>
          </p:cNvPicPr>
          <p:nvPr/>
        </p:nvPicPr>
        <p:blipFill>
          <a:blip r:embed="rId6"/>
          <a:stretch>
            <a:fillRect/>
          </a:stretch>
        </p:blipFill>
        <p:spPr>
          <a:xfrm>
            <a:off x="36549" y="1022322"/>
            <a:ext cx="7163504" cy="2028442"/>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E7A37EE4-28CC-493D-8306-27D1D42570F8}"/>
              </a:ext>
            </a:extLst>
          </p:cNvPr>
          <p:cNvPicPr>
            <a:picLocks noChangeAspect="1"/>
          </p:cNvPicPr>
          <p:nvPr/>
        </p:nvPicPr>
        <p:blipFill>
          <a:blip r:embed="rId7"/>
          <a:stretch>
            <a:fillRect/>
          </a:stretch>
        </p:blipFill>
        <p:spPr>
          <a:xfrm>
            <a:off x="0" y="3050764"/>
            <a:ext cx="7200053" cy="2028442"/>
          </a:xfrm>
          <a:prstGeom prst="rect">
            <a:avLst/>
          </a:prstGeom>
        </p:spPr>
      </p:pic>
    </p:spTree>
    <p:extLst>
      <p:ext uri="{BB962C8B-B14F-4D97-AF65-F5344CB8AC3E}">
        <p14:creationId xmlns:p14="http://schemas.microsoft.com/office/powerpoint/2010/main" val="2388348220"/>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1317</Words>
  <Application>Microsoft Office PowerPoint</Application>
  <PresentationFormat>On-screen Show (16:9)</PresentationFormat>
  <Paragraphs>158</Paragraphs>
  <Slides>21</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Merriweather</vt:lpstr>
      <vt:lpstr>Arial</vt:lpstr>
      <vt:lpstr>Courier New</vt:lpstr>
      <vt:lpstr>Open Sans</vt:lpstr>
      <vt:lpstr>Roboto</vt:lpstr>
      <vt:lpstr>Calibri</vt:lpstr>
      <vt:lpstr>Paradigm</vt:lpstr>
      <vt:lpstr>Telemarketing Effectiveness for Banking Institutions</vt:lpstr>
      <vt:lpstr>Outline</vt:lpstr>
      <vt:lpstr>Background</vt:lpstr>
      <vt:lpstr>PowerPoint Presentation</vt:lpstr>
      <vt:lpstr>PowerPoint Presentation</vt:lpstr>
      <vt:lpstr>Questions</vt:lpstr>
      <vt:lpstr>Data Features and Analysis</vt:lpstr>
      <vt:lpstr>PowerPoint Presentation</vt:lpstr>
      <vt:lpstr>PowerPoint Presentation</vt:lpstr>
      <vt:lpstr>PowerPoint Presentation</vt:lpstr>
      <vt:lpstr>PowerPoint Presentation</vt:lpstr>
      <vt:lpstr>Machine Learning Model and Interpretation</vt:lpstr>
      <vt:lpstr>PowerPoint Presentation</vt:lpstr>
      <vt:lpstr>PowerPoint Presentation</vt:lpstr>
      <vt:lpstr>PowerPoint Presentation</vt:lpstr>
      <vt:lpstr>PowerPoint Presentation</vt:lpstr>
      <vt:lpstr>Conclusions</vt:lpstr>
      <vt:lpstr>PowerPoint Presentation</vt:lpstr>
      <vt:lpstr>PowerPoint Presentation</vt:lpstr>
      <vt:lpstr>Appendix</vt:lpstr>
      <vt:lpstr>Dataset    Python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Telemarketing Effectiveness for Banking Institutions</dc:title>
  <cp:lastModifiedBy>Haryo Prabowo</cp:lastModifiedBy>
  <cp:revision>1</cp:revision>
  <dcterms:modified xsi:type="dcterms:W3CDTF">2022-01-23T03:39:25Z</dcterms:modified>
</cp:coreProperties>
</file>