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10ac408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10ac408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10ac4089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10ac4089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10ac4089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10ac4089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64ff1c7f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64ff1c7f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10ac4089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10ac4089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5.jpg"/><Relationship Id="rId7" Type="http://schemas.openxmlformats.org/officeDocument/2006/relationships/image" Target="../media/image2.jpg"/><Relationship Id="rId8"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Hierarchical</a:t>
            </a:r>
            <a:r>
              <a:rPr lang="en"/>
              <a:t> Clustering of Images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Hannah Price and Rachel Vancea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Want to sort picture of clothing based on color</a:t>
            </a:r>
            <a:endParaRPr/>
          </a:p>
          <a:p>
            <a:pPr indent="0" lvl="0" marL="0" rtl="0" algn="l">
              <a:spcBef>
                <a:spcPts val="1600"/>
              </a:spcBef>
              <a:spcAft>
                <a:spcPts val="0"/>
              </a:spcAft>
              <a:buNone/>
            </a:pPr>
            <a:r>
              <a:rPr lang="en"/>
              <a:t>Useful in sorting clothes by color for online shopping. </a:t>
            </a:r>
            <a:endParaRPr/>
          </a:p>
          <a:p>
            <a:pPr indent="0" lvl="0" marL="0" rtl="0" algn="l">
              <a:spcBef>
                <a:spcPts val="1600"/>
              </a:spcBef>
              <a:spcAft>
                <a:spcPts val="1600"/>
              </a:spcAft>
              <a:buNone/>
            </a:pPr>
            <a:r>
              <a:rPr lang="en"/>
              <a:t>Advent of new online thrift stores, where clothing may not be tagged by color.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K-means to lower dimensionality of images. </a:t>
            </a:r>
            <a:endParaRPr/>
          </a:p>
          <a:p>
            <a:pPr indent="0" lvl="0" marL="0" rtl="0" algn="l">
              <a:spcBef>
                <a:spcPts val="1600"/>
              </a:spcBef>
              <a:spcAft>
                <a:spcPts val="0"/>
              </a:spcAft>
              <a:buNone/>
            </a:pPr>
            <a:r>
              <a:rPr lang="en"/>
              <a:t>Use K-means data as basis for </a:t>
            </a:r>
            <a:r>
              <a:rPr lang="en"/>
              <a:t>hierarchical clustering.</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4572000" y="445025"/>
            <a:ext cx="426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 Part</a:t>
            </a:r>
            <a:endParaRPr/>
          </a:p>
        </p:txBody>
      </p:sp>
      <p:sp>
        <p:nvSpPr>
          <p:cNvPr id="73" name="Google Shape;73;p16"/>
          <p:cNvSpPr txBox="1"/>
          <p:nvPr>
            <p:ph idx="1" type="body"/>
          </p:nvPr>
        </p:nvSpPr>
        <p:spPr>
          <a:xfrm>
            <a:off x="4572000" y="1180150"/>
            <a:ext cx="3584700" cy="1156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Use K-Means to reduce image to a few colors. </a:t>
            </a:r>
            <a:endParaRPr/>
          </a:p>
        </p:txBody>
      </p:sp>
      <p:pic>
        <p:nvPicPr>
          <p:cNvPr id="74" name="Google Shape;74;p16"/>
          <p:cNvPicPr preferRelativeResize="0"/>
          <p:nvPr/>
        </p:nvPicPr>
        <p:blipFill>
          <a:blip r:embed="rId3">
            <a:alphaModFix/>
          </a:blip>
          <a:stretch>
            <a:fillRect/>
          </a:stretch>
        </p:blipFill>
        <p:spPr>
          <a:xfrm>
            <a:off x="6775575" y="3076429"/>
            <a:ext cx="1381125" cy="1978121"/>
          </a:xfrm>
          <a:prstGeom prst="rect">
            <a:avLst/>
          </a:prstGeom>
          <a:noFill/>
          <a:ln>
            <a:noFill/>
          </a:ln>
        </p:spPr>
      </p:pic>
      <p:pic>
        <p:nvPicPr>
          <p:cNvPr id="75" name="Google Shape;75;p16"/>
          <p:cNvPicPr preferRelativeResize="0"/>
          <p:nvPr/>
        </p:nvPicPr>
        <p:blipFill>
          <a:blip r:embed="rId4">
            <a:alphaModFix/>
          </a:blip>
          <a:stretch>
            <a:fillRect/>
          </a:stretch>
        </p:blipFill>
        <p:spPr>
          <a:xfrm>
            <a:off x="2278200" y="2767458"/>
            <a:ext cx="1104000" cy="2159118"/>
          </a:xfrm>
          <a:prstGeom prst="rect">
            <a:avLst/>
          </a:prstGeom>
          <a:noFill/>
          <a:ln>
            <a:noFill/>
          </a:ln>
        </p:spPr>
      </p:pic>
      <p:pic>
        <p:nvPicPr>
          <p:cNvPr id="76" name="Google Shape;76;p16"/>
          <p:cNvPicPr preferRelativeResize="0"/>
          <p:nvPr/>
        </p:nvPicPr>
        <p:blipFill>
          <a:blip r:embed="rId5">
            <a:alphaModFix/>
          </a:blip>
          <a:stretch>
            <a:fillRect/>
          </a:stretch>
        </p:blipFill>
        <p:spPr>
          <a:xfrm>
            <a:off x="2031125" y="68250"/>
            <a:ext cx="1598125" cy="2861175"/>
          </a:xfrm>
          <a:prstGeom prst="rect">
            <a:avLst/>
          </a:prstGeom>
          <a:noFill/>
          <a:ln>
            <a:noFill/>
          </a:ln>
        </p:spPr>
      </p:pic>
      <p:pic>
        <p:nvPicPr>
          <p:cNvPr id="77" name="Google Shape;77;p16"/>
          <p:cNvPicPr preferRelativeResize="0"/>
          <p:nvPr/>
        </p:nvPicPr>
        <p:blipFill>
          <a:blip r:embed="rId6">
            <a:alphaModFix/>
          </a:blip>
          <a:stretch>
            <a:fillRect/>
          </a:stretch>
        </p:blipFill>
        <p:spPr>
          <a:xfrm>
            <a:off x="311699" y="136506"/>
            <a:ext cx="1261950" cy="2724668"/>
          </a:xfrm>
          <a:prstGeom prst="rect">
            <a:avLst/>
          </a:prstGeom>
          <a:noFill/>
          <a:ln>
            <a:noFill/>
          </a:ln>
        </p:spPr>
      </p:pic>
      <p:pic>
        <p:nvPicPr>
          <p:cNvPr id="78" name="Google Shape;78;p16"/>
          <p:cNvPicPr preferRelativeResize="0"/>
          <p:nvPr/>
        </p:nvPicPr>
        <p:blipFill>
          <a:blip r:embed="rId7">
            <a:alphaModFix/>
          </a:blip>
          <a:stretch>
            <a:fillRect/>
          </a:stretch>
        </p:blipFill>
        <p:spPr>
          <a:xfrm>
            <a:off x="4726113" y="3079638"/>
            <a:ext cx="1381125" cy="1971675"/>
          </a:xfrm>
          <a:prstGeom prst="rect">
            <a:avLst/>
          </a:prstGeom>
          <a:noFill/>
          <a:ln>
            <a:noFill/>
          </a:ln>
        </p:spPr>
      </p:pic>
      <p:pic>
        <p:nvPicPr>
          <p:cNvPr id="79" name="Google Shape;79;p16"/>
          <p:cNvPicPr preferRelativeResize="0"/>
          <p:nvPr/>
        </p:nvPicPr>
        <p:blipFill>
          <a:blip r:embed="rId8">
            <a:alphaModFix/>
          </a:blip>
          <a:stretch>
            <a:fillRect/>
          </a:stretch>
        </p:blipFill>
        <p:spPr>
          <a:xfrm>
            <a:off x="410200" y="2861175"/>
            <a:ext cx="1104001" cy="2193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Distance Calculation</a:t>
            </a:r>
            <a:endParaRPr/>
          </a:p>
        </p:txBody>
      </p:sp>
      <p:sp>
        <p:nvSpPr>
          <p:cNvPr id="85" name="Google Shape;85;p17"/>
          <p:cNvSpPr txBox="1"/>
          <p:nvPr>
            <p:ph idx="1" type="body"/>
          </p:nvPr>
        </p:nvSpPr>
        <p:spPr>
          <a:xfrm>
            <a:off x="311700" y="1152475"/>
            <a:ext cx="8520600" cy="9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prevent insignificant colors from determining the clustering, we calculate the distance based on the most to least populous colors. Then weight that dimension, based on the number of pixels of that color.</a:t>
            </a:r>
            <a:endParaRPr/>
          </a:p>
          <a:p>
            <a:pPr indent="0" lvl="0" marL="0" rtl="0" algn="l">
              <a:spcBef>
                <a:spcPts val="1600"/>
              </a:spcBef>
              <a:spcAft>
                <a:spcPts val="1600"/>
              </a:spcAft>
              <a:buNone/>
            </a:pPr>
            <a:r>
              <a:t/>
            </a:r>
            <a:endParaRPr/>
          </a:p>
        </p:txBody>
      </p:sp>
      <p:pic>
        <p:nvPicPr>
          <p:cNvPr id="86" name="Google Shape;86;p17"/>
          <p:cNvPicPr preferRelativeResize="0"/>
          <p:nvPr/>
        </p:nvPicPr>
        <p:blipFill>
          <a:blip r:embed="rId3">
            <a:alphaModFix/>
          </a:blip>
          <a:stretch>
            <a:fillRect/>
          </a:stretch>
        </p:blipFill>
        <p:spPr>
          <a:xfrm>
            <a:off x="620800" y="2222625"/>
            <a:ext cx="1598125" cy="2861175"/>
          </a:xfrm>
          <a:prstGeom prst="rect">
            <a:avLst/>
          </a:prstGeom>
          <a:noFill/>
          <a:ln>
            <a:noFill/>
          </a:ln>
        </p:spPr>
      </p:pic>
      <p:pic>
        <p:nvPicPr>
          <p:cNvPr id="87" name="Google Shape;87;p17"/>
          <p:cNvPicPr preferRelativeResize="0"/>
          <p:nvPr/>
        </p:nvPicPr>
        <p:blipFill>
          <a:blip r:embed="rId4">
            <a:alphaModFix/>
          </a:blip>
          <a:stretch>
            <a:fillRect/>
          </a:stretch>
        </p:blipFill>
        <p:spPr>
          <a:xfrm>
            <a:off x="6872375" y="2087875"/>
            <a:ext cx="1887950" cy="2704025"/>
          </a:xfrm>
          <a:prstGeom prst="rect">
            <a:avLst/>
          </a:prstGeom>
          <a:noFill/>
          <a:ln>
            <a:noFill/>
          </a:ln>
        </p:spPr>
      </p:pic>
      <p:sp>
        <p:nvSpPr>
          <p:cNvPr id="88" name="Google Shape;88;p17"/>
          <p:cNvSpPr txBox="1"/>
          <p:nvPr/>
        </p:nvSpPr>
        <p:spPr>
          <a:xfrm>
            <a:off x="1990975" y="2222625"/>
            <a:ext cx="3027900" cy="13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Centers: </a:t>
            </a:r>
            <a:r>
              <a:rPr lang="en">
                <a:solidFill>
                  <a:schemeClr val="dk1"/>
                </a:solidFill>
                <a:highlight>
                  <a:srgbClr val="FFFFFF"/>
                </a:highlight>
              </a:rPr>
              <a:t>[228, 76, 42] </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[254, 254, 253]</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 [229, 157, 114]</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Weights: 0.6, 0.32, 0.08 </a:t>
            </a:r>
            <a:r>
              <a:rPr lang="en">
                <a:solidFill>
                  <a:schemeClr val="dk1"/>
                </a:solidFill>
                <a:highlight>
                  <a:srgbClr val="FFFFFF"/>
                </a:highlight>
              </a:rPr>
              <a:t>respectively</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a:p>
        </p:txBody>
      </p:sp>
      <p:sp>
        <p:nvSpPr>
          <p:cNvPr id="89" name="Google Shape;89;p17"/>
          <p:cNvSpPr txBox="1"/>
          <p:nvPr/>
        </p:nvSpPr>
        <p:spPr>
          <a:xfrm>
            <a:off x="4908275" y="2087875"/>
            <a:ext cx="2143200" cy="14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Centers: </a:t>
            </a:r>
            <a:r>
              <a:rPr lang="en">
                <a:solidFill>
                  <a:schemeClr val="dk1"/>
                </a:solidFill>
                <a:highlight>
                  <a:srgbClr val="FFFFFF"/>
                </a:highlight>
              </a:rPr>
              <a:t> [ 41,  71, 138]</a:t>
            </a:r>
            <a:endParaRPr>
              <a:solidFill>
                <a:schemeClr val="dk1"/>
              </a:solidFill>
            </a:endParaRPr>
          </a:p>
          <a:p>
            <a:pPr indent="0" lvl="0" marL="0" rtl="0" algn="l">
              <a:spcBef>
                <a:spcPts val="0"/>
              </a:spcBef>
              <a:spcAft>
                <a:spcPts val="0"/>
              </a:spcAft>
              <a:buNone/>
            </a:pPr>
            <a:r>
              <a:rPr lang="en">
                <a:solidFill>
                  <a:schemeClr val="dk1"/>
                </a:solidFill>
                <a:highlight>
                  <a:srgbClr val="FFFFFF"/>
                </a:highlight>
              </a:rPr>
              <a:t>[231, 220, 203]</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 [111,  72,  49]</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a:solidFill>
                  <a:schemeClr val="dk1"/>
                </a:solidFill>
                <a:highlight>
                  <a:srgbClr val="FFFFFF"/>
                </a:highlight>
              </a:rPr>
              <a:t>Weights: 0.47 0.23 0.28 respectively</a:t>
            </a:r>
            <a:endParaRPr>
              <a:solidFill>
                <a:schemeClr val="dk1"/>
              </a:solidFill>
              <a:highlight>
                <a:srgbClr val="FFFFFF"/>
              </a:highlight>
            </a:endParaRPr>
          </a:p>
        </p:txBody>
      </p:sp>
      <p:sp>
        <p:nvSpPr>
          <p:cNvPr id="90" name="Google Shape;90;p17"/>
          <p:cNvSpPr txBox="1"/>
          <p:nvPr/>
        </p:nvSpPr>
        <p:spPr>
          <a:xfrm>
            <a:off x="2848275" y="3539575"/>
            <a:ext cx="3087000" cy="10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Distance = (weight[1]+weight[2])/2 * EuclidDist(im1,im2)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Hierarchical Clustering </a:t>
            </a:r>
            <a:endParaRPr/>
          </a:p>
        </p:txBody>
      </p:sp>
      <p:sp>
        <p:nvSpPr>
          <p:cNvPr id="96" name="Google Shape;9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Show tree visualization</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