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58" r:id="rId7"/>
    <p:sldId id="267" r:id="rId8"/>
    <p:sldId id="270" r:id="rId9"/>
    <p:sldId id="281" r:id="rId10"/>
    <p:sldId id="272" r:id="rId11"/>
    <p:sldId id="271" r:id="rId12"/>
    <p:sldId id="273" r:id="rId13"/>
    <p:sldId id="274" r:id="rId14"/>
    <p:sldId id="275" r:id="rId15"/>
    <p:sldId id="276" r:id="rId16"/>
    <p:sldId id="278" r:id="rId17"/>
    <p:sldId id="28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81" d="100"/>
          <a:sy n="81" d="100"/>
        </p:scale>
        <p:origin x="-2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3#1" qsCatId="simple" csTypeId="urn:microsoft.com/office/officeart/2005/8/colors/accent1_2#1"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en-SG" altLang="en-US" sz="1800"/>
            <a:t>Sampling Methods</a:t>
          </a:r>
        </a:p>
      </dgm:t>
    </dgm:pt>
    <dgm:pt modelId="{C7195306-E1B1-4ECE-8382-424ACA226556}" cxnId="{8B44780E-7414-4F63-9C65-A8E7A0C7CC61}" type="parTrans">
      <dgm:prSet/>
      <dgm:spPr/>
      <dgm:t>
        <a:bodyPr/>
        <a:lstStyle/>
        <a:p>
          <a:endParaRPr lang="en-US"/>
        </a:p>
      </dgm:t>
    </dgm:pt>
    <dgm:pt modelId="{33D8AA3E-DAD3-412E-80E1-09AFD3B5EAF9}" cxnId="{8B44780E-7414-4F63-9C65-A8E7A0C7CC61}" type="sibTrans">
      <dgm:prSet/>
      <dgm:spPr/>
      <dgm:t>
        <a:bodyPr/>
        <a:lstStyle/>
        <a:p>
          <a:endParaRPr lang="en-US"/>
        </a:p>
      </dgm:t>
    </dgm:pt>
    <dgm:pt modelId="{1FC1C8C3-63CB-4E55-BD49-AA552B8440D8}">
      <dgm:prSet phldrT="[Text]" phldr="0" custT="1"/>
      <dgm:spPr/>
      <dgm:t>
        <a:bodyPr vert="horz" wrap="square"/>
        <a:lstStyle/>
        <a:p>
          <a:pPr>
            <a:lnSpc>
              <a:spcPct val="100000"/>
            </a:lnSpc>
            <a:spcBef>
              <a:spcPct val="0"/>
            </a:spcBef>
            <a:spcAft>
              <a:spcPct val="35000"/>
            </a:spcAft>
          </a:pPr>
          <a:r>
            <a:rPr lang="en-SG" altLang="en-US" sz="1800"/>
            <a:t>Probability</a:t>
          </a:r>
        </a:p>
      </dgm:t>
    </dgm:pt>
    <dgm:pt modelId="{B025E324-1C01-4543-8D06-F931E0E78FF4}" cxnId="{ECCAD6D6-56D7-4341-931D-94801B02C80C}" type="parTrans">
      <dgm:prSet/>
      <dgm:spPr/>
      <dgm:t>
        <a:bodyPr/>
        <a:lstStyle/>
        <a:p>
          <a:endParaRPr lang="en-US"/>
        </a:p>
      </dgm:t>
    </dgm:pt>
    <dgm:pt modelId="{588AC07E-4185-4602-8798-37B6E219CC88}" cxnId="{ECCAD6D6-56D7-4341-931D-94801B02C80C}" type="sibTrans">
      <dgm:prSet/>
      <dgm:spPr/>
      <dgm:t>
        <a:bodyPr/>
        <a:lstStyle/>
        <a:p>
          <a:endParaRPr lang="en-US"/>
        </a:p>
      </dgm:t>
    </dgm:pt>
    <dgm:pt modelId="{413DC10E-9606-4031-9D12-417781688977}">
      <dgm:prSet phldrT="[Text]" phldr="0" custT="1"/>
      <dgm:spPr/>
      <dgm:t>
        <a:bodyPr vert="horz" wrap="square"/>
        <a:lstStyle/>
        <a:p>
          <a:pPr>
            <a:lnSpc>
              <a:spcPct val="100000"/>
            </a:lnSpc>
            <a:spcBef>
              <a:spcPct val="0"/>
            </a:spcBef>
            <a:spcAft>
              <a:spcPct val="35000"/>
            </a:spcAft>
          </a:pPr>
          <a:r>
            <a:rPr lang="en-SG" altLang="en-US" sz="1800" dirty="0"/>
            <a:t>Simple Random</a:t>
          </a:r>
        </a:p>
      </dgm:t>
    </dgm:pt>
    <dgm:pt modelId="{B91B61BD-7D07-442C-992B-5B3D56015222}" cxnId="{4A644311-E49C-4065-BB4B-D43A693383FE}" type="parTrans">
      <dgm:prSet/>
      <dgm:spPr/>
      <dgm:t>
        <a:bodyPr/>
        <a:lstStyle/>
        <a:p>
          <a:endParaRPr lang="en-US"/>
        </a:p>
      </dgm:t>
    </dgm:pt>
    <dgm:pt modelId="{35976CC6-4E05-49D8-B5E8-F8093ECA95B4}" cxnId="{4A644311-E49C-4065-BB4B-D43A693383FE}" type="sibTrans">
      <dgm:prSet/>
      <dgm:spPr/>
      <dgm:t>
        <a:bodyPr/>
        <a:lstStyle/>
        <a:p>
          <a:endParaRPr lang="en-US"/>
        </a:p>
      </dgm:t>
    </dgm:pt>
    <dgm:pt modelId="{2CBDA979-8596-4CE7-8BC2-17404A7C0FD8}">
      <dgm:prSet phldrT="[Text]" phldr="0" custT="1"/>
      <dgm:spPr/>
      <dgm:t>
        <a:bodyPr vert="horz" wrap="square"/>
        <a:lstStyle/>
        <a:p>
          <a:pPr>
            <a:lnSpc>
              <a:spcPct val="100000"/>
            </a:lnSpc>
            <a:spcBef>
              <a:spcPct val="0"/>
            </a:spcBef>
            <a:spcAft>
              <a:spcPct val="35000"/>
            </a:spcAft>
          </a:pPr>
          <a:r>
            <a:rPr lang="en-SG" altLang="en-US" sz="1600"/>
            <a:t>Systematic</a:t>
          </a:r>
        </a:p>
      </dgm:t>
    </dgm:pt>
    <dgm:pt modelId="{BD974C14-C39B-4EE1-B5D9-2FDCB32CDCFE}" cxnId="{9DB12A45-B6CD-4324-8E63-6BEED125D815}" type="parTrans">
      <dgm:prSet/>
      <dgm:spPr/>
      <dgm:t>
        <a:bodyPr/>
        <a:lstStyle/>
        <a:p>
          <a:endParaRPr lang="en-US"/>
        </a:p>
      </dgm:t>
    </dgm:pt>
    <dgm:pt modelId="{9F1D3E32-A446-4254-BA89-8FD8DDFCF152}" cxnId="{9DB12A45-B6CD-4324-8E63-6BEED125D815}" type="sibTrans">
      <dgm:prSet/>
      <dgm:spPr/>
      <dgm:t>
        <a:bodyPr/>
        <a:lstStyle/>
        <a:p>
          <a:endParaRPr lang="en-US"/>
        </a:p>
      </dgm:t>
    </dgm:pt>
    <dgm:pt modelId="{32F49973-DA4F-43F1-9B38-B6A9747AFC3C}">
      <dgm:prSet phldr="0" custT="1"/>
      <dgm:spPr/>
      <dgm:t>
        <a:bodyPr vert="horz" wrap="square"/>
        <a:lstStyle/>
        <a:p>
          <a:pPr>
            <a:lnSpc>
              <a:spcPct val="100000"/>
            </a:lnSpc>
            <a:spcBef>
              <a:spcPct val="0"/>
            </a:spcBef>
            <a:spcAft>
              <a:spcPct val="35000"/>
            </a:spcAft>
          </a:pPr>
          <a:r>
            <a:rPr lang="en-SG" sz="1800"/>
            <a:t>Stratified</a:t>
          </a:r>
        </a:p>
      </dgm:t>
    </dgm:pt>
    <dgm:pt modelId="{D1E4D5E3-59B2-4E9B-84FB-3DBD8D600D52}" cxnId="{DF96756C-0559-49DD-9144-7D18657702BC}" type="parTrans">
      <dgm:prSet/>
      <dgm:spPr/>
      <dgm:t>
        <a:bodyPr/>
        <a:lstStyle/>
        <a:p>
          <a:endParaRPr lang="en-US"/>
        </a:p>
      </dgm:t>
    </dgm:pt>
    <dgm:pt modelId="{3B363894-954E-4B79-9BFC-7FB96F320BD0}" cxnId="{DF96756C-0559-49DD-9144-7D18657702BC}" type="sibTrans">
      <dgm:prSet/>
      <dgm:spPr/>
      <dgm:t>
        <a:bodyPr/>
        <a:lstStyle/>
        <a:p>
          <a:endParaRPr lang="en-US"/>
        </a:p>
      </dgm:t>
    </dgm:pt>
    <dgm:pt modelId="{22F6FD2D-D111-4175-8811-F4C7E2D6E45E}">
      <dgm:prSet phldr="0" custT="1"/>
      <dgm:spPr/>
      <dgm:t>
        <a:bodyPr vert="horz" wrap="square"/>
        <a:lstStyle/>
        <a:p>
          <a:pPr>
            <a:lnSpc>
              <a:spcPct val="100000"/>
            </a:lnSpc>
            <a:spcBef>
              <a:spcPct val="0"/>
            </a:spcBef>
            <a:spcAft>
              <a:spcPct val="35000"/>
            </a:spcAft>
          </a:pPr>
          <a:r>
            <a:rPr lang="en-SG" sz="1800"/>
            <a:t>Cluster</a:t>
          </a:r>
        </a:p>
      </dgm:t>
    </dgm:pt>
    <dgm:pt modelId="{EF138E9D-0EB2-4C75-960F-0453B7AAACA6}" cxnId="{81B10D2C-931B-48B4-A684-25CA21BE224A}" type="parTrans">
      <dgm:prSet/>
      <dgm:spPr/>
      <dgm:t>
        <a:bodyPr/>
        <a:lstStyle/>
        <a:p>
          <a:endParaRPr lang="en-US"/>
        </a:p>
      </dgm:t>
    </dgm:pt>
    <dgm:pt modelId="{0D3BFDFC-0545-4A48-8CBD-2E7FE6063C42}" cxnId="{81B10D2C-931B-48B4-A684-25CA21BE224A}" type="sibTrans">
      <dgm:prSet/>
      <dgm:spPr/>
      <dgm:t>
        <a:bodyPr/>
        <a:lstStyle/>
        <a:p>
          <a:endParaRPr lang="en-US"/>
        </a:p>
      </dgm:t>
    </dgm:pt>
    <dgm:pt modelId="{A05D3806-5723-4FF6-989A-CFBBE505DD4B}">
      <dgm:prSet phldrT="[Text]" phldr="0" custT="1"/>
      <dgm:spPr/>
      <dgm:t>
        <a:bodyPr vert="horz" wrap="square"/>
        <a:lstStyle/>
        <a:p>
          <a:pPr>
            <a:lnSpc>
              <a:spcPct val="100000"/>
            </a:lnSpc>
            <a:spcBef>
              <a:spcPct val="0"/>
            </a:spcBef>
            <a:spcAft>
              <a:spcPct val="35000"/>
            </a:spcAft>
          </a:pPr>
          <a:r>
            <a:rPr lang="en-SG" altLang="en-US" sz="1800"/>
            <a:t>Non Probability</a:t>
          </a:r>
        </a:p>
      </dgm:t>
    </dgm:pt>
    <dgm:pt modelId="{3B533E93-AA45-4AC9-9CB7-4EF287AB96B6}" cxnId="{0BF99473-67C7-4321-AF2F-99790CB67765}" type="parTrans">
      <dgm:prSet/>
      <dgm:spPr/>
      <dgm:t>
        <a:bodyPr/>
        <a:lstStyle/>
        <a:p>
          <a:endParaRPr lang="en-US"/>
        </a:p>
      </dgm:t>
    </dgm:pt>
    <dgm:pt modelId="{C1E7C596-43DD-4C48-95F5-50523BA11C29}" cxnId="{0BF99473-67C7-4321-AF2F-99790CB67765}" type="sibTrans">
      <dgm:prSet/>
      <dgm:spPr/>
      <dgm:t>
        <a:bodyPr/>
        <a:lstStyle/>
        <a:p>
          <a:endParaRPr lang="en-US"/>
        </a:p>
      </dgm:t>
    </dgm:pt>
    <dgm:pt modelId="{3686A200-E478-4562-8B19-FD2DBBD557B6}">
      <dgm:prSet phldrT="[Text]" phldr="0" custT="1"/>
      <dgm:spPr/>
      <dgm:t>
        <a:bodyPr vert="horz" wrap="square"/>
        <a:lstStyle/>
        <a:p>
          <a:pPr>
            <a:lnSpc>
              <a:spcPct val="100000"/>
            </a:lnSpc>
            <a:spcBef>
              <a:spcPct val="0"/>
            </a:spcBef>
            <a:spcAft>
              <a:spcPct val="35000"/>
            </a:spcAft>
          </a:pPr>
          <a:r>
            <a:rPr lang="en-SG" altLang="en-US" sz="1800"/>
            <a:t>Conven</a:t>
          </a:r>
        </a:p>
        <a:p>
          <a:pPr>
            <a:lnSpc>
              <a:spcPct val="100000"/>
            </a:lnSpc>
            <a:spcBef>
              <a:spcPct val="0"/>
            </a:spcBef>
            <a:spcAft>
              <a:spcPct val="35000"/>
            </a:spcAft>
          </a:pPr>
          <a:r>
            <a:rPr lang="en-SG" altLang="en-US" sz="1800"/>
            <a:t>-ience</a:t>
          </a:r>
        </a:p>
      </dgm:t>
    </dgm:pt>
    <dgm:pt modelId="{A2B0C03D-874D-48F0-8AEB-6735F9546654}" cxnId="{140C9356-21A9-40B4-BFE3-CB542F40AD2A}" type="parTrans">
      <dgm:prSet/>
      <dgm:spPr/>
      <dgm:t>
        <a:bodyPr/>
        <a:lstStyle/>
        <a:p>
          <a:endParaRPr lang="en-US"/>
        </a:p>
      </dgm:t>
    </dgm:pt>
    <dgm:pt modelId="{AFE54AA4-E896-4D7C-A98A-AA7AA56E9B8C}" cxnId="{140C9356-21A9-40B4-BFE3-CB542F40AD2A}" type="sibTrans">
      <dgm:prSet/>
      <dgm:spPr/>
      <dgm:t>
        <a:bodyPr/>
        <a:lstStyle/>
        <a:p>
          <a:endParaRPr lang="en-US"/>
        </a:p>
      </dgm:t>
    </dgm:pt>
    <dgm:pt modelId="{00730993-8EF2-459E-8650-C5F9A6ADA80C}">
      <dgm:prSet phldr="0" custT="1"/>
      <dgm:spPr/>
      <dgm:t>
        <a:bodyPr vert="horz" wrap="square"/>
        <a:lstStyle/>
        <a:p>
          <a:pPr>
            <a:lnSpc>
              <a:spcPct val="100000"/>
            </a:lnSpc>
            <a:spcBef>
              <a:spcPct val="0"/>
            </a:spcBef>
            <a:spcAft>
              <a:spcPct val="35000"/>
            </a:spcAft>
          </a:pPr>
          <a:r>
            <a:rPr lang="en-SG" sz="1800"/>
            <a:t>Purposive</a:t>
          </a:r>
        </a:p>
      </dgm:t>
    </dgm:pt>
    <dgm:pt modelId="{6FC995E7-789C-42A9-9B7B-FE6C01A3DF94}" cxnId="{49631072-3B03-4F1C-9B9B-7DB6C5EEEFE4}" type="parTrans">
      <dgm:prSet/>
      <dgm:spPr/>
      <dgm:t>
        <a:bodyPr/>
        <a:lstStyle/>
        <a:p>
          <a:endParaRPr lang="en-US"/>
        </a:p>
      </dgm:t>
    </dgm:pt>
    <dgm:pt modelId="{330FB038-5DED-4A32-94E4-59156CA197E5}" cxnId="{49631072-3B03-4F1C-9B9B-7DB6C5EEEFE4}" type="sibTrans">
      <dgm:prSet/>
      <dgm:spPr/>
      <dgm:t>
        <a:bodyPr/>
        <a:lstStyle/>
        <a:p>
          <a:endParaRPr lang="en-US"/>
        </a:p>
      </dgm:t>
    </dgm:pt>
    <dgm:pt modelId="{94EF6697-F15F-4BE5-A4CC-852930121A9E}">
      <dgm:prSet phldr="0" custT="1"/>
      <dgm:spPr/>
      <dgm:t>
        <a:bodyPr vert="horz" wrap="square"/>
        <a:lstStyle/>
        <a:p>
          <a:pPr>
            <a:lnSpc>
              <a:spcPct val="100000"/>
            </a:lnSpc>
            <a:spcBef>
              <a:spcPct val="0"/>
            </a:spcBef>
            <a:spcAft>
              <a:spcPct val="35000"/>
            </a:spcAft>
          </a:pPr>
          <a:r>
            <a:rPr lang="en-SG" sz="1800"/>
            <a:t>Snowball</a:t>
          </a:r>
        </a:p>
      </dgm:t>
    </dgm:pt>
    <dgm:pt modelId="{4497EDD8-7B02-4E4A-9950-162013840C85}" cxnId="{23685B33-C58F-440D-9595-137642D5F186}" type="parTrans">
      <dgm:prSet/>
      <dgm:spPr/>
      <dgm:t>
        <a:bodyPr/>
        <a:lstStyle/>
        <a:p>
          <a:endParaRPr lang="en-US"/>
        </a:p>
      </dgm:t>
    </dgm:pt>
    <dgm:pt modelId="{4628C330-F6C4-4E5D-ADCB-CBD0C9ED4D74}" cxnId="{23685B33-C58F-440D-9595-137642D5F186}" type="sibTrans">
      <dgm:prSet/>
      <dgm:spPr/>
      <dgm:t>
        <a:bodyPr/>
        <a:lstStyle/>
        <a:p>
          <a:endParaRPr lang="en-US"/>
        </a:p>
      </dgm:t>
    </dgm:pt>
    <dgm:pt modelId="{1FF8D074-296B-4A50-BA3A-8CEFCA2DA560}">
      <dgm:prSet phldr="0" custT="1"/>
      <dgm:spPr/>
      <dgm:t>
        <a:bodyPr vert="horz" wrap="square"/>
        <a:lstStyle/>
        <a:p>
          <a:pPr>
            <a:lnSpc>
              <a:spcPct val="100000"/>
            </a:lnSpc>
            <a:spcBef>
              <a:spcPct val="0"/>
            </a:spcBef>
            <a:spcAft>
              <a:spcPct val="35000"/>
            </a:spcAft>
          </a:pPr>
          <a:r>
            <a:rPr lang="en-SG" sz="1800"/>
            <a:t>Voluntary Response</a:t>
          </a:r>
        </a:p>
      </dgm:t>
    </dgm:pt>
    <dgm:pt modelId="{C84E18F7-4827-44E8-BD75-B25D5B36BAD4}" cxnId="{E2A33364-E30A-404A-B0F6-E8C79B2549B0}" type="parTrans">
      <dgm:prSet/>
      <dgm:spPr/>
      <dgm:t>
        <a:bodyPr/>
        <a:lstStyle/>
        <a:p>
          <a:endParaRPr lang="en-US"/>
        </a:p>
      </dgm:t>
    </dgm:pt>
    <dgm:pt modelId="{CE5D2020-5996-4D5E-852A-6DECBD86E894}" cxnId="{E2A33364-E30A-404A-B0F6-E8C79B2549B0}" type="sibTrans">
      <dgm:prSet/>
      <dgm:spPr/>
      <dgm:t>
        <a:bodyPr/>
        <a:lstStyle/>
        <a:p>
          <a:endParaRPr lang="en-US"/>
        </a:p>
      </dgm:t>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t>
        <a:bodyPr/>
        <a:lstStyle/>
        <a:p>
          <a:endParaRPr lang="en-US"/>
        </a:p>
      </dgm:t>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t>
        <a:bodyPr/>
        <a:lstStyle/>
        <a:p>
          <a:endParaRPr lang="en-US"/>
        </a:p>
      </dgm:t>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2"/>
      <dgm:spPr/>
      <dgm:t>
        <a:bodyPr/>
        <a:lstStyle/>
        <a:p>
          <a:endParaRPr lang="en-US"/>
        </a:p>
      </dgm:t>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2"/>
      <dgm:spPr/>
    </dgm:pt>
    <dgm:pt modelId="{0EA44707-A464-4EC8-A803-F76ACC6D424E}" type="pres">
      <dgm:prSet presAssocID="{1FC1C8C3-63CB-4E55-BD49-AA552B8440D8}" presName="text2" presStyleLbl="fgAcc2" presStyleIdx="0" presStyleCnt="2">
        <dgm:presLayoutVars>
          <dgm:chPref val="3"/>
        </dgm:presLayoutVars>
      </dgm:prSet>
      <dgm:spPr/>
      <dgm:t>
        <a:bodyPr/>
        <a:lstStyle/>
        <a:p>
          <a:endParaRPr lang="en-US"/>
        </a:p>
      </dgm:t>
    </dgm:pt>
    <dgm:pt modelId="{6B6A2946-5A7E-4FF4-AF36-E3D5F63CFE3D}" type="pres">
      <dgm:prSet presAssocID="{1FC1C8C3-63CB-4E55-BD49-AA552B8440D8}" presName="hierChild3" presStyleCnt="0"/>
      <dgm:spPr/>
    </dgm:pt>
    <dgm:pt modelId="{7AE2857D-5F88-40E3-94F7-FDA3B28620D7}" type="pres">
      <dgm:prSet presAssocID="{B91B61BD-7D07-442C-992B-5B3D56015222}" presName="Name17" presStyleLbl="parChTrans1D3" presStyleIdx="0" presStyleCnt="8"/>
      <dgm:spPr/>
      <dgm:t>
        <a:bodyPr/>
        <a:lstStyle/>
        <a:p>
          <a:endParaRPr lang="en-US"/>
        </a:p>
      </dgm:t>
    </dgm:pt>
    <dgm:pt modelId="{D7BD317B-C4E6-4902-B91D-E9C9A9EF8739}" type="pres">
      <dgm:prSet presAssocID="{413DC10E-9606-4031-9D12-417781688977}" presName="hierRoot3" presStyleCnt="0"/>
      <dgm:spPr/>
    </dgm:pt>
    <dgm:pt modelId="{CB0CF6A7-20E6-46ED-9BCC-DAB7055AECE0}" type="pres">
      <dgm:prSet presAssocID="{413DC10E-9606-4031-9D12-417781688977}" presName="composite3" presStyleCnt="0"/>
      <dgm:spPr/>
    </dgm:pt>
    <dgm:pt modelId="{F5259C9B-A3FA-48CF-9040-45A521EAA633}" type="pres">
      <dgm:prSet presAssocID="{413DC10E-9606-4031-9D12-417781688977}" presName="background3" presStyleLbl="node3" presStyleIdx="0" presStyleCnt="8"/>
      <dgm:spPr/>
    </dgm:pt>
    <dgm:pt modelId="{853C1BD6-B55C-4E31-8087-BF0CECC29114}" type="pres">
      <dgm:prSet presAssocID="{413DC10E-9606-4031-9D12-417781688977}" presName="text3" presStyleLbl="fgAcc3" presStyleIdx="0" presStyleCnt="8">
        <dgm:presLayoutVars>
          <dgm:chPref val="3"/>
        </dgm:presLayoutVars>
      </dgm:prSet>
      <dgm:spPr/>
      <dgm:t>
        <a:bodyPr/>
        <a:lstStyle/>
        <a:p>
          <a:endParaRPr lang="en-US"/>
        </a:p>
      </dgm:t>
    </dgm:pt>
    <dgm:pt modelId="{D55B9A71-3914-40FF-9109-62322A3C9A89}" type="pres">
      <dgm:prSet presAssocID="{413DC10E-9606-4031-9D12-417781688977}" presName="hierChild4" presStyleCnt="0"/>
      <dgm:spPr/>
    </dgm:pt>
    <dgm:pt modelId="{D59171DA-149A-4C9C-A74B-23447966A3B9}" type="pres">
      <dgm:prSet presAssocID="{BD974C14-C39B-4EE1-B5D9-2FDCB32CDCFE}" presName="Name17" presStyleLbl="parChTrans1D3" presStyleIdx="1" presStyleCnt="8"/>
      <dgm:spPr/>
      <dgm:t>
        <a:bodyPr/>
        <a:lstStyle/>
        <a:p>
          <a:endParaRPr lang="en-US"/>
        </a:p>
      </dgm:t>
    </dgm:pt>
    <dgm:pt modelId="{4BC45A5B-43E4-47E5-81B8-A3ADEED7A3F3}" type="pres">
      <dgm:prSet presAssocID="{2CBDA979-8596-4CE7-8BC2-17404A7C0FD8}" presName="hierRoot3" presStyleCnt="0"/>
      <dgm:spPr/>
    </dgm:pt>
    <dgm:pt modelId="{7911E21C-7200-416C-8681-19878FF62A5E}" type="pres">
      <dgm:prSet presAssocID="{2CBDA979-8596-4CE7-8BC2-17404A7C0FD8}" presName="composite3" presStyleCnt="0"/>
      <dgm:spPr/>
    </dgm:pt>
    <dgm:pt modelId="{1A203F35-9E67-4F17-83C9-09EC9C012210}" type="pres">
      <dgm:prSet presAssocID="{2CBDA979-8596-4CE7-8BC2-17404A7C0FD8}" presName="background3" presStyleLbl="node3" presStyleIdx="1" presStyleCnt="8"/>
      <dgm:spPr/>
    </dgm:pt>
    <dgm:pt modelId="{533883D4-4C00-47F7-9EF4-FA619DFDCE70}" type="pres">
      <dgm:prSet presAssocID="{2CBDA979-8596-4CE7-8BC2-17404A7C0FD8}" presName="text3" presStyleLbl="fgAcc3" presStyleIdx="1" presStyleCnt="8">
        <dgm:presLayoutVars>
          <dgm:chPref val="3"/>
        </dgm:presLayoutVars>
      </dgm:prSet>
      <dgm:spPr/>
      <dgm:t>
        <a:bodyPr/>
        <a:lstStyle/>
        <a:p>
          <a:endParaRPr lang="en-US"/>
        </a:p>
      </dgm:t>
    </dgm:pt>
    <dgm:pt modelId="{BB3193DD-346C-4CBB-ACC3-5F6ABE258C28}" type="pres">
      <dgm:prSet presAssocID="{2CBDA979-8596-4CE7-8BC2-17404A7C0FD8}" presName="hierChild4" presStyleCnt="0"/>
      <dgm:spPr/>
    </dgm:pt>
    <dgm:pt modelId="{68357649-6EB7-4205-82DF-DBC025ED83FA}" type="pres">
      <dgm:prSet presAssocID="{D1E4D5E3-59B2-4E9B-84FB-3DBD8D600D52}" presName="Name17" presStyleLbl="parChTrans1D3" presStyleIdx="2" presStyleCnt="8"/>
      <dgm:spPr/>
    </dgm:pt>
    <dgm:pt modelId="{FF4BB566-DAAF-4A0F-B4CD-BF8E3C5670C5}" type="pres">
      <dgm:prSet presAssocID="{32F49973-DA4F-43F1-9B38-B6A9747AFC3C}" presName="hierRoot3" presStyleCnt="0"/>
      <dgm:spPr/>
    </dgm:pt>
    <dgm:pt modelId="{6DE6CC03-23C4-4A26-8359-B6DF3E699C53}" type="pres">
      <dgm:prSet presAssocID="{32F49973-DA4F-43F1-9B38-B6A9747AFC3C}" presName="composite3" presStyleCnt="0"/>
      <dgm:spPr/>
    </dgm:pt>
    <dgm:pt modelId="{22DD151E-FAB9-43BA-89D9-8CB0858D64F1}" type="pres">
      <dgm:prSet presAssocID="{32F49973-DA4F-43F1-9B38-B6A9747AFC3C}" presName="background3" presStyleLbl="node3" presStyleIdx="2" presStyleCnt="8"/>
      <dgm:spPr/>
    </dgm:pt>
    <dgm:pt modelId="{2DA0A68E-2B6C-4EB1-845F-6D185403E783}" type="pres">
      <dgm:prSet presAssocID="{32F49973-DA4F-43F1-9B38-B6A9747AFC3C}" presName="text3" presStyleLbl="fgAcc3" presStyleIdx="2" presStyleCnt="8">
        <dgm:presLayoutVars>
          <dgm:chPref val="3"/>
        </dgm:presLayoutVars>
      </dgm:prSet>
      <dgm:spPr/>
      <dgm:t>
        <a:bodyPr/>
        <a:lstStyle/>
        <a:p>
          <a:endParaRPr lang="en-US"/>
        </a:p>
      </dgm:t>
    </dgm:pt>
    <dgm:pt modelId="{6BEF3D6B-C5B9-4555-92D3-AD1F66DC86DC}" type="pres">
      <dgm:prSet presAssocID="{32F49973-DA4F-43F1-9B38-B6A9747AFC3C}" presName="hierChild4" presStyleCnt="0"/>
      <dgm:spPr/>
    </dgm:pt>
    <dgm:pt modelId="{DE49DEFF-1E1F-4134-9994-B883998DBCE8}" type="pres">
      <dgm:prSet presAssocID="{EF138E9D-0EB2-4C75-960F-0453B7AAACA6}" presName="Name17" presStyleLbl="parChTrans1D3" presStyleIdx="3" presStyleCnt="8"/>
      <dgm:spPr/>
    </dgm:pt>
    <dgm:pt modelId="{5A77015D-AE07-4196-B3F5-D9676346463D}" type="pres">
      <dgm:prSet presAssocID="{22F6FD2D-D111-4175-8811-F4C7E2D6E45E}" presName="hierRoot3" presStyleCnt="0"/>
      <dgm:spPr/>
    </dgm:pt>
    <dgm:pt modelId="{41AA00D9-C40C-4DE0-90AD-5693A9F8D7DF}" type="pres">
      <dgm:prSet presAssocID="{22F6FD2D-D111-4175-8811-F4C7E2D6E45E}" presName="composite3" presStyleCnt="0"/>
      <dgm:spPr/>
    </dgm:pt>
    <dgm:pt modelId="{1C1DD599-F153-4018-8D18-57F217D8ADF7}" type="pres">
      <dgm:prSet presAssocID="{22F6FD2D-D111-4175-8811-F4C7E2D6E45E}" presName="background3" presStyleLbl="node3" presStyleIdx="3" presStyleCnt="8"/>
      <dgm:spPr/>
    </dgm:pt>
    <dgm:pt modelId="{2726A104-EEF5-47D5-9B1C-7890B73E63D0}" type="pres">
      <dgm:prSet presAssocID="{22F6FD2D-D111-4175-8811-F4C7E2D6E45E}" presName="text3" presStyleLbl="fgAcc3" presStyleIdx="3" presStyleCnt="8">
        <dgm:presLayoutVars>
          <dgm:chPref val="3"/>
        </dgm:presLayoutVars>
      </dgm:prSet>
      <dgm:spPr/>
      <dgm:t>
        <a:bodyPr/>
        <a:lstStyle/>
        <a:p>
          <a:endParaRPr lang="en-US"/>
        </a:p>
      </dgm:t>
    </dgm:pt>
    <dgm:pt modelId="{1225E3AB-ABEA-4022-BEA3-B2A79994AD72}" type="pres">
      <dgm:prSet presAssocID="{22F6FD2D-D111-4175-8811-F4C7E2D6E45E}" presName="hierChild4" presStyleCnt="0"/>
      <dgm:spPr/>
    </dgm:pt>
    <dgm:pt modelId="{558A19F4-A64F-40E5-82A0-E8FA6D0D2F35}" type="pres">
      <dgm:prSet presAssocID="{3B533E93-AA45-4AC9-9CB7-4EF287AB96B6}" presName="Name10" presStyleLbl="parChTrans1D2" presStyleIdx="1" presStyleCnt="2"/>
      <dgm:spPr/>
      <dgm:t>
        <a:bodyPr/>
        <a:lstStyle/>
        <a:p>
          <a:endParaRPr lang="en-US"/>
        </a:p>
      </dgm:t>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2"/>
      <dgm:spPr/>
    </dgm:pt>
    <dgm:pt modelId="{C9EEDAB6-9D89-4307-9A78-74562B5413C5}" type="pres">
      <dgm:prSet presAssocID="{A05D3806-5723-4FF6-989A-CFBBE505DD4B}" presName="text2" presStyleLbl="fgAcc2" presStyleIdx="1" presStyleCnt="2">
        <dgm:presLayoutVars>
          <dgm:chPref val="3"/>
        </dgm:presLayoutVars>
      </dgm:prSet>
      <dgm:spPr/>
      <dgm:t>
        <a:bodyPr/>
        <a:lstStyle/>
        <a:p>
          <a:endParaRPr lang="en-US"/>
        </a:p>
      </dgm:t>
    </dgm:pt>
    <dgm:pt modelId="{2D93EB03-7AEA-4FDD-B804-687235FEF6BB}" type="pres">
      <dgm:prSet presAssocID="{A05D3806-5723-4FF6-989A-CFBBE505DD4B}" presName="hierChild3" presStyleCnt="0"/>
      <dgm:spPr/>
    </dgm:pt>
    <dgm:pt modelId="{5ABD331D-7FFD-4C80-BE2C-0AA1BA2A958B}" type="pres">
      <dgm:prSet presAssocID="{A2B0C03D-874D-48F0-8AEB-6735F9546654}" presName="Name17" presStyleLbl="parChTrans1D3" presStyleIdx="4" presStyleCnt="8"/>
      <dgm:spPr/>
      <dgm:t>
        <a:bodyPr/>
        <a:lstStyle/>
        <a:p>
          <a:endParaRPr lang="en-US"/>
        </a:p>
      </dgm:t>
    </dgm:pt>
    <dgm:pt modelId="{EC0D7283-9032-48D9-BD18-1D30B2EE7D4A}" type="pres">
      <dgm:prSet presAssocID="{3686A200-E478-4562-8B19-FD2DBBD557B6}" presName="hierRoot3" presStyleCnt="0"/>
      <dgm:spPr/>
    </dgm:pt>
    <dgm:pt modelId="{7530B28D-EB3B-4659-B4B2-FC763E4EE3A9}" type="pres">
      <dgm:prSet presAssocID="{3686A200-E478-4562-8B19-FD2DBBD557B6}" presName="composite3" presStyleCnt="0"/>
      <dgm:spPr/>
    </dgm:pt>
    <dgm:pt modelId="{58F375AC-1231-4C6C-93B9-F66D9D654B90}" type="pres">
      <dgm:prSet presAssocID="{3686A200-E478-4562-8B19-FD2DBBD557B6}" presName="background3" presStyleLbl="node3" presStyleIdx="4" presStyleCnt="8"/>
      <dgm:spPr/>
    </dgm:pt>
    <dgm:pt modelId="{9A027F6F-98EA-4463-AEED-69DDEC77846C}" type="pres">
      <dgm:prSet presAssocID="{3686A200-E478-4562-8B19-FD2DBBD557B6}" presName="text3" presStyleLbl="fgAcc3" presStyleIdx="4" presStyleCnt="8">
        <dgm:presLayoutVars>
          <dgm:chPref val="3"/>
        </dgm:presLayoutVars>
      </dgm:prSet>
      <dgm:spPr/>
      <dgm:t>
        <a:bodyPr/>
        <a:lstStyle/>
        <a:p>
          <a:endParaRPr lang="en-US"/>
        </a:p>
      </dgm:t>
    </dgm:pt>
    <dgm:pt modelId="{4ACDD96A-1C81-485F-AC39-AB623D8C028B}" type="pres">
      <dgm:prSet presAssocID="{3686A200-E478-4562-8B19-FD2DBBD557B6}" presName="hierChild4" presStyleCnt="0"/>
      <dgm:spPr/>
    </dgm:pt>
    <dgm:pt modelId="{E28C17E3-261E-462A-8E82-E0729622E1ED}" type="pres">
      <dgm:prSet presAssocID="{6FC995E7-789C-42A9-9B7B-FE6C01A3DF94}" presName="Name17" presStyleLbl="parChTrans1D3" presStyleIdx="5" presStyleCnt="8"/>
      <dgm:spPr/>
    </dgm:pt>
    <dgm:pt modelId="{071E77B0-A23A-483A-ACA7-3B95439B0BA6}" type="pres">
      <dgm:prSet presAssocID="{00730993-8EF2-459E-8650-C5F9A6ADA80C}" presName="hierRoot3" presStyleCnt="0"/>
      <dgm:spPr/>
    </dgm:pt>
    <dgm:pt modelId="{993FF1D8-DAF2-405A-AC20-91633EEEF6C0}" type="pres">
      <dgm:prSet presAssocID="{00730993-8EF2-459E-8650-C5F9A6ADA80C}" presName="composite3" presStyleCnt="0"/>
      <dgm:spPr/>
    </dgm:pt>
    <dgm:pt modelId="{83A0B2A8-C41B-4581-9018-B55E09DFB506}" type="pres">
      <dgm:prSet presAssocID="{00730993-8EF2-459E-8650-C5F9A6ADA80C}" presName="background3" presStyleLbl="node3" presStyleIdx="5" presStyleCnt="8"/>
      <dgm:spPr/>
    </dgm:pt>
    <dgm:pt modelId="{A073BE97-1035-490A-B56A-3C75BDF619F1}" type="pres">
      <dgm:prSet presAssocID="{00730993-8EF2-459E-8650-C5F9A6ADA80C}" presName="text3" presStyleLbl="fgAcc3" presStyleIdx="5" presStyleCnt="8">
        <dgm:presLayoutVars>
          <dgm:chPref val="3"/>
        </dgm:presLayoutVars>
      </dgm:prSet>
      <dgm:spPr/>
      <dgm:t>
        <a:bodyPr/>
        <a:lstStyle/>
        <a:p>
          <a:endParaRPr lang="en-US"/>
        </a:p>
      </dgm:t>
    </dgm:pt>
    <dgm:pt modelId="{D81F40AF-425D-4E80-AFCD-2508F86D8307}" type="pres">
      <dgm:prSet presAssocID="{00730993-8EF2-459E-8650-C5F9A6ADA80C}" presName="hierChild4" presStyleCnt="0"/>
      <dgm:spPr/>
    </dgm:pt>
    <dgm:pt modelId="{9025A6AD-5301-4106-8CC9-EA1ED726D384}" type="pres">
      <dgm:prSet presAssocID="{4497EDD8-7B02-4E4A-9950-162013840C85}" presName="Name17" presStyleLbl="parChTrans1D3" presStyleIdx="6" presStyleCnt="8"/>
      <dgm:spPr/>
    </dgm:pt>
    <dgm:pt modelId="{E0A3CBED-BB1D-4203-8A04-A164A3933EAB}" type="pres">
      <dgm:prSet presAssocID="{94EF6697-F15F-4BE5-A4CC-852930121A9E}" presName="hierRoot3" presStyleCnt="0"/>
      <dgm:spPr/>
    </dgm:pt>
    <dgm:pt modelId="{23312A24-02D8-4A59-925E-B01E41B9CEBB}" type="pres">
      <dgm:prSet presAssocID="{94EF6697-F15F-4BE5-A4CC-852930121A9E}" presName="composite3" presStyleCnt="0"/>
      <dgm:spPr/>
    </dgm:pt>
    <dgm:pt modelId="{1136DE64-4FC2-4BA0-8CE9-E77249B7DF8B}" type="pres">
      <dgm:prSet presAssocID="{94EF6697-F15F-4BE5-A4CC-852930121A9E}" presName="background3" presStyleLbl="node3" presStyleIdx="6" presStyleCnt="8"/>
      <dgm:spPr/>
    </dgm:pt>
    <dgm:pt modelId="{4C084F99-5190-4C5D-B748-F81F8DE47BCC}" type="pres">
      <dgm:prSet presAssocID="{94EF6697-F15F-4BE5-A4CC-852930121A9E}" presName="text3" presStyleLbl="fgAcc3" presStyleIdx="6" presStyleCnt="8">
        <dgm:presLayoutVars>
          <dgm:chPref val="3"/>
        </dgm:presLayoutVars>
      </dgm:prSet>
      <dgm:spPr/>
      <dgm:t>
        <a:bodyPr/>
        <a:lstStyle/>
        <a:p>
          <a:endParaRPr lang="en-US"/>
        </a:p>
      </dgm:t>
    </dgm:pt>
    <dgm:pt modelId="{2D84DBCC-DBA0-4F79-BE25-AACA976F3E0F}" type="pres">
      <dgm:prSet presAssocID="{94EF6697-F15F-4BE5-A4CC-852930121A9E}" presName="hierChild4" presStyleCnt="0"/>
      <dgm:spPr/>
    </dgm:pt>
    <dgm:pt modelId="{16251738-28D0-4B3A-93C1-1E21590D6FF8}" type="pres">
      <dgm:prSet presAssocID="{C84E18F7-4827-44E8-BD75-B25D5B36BAD4}" presName="Name17" presStyleLbl="parChTrans1D3" presStyleIdx="7" presStyleCnt="8"/>
      <dgm:spPr/>
    </dgm:pt>
    <dgm:pt modelId="{125B030B-0457-4D68-9E61-1D1B9EFFB0A5}" type="pres">
      <dgm:prSet presAssocID="{1FF8D074-296B-4A50-BA3A-8CEFCA2DA560}" presName="hierRoot3" presStyleCnt="0"/>
      <dgm:spPr/>
    </dgm:pt>
    <dgm:pt modelId="{328C62EB-C3A8-483E-AD45-EC562D31A445}" type="pres">
      <dgm:prSet presAssocID="{1FF8D074-296B-4A50-BA3A-8CEFCA2DA560}" presName="composite3" presStyleCnt="0"/>
      <dgm:spPr/>
    </dgm:pt>
    <dgm:pt modelId="{CBC9E4B5-1690-44A6-B5D0-DB64D66DDF0D}" type="pres">
      <dgm:prSet presAssocID="{1FF8D074-296B-4A50-BA3A-8CEFCA2DA560}" presName="background3" presStyleLbl="node3" presStyleIdx="7" presStyleCnt="8"/>
      <dgm:spPr/>
    </dgm:pt>
    <dgm:pt modelId="{257FDA4C-998B-4332-89E5-CE5290466D18}" type="pres">
      <dgm:prSet presAssocID="{1FF8D074-296B-4A50-BA3A-8CEFCA2DA560}" presName="text3" presStyleLbl="fgAcc3" presStyleIdx="7" presStyleCnt="8">
        <dgm:presLayoutVars>
          <dgm:chPref val="3"/>
        </dgm:presLayoutVars>
      </dgm:prSet>
      <dgm:spPr/>
      <dgm:t>
        <a:bodyPr/>
        <a:lstStyle/>
        <a:p>
          <a:endParaRPr lang="en-US"/>
        </a:p>
      </dgm:t>
    </dgm:pt>
    <dgm:pt modelId="{E02A553B-83FE-4AD1-B879-BE15D3B0676A}" type="pres">
      <dgm:prSet presAssocID="{1FF8D074-296B-4A50-BA3A-8CEFCA2DA560}" presName="hierChild4" presStyleCnt="0"/>
      <dgm:spPr/>
    </dgm:pt>
  </dgm:ptLst>
  <dgm:cxnLst>
    <dgm:cxn modelId="{B2AFF832-AC79-4EC1-8DA8-A703D9DC366D}" type="presOf" srcId="{A2B0C03D-874D-48F0-8AEB-6735F9546654}" destId="{5ABD331D-7FFD-4C80-BE2C-0AA1BA2A958B}" srcOrd="0" destOrd="0" presId="urn:microsoft.com/office/officeart/2005/8/layout/hierarchy1#1"/>
    <dgm:cxn modelId="{024F9C44-A424-4547-960F-73C7AF80A3F7}" type="presOf" srcId="{D1E4D5E3-59B2-4E9B-84FB-3DBD8D600D52}" destId="{68357649-6EB7-4205-82DF-DBC025ED83FA}" srcOrd="0" destOrd="0" presId="urn:microsoft.com/office/officeart/2005/8/layout/hierarchy1#1"/>
    <dgm:cxn modelId="{3B861BE1-70AB-4755-92B5-11294FB0CE0C}" type="presOf" srcId="{4497EDD8-7B02-4E4A-9950-162013840C85}" destId="{9025A6AD-5301-4106-8CC9-EA1ED726D384}" srcOrd="0" destOrd="0" presId="urn:microsoft.com/office/officeart/2005/8/layout/hierarchy1#1"/>
    <dgm:cxn modelId="{1A81F968-CFB2-44AB-9D84-29BC93368475}" type="presOf" srcId="{42D42628-864C-41D6-833F-2DBB342F4DB0}" destId="{9EA914DE-A312-4852-926F-356E365C8677}" srcOrd="0" destOrd="0" presId="urn:microsoft.com/office/officeart/2005/8/layout/hierarchy1#1"/>
    <dgm:cxn modelId="{23B7F4D5-1FCC-4243-A982-40F994A16A72}" type="presOf" srcId="{C84E18F7-4827-44E8-BD75-B25D5B36BAD4}" destId="{16251738-28D0-4B3A-93C1-1E21590D6FF8}" srcOrd="0" destOrd="0" presId="urn:microsoft.com/office/officeart/2005/8/layout/hierarchy1#1"/>
    <dgm:cxn modelId="{E2A33364-E30A-404A-B0F6-E8C79B2549B0}" srcId="{A05D3806-5723-4FF6-989A-CFBBE505DD4B}" destId="{1FF8D074-296B-4A50-BA3A-8CEFCA2DA560}" srcOrd="3" destOrd="0" parTransId="{C84E18F7-4827-44E8-BD75-B25D5B36BAD4}" sibTransId="{CE5D2020-5996-4D5E-852A-6DECBD86E894}"/>
    <dgm:cxn modelId="{C8FB9885-DAFF-44B4-8A8B-3596B6BD70DA}" type="presOf" srcId="{94EF6697-F15F-4BE5-A4CC-852930121A9E}" destId="{4C084F99-5190-4C5D-B748-F81F8DE47BCC}" srcOrd="0" destOrd="0" presId="urn:microsoft.com/office/officeart/2005/8/layout/hierarchy1#1"/>
    <dgm:cxn modelId="{23685B33-C58F-440D-9595-137642D5F186}" srcId="{A05D3806-5723-4FF6-989A-CFBBE505DD4B}" destId="{94EF6697-F15F-4BE5-A4CC-852930121A9E}" srcOrd="2" destOrd="0" parTransId="{4497EDD8-7B02-4E4A-9950-162013840C85}" sibTransId="{4628C330-F6C4-4E5D-ADCB-CBD0C9ED4D74}"/>
    <dgm:cxn modelId="{31539EAF-8291-4D0C-B987-D9A559B4BB4D}" type="presOf" srcId="{A05D3806-5723-4FF6-989A-CFBBE505DD4B}" destId="{C9EEDAB6-9D89-4307-9A78-74562B5413C5}" srcOrd="0" destOrd="0" presId="urn:microsoft.com/office/officeart/2005/8/layout/hierarchy1#1"/>
    <dgm:cxn modelId="{CE0FB868-7208-4616-8094-FF785E8BB4B8}" type="presOf" srcId="{6FC995E7-789C-42A9-9B7B-FE6C01A3DF94}" destId="{E28C17E3-261E-462A-8E82-E0729622E1ED}" srcOrd="0" destOrd="0" presId="urn:microsoft.com/office/officeart/2005/8/layout/hierarchy1#1"/>
    <dgm:cxn modelId="{ECCAD6D6-56D7-4341-931D-94801B02C80C}" srcId="{42D42628-864C-41D6-833F-2DBB342F4DB0}" destId="{1FC1C8C3-63CB-4E55-BD49-AA552B8440D8}" srcOrd="0" destOrd="0" parTransId="{B025E324-1C01-4543-8D06-F931E0E78FF4}" sibTransId="{588AC07E-4185-4602-8798-37B6E219CC88}"/>
    <dgm:cxn modelId="{E011D527-E78D-4F41-B548-06EE30196660}" type="presOf" srcId="{CD2C63A4-9D5D-47CE-8D74-13AD5720E5D9}" destId="{32C577E3-B2E7-4F50-83DE-6F01CC88C9C5}" srcOrd="0" destOrd="0" presId="urn:microsoft.com/office/officeart/2005/8/layout/hierarchy1#1"/>
    <dgm:cxn modelId="{DF53DD41-8490-49D9-84CE-D4A4C15A1A4E}" type="presOf" srcId="{1FF8D074-296B-4A50-BA3A-8CEFCA2DA560}" destId="{257FDA4C-998B-4332-89E5-CE5290466D18}" srcOrd="0" destOrd="0" presId="urn:microsoft.com/office/officeart/2005/8/layout/hierarchy1#1"/>
    <dgm:cxn modelId="{46F3053D-0DC3-4FCA-BA57-4C0B8D8FC313}" type="presOf" srcId="{BD974C14-C39B-4EE1-B5D9-2FDCB32CDCFE}" destId="{D59171DA-149A-4C9C-A74B-23447966A3B9}" srcOrd="0" destOrd="0" presId="urn:microsoft.com/office/officeart/2005/8/layout/hierarchy1#1"/>
    <dgm:cxn modelId="{83CFC2C3-A403-4057-A04B-54B337E4E06C}" type="presOf" srcId="{B025E324-1C01-4543-8D06-F931E0E78FF4}" destId="{09E7BBA0-5F8D-4D96-A214-A0567596BDAF}" srcOrd="0" destOrd="0" presId="urn:microsoft.com/office/officeart/2005/8/layout/hierarchy1#1"/>
    <dgm:cxn modelId="{8B44780E-7414-4F63-9C65-A8E7A0C7CC61}" srcId="{CD2C63A4-9D5D-47CE-8D74-13AD5720E5D9}" destId="{42D42628-864C-41D6-833F-2DBB342F4DB0}" srcOrd="0" destOrd="0" parTransId="{C7195306-E1B1-4ECE-8382-424ACA226556}" sibTransId="{33D8AA3E-DAD3-412E-80E1-09AFD3B5EAF9}"/>
    <dgm:cxn modelId="{49631072-3B03-4F1C-9B9B-7DB6C5EEEFE4}" srcId="{A05D3806-5723-4FF6-989A-CFBBE505DD4B}" destId="{00730993-8EF2-459E-8650-C5F9A6ADA80C}" srcOrd="1" destOrd="0" parTransId="{6FC995E7-789C-42A9-9B7B-FE6C01A3DF94}" sibTransId="{330FB038-5DED-4A32-94E4-59156CA197E5}"/>
    <dgm:cxn modelId="{4A644311-E49C-4065-BB4B-D43A693383FE}" srcId="{1FC1C8C3-63CB-4E55-BD49-AA552B8440D8}" destId="{413DC10E-9606-4031-9D12-417781688977}" srcOrd="0" destOrd="0" parTransId="{B91B61BD-7D07-442C-992B-5B3D56015222}" sibTransId="{35976CC6-4E05-49D8-B5E8-F8093ECA95B4}"/>
    <dgm:cxn modelId="{2AC2804E-BF5A-414A-925A-DFBC75CAAF5D}" type="presOf" srcId="{00730993-8EF2-459E-8650-C5F9A6ADA80C}" destId="{A073BE97-1035-490A-B56A-3C75BDF619F1}" srcOrd="0" destOrd="0" presId="urn:microsoft.com/office/officeart/2005/8/layout/hierarchy1#1"/>
    <dgm:cxn modelId="{DF96756C-0559-49DD-9144-7D18657702BC}" srcId="{1FC1C8C3-63CB-4E55-BD49-AA552B8440D8}" destId="{32F49973-DA4F-43F1-9B38-B6A9747AFC3C}" srcOrd="2" destOrd="0" parTransId="{D1E4D5E3-59B2-4E9B-84FB-3DBD8D600D52}" sibTransId="{3B363894-954E-4B79-9BFC-7FB96F320BD0}"/>
    <dgm:cxn modelId="{140C9356-21A9-40B4-BFE3-CB542F40AD2A}" srcId="{A05D3806-5723-4FF6-989A-CFBBE505DD4B}" destId="{3686A200-E478-4562-8B19-FD2DBBD557B6}" srcOrd="0" destOrd="0" parTransId="{A2B0C03D-874D-48F0-8AEB-6735F9546654}" sibTransId="{AFE54AA4-E896-4D7C-A98A-AA7AA56E9B8C}"/>
    <dgm:cxn modelId="{81B10D2C-931B-48B4-A684-25CA21BE224A}" srcId="{1FC1C8C3-63CB-4E55-BD49-AA552B8440D8}" destId="{22F6FD2D-D111-4175-8811-F4C7E2D6E45E}" srcOrd="3" destOrd="0" parTransId="{EF138E9D-0EB2-4C75-960F-0453B7AAACA6}" sibTransId="{0D3BFDFC-0545-4A48-8CBD-2E7FE6063C42}"/>
    <dgm:cxn modelId="{0F46691A-523C-4DB2-ADE3-D352836FA6A2}" type="presOf" srcId="{2CBDA979-8596-4CE7-8BC2-17404A7C0FD8}" destId="{533883D4-4C00-47F7-9EF4-FA619DFDCE70}" srcOrd="0" destOrd="0" presId="urn:microsoft.com/office/officeart/2005/8/layout/hierarchy1#1"/>
    <dgm:cxn modelId="{C56F7A56-4383-40A6-BABB-F5C2BFA8C26E}" type="presOf" srcId="{413DC10E-9606-4031-9D12-417781688977}" destId="{853C1BD6-B55C-4E31-8087-BF0CECC29114}" srcOrd="0" destOrd="0" presId="urn:microsoft.com/office/officeart/2005/8/layout/hierarchy1#1"/>
    <dgm:cxn modelId="{D43E241A-5E88-40BC-BC4F-99A7AB078B5D}" type="presOf" srcId="{3686A200-E478-4562-8B19-FD2DBBD557B6}" destId="{9A027F6F-98EA-4463-AEED-69DDEC77846C}" srcOrd="0" destOrd="0" presId="urn:microsoft.com/office/officeart/2005/8/layout/hierarchy1#1"/>
    <dgm:cxn modelId="{0BF99473-67C7-4321-AF2F-99790CB67765}" srcId="{42D42628-864C-41D6-833F-2DBB342F4DB0}" destId="{A05D3806-5723-4FF6-989A-CFBBE505DD4B}" srcOrd="1" destOrd="0" parTransId="{3B533E93-AA45-4AC9-9CB7-4EF287AB96B6}" sibTransId="{C1E7C596-43DD-4C48-95F5-50523BA11C29}"/>
    <dgm:cxn modelId="{9DB12A45-B6CD-4324-8E63-6BEED125D815}" srcId="{1FC1C8C3-63CB-4E55-BD49-AA552B8440D8}" destId="{2CBDA979-8596-4CE7-8BC2-17404A7C0FD8}" srcOrd="1" destOrd="0" parTransId="{BD974C14-C39B-4EE1-B5D9-2FDCB32CDCFE}" sibTransId="{9F1D3E32-A446-4254-BA89-8FD8DDFCF152}"/>
    <dgm:cxn modelId="{EFAD7DFB-6701-4355-8D5F-757A975A6005}" type="presOf" srcId="{B91B61BD-7D07-442C-992B-5B3D56015222}" destId="{7AE2857D-5F88-40E3-94F7-FDA3B28620D7}" srcOrd="0" destOrd="0" presId="urn:microsoft.com/office/officeart/2005/8/layout/hierarchy1#1"/>
    <dgm:cxn modelId="{05A492B8-9C51-458D-815F-AE34E0AB1B60}" type="presOf" srcId="{32F49973-DA4F-43F1-9B38-B6A9747AFC3C}" destId="{2DA0A68E-2B6C-4EB1-845F-6D185403E783}" srcOrd="0" destOrd="0" presId="urn:microsoft.com/office/officeart/2005/8/layout/hierarchy1#1"/>
    <dgm:cxn modelId="{F11144B9-56E0-4A25-9977-623EA0007318}" type="presOf" srcId="{1FC1C8C3-63CB-4E55-BD49-AA552B8440D8}" destId="{0EA44707-A464-4EC8-A803-F76ACC6D424E}" srcOrd="0" destOrd="0" presId="urn:microsoft.com/office/officeart/2005/8/layout/hierarchy1#1"/>
    <dgm:cxn modelId="{1AE95D99-93BF-41A6-BA10-3528B8024A45}" type="presOf" srcId="{22F6FD2D-D111-4175-8811-F4C7E2D6E45E}" destId="{2726A104-EEF5-47D5-9B1C-7890B73E63D0}" srcOrd="0" destOrd="0" presId="urn:microsoft.com/office/officeart/2005/8/layout/hierarchy1#1"/>
    <dgm:cxn modelId="{8565C18F-0DE7-4617-BF1D-F5E7CB5D1B08}" type="presOf" srcId="{EF138E9D-0EB2-4C75-960F-0453B7AAACA6}" destId="{DE49DEFF-1E1F-4134-9994-B883998DBCE8}" srcOrd="0" destOrd="0" presId="urn:microsoft.com/office/officeart/2005/8/layout/hierarchy1#1"/>
    <dgm:cxn modelId="{5BAD8807-BB89-4337-9BF8-8FAEC07FADCF}" type="presOf" srcId="{3B533E93-AA45-4AC9-9CB7-4EF287AB96B6}" destId="{558A19F4-A64F-40E5-82A0-E8FA6D0D2F35}" srcOrd="0" destOrd="0" presId="urn:microsoft.com/office/officeart/2005/8/layout/hierarchy1#1"/>
    <dgm:cxn modelId="{3FB52619-C8AC-41B4-BC62-C61BA8930E03}" type="presParOf" srcId="{32C577E3-B2E7-4F50-83DE-6F01CC88C9C5}" destId="{127C500C-4887-40E4-B187-5B52545DCD7D}" srcOrd="0" destOrd="0" presId="urn:microsoft.com/office/officeart/2005/8/layout/hierarchy1#1"/>
    <dgm:cxn modelId="{2578CEB0-E279-4733-86EB-9B8E10BB4192}" type="presParOf" srcId="{127C500C-4887-40E4-B187-5B52545DCD7D}" destId="{365B431B-456E-4B1C-A19C-568423617177}" srcOrd="0" destOrd="0" presId="urn:microsoft.com/office/officeart/2005/8/layout/hierarchy1#1"/>
    <dgm:cxn modelId="{8D0BFB9F-DCCC-49B0-8DF4-685694C6C15B}" type="presParOf" srcId="{365B431B-456E-4B1C-A19C-568423617177}" destId="{5CB9CF2E-F8C1-427A-832C-73E3C9485AF5}" srcOrd="0" destOrd="0" presId="urn:microsoft.com/office/officeart/2005/8/layout/hierarchy1#1"/>
    <dgm:cxn modelId="{D65E7B5A-0632-40BA-9E73-F0E53825CC57}" type="presParOf" srcId="{365B431B-456E-4B1C-A19C-568423617177}" destId="{9EA914DE-A312-4852-926F-356E365C8677}" srcOrd="1" destOrd="0" presId="urn:microsoft.com/office/officeart/2005/8/layout/hierarchy1#1"/>
    <dgm:cxn modelId="{FBDDC5DC-AB96-4C29-BE56-60160EE48F10}" type="presParOf" srcId="{127C500C-4887-40E4-B187-5B52545DCD7D}" destId="{7996B813-D5A1-416C-BFD3-D8CB23FE7818}" srcOrd="1" destOrd="0" presId="urn:microsoft.com/office/officeart/2005/8/layout/hierarchy1#1"/>
    <dgm:cxn modelId="{A00B3193-865F-4415-B11D-CF869608D82D}" type="presParOf" srcId="{7996B813-D5A1-416C-BFD3-D8CB23FE7818}" destId="{09E7BBA0-5F8D-4D96-A214-A0567596BDAF}" srcOrd="0" destOrd="0" presId="urn:microsoft.com/office/officeart/2005/8/layout/hierarchy1#1"/>
    <dgm:cxn modelId="{D13C672D-146D-4C85-8683-BBC20C5E5C65}" type="presParOf" srcId="{7996B813-D5A1-416C-BFD3-D8CB23FE7818}" destId="{8D56CC28-91EB-4D35-B97C-A0CE4C54B480}" srcOrd="1" destOrd="0" presId="urn:microsoft.com/office/officeart/2005/8/layout/hierarchy1#1"/>
    <dgm:cxn modelId="{F12144BE-448E-41EF-8732-31D75B256330}" type="presParOf" srcId="{8D56CC28-91EB-4D35-B97C-A0CE4C54B480}" destId="{1A27D8D0-0CEA-4DF6-B14F-FEB4FC25CED3}" srcOrd="0" destOrd="0" presId="urn:microsoft.com/office/officeart/2005/8/layout/hierarchy1#1"/>
    <dgm:cxn modelId="{C6899255-8F82-4ECD-9E8F-93E37EED2AF3}" type="presParOf" srcId="{1A27D8D0-0CEA-4DF6-B14F-FEB4FC25CED3}" destId="{A34195EE-C43D-4F9B-A621-CBE3CC21780D}" srcOrd="0" destOrd="0" presId="urn:microsoft.com/office/officeart/2005/8/layout/hierarchy1#1"/>
    <dgm:cxn modelId="{1E7A6680-FA87-4D9A-A2D7-1B57542053E5}" type="presParOf" srcId="{1A27D8D0-0CEA-4DF6-B14F-FEB4FC25CED3}" destId="{0EA44707-A464-4EC8-A803-F76ACC6D424E}" srcOrd="1" destOrd="0" presId="urn:microsoft.com/office/officeart/2005/8/layout/hierarchy1#1"/>
    <dgm:cxn modelId="{6705E1DB-3DE8-42FB-A4EA-28DA52B10F7E}" type="presParOf" srcId="{8D56CC28-91EB-4D35-B97C-A0CE4C54B480}" destId="{6B6A2946-5A7E-4FF4-AF36-E3D5F63CFE3D}" srcOrd="1" destOrd="0" presId="urn:microsoft.com/office/officeart/2005/8/layout/hierarchy1#1"/>
    <dgm:cxn modelId="{EFA76E1C-3251-4C36-998C-44FA56D07F7C}" type="presParOf" srcId="{6B6A2946-5A7E-4FF4-AF36-E3D5F63CFE3D}" destId="{7AE2857D-5F88-40E3-94F7-FDA3B28620D7}" srcOrd="0" destOrd="0" presId="urn:microsoft.com/office/officeart/2005/8/layout/hierarchy1#1"/>
    <dgm:cxn modelId="{31996F57-FC0F-4080-A7AA-24354A94B5FC}" type="presParOf" srcId="{6B6A2946-5A7E-4FF4-AF36-E3D5F63CFE3D}" destId="{D7BD317B-C4E6-4902-B91D-E9C9A9EF8739}" srcOrd="1" destOrd="0" presId="urn:microsoft.com/office/officeart/2005/8/layout/hierarchy1#1"/>
    <dgm:cxn modelId="{0D915054-EFCF-4B7F-8B52-850220BA3C49}" type="presParOf" srcId="{D7BD317B-C4E6-4902-B91D-E9C9A9EF8739}" destId="{CB0CF6A7-20E6-46ED-9BCC-DAB7055AECE0}" srcOrd="0" destOrd="0" presId="urn:microsoft.com/office/officeart/2005/8/layout/hierarchy1#1"/>
    <dgm:cxn modelId="{4806F73C-B38F-4D0E-9448-FC10CDDBD8EA}" type="presParOf" srcId="{CB0CF6A7-20E6-46ED-9BCC-DAB7055AECE0}" destId="{F5259C9B-A3FA-48CF-9040-45A521EAA633}" srcOrd="0" destOrd="0" presId="urn:microsoft.com/office/officeart/2005/8/layout/hierarchy1#1"/>
    <dgm:cxn modelId="{39203E47-DD22-40AD-AFF7-66041F6A3236}" type="presParOf" srcId="{CB0CF6A7-20E6-46ED-9BCC-DAB7055AECE0}" destId="{853C1BD6-B55C-4E31-8087-BF0CECC29114}" srcOrd="1" destOrd="0" presId="urn:microsoft.com/office/officeart/2005/8/layout/hierarchy1#1"/>
    <dgm:cxn modelId="{1BE04861-BA77-42F1-9A55-A22B263421EF}" type="presParOf" srcId="{D7BD317B-C4E6-4902-B91D-E9C9A9EF8739}" destId="{D55B9A71-3914-40FF-9109-62322A3C9A89}" srcOrd="1" destOrd="0" presId="urn:microsoft.com/office/officeart/2005/8/layout/hierarchy1#1"/>
    <dgm:cxn modelId="{AB79EC76-C87F-498E-B7A0-F95A6FB08622}" type="presParOf" srcId="{6B6A2946-5A7E-4FF4-AF36-E3D5F63CFE3D}" destId="{D59171DA-149A-4C9C-A74B-23447966A3B9}" srcOrd="2" destOrd="0" presId="urn:microsoft.com/office/officeart/2005/8/layout/hierarchy1#1"/>
    <dgm:cxn modelId="{BA89315F-8D86-44C7-86B3-72105E337325}" type="presParOf" srcId="{6B6A2946-5A7E-4FF4-AF36-E3D5F63CFE3D}" destId="{4BC45A5B-43E4-47E5-81B8-A3ADEED7A3F3}" srcOrd="3" destOrd="0" presId="urn:microsoft.com/office/officeart/2005/8/layout/hierarchy1#1"/>
    <dgm:cxn modelId="{ABFB1C8A-5C25-45DF-80F2-CC388EBA04D5}" type="presParOf" srcId="{4BC45A5B-43E4-47E5-81B8-A3ADEED7A3F3}" destId="{7911E21C-7200-416C-8681-19878FF62A5E}" srcOrd="0" destOrd="0" presId="urn:microsoft.com/office/officeart/2005/8/layout/hierarchy1#1"/>
    <dgm:cxn modelId="{C1853A1D-83D1-4450-802F-74E30173A29B}" type="presParOf" srcId="{7911E21C-7200-416C-8681-19878FF62A5E}" destId="{1A203F35-9E67-4F17-83C9-09EC9C012210}" srcOrd="0" destOrd="0" presId="urn:microsoft.com/office/officeart/2005/8/layout/hierarchy1#1"/>
    <dgm:cxn modelId="{E303E91A-9052-4A44-9DB0-3F0024B8DC03}" type="presParOf" srcId="{7911E21C-7200-416C-8681-19878FF62A5E}" destId="{533883D4-4C00-47F7-9EF4-FA619DFDCE70}" srcOrd="1" destOrd="0" presId="urn:microsoft.com/office/officeart/2005/8/layout/hierarchy1#1"/>
    <dgm:cxn modelId="{B4D092FA-4DB9-4CDF-B4EC-8BE84B760459}" type="presParOf" srcId="{4BC45A5B-43E4-47E5-81B8-A3ADEED7A3F3}" destId="{BB3193DD-346C-4CBB-ACC3-5F6ABE258C28}" srcOrd="1" destOrd="0" presId="urn:microsoft.com/office/officeart/2005/8/layout/hierarchy1#1"/>
    <dgm:cxn modelId="{5B22CAB5-3CF0-444B-A62F-EB5DE55BB787}" type="presParOf" srcId="{6B6A2946-5A7E-4FF4-AF36-E3D5F63CFE3D}" destId="{68357649-6EB7-4205-82DF-DBC025ED83FA}" srcOrd="4" destOrd="0" presId="urn:microsoft.com/office/officeart/2005/8/layout/hierarchy1#1"/>
    <dgm:cxn modelId="{53F4FCDE-BD06-4D3D-AB98-D9CCAB1B229E}" type="presParOf" srcId="{6B6A2946-5A7E-4FF4-AF36-E3D5F63CFE3D}" destId="{FF4BB566-DAAF-4A0F-B4CD-BF8E3C5670C5}" srcOrd="5" destOrd="0" presId="urn:microsoft.com/office/officeart/2005/8/layout/hierarchy1#1"/>
    <dgm:cxn modelId="{87589974-6960-4D34-9ABE-34311D4EDA19}" type="presParOf" srcId="{FF4BB566-DAAF-4A0F-B4CD-BF8E3C5670C5}" destId="{6DE6CC03-23C4-4A26-8359-B6DF3E699C53}" srcOrd="0" destOrd="0" presId="urn:microsoft.com/office/officeart/2005/8/layout/hierarchy1#1"/>
    <dgm:cxn modelId="{3E6C2945-5C3B-42C5-8702-9DD6EA5D6AE5}" type="presParOf" srcId="{6DE6CC03-23C4-4A26-8359-B6DF3E699C53}" destId="{22DD151E-FAB9-43BA-89D9-8CB0858D64F1}" srcOrd="0" destOrd="0" presId="urn:microsoft.com/office/officeart/2005/8/layout/hierarchy1#1"/>
    <dgm:cxn modelId="{46D455B1-3176-4EAD-B74A-CF9E34EC4355}" type="presParOf" srcId="{6DE6CC03-23C4-4A26-8359-B6DF3E699C53}" destId="{2DA0A68E-2B6C-4EB1-845F-6D185403E783}" srcOrd="1" destOrd="0" presId="urn:microsoft.com/office/officeart/2005/8/layout/hierarchy1#1"/>
    <dgm:cxn modelId="{73EDA870-7AC6-4799-A917-6D7056E49406}" type="presParOf" srcId="{FF4BB566-DAAF-4A0F-B4CD-BF8E3C5670C5}" destId="{6BEF3D6B-C5B9-4555-92D3-AD1F66DC86DC}" srcOrd="1" destOrd="0" presId="urn:microsoft.com/office/officeart/2005/8/layout/hierarchy1#1"/>
    <dgm:cxn modelId="{EE0DC861-365B-4A3B-8D64-A648C2BD7FAB}" type="presParOf" srcId="{6B6A2946-5A7E-4FF4-AF36-E3D5F63CFE3D}" destId="{DE49DEFF-1E1F-4134-9994-B883998DBCE8}" srcOrd="6" destOrd="0" presId="urn:microsoft.com/office/officeart/2005/8/layout/hierarchy1#1"/>
    <dgm:cxn modelId="{78B64721-E7C3-44BD-B2E5-3DC8EDCC375B}" type="presParOf" srcId="{6B6A2946-5A7E-4FF4-AF36-E3D5F63CFE3D}" destId="{5A77015D-AE07-4196-B3F5-D9676346463D}" srcOrd="7" destOrd="0" presId="urn:microsoft.com/office/officeart/2005/8/layout/hierarchy1#1"/>
    <dgm:cxn modelId="{715A2F5B-A320-4278-9C07-8480C68A31EA}" type="presParOf" srcId="{5A77015D-AE07-4196-B3F5-D9676346463D}" destId="{41AA00D9-C40C-4DE0-90AD-5693A9F8D7DF}" srcOrd="0" destOrd="0" presId="urn:microsoft.com/office/officeart/2005/8/layout/hierarchy1#1"/>
    <dgm:cxn modelId="{32739B7F-4DE4-445F-A604-776A0AC2755D}" type="presParOf" srcId="{41AA00D9-C40C-4DE0-90AD-5693A9F8D7DF}" destId="{1C1DD599-F153-4018-8D18-57F217D8ADF7}" srcOrd="0" destOrd="0" presId="urn:microsoft.com/office/officeart/2005/8/layout/hierarchy1#1"/>
    <dgm:cxn modelId="{62085607-CA91-40F4-AA4D-2C64B4E48EAC}" type="presParOf" srcId="{41AA00D9-C40C-4DE0-90AD-5693A9F8D7DF}" destId="{2726A104-EEF5-47D5-9B1C-7890B73E63D0}" srcOrd="1" destOrd="0" presId="urn:microsoft.com/office/officeart/2005/8/layout/hierarchy1#1"/>
    <dgm:cxn modelId="{E8B8C45C-90B8-4100-8E92-E8AACAF09C0D}" type="presParOf" srcId="{5A77015D-AE07-4196-B3F5-D9676346463D}" destId="{1225E3AB-ABEA-4022-BEA3-B2A79994AD72}" srcOrd="1" destOrd="0" presId="urn:microsoft.com/office/officeart/2005/8/layout/hierarchy1#1"/>
    <dgm:cxn modelId="{7545E3D0-905A-4B2D-9665-917F436694D3}" type="presParOf" srcId="{7996B813-D5A1-416C-BFD3-D8CB23FE7818}" destId="{558A19F4-A64F-40E5-82A0-E8FA6D0D2F35}" srcOrd="2" destOrd="0" presId="urn:microsoft.com/office/officeart/2005/8/layout/hierarchy1#1"/>
    <dgm:cxn modelId="{7C7E82AC-6FF1-4013-AE15-2F7935DC00BA}" type="presParOf" srcId="{7996B813-D5A1-416C-BFD3-D8CB23FE7818}" destId="{0E934F16-8941-405B-8601-29FC10B8D7A0}" srcOrd="3" destOrd="0" presId="urn:microsoft.com/office/officeart/2005/8/layout/hierarchy1#1"/>
    <dgm:cxn modelId="{809A947D-BF15-4A65-AA8D-97132D38A9D5}" type="presParOf" srcId="{0E934F16-8941-405B-8601-29FC10B8D7A0}" destId="{940CC847-5B2B-4831-A167-B9F242FC0F5A}" srcOrd="0" destOrd="0" presId="urn:microsoft.com/office/officeart/2005/8/layout/hierarchy1#1"/>
    <dgm:cxn modelId="{8ADBB2E3-25BA-408B-B9F3-9F61968CD8FD}" type="presParOf" srcId="{940CC847-5B2B-4831-A167-B9F242FC0F5A}" destId="{9BFD9D87-8C19-4DBE-8296-0309769DBFD0}" srcOrd="0" destOrd="0" presId="urn:microsoft.com/office/officeart/2005/8/layout/hierarchy1#1"/>
    <dgm:cxn modelId="{BE01056E-DEE1-4CD8-B40C-8F9DBB43E6DE}" type="presParOf" srcId="{940CC847-5B2B-4831-A167-B9F242FC0F5A}" destId="{C9EEDAB6-9D89-4307-9A78-74562B5413C5}" srcOrd="1" destOrd="0" presId="urn:microsoft.com/office/officeart/2005/8/layout/hierarchy1#1"/>
    <dgm:cxn modelId="{7114FBAB-291A-49F3-AC42-7C5CCDA30236}" type="presParOf" srcId="{0E934F16-8941-405B-8601-29FC10B8D7A0}" destId="{2D93EB03-7AEA-4FDD-B804-687235FEF6BB}" srcOrd="1" destOrd="0" presId="urn:microsoft.com/office/officeart/2005/8/layout/hierarchy1#1"/>
    <dgm:cxn modelId="{C5EDD313-BA25-4D0C-B2E9-566B0A46C373}" type="presParOf" srcId="{2D93EB03-7AEA-4FDD-B804-687235FEF6BB}" destId="{5ABD331D-7FFD-4C80-BE2C-0AA1BA2A958B}" srcOrd="0" destOrd="0" presId="urn:microsoft.com/office/officeart/2005/8/layout/hierarchy1#1"/>
    <dgm:cxn modelId="{572DD33E-C302-4619-BDB9-6A3720D1A23A}" type="presParOf" srcId="{2D93EB03-7AEA-4FDD-B804-687235FEF6BB}" destId="{EC0D7283-9032-48D9-BD18-1D30B2EE7D4A}" srcOrd="1" destOrd="0" presId="urn:microsoft.com/office/officeart/2005/8/layout/hierarchy1#1"/>
    <dgm:cxn modelId="{CBC84B63-9A9C-40B4-8342-30751D069324}" type="presParOf" srcId="{EC0D7283-9032-48D9-BD18-1D30B2EE7D4A}" destId="{7530B28D-EB3B-4659-B4B2-FC763E4EE3A9}" srcOrd="0" destOrd="0" presId="urn:microsoft.com/office/officeart/2005/8/layout/hierarchy1#1"/>
    <dgm:cxn modelId="{76052B02-A29E-4D80-9390-7BD45C5470E5}" type="presParOf" srcId="{7530B28D-EB3B-4659-B4B2-FC763E4EE3A9}" destId="{58F375AC-1231-4C6C-93B9-F66D9D654B90}" srcOrd="0" destOrd="0" presId="urn:microsoft.com/office/officeart/2005/8/layout/hierarchy1#1"/>
    <dgm:cxn modelId="{0DAE4D11-7F46-4235-AECC-AC429B12DB6C}" type="presParOf" srcId="{7530B28D-EB3B-4659-B4B2-FC763E4EE3A9}" destId="{9A027F6F-98EA-4463-AEED-69DDEC77846C}" srcOrd="1" destOrd="0" presId="urn:microsoft.com/office/officeart/2005/8/layout/hierarchy1#1"/>
    <dgm:cxn modelId="{5E52D56F-E501-4A04-8631-A0179703A22B}" type="presParOf" srcId="{EC0D7283-9032-48D9-BD18-1D30B2EE7D4A}" destId="{4ACDD96A-1C81-485F-AC39-AB623D8C028B}" srcOrd="1" destOrd="0" presId="urn:microsoft.com/office/officeart/2005/8/layout/hierarchy1#1"/>
    <dgm:cxn modelId="{5927DB7B-95C5-44F9-AD2A-A95A2924226E}" type="presParOf" srcId="{2D93EB03-7AEA-4FDD-B804-687235FEF6BB}" destId="{E28C17E3-261E-462A-8E82-E0729622E1ED}" srcOrd="2" destOrd="0" presId="urn:microsoft.com/office/officeart/2005/8/layout/hierarchy1#1"/>
    <dgm:cxn modelId="{13008917-8ABB-4FB7-A4AA-ECC8C04EC68B}" type="presParOf" srcId="{2D93EB03-7AEA-4FDD-B804-687235FEF6BB}" destId="{071E77B0-A23A-483A-ACA7-3B95439B0BA6}" srcOrd="3" destOrd="0" presId="urn:microsoft.com/office/officeart/2005/8/layout/hierarchy1#1"/>
    <dgm:cxn modelId="{D36D91DE-8B4E-4A90-8147-A4AEAD473A23}" type="presParOf" srcId="{071E77B0-A23A-483A-ACA7-3B95439B0BA6}" destId="{993FF1D8-DAF2-405A-AC20-91633EEEF6C0}" srcOrd="0" destOrd="0" presId="urn:microsoft.com/office/officeart/2005/8/layout/hierarchy1#1"/>
    <dgm:cxn modelId="{3856D468-D706-479A-BF99-1E6BCAE75B2A}" type="presParOf" srcId="{993FF1D8-DAF2-405A-AC20-91633EEEF6C0}" destId="{83A0B2A8-C41B-4581-9018-B55E09DFB506}" srcOrd="0" destOrd="0" presId="urn:microsoft.com/office/officeart/2005/8/layout/hierarchy1#1"/>
    <dgm:cxn modelId="{A8200820-5FD9-4678-A958-BD606EE3370D}" type="presParOf" srcId="{993FF1D8-DAF2-405A-AC20-91633EEEF6C0}" destId="{A073BE97-1035-490A-B56A-3C75BDF619F1}" srcOrd="1" destOrd="0" presId="urn:microsoft.com/office/officeart/2005/8/layout/hierarchy1#1"/>
    <dgm:cxn modelId="{09D3B393-B06D-4B2A-807F-15943C5CFEBE}" type="presParOf" srcId="{071E77B0-A23A-483A-ACA7-3B95439B0BA6}" destId="{D81F40AF-425D-4E80-AFCD-2508F86D8307}" srcOrd="1" destOrd="0" presId="urn:microsoft.com/office/officeart/2005/8/layout/hierarchy1#1"/>
    <dgm:cxn modelId="{5858D5EB-0A6F-4343-9699-F5775C275EC4}" type="presParOf" srcId="{2D93EB03-7AEA-4FDD-B804-687235FEF6BB}" destId="{9025A6AD-5301-4106-8CC9-EA1ED726D384}" srcOrd="4" destOrd="0" presId="urn:microsoft.com/office/officeart/2005/8/layout/hierarchy1#1"/>
    <dgm:cxn modelId="{3FE4B91A-4A84-4421-85CA-71E057CCF836}" type="presParOf" srcId="{2D93EB03-7AEA-4FDD-B804-687235FEF6BB}" destId="{E0A3CBED-BB1D-4203-8A04-A164A3933EAB}" srcOrd="5" destOrd="0" presId="urn:microsoft.com/office/officeart/2005/8/layout/hierarchy1#1"/>
    <dgm:cxn modelId="{0060754F-2928-40BC-BC7E-EC6FBD2DDAD3}" type="presParOf" srcId="{E0A3CBED-BB1D-4203-8A04-A164A3933EAB}" destId="{23312A24-02D8-4A59-925E-B01E41B9CEBB}" srcOrd="0" destOrd="0" presId="urn:microsoft.com/office/officeart/2005/8/layout/hierarchy1#1"/>
    <dgm:cxn modelId="{E26F6ADC-0B24-4E2F-8C67-37B93FCFB61C}" type="presParOf" srcId="{23312A24-02D8-4A59-925E-B01E41B9CEBB}" destId="{1136DE64-4FC2-4BA0-8CE9-E77249B7DF8B}" srcOrd="0" destOrd="0" presId="urn:microsoft.com/office/officeart/2005/8/layout/hierarchy1#1"/>
    <dgm:cxn modelId="{3DC057A6-F1DC-4110-BD54-5823975BDDBB}" type="presParOf" srcId="{23312A24-02D8-4A59-925E-B01E41B9CEBB}" destId="{4C084F99-5190-4C5D-B748-F81F8DE47BCC}" srcOrd="1" destOrd="0" presId="urn:microsoft.com/office/officeart/2005/8/layout/hierarchy1#1"/>
    <dgm:cxn modelId="{8446D0AF-2F11-455B-A0C5-923CB75EC86A}" type="presParOf" srcId="{E0A3CBED-BB1D-4203-8A04-A164A3933EAB}" destId="{2D84DBCC-DBA0-4F79-BE25-AACA976F3E0F}" srcOrd="1" destOrd="0" presId="urn:microsoft.com/office/officeart/2005/8/layout/hierarchy1#1"/>
    <dgm:cxn modelId="{306393D3-1B72-4345-851A-1206723AD5A2}" type="presParOf" srcId="{2D93EB03-7AEA-4FDD-B804-687235FEF6BB}" destId="{16251738-28D0-4B3A-93C1-1E21590D6FF8}" srcOrd="6" destOrd="0" presId="urn:microsoft.com/office/officeart/2005/8/layout/hierarchy1#1"/>
    <dgm:cxn modelId="{79D991E0-CDEB-49A6-AEB1-6EDC37F39796}" type="presParOf" srcId="{2D93EB03-7AEA-4FDD-B804-687235FEF6BB}" destId="{125B030B-0457-4D68-9E61-1D1B9EFFB0A5}" srcOrd="7" destOrd="0" presId="urn:microsoft.com/office/officeart/2005/8/layout/hierarchy1#1"/>
    <dgm:cxn modelId="{D52F91FC-D395-4E8B-8CAA-DE6017AC01B1}" type="presParOf" srcId="{125B030B-0457-4D68-9E61-1D1B9EFFB0A5}" destId="{328C62EB-C3A8-483E-AD45-EC562D31A445}" srcOrd="0" destOrd="0" presId="urn:microsoft.com/office/officeart/2005/8/layout/hierarchy1#1"/>
    <dgm:cxn modelId="{0320CD22-0772-48F9-BC3A-EA3F34F1F77A}" type="presParOf" srcId="{328C62EB-C3A8-483E-AD45-EC562D31A445}" destId="{CBC9E4B5-1690-44A6-B5D0-DB64D66DDF0D}" srcOrd="0" destOrd="0" presId="urn:microsoft.com/office/officeart/2005/8/layout/hierarchy1#1"/>
    <dgm:cxn modelId="{41211FE4-0A8E-425C-8286-0AE997D651DC}" type="presParOf" srcId="{328C62EB-C3A8-483E-AD45-EC562D31A445}" destId="{257FDA4C-998B-4332-89E5-CE5290466D18}" srcOrd="1" destOrd="0" presId="urn:microsoft.com/office/officeart/2005/8/layout/hierarchy1#1"/>
    <dgm:cxn modelId="{6D6C335D-C149-41B7-8209-FC57C83E6DB3}" type="presParOf" srcId="{125B030B-0457-4D68-9E61-1D1B9EFFB0A5}" destId="{E02A553B-83FE-4AD1-B879-BE15D3B0676A}" srcOrd="1" destOrd="0" presId="urn:microsoft.com/office/officeart/2005/8/layout/hierarchy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51738-28D0-4B3A-93C1-1E21590D6FF8}">
      <dsp:nvSpPr>
        <dsp:cNvPr id="0" name=""/>
        <dsp:cNvSpPr/>
      </dsp:nvSpPr>
      <dsp:spPr>
        <a:xfrm>
          <a:off x="9089089" y="3228059"/>
          <a:ext cx="2306231" cy="365852"/>
        </a:xfrm>
        <a:custGeom>
          <a:avLst/>
          <a:gdLst/>
          <a:ahLst/>
          <a:cxnLst/>
          <a:rect l="0" t="0" r="0" b="0"/>
          <a:pathLst>
            <a:path>
              <a:moveTo>
                <a:pt x="0" y="0"/>
              </a:moveTo>
              <a:lnTo>
                <a:pt x="0" y="249317"/>
              </a:lnTo>
              <a:lnTo>
                <a:pt x="2306231" y="249317"/>
              </a:lnTo>
              <a:lnTo>
                <a:pt x="2306231"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25A6AD-5301-4106-8CC9-EA1ED726D384}">
      <dsp:nvSpPr>
        <dsp:cNvPr id="0" name=""/>
        <dsp:cNvSpPr/>
      </dsp:nvSpPr>
      <dsp:spPr>
        <a:xfrm>
          <a:off x="9089089" y="3228059"/>
          <a:ext cx="768743" cy="365852"/>
        </a:xfrm>
        <a:custGeom>
          <a:avLst/>
          <a:gdLst/>
          <a:ahLst/>
          <a:cxnLst/>
          <a:rect l="0" t="0" r="0" b="0"/>
          <a:pathLst>
            <a:path>
              <a:moveTo>
                <a:pt x="0" y="0"/>
              </a:moveTo>
              <a:lnTo>
                <a:pt x="0" y="249317"/>
              </a:lnTo>
              <a:lnTo>
                <a:pt x="768743" y="249317"/>
              </a:lnTo>
              <a:lnTo>
                <a:pt x="768743"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8C17E3-261E-462A-8E82-E0729622E1ED}">
      <dsp:nvSpPr>
        <dsp:cNvPr id="0" name=""/>
        <dsp:cNvSpPr/>
      </dsp:nvSpPr>
      <dsp:spPr>
        <a:xfrm>
          <a:off x="8320345" y="3228059"/>
          <a:ext cx="768743" cy="365852"/>
        </a:xfrm>
        <a:custGeom>
          <a:avLst/>
          <a:gdLst/>
          <a:ahLst/>
          <a:cxnLst/>
          <a:rect l="0" t="0" r="0" b="0"/>
          <a:pathLst>
            <a:path>
              <a:moveTo>
                <a:pt x="768743" y="0"/>
              </a:moveTo>
              <a:lnTo>
                <a:pt x="768743" y="249317"/>
              </a:lnTo>
              <a:lnTo>
                <a:pt x="0" y="249317"/>
              </a:lnTo>
              <a:lnTo>
                <a:pt x="0"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BD331D-7FFD-4C80-BE2C-0AA1BA2A958B}">
      <dsp:nvSpPr>
        <dsp:cNvPr id="0" name=""/>
        <dsp:cNvSpPr/>
      </dsp:nvSpPr>
      <dsp:spPr>
        <a:xfrm>
          <a:off x="6782857" y="3228059"/>
          <a:ext cx="2306231" cy="365852"/>
        </a:xfrm>
        <a:custGeom>
          <a:avLst/>
          <a:gdLst/>
          <a:ahLst/>
          <a:cxnLst/>
          <a:rect l="0" t="0" r="0" b="0"/>
          <a:pathLst>
            <a:path>
              <a:moveTo>
                <a:pt x="2306231" y="0"/>
              </a:moveTo>
              <a:lnTo>
                <a:pt x="2306231" y="249317"/>
              </a:lnTo>
              <a:lnTo>
                <a:pt x="0" y="249317"/>
              </a:lnTo>
              <a:lnTo>
                <a:pt x="0"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6014114" y="2063413"/>
          <a:ext cx="3074974" cy="365852"/>
        </a:xfrm>
        <a:custGeom>
          <a:avLst/>
          <a:gdLst/>
          <a:ahLst/>
          <a:cxnLst/>
          <a:rect l="0" t="0" r="0" b="0"/>
          <a:pathLst>
            <a:path>
              <a:moveTo>
                <a:pt x="0" y="0"/>
              </a:moveTo>
              <a:lnTo>
                <a:pt x="0" y="249317"/>
              </a:lnTo>
              <a:lnTo>
                <a:pt x="3074974" y="249317"/>
              </a:lnTo>
              <a:lnTo>
                <a:pt x="3074974" y="3658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49DEFF-1E1F-4134-9994-B883998DBCE8}">
      <dsp:nvSpPr>
        <dsp:cNvPr id="0" name=""/>
        <dsp:cNvSpPr/>
      </dsp:nvSpPr>
      <dsp:spPr>
        <a:xfrm>
          <a:off x="2939139" y="3228059"/>
          <a:ext cx="2306231" cy="365852"/>
        </a:xfrm>
        <a:custGeom>
          <a:avLst/>
          <a:gdLst/>
          <a:ahLst/>
          <a:cxnLst/>
          <a:rect l="0" t="0" r="0" b="0"/>
          <a:pathLst>
            <a:path>
              <a:moveTo>
                <a:pt x="0" y="0"/>
              </a:moveTo>
              <a:lnTo>
                <a:pt x="0" y="249317"/>
              </a:lnTo>
              <a:lnTo>
                <a:pt x="2306231" y="249317"/>
              </a:lnTo>
              <a:lnTo>
                <a:pt x="2306231"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357649-6EB7-4205-82DF-DBC025ED83FA}">
      <dsp:nvSpPr>
        <dsp:cNvPr id="0" name=""/>
        <dsp:cNvSpPr/>
      </dsp:nvSpPr>
      <dsp:spPr>
        <a:xfrm>
          <a:off x="2939139" y="3228059"/>
          <a:ext cx="768743" cy="365852"/>
        </a:xfrm>
        <a:custGeom>
          <a:avLst/>
          <a:gdLst/>
          <a:ahLst/>
          <a:cxnLst/>
          <a:rect l="0" t="0" r="0" b="0"/>
          <a:pathLst>
            <a:path>
              <a:moveTo>
                <a:pt x="0" y="0"/>
              </a:moveTo>
              <a:lnTo>
                <a:pt x="0" y="249317"/>
              </a:lnTo>
              <a:lnTo>
                <a:pt x="768743" y="249317"/>
              </a:lnTo>
              <a:lnTo>
                <a:pt x="768743"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171DA-149A-4C9C-A74B-23447966A3B9}">
      <dsp:nvSpPr>
        <dsp:cNvPr id="0" name=""/>
        <dsp:cNvSpPr/>
      </dsp:nvSpPr>
      <dsp:spPr>
        <a:xfrm>
          <a:off x="2170395" y="3228059"/>
          <a:ext cx="768743" cy="365852"/>
        </a:xfrm>
        <a:custGeom>
          <a:avLst/>
          <a:gdLst/>
          <a:ahLst/>
          <a:cxnLst/>
          <a:rect l="0" t="0" r="0" b="0"/>
          <a:pathLst>
            <a:path>
              <a:moveTo>
                <a:pt x="768743" y="0"/>
              </a:moveTo>
              <a:lnTo>
                <a:pt x="768743" y="249317"/>
              </a:lnTo>
              <a:lnTo>
                <a:pt x="0" y="249317"/>
              </a:lnTo>
              <a:lnTo>
                <a:pt x="0"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E2857D-5F88-40E3-94F7-FDA3B28620D7}">
      <dsp:nvSpPr>
        <dsp:cNvPr id="0" name=""/>
        <dsp:cNvSpPr/>
      </dsp:nvSpPr>
      <dsp:spPr>
        <a:xfrm>
          <a:off x="632908" y="3228059"/>
          <a:ext cx="2306231" cy="365852"/>
        </a:xfrm>
        <a:custGeom>
          <a:avLst/>
          <a:gdLst/>
          <a:ahLst/>
          <a:cxnLst/>
          <a:rect l="0" t="0" r="0" b="0"/>
          <a:pathLst>
            <a:path>
              <a:moveTo>
                <a:pt x="2306231" y="0"/>
              </a:moveTo>
              <a:lnTo>
                <a:pt x="2306231" y="249317"/>
              </a:lnTo>
              <a:lnTo>
                <a:pt x="0" y="249317"/>
              </a:lnTo>
              <a:lnTo>
                <a:pt x="0" y="3658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2939139" y="2063413"/>
          <a:ext cx="3074974" cy="365852"/>
        </a:xfrm>
        <a:custGeom>
          <a:avLst/>
          <a:gdLst/>
          <a:ahLst/>
          <a:cxnLst/>
          <a:rect l="0" t="0" r="0" b="0"/>
          <a:pathLst>
            <a:path>
              <a:moveTo>
                <a:pt x="3074974" y="0"/>
              </a:moveTo>
              <a:lnTo>
                <a:pt x="3074974" y="249317"/>
              </a:lnTo>
              <a:lnTo>
                <a:pt x="0" y="249317"/>
              </a:lnTo>
              <a:lnTo>
                <a:pt x="0" y="3658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5385142" y="1264618"/>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EA914DE-A312-4852-926F-356E365C8677}">
      <dsp:nvSpPr>
        <dsp:cNvPr id="0" name=""/>
        <dsp:cNvSpPr/>
      </dsp:nvSpPr>
      <dsp:spPr>
        <a:xfrm>
          <a:off x="5524913" y="1397401"/>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altLang="en-US" sz="1800" kern="1200"/>
            <a:t>Sampling Methods</a:t>
          </a:r>
        </a:p>
      </dsp:txBody>
      <dsp:txXfrm>
        <a:off x="5548309" y="1420797"/>
        <a:ext cx="1211152" cy="752002"/>
      </dsp:txXfrm>
    </dsp:sp>
    <dsp:sp modelId="{A34195EE-C43D-4F9B-A621-CBE3CC21780D}">
      <dsp:nvSpPr>
        <dsp:cNvPr id="0" name=""/>
        <dsp:cNvSpPr/>
      </dsp:nvSpPr>
      <dsp:spPr>
        <a:xfrm>
          <a:off x="2310167" y="2429265"/>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EA44707-A464-4EC8-A803-F76ACC6D424E}">
      <dsp:nvSpPr>
        <dsp:cNvPr id="0" name=""/>
        <dsp:cNvSpPr/>
      </dsp:nvSpPr>
      <dsp:spPr>
        <a:xfrm>
          <a:off x="2449938" y="2562048"/>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altLang="en-US" sz="1800" kern="1200"/>
            <a:t>Probability</a:t>
          </a:r>
        </a:p>
      </dsp:txBody>
      <dsp:txXfrm>
        <a:off x="2473334" y="2585444"/>
        <a:ext cx="1211152" cy="752002"/>
      </dsp:txXfrm>
    </dsp:sp>
    <dsp:sp modelId="{F5259C9B-A3FA-48CF-9040-45A521EAA633}">
      <dsp:nvSpPr>
        <dsp:cNvPr id="0" name=""/>
        <dsp:cNvSpPr/>
      </dsp:nvSpPr>
      <dsp:spPr>
        <a:xfrm>
          <a:off x="3936"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53C1BD6-B55C-4E31-8087-BF0CECC29114}">
      <dsp:nvSpPr>
        <dsp:cNvPr id="0" name=""/>
        <dsp:cNvSpPr/>
      </dsp:nvSpPr>
      <dsp:spPr>
        <a:xfrm>
          <a:off x="143707"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altLang="en-US" sz="1800" kern="1200" dirty="0"/>
            <a:t>Simple Random</a:t>
          </a:r>
        </a:p>
      </dsp:txBody>
      <dsp:txXfrm>
        <a:off x="167103" y="3750090"/>
        <a:ext cx="1211152" cy="752002"/>
      </dsp:txXfrm>
    </dsp:sp>
    <dsp:sp modelId="{1A203F35-9E67-4F17-83C9-09EC9C012210}">
      <dsp:nvSpPr>
        <dsp:cNvPr id="0" name=""/>
        <dsp:cNvSpPr/>
      </dsp:nvSpPr>
      <dsp:spPr>
        <a:xfrm>
          <a:off x="1541423"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33883D4-4C00-47F7-9EF4-FA619DFDCE70}">
      <dsp:nvSpPr>
        <dsp:cNvPr id="0" name=""/>
        <dsp:cNvSpPr/>
      </dsp:nvSpPr>
      <dsp:spPr>
        <a:xfrm>
          <a:off x="1681195"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ct val="35000"/>
            </a:spcAft>
          </a:pPr>
          <a:r>
            <a:rPr lang="en-SG" altLang="en-US" sz="1600" kern="1200"/>
            <a:t>Systematic</a:t>
          </a:r>
        </a:p>
      </dsp:txBody>
      <dsp:txXfrm>
        <a:off x="1704591" y="3750090"/>
        <a:ext cx="1211152" cy="752002"/>
      </dsp:txXfrm>
    </dsp:sp>
    <dsp:sp modelId="{22DD151E-FAB9-43BA-89D9-8CB0858D64F1}">
      <dsp:nvSpPr>
        <dsp:cNvPr id="0" name=""/>
        <dsp:cNvSpPr/>
      </dsp:nvSpPr>
      <dsp:spPr>
        <a:xfrm>
          <a:off x="3078910"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A0A68E-2B6C-4EB1-845F-6D185403E783}">
      <dsp:nvSpPr>
        <dsp:cNvPr id="0" name=""/>
        <dsp:cNvSpPr/>
      </dsp:nvSpPr>
      <dsp:spPr>
        <a:xfrm>
          <a:off x="3218682"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sz="1800" kern="1200"/>
            <a:t>Stratified</a:t>
          </a:r>
        </a:p>
      </dsp:txBody>
      <dsp:txXfrm>
        <a:off x="3242078" y="3750090"/>
        <a:ext cx="1211152" cy="752002"/>
      </dsp:txXfrm>
    </dsp:sp>
    <dsp:sp modelId="{1C1DD599-F153-4018-8D18-57F217D8ADF7}">
      <dsp:nvSpPr>
        <dsp:cNvPr id="0" name=""/>
        <dsp:cNvSpPr/>
      </dsp:nvSpPr>
      <dsp:spPr>
        <a:xfrm>
          <a:off x="4616398"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26A104-EEF5-47D5-9B1C-7890B73E63D0}">
      <dsp:nvSpPr>
        <dsp:cNvPr id="0" name=""/>
        <dsp:cNvSpPr/>
      </dsp:nvSpPr>
      <dsp:spPr>
        <a:xfrm>
          <a:off x="4756169"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sz="1800" kern="1200"/>
            <a:t>Cluster</a:t>
          </a:r>
        </a:p>
      </dsp:txBody>
      <dsp:txXfrm>
        <a:off x="4779565" y="3750090"/>
        <a:ext cx="1211152" cy="752002"/>
      </dsp:txXfrm>
    </dsp:sp>
    <dsp:sp modelId="{9BFD9D87-8C19-4DBE-8296-0309769DBFD0}">
      <dsp:nvSpPr>
        <dsp:cNvPr id="0" name=""/>
        <dsp:cNvSpPr/>
      </dsp:nvSpPr>
      <dsp:spPr>
        <a:xfrm>
          <a:off x="8460116" y="2429265"/>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EEDAB6-9D89-4307-9A78-74562B5413C5}">
      <dsp:nvSpPr>
        <dsp:cNvPr id="0" name=""/>
        <dsp:cNvSpPr/>
      </dsp:nvSpPr>
      <dsp:spPr>
        <a:xfrm>
          <a:off x="8599888" y="2562048"/>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altLang="en-US" sz="1800" kern="1200"/>
            <a:t>Non Probability</a:t>
          </a:r>
        </a:p>
      </dsp:txBody>
      <dsp:txXfrm>
        <a:off x="8623284" y="2585444"/>
        <a:ext cx="1211152" cy="752002"/>
      </dsp:txXfrm>
    </dsp:sp>
    <dsp:sp modelId="{58F375AC-1231-4C6C-93B9-F66D9D654B90}">
      <dsp:nvSpPr>
        <dsp:cNvPr id="0" name=""/>
        <dsp:cNvSpPr/>
      </dsp:nvSpPr>
      <dsp:spPr>
        <a:xfrm>
          <a:off x="6153885"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027F6F-98EA-4463-AEED-69DDEC77846C}">
      <dsp:nvSpPr>
        <dsp:cNvPr id="0" name=""/>
        <dsp:cNvSpPr/>
      </dsp:nvSpPr>
      <dsp:spPr>
        <a:xfrm>
          <a:off x="6293657"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altLang="en-US" sz="1800" kern="1200"/>
            <a:t>Conven</a:t>
          </a:r>
        </a:p>
        <a:p>
          <a:pPr lvl="0" algn="ctr" defTabSz="800100">
            <a:lnSpc>
              <a:spcPct val="100000"/>
            </a:lnSpc>
            <a:spcBef>
              <a:spcPct val="0"/>
            </a:spcBef>
            <a:spcAft>
              <a:spcPct val="35000"/>
            </a:spcAft>
          </a:pPr>
          <a:r>
            <a:rPr lang="en-SG" altLang="en-US" sz="1800" kern="1200"/>
            <a:t>-ience</a:t>
          </a:r>
        </a:p>
      </dsp:txBody>
      <dsp:txXfrm>
        <a:off x="6317053" y="3750090"/>
        <a:ext cx="1211152" cy="752002"/>
      </dsp:txXfrm>
    </dsp:sp>
    <dsp:sp modelId="{83A0B2A8-C41B-4581-9018-B55E09DFB506}">
      <dsp:nvSpPr>
        <dsp:cNvPr id="0" name=""/>
        <dsp:cNvSpPr/>
      </dsp:nvSpPr>
      <dsp:spPr>
        <a:xfrm>
          <a:off x="7691373"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3BE97-1035-490A-B56A-3C75BDF619F1}">
      <dsp:nvSpPr>
        <dsp:cNvPr id="0" name=""/>
        <dsp:cNvSpPr/>
      </dsp:nvSpPr>
      <dsp:spPr>
        <a:xfrm>
          <a:off x="7831144"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sz="1800" kern="1200"/>
            <a:t>Purposive</a:t>
          </a:r>
        </a:p>
      </dsp:txBody>
      <dsp:txXfrm>
        <a:off x="7854540" y="3750090"/>
        <a:ext cx="1211152" cy="752002"/>
      </dsp:txXfrm>
    </dsp:sp>
    <dsp:sp modelId="{1136DE64-4FC2-4BA0-8CE9-E77249B7DF8B}">
      <dsp:nvSpPr>
        <dsp:cNvPr id="0" name=""/>
        <dsp:cNvSpPr/>
      </dsp:nvSpPr>
      <dsp:spPr>
        <a:xfrm>
          <a:off x="9228860"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C084F99-5190-4C5D-B748-F81F8DE47BCC}">
      <dsp:nvSpPr>
        <dsp:cNvPr id="0" name=""/>
        <dsp:cNvSpPr/>
      </dsp:nvSpPr>
      <dsp:spPr>
        <a:xfrm>
          <a:off x="9368632"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sz="1800" kern="1200"/>
            <a:t>Snowball</a:t>
          </a:r>
        </a:p>
      </dsp:txBody>
      <dsp:txXfrm>
        <a:off x="9392028" y="3750090"/>
        <a:ext cx="1211152" cy="752002"/>
      </dsp:txXfrm>
    </dsp:sp>
    <dsp:sp modelId="{CBC9E4B5-1690-44A6-B5D0-DB64D66DDF0D}">
      <dsp:nvSpPr>
        <dsp:cNvPr id="0" name=""/>
        <dsp:cNvSpPr/>
      </dsp:nvSpPr>
      <dsp:spPr>
        <a:xfrm>
          <a:off x="10766347" y="3593911"/>
          <a:ext cx="1257944" cy="7987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57FDA4C-998B-4332-89E5-CE5290466D18}">
      <dsp:nvSpPr>
        <dsp:cNvPr id="0" name=""/>
        <dsp:cNvSpPr/>
      </dsp:nvSpPr>
      <dsp:spPr>
        <a:xfrm>
          <a:off x="10906119" y="3726694"/>
          <a:ext cx="1257944" cy="7987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SG" sz="1800" kern="1200"/>
            <a:t>Voluntary Response</a:t>
          </a:r>
        </a:p>
      </dsp:txBody>
      <dsp:txXfrm>
        <a:off x="10929515" y="3750090"/>
        <a:ext cx="1211152" cy="752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SG" altLang="en-US"/>
              <a:t>1. Determining the contigencies, risk assesment, resources and succession critera from business point of view to understand the various factors that could potentially impact the outcome.</a:t>
            </a:r>
            <a:endParaRPr lang="en-SG" altLang="en-US"/>
          </a:p>
          <a:p>
            <a:endParaRPr lang="en-SG" altLang="en-US"/>
          </a:p>
          <a:p>
            <a:r>
              <a:rPr lang="en-SG" altLang="en-US"/>
              <a:t>2. Explore the different attributes and the relationship they have with each other. Figure out possible outliers</a:t>
            </a:r>
            <a:endParaRPr lang="en-SG" altLang="en-US"/>
          </a:p>
          <a:p>
            <a:endParaRPr lang="en-SG" altLang="en-US"/>
          </a:p>
          <a:p>
            <a:r>
              <a:rPr lang="en-SG" altLang="en-US"/>
              <a:t>3. Clean the data to improve its quality. Create dataset using derived attributes or generating records to fill in any gaps.</a:t>
            </a:r>
            <a:endParaRPr lang="en-SG" altLang="en-US"/>
          </a:p>
          <a:p>
            <a:endParaRPr lang="en-SG" altLang="en-US"/>
          </a:p>
          <a:p>
            <a:r>
              <a:rPr lang="en-SG" altLang="en-US"/>
              <a:t>4. Test model's quality and validity. </a:t>
            </a:r>
            <a:endParaRPr lang="en-SG" altLang="en-US"/>
          </a:p>
          <a:p>
            <a:endParaRPr lang="en-SG" altLang="en-US"/>
          </a:p>
          <a:p>
            <a:r>
              <a:rPr lang="en-SG" altLang="en-US"/>
              <a:t>5. Evaluate efficiency of Models and the actions to be taken based on the results </a:t>
            </a:r>
            <a:endParaRPr lang="en-SG" altLang="en-US"/>
          </a:p>
          <a:p>
            <a:endParaRPr lang="en-SG" altLang="en-US"/>
          </a:p>
          <a:p>
            <a:r>
              <a:rPr lang="en-SG" altLang="en-US"/>
              <a:t>6.</a:t>
            </a:r>
            <a:endParaRPr lang="en-S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indent="0">
              <a:buNone/>
            </a:pPr>
            <a:r>
              <a:rPr lang="en-SG" altLang="en-US">
                <a:sym typeface="+mn-ea"/>
              </a:rPr>
              <a:t>Generraly the Eligibility Criteria are:</a:t>
            </a:r>
            <a:endParaRPr lang="en-SG" altLang="en-US"/>
          </a:p>
          <a:p>
            <a:pPr marL="228600" indent="-228600">
              <a:buAutoNum type="arabicPeriod"/>
            </a:pPr>
            <a:r>
              <a:rPr lang="en-SG" altLang="en-US">
                <a:sym typeface="+mn-ea"/>
              </a:rPr>
              <a:t>Credit score</a:t>
            </a:r>
            <a:endParaRPr lang="en-SG" altLang="en-US"/>
          </a:p>
          <a:p>
            <a:pPr marL="228600" indent="-228600">
              <a:buAutoNum type="arabicPeriod"/>
            </a:pPr>
            <a:r>
              <a:rPr lang="en-SG" altLang="en-US">
                <a:sym typeface="+mn-ea"/>
              </a:rPr>
              <a:t>Current income</a:t>
            </a:r>
            <a:endParaRPr lang="en-SG" altLang="en-US"/>
          </a:p>
          <a:p>
            <a:pPr marL="228600" indent="-228600">
              <a:buAutoNum type="arabicPeriod"/>
            </a:pPr>
            <a:r>
              <a:rPr lang="en-SG" altLang="en-US">
                <a:sym typeface="+mn-ea"/>
              </a:rPr>
              <a:t>Employment history</a:t>
            </a:r>
            <a:endParaRPr lang="en-SG" altLang="en-US"/>
          </a:p>
          <a:p>
            <a:pPr marL="228600" indent="-228600">
              <a:buAutoNum type="arabicPeriod"/>
            </a:pPr>
            <a:r>
              <a:rPr lang="en-SG" altLang="en-US">
                <a:sym typeface="+mn-ea"/>
              </a:rPr>
              <a:t>Equated monthly installment</a:t>
            </a:r>
            <a:endParaRPr lang="en-SG" altLang="en-US"/>
          </a:p>
          <a:p>
            <a:pPr marL="228600" indent="-228600">
              <a:buAutoNum type="arabicPeriod"/>
            </a:pPr>
            <a:r>
              <a:rPr lang="en-SG" altLang="en-US">
                <a:sym typeface="+mn-ea"/>
              </a:rPr>
              <a:t>Repayment history</a:t>
            </a:r>
            <a:endParaRPr lang="en-SG" alt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indent="0">
              <a:buNone/>
            </a:pPr>
            <a:r>
              <a:rPr lang="en-SG" altLang="en-US">
                <a:sym typeface="+mn-ea"/>
              </a:rPr>
              <a:t>Generraly the Eligibility Criteria are:</a:t>
            </a:r>
            <a:endParaRPr lang="en-SG" altLang="en-US"/>
          </a:p>
          <a:p>
            <a:pPr marL="228600" indent="-228600">
              <a:buAutoNum type="arabicPeriod"/>
            </a:pPr>
            <a:r>
              <a:rPr lang="en-SG" altLang="en-US">
                <a:sym typeface="+mn-ea"/>
              </a:rPr>
              <a:t>Credit score</a:t>
            </a:r>
            <a:endParaRPr lang="en-SG" altLang="en-US"/>
          </a:p>
          <a:p>
            <a:pPr marL="228600" indent="-228600">
              <a:buAutoNum type="arabicPeriod"/>
            </a:pPr>
            <a:r>
              <a:rPr lang="en-SG" altLang="en-US">
                <a:sym typeface="+mn-ea"/>
              </a:rPr>
              <a:t>Current income</a:t>
            </a:r>
            <a:endParaRPr lang="en-SG" altLang="en-US"/>
          </a:p>
          <a:p>
            <a:pPr marL="228600" indent="-228600">
              <a:buAutoNum type="arabicPeriod"/>
            </a:pPr>
            <a:r>
              <a:rPr lang="en-SG" altLang="en-US">
                <a:sym typeface="+mn-ea"/>
              </a:rPr>
              <a:t>Employment history</a:t>
            </a:r>
            <a:endParaRPr lang="en-SG" altLang="en-US"/>
          </a:p>
          <a:p>
            <a:pPr marL="228600" indent="-228600">
              <a:buAutoNum type="arabicPeriod"/>
            </a:pPr>
            <a:r>
              <a:rPr lang="en-SG" altLang="en-US">
                <a:sym typeface="+mn-ea"/>
              </a:rPr>
              <a:t>Equated monthly installment</a:t>
            </a:r>
            <a:endParaRPr lang="en-SG" altLang="en-US"/>
          </a:p>
          <a:p>
            <a:pPr marL="228600" indent="-228600">
              <a:buAutoNum type="arabicPeriod"/>
            </a:pPr>
            <a:r>
              <a:rPr lang="en-SG" altLang="en-US">
                <a:sym typeface="+mn-ea"/>
              </a:rPr>
              <a:t>Repayment history</a:t>
            </a:r>
            <a:endParaRPr lang="en-SG" alt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indent="0">
              <a:buNone/>
            </a:pPr>
            <a:r>
              <a:rPr lang="en-SG" altLang="en-US">
                <a:sym typeface="+mn-ea"/>
              </a:rPr>
              <a:t>Generraly the Eligibility Criteria are:</a:t>
            </a:r>
            <a:endParaRPr lang="en-SG" altLang="en-US"/>
          </a:p>
          <a:p>
            <a:pPr marL="228600" indent="-228600">
              <a:buAutoNum type="arabicPeriod"/>
            </a:pPr>
            <a:r>
              <a:rPr lang="en-SG" altLang="en-US">
                <a:sym typeface="+mn-ea"/>
              </a:rPr>
              <a:t>Credit score</a:t>
            </a:r>
            <a:endParaRPr lang="en-SG" altLang="en-US"/>
          </a:p>
          <a:p>
            <a:pPr marL="228600" indent="-228600">
              <a:buAutoNum type="arabicPeriod"/>
            </a:pPr>
            <a:r>
              <a:rPr lang="en-SG" altLang="en-US">
                <a:sym typeface="+mn-ea"/>
              </a:rPr>
              <a:t>Current income</a:t>
            </a:r>
            <a:endParaRPr lang="en-SG" altLang="en-US"/>
          </a:p>
          <a:p>
            <a:pPr marL="228600" indent="-228600">
              <a:buAutoNum type="arabicPeriod"/>
            </a:pPr>
            <a:r>
              <a:rPr lang="en-SG" altLang="en-US">
                <a:sym typeface="+mn-ea"/>
              </a:rPr>
              <a:t>Employment history</a:t>
            </a:r>
            <a:endParaRPr lang="en-SG" altLang="en-US"/>
          </a:p>
          <a:p>
            <a:pPr marL="228600" indent="-228600">
              <a:buAutoNum type="arabicPeriod"/>
            </a:pPr>
            <a:r>
              <a:rPr lang="en-SG" altLang="en-US">
                <a:sym typeface="+mn-ea"/>
              </a:rPr>
              <a:t>Equated monthly installment</a:t>
            </a:r>
            <a:endParaRPr lang="en-SG" altLang="en-US"/>
          </a:p>
          <a:p>
            <a:pPr marL="228600" indent="-228600">
              <a:buAutoNum type="arabicPeriod"/>
            </a:pPr>
            <a:r>
              <a:rPr lang="en-SG" altLang="en-US">
                <a:sym typeface="+mn-ea"/>
              </a:rPr>
              <a:t>Repayment history</a:t>
            </a:r>
            <a:endParaRPr lang="en-SG" alt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205105"/>
            <a:ext cx="10942955" cy="2217420"/>
          </a:xfrm>
        </p:spPr>
        <p:txBody>
          <a:bodyPr>
            <a:scene3d>
              <a:camera prst="orthographicFront"/>
              <a:lightRig rig="threePt" dir="t"/>
            </a:scene3d>
          </a:bodyPr>
          <a:lstStyle/>
          <a:p>
            <a:r>
              <a:rPr lang="en-SG" altLang="en-US" sz="8800" dirty="0">
                <a:ln w="12700" cmpd="sng">
                  <a:solidFill>
                    <a:schemeClr val="accent4"/>
                  </a:solidFill>
                  <a:prstDash val="solid"/>
                </a:ln>
                <a:solidFill>
                  <a:schemeClr val="tx1"/>
                </a:solidFill>
                <a:effectLst/>
                <a:latin typeface="Courier New" panose="02070309020205020404" charset="0"/>
                <a:cs typeface="Courier New" panose="02070309020205020404" charset="0"/>
              </a:rPr>
              <a:t>House Loan Approval </a:t>
            </a:r>
            <a:endParaRPr lang="en-SG" altLang="en-US" sz="8800" dirty="0">
              <a:ln w="12700" cmpd="sng">
                <a:solidFill>
                  <a:schemeClr val="accent4"/>
                </a:solidFill>
                <a:prstDash val="solid"/>
              </a:ln>
              <a:solidFill>
                <a:schemeClr val="tx1"/>
              </a:solidFill>
              <a:effectLst/>
              <a:latin typeface="Courier New" panose="02070309020205020404" charset="0"/>
              <a:cs typeface="Courier New" panose="02070309020205020404" charset="0"/>
            </a:endParaRPr>
          </a:p>
        </p:txBody>
      </p:sp>
      <p:sp>
        <p:nvSpPr>
          <p:cNvPr id="3" name="Subtitle 2"/>
          <p:cNvSpPr>
            <a:spLocks noGrp="1"/>
          </p:cNvSpPr>
          <p:nvPr>
            <p:ph type="subTitle" idx="1"/>
          </p:nvPr>
        </p:nvSpPr>
        <p:spPr>
          <a:xfrm>
            <a:off x="551603" y="2807335"/>
            <a:ext cx="10949517" cy="1752600"/>
          </a:xfrm>
        </p:spPr>
        <p:txBody>
          <a:bodyPr/>
          <a:lstStyle/>
          <a:p>
            <a:pPr algn="r"/>
            <a:r>
              <a:rPr lang="en-SG" altLang="en-US"/>
              <a:t>Haripriya Sivaramakrishnan</a:t>
            </a:r>
            <a:endParaRPr lang="en-SG"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210820"/>
            <a:ext cx="10972800" cy="582613"/>
          </a:xfrm>
        </p:spPr>
        <p:txBody>
          <a:bodyPr/>
          <a:p>
            <a:r>
              <a:rPr lang="en-SG" altLang="en-US">
                <a:latin typeface="Bodoni MT Black" panose="02070A03080606020203" charset="0"/>
                <a:cs typeface="Bodoni MT Black" panose="02070A03080606020203" charset="0"/>
              </a:rPr>
              <a:t>Data Analysis through Visualization</a:t>
            </a:r>
            <a:endParaRPr lang="en-SG" altLang="en-US">
              <a:latin typeface="Bodoni MT Black" panose="02070A03080606020203" charset="0"/>
              <a:cs typeface="Bodoni MT Black" panose="02070A03080606020203" charset="0"/>
            </a:endParaRPr>
          </a:p>
        </p:txBody>
      </p:sp>
      <p:pic>
        <p:nvPicPr>
          <p:cNvPr id="7" name="Content Placeholder 6"/>
          <p:cNvPicPr>
            <a:picLocks noChangeAspect="1"/>
          </p:cNvPicPr>
          <p:nvPr>
            <p:ph sz="half" idx="1"/>
          </p:nvPr>
        </p:nvPicPr>
        <p:blipFill>
          <a:blip r:embed="rId1"/>
          <a:stretch>
            <a:fillRect/>
          </a:stretch>
        </p:blipFill>
        <p:spPr>
          <a:xfrm>
            <a:off x="1069340" y="1605280"/>
            <a:ext cx="4464050" cy="3086735"/>
          </a:xfrm>
          <a:prstGeom prst="rect">
            <a:avLst/>
          </a:prstGeom>
        </p:spPr>
      </p:pic>
      <p:pic>
        <p:nvPicPr>
          <p:cNvPr id="8" name="Content Placeholder 7"/>
          <p:cNvPicPr>
            <a:picLocks noChangeAspect="1"/>
          </p:cNvPicPr>
          <p:nvPr>
            <p:ph sz="half" idx="2"/>
          </p:nvPr>
        </p:nvPicPr>
        <p:blipFill>
          <a:blip r:embed="rId2"/>
          <a:stretch>
            <a:fillRect/>
          </a:stretch>
        </p:blipFill>
        <p:spPr>
          <a:xfrm>
            <a:off x="6714490" y="1605280"/>
            <a:ext cx="4413250" cy="3086735"/>
          </a:xfrm>
          <a:prstGeom prst="rect">
            <a:avLst/>
          </a:prstGeom>
        </p:spPr>
      </p:pic>
      <p:sp>
        <p:nvSpPr>
          <p:cNvPr id="10" name="Text Box 9"/>
          <p:cNvSpPr txBox="1"/>
          <p:nvPr/>
        </p:nvSpPr>
        <p:spPr>
          <a:xfrm>
            <a:off x="6714490" y="4778375"/>
            <a:ext cx="4466590" cy="1938020"/>
          </a:xfrm>
          <a:prstGeom prst="rect">
            <a:avLst/>
          </a:prstGeom>
          <a:noFill/>
        </p:spPr>
        <p:txBody>
          <a:bodyPr wrap="square" rtlCol="0">
            <a:spAutoFit/>
          </a:bodyPr>
          <a:p>
            <a:r>
              <a:rPr lang="en-SG" altLang="en-US" sz="2400"/>
              <a:t>The data set contained more Married individuals and Married individual had 65% approval rate compared to 34% for Unmarried individuals</a:t>
            </a:r>
            <a:endParaRPr lang="en-SG" altLang="en-US" sz="2400"/>
          </a:p>
        </p:txBody>
      </p:sp>
      <p:sp>
        <p:nvSpPr>
          <p:cNvPr id="11" name="Text Box 10"/>
          <p:cNvSpPr txBox="1"/>
          <p:nvPr/>
        </p:nvSpPr>
        <p:spPr>
          <a:xfrm>
            <a:off x="1066800" y="4778375"/>
            <a:ext cx="4466590" cy="1568450"/>
          </a:xfrm>
          <a:prstGeom prst="rect">
            <a:avLst/>
          </a:prstGeom>
          <a:noFill/>
        </p:spPr>
        <p:txBody>
          <a:bodyPr wrap="square" rtlCol="0">
            <a:spAutoFit/>
          </a:bodyPr>
          <a:p>
            <a:r>
              <a:rPr lang="en-SG" altLang="en-US" sz="2400"/>
              <a:t>The data set was Male Dominated and Male had 2.37% higher approval rate as compared to female</a:t>
            </a:r>
            <a:endParaRPr lang="en-SG" altLang="en-US"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Data Analysis through Visualization contd.</a:t>
            </a:r>
            <a:endParaRPr lang="en-SG" altLang="en-US">
              <a:latin typeface="Bodoni MT Black" panose="02070A03080606020203" charset="0"/>
              <a:cs typeface="Bodoni MT Black" panose="02070A03080606020203" charset="0"/>
            </a:endParaRPr>
          </a:p>
        </p:txBody>
      </p:sp>
      <p:pic>
        <p:nvPicPr>
          <p:cNvPr id="5" name="Content Placeholder 4"/>
          <p:cNvPicPr>
            <a:picLocks noChangeAspect="1"/>
          </p:cNvPicPr>
          <p:nvPr>
            <p:ph sz="half" idx="1"/>
          </p:nvPr>
        </p:nvPicPr>
        <p:blipFill>
          <a:blip r:embed="rId1"/>
          <a:stretch>
            <a:fillRect/>
          </a:stretch>
        </p:blipFill>
        <p:spPr>
          <a:xfrm>
            <a:off x="990600" y="1718945"/>
            <a:ext cx="4400550" cy="2783205"/>
          </a:xfrm>
          <a:prstGeom prst="rect">
            <a:avLst/>
          </a:prstGeom>
        </p:spPr>
      </p:pic>
      <p:pic>
        <p:nvPicPr>
          <p:cNvPr id="6" name="Content Placeholder 5"/>
          <p:cNvPicPr>
            <a:picLocks noChangeAspect="1"/>
          </p:cNvPicPr>
          <p:nvPr>
            <p:ph sz="half" idx="2"/>
          </p:nvPr>
        </p:nvPicPr>
        <p:blipFill>
          <a:blip r:embed="rId2"/>
          <a:stretch>
            <a:fillRect/>
          </a:stretch>
        </p:blipFill>
        <p:spPr>
          <a:xfrm>
            <a:off x="6564630" y="1718310"/>
            <a:ext cx="4330700" cy="2783840"/>
          </a:xfrm>
          <a:prstGeom prst="rect">
            <a:avLst/>
          </a:prstGeom>
        </p:spPr>
      </p:pic>
      <p:sp>
        <p:nvSpPr>
          <p:cNvPr id="9" name="Text Box 8"/>
          <p:cNvSpPr txBox="1"/>
          <p:nvPr/>
        </p:nvSpPr>
        <p:spPr>
          <a:xfrm>
            <a:off x="990600" y="4502150"/>
            <a:ext cx="4681855" cy="2306955"/>
          </a:xfrm>
          <a:prstGeom prst="rect">
            <a:avLst/>
          </a:prstGeom>
          <a:noFill/>
        </p:spPr>
        <p:txBody>
          <a:bodyPr wrap="square" rtlCol="0">
            <a:spAutoFit/>
          </a:bodyPr>
          <a:p>
            <a:r>
              <a:rPr lang="en-SG" altLang="en-US" sz="2400"/>
              <a:t>The dataset had higher percentage of individuals with 0 dependents. But Individuals with 2 dependents had 75% approval rate as compared to the 68% rate for 0 dependents </a:t>
            </a:r>
            <a:endParaRPr lang="en-SG" altLang="en-US" sz="2400"/>
          </a:p>
        </p:txBody>
      </p:sp>
      <p:sp>
        <p:nvSpPr>
          <p:cNvPr id="10" name="Text Box 9"/>
          <p:cNvSpPr txBox="1"/>
          <p:nvPr/>
        </p:nvSpPr>
        <p:spPr>
          <a:xfrm>
            <a:off x="6564630" y="4502150"/>
            <a:ext cx="4681855" cy="1938020"/>
          </a:xfrm>
          <a:prstGeom prst="rect">
            <a:avLst/>
          </a:prstGeom>
          <a:noFill/>
        </p:spPr>
        <p:txBody>
          <a:bodyPr wrap="square" rtlCol="0">
            <a:spAutoFit/>
          </a:bodyPr>
          <a:p>
            <a:r>
              <a:rPr lang="en-SG" altLang="en-US" sz="2400"/>
              <a:t>The dataset had higher percentage of graduates. A Graduate had 78% approval rate whereas a Non-Graduate had only 21% approval rate.</a:t>
            </a:r>
            <a:endParaRPr lang="en-SG" altLang="en-US"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150620" y="2150745"/>
            <a:ext cx="4298950" cy="2355850"/>
          </a:xfrm>
          <a:prstGeom prst="rect">
            <a:avLst/>
          </a:prstGeom>
        </p:spPr>
      </p:pic>
      <p:pic>
        <p:nvPicPr>
          <p:cNvPr id="6" name="Content Placeholder 5"/>
          <p:cNvPicPr>
            <a:picLocks noChangeAspect="1"/>
          </p:cNvPicPr>
          <p:nvPr>
            <p:ph sz="half" idx="2"/>
          </p:nvPr>
        </p:nvPicPr>
        <p:blipFill>
          <a:blip r:embed="rId2"/>
          <a:stretch>
            <a:fillRect/>
          </a:stretch>
        </p:blipFill>
        <p:spPr>
          <a:xfrm>
            <a:off x="6693535" y="2442845"/>
            <a:ext cx="4273550" cy="2063750"/>
          </a:xfrm>
          <a:prstGeom prst="rect">
            <a:avLst/>
          </a:prstGeom>
        </p:spPr>
      </p:pic>
      <p:sp>
        <p:nvSpPr>
          <p:cNvPr id="11" name="Text Box 10"/>
          <p:cNvSpPr txBox="1"/>
          <p:nvPr/>
        </p:nvSpPr>
        <p:spPr>
          <a:xfrm>
            <a:off x="1150620" y="4506595"/>
            <a:ext cx="4466590" cy="2306955"/>
          </a:xfrm>
          <a:prstGeom prst="rect">
            <a:avLst/>
          </a:prstGeom>
          <a:noFill/>
        </p:spPr>
        <p:txBody>
          <a:bodyPr wrap="square" rtlCol="0">
            <a:spAutoFit/>
          </a:bodyPr>
          <a:p>
            <a:r>
              <a:rPr lang="en-SG" altLang="en-US" sz="2400"/>
              <a:t>The data set had lower number of Self Employed individuals and Non-Self Employed person had 85.9% higher approval rate as compared to Self Employed Individual</a:t>
            </a:r>
            <a:endParaRPr lang="en-SG" altLang="en-US" sz="2400"/>
          </a:p>
        </p:txBody>
      </p:sp>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Data Analysis through Visualization contd.</a:t>
            </a:r>
            <a:endParaRPr lang="en-SG" altLang="en-US">
              <a:latin typeface="Bodoni MT Black" panose="02070A03080606020203" charset="0"/>
              <a:cs typeface="Bodoni MT Black" panose="02070A03080606020203" charset="0"/>
            </a:endParaRPr>
          </a:p>
        </p:txBody>
      </p:sp>
      <p:sp>
        <p:nvSpPr>
          <p:cNvPr id="8" name="Text Box 7"/>
          <p:cNvSpPr txBox="1"/>
          <p:nvPr/>
        </p:nvSpPr>
        <p:spPr>
          <a:xfrm>
            <a:off x="6693535" y="4423410"/>
            <a:ext cx="4466590" cy="1938020"/>
          </a:xfrm>
          <a:prstGeom prst="rect">
            <a:avLst/>
          </a:prstGeom>
          <a:noFill/>
        </p:spPr>
        <p:txBody>
          <a:bodyPr wrap="square" rtlCol="0">
            <a:spAutoFit/>
          </a:bodyPr>
          <a:p>
            <a:r>
              <a:rPr lang="en-SG" altLang="en-US" sz="2400"/>
              <a:t>The dataset was dominated by SemiUrban Locality and had 37.9% approval rate as compared to 32.8% for Urban and 29% for Rural Locality</a:t>
            </a:r>
            <a:endParaRPr lang="en-SG" alt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243965" y="2258695"/>
            <a:ext cx="4279900" cy="2197100"/>
          </a:xfrm>
          <a:prstGeom prst="rect">
            <a:avLst/>
          </a:prstGeom>
        </p:spPr>
      </p:pic>
      <p:pic>
        <p:nvPicPr>
          <p:cNvPr id="6" name="Content Placeholder 5"/>
          <p:cNvPicPr>
            <a:picLocks noChangeAspect="1"/>
          </p:cNvPicPr>
          <p:nvPr>
            <p:ph sz="half" idx="2"/>
          </p:nvPr>
        </p:nvPicPr>
        <p:blipFill>
          <a:blip r:embed="rId2"/>
          <a:stretch>
            <a:fillRect/>
          </a:stretch>
        </p:blipFill>
        <p:spPr>
          <a:xfrm>
            <a:off x="6754495" y="2323465"/>
            <a:ext cx="4286250" cy="2183130"/>
          </a:xfrm>
          <a:prstGeom prst="rect">
            <a:avLst/>
          </a:prstGeom>
        </p:spPr>
      </p:pic>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Data Analysis through Visualization contd.</a:t>
            </a:r>
            <a:endParaRPr lang="en-SG" altLang="en-US">
              <a:latin typeface="Bodoni MT Black" panose="02070A03080606020203" charset="0"/>
              <a:cs typeface="Bodoni MT Black" panose="02070A03080606020203" charset="0"/>
            </a:endParaRPr>
          </a:p>
        </p:txBody>
      </p:sp>
      <p:sp>
        <p:nvSpPr>
          <p:cNvPr id="11" name="Text Box 10"/>
          <p:cNvSpPr txBox="1"/>
          <p:nvPr/>
        </p:nvSpPr>
        <p:spPr>
          <a:xfrm>
            <a:off x="1150620" y="4506595"/>
            <a:ext cx="4466590" cy="1938020"/>
          </a:xfrm>
          <a:prstGeom prst="rect">
            <a:avLst/>
          </a:prstGeom>
          <a:noFill/>
        </p:spPr>
        <p:txBody>
          <a:bodyPr wrap="square" rtlCol="0">
            <a:spAutoFit/>
          </a:bodyPr>
          <a:p>
            <a:r>
              <a:rPr lang="en-SG" altLang="en-US" sz="2400"/>
              <a:t>The data set shows individuals with good Credit History have higher approval rate of 84.2%. Negative Credit History has higher chance of getting denied.</a:t>
            </a:r>
            <a:endParaRPr lang="en-SG" altLang="en-US" sz="2400"/>
          </a:p>
        </p:txBody>
      </p:sp>
      <p:sp>
        <p:nvSpPr>
          <p:cNvPr id="8" name="Text Box 7"/>
          <p:cNvSpPr txBox="1"/>
          <p:nvPr/>
        </p:nvSpPr>
        <p:spPr>
          <a:xfrm>
            <a:off x="6664325" y="4506595"/>
            <a:ext cx="4466590" cy="1568450"/>
          </a:xfrm>
          <a:prstGeom prst="rect">
            <a:avLst/>
          </a:prstGeom>
          <a:noFill/>
        </p:spPr>
        <p:txBody>
          <a:bodyPr wrap="square" rtlCol="0">
            <a:spAutoFit/>
          </a:bodyPr>
          <a:p>
            <a:r>
              <a:rPr lang="en-SG" altLang="en-US" sz="2400"/>
              <a:t>The data set shows Loan Amount Term has wide range and the most common House Loan Term is 360 months</a:t>
            </a:r>
            <a:endParaRPr lang="en-SG" altLang="en-US" sz="2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609600" y="1522730"/>
            <a:ext cx="3563620" cy="3156585"/>
          </a:xfrm>
          <a:prstGeom prst="rect">
            <a:avLst/>
          </a:prstGeom>
        </p:spPr>
      </p:pic>
      <p:pic>
        <p:nvPicPr>
          <p:cNvPr id="6" name="Content Placeholder 5"/>
          <p:cNvPicPr>
            <a:picLocks noChangeAspect="1"/>
          </p:cNvPicPr>
          <p:nvPr>
            <p:ph sz="half" idx="2"/>
          </p:nvPr>
        </p:nvPicPr>
        <p:blipFill>
          <a:blip r:embed="rId2"/>
          <a:stretch>
            <a:fillRect/>
          </a:stretch>
        </p:blipFill>
        <p:spPr>
          <a:xfrm>
            <a:off x="4608830" y="1522095"/>
            <a:ext cx="3333750" cy="3157220"/>
          </a:xfrm>
          <a:prstGeom prst="rect">
            <a:avLst/>
          </a:prstGeom>
        </p:spPr>
      </p:pic>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Data Analysis through Visualization contd.</a:t>
            </a:r>
            <a:endParaRPr lang="en-SG" altLang="en-US">
              <a:latin typeface="Bodoni MT Black" panose="02070A03080606020203" charset="0"/>
              <a:cs typeface="Bodoni MT Black" panose="02070A03080606020203" charset="0"/>
            </a:endParaRPr>
          </a:p>
        </p:txBody>
      </p:sp>
      <p:pic>
        <p:nvPicPr>
          <p:cNvPr id="8" name="Content Placeholder 4"/>
          <p:cNvPicPr>
            <a:picLocks noChangeAspect="1"/>
          </p:cNvPicPr>
          <p:nvPr/>
        </p:nvPicPr>
        <p:blipFill>
          <a:blip r:embed="rId3"/>
          <a:stretch>
            <a:fillRect/>
          </a:stretch>
        </p:blipFill>
        <p:spPr>
          <a:xfrm>
            <a:off x="8378190" y="1522095"/>
            <a:ext cx="3302000" cy="3157220"/>
          </a:xfrm>
          <a:prstGeom prst="rect">
            <a:avLst/>
          </a:prstGeom>
          <a:noFill/>
          <a:ln w="9525">
            <a:noFill/>
          </a:ln>
        </p:spPr>
      </p:pic>
      <p:sp>
        <p:nvSpPr>
          <p:cNvPr id="9" name="Text Box 8"/>
          <p:cNvSpPr txBox="1"/>
          <p:nvPr/>
        </p:nvSpPr>
        <p:spPr>
          <a:xfrm>
            <a:off x="840105" y="4889500"/>
            <a:ext cx="10076815" cy="1568450"/>
          </a:xfrm>
          <a:prstGeom prst="rect">
            <a:avLst/>
          </a:prstGeom>
          <a:noFill/>
        </p:spPr>
        <p:txBody>
          <a:bodyPr wrap="square" rtlCol="0">
            <a:spAutoFit/>
          </a:bodyPr>
          <a:p>
            <a:r>
              <a:rPr lang="en-SG" altLang="en-US" sz="2400"/>
              <a:t>The graph indicates that there is no direct relation between Loan Approval Status and the Applicat Income, Coapplicant Income or Loan Amount. The range indicates the income disparity in the society. The boxplot also confirms the presence of lot of outlier/extreme values.</a:t>
            </a:r>
            <a:endParaRPr lang="en-SG" altLang="en-US" sz="24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Data Analysis through Visualization contd.</a:t>
            </a:r>
            <a:endParaRPr lang="en-SG" altLang="en-US">
              <a:latin typeface="Bodoni MT Black" panose="02070A03080606020203" charset="0"/>
              <a:cs typeface="Bodoni MT Black" panose="02070A03080606020203" charset="0"/>
            </a:endParaRPr>
          </a:p>
        </p:txBody>
      </p:sp>
      <p:pic>
        <p:nvPicPr>
          <p:cNvPr id="8" name="Content Placeholder 7"/>
          <p:cNvPicPr>
            <a:picLocks noChangeAspect="1"/>
          </p:cNvPicPr>
          <p:nvPr>
            <p:ph sz="half" idx="1"/>
          </p:nvPr>
        </p:nvPicPr>
        <p:blipFill>
          <a:blip r:embed="rId1"/>
          <a:stretch>
            <a:fillRect/>
          </a:stretch>
        </p:blipFill>
        <p:spPr>
          <a:xfrm>
            <a:off x="609600" y="1399540"/>
            <a:ext cx="5136515" cy="3778250"/>
          </a:xfrm>
          <a:prstGeom prst="rect">
            <a:avLst/>
          </a:prstGeom>
        </p:spPr>
      </p:pic>
      <p:sp>
        <p:nvSpPr>
          <p:cNvPr id="9" name="Content Placeholder 8"/>
          <p:cNvSpPr>
            <a:spLocks noGrp="1"/>
          </p:cNvSpPr>
          <p:nvPr>
            <p:ph sz="half" idx="2"/>
          </p:nvPr>
        </p:nvSpPr>
        <p:spPr/>
        <p:txBody>
          <a:bodyPr/>
          <a:p>
            <a:pPr marL="0" indent="0">
              <a:buNone/>
            </a:pPr>
            <a:r>
              <a:rPr lang="en-SG" altLang="en-US" sz="2400"/>
              <a:t>Posive Value indicates a positive correlation. From heatmap it's clear that Applicant Income and Loan Amount have positive correlation and similarily Coapplicant Income and Loan Amount. </a:t>
            </a:r>
            <a:endParaRPr lang="en-SG" altLang="en-US"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Classification Report</a:t>
            </a:r>
            <a:endParaRPr lang="en-SG" altLang="en-US">
              <a:latin typeface="Bodoni MT Black" panose="02070A03080606020203" charset="0"/>
              <a:cs typeface="Bodoni MT Black" panose="02070A03080606020203" charset="0"/>
            </a:endParaRPr>
          </a:p>
        </p:txBody>
      </p:sp>
      <p:sp>
        <p:nvSpPr>
          <p:cNvPr id="9" name="Content Placeholder 8"/>
          <p:cNvSpPr>
            <a:spLocks noGrp="1"/>
          </p:cNvSpPr>
          <p:nvPr>
            <p:ph sz="half" idx="2"/>
          </p:nvPr>
        </p:nvSpPr>
        <p:spPr>
          <a:xfrm>
            <a:off x="485775" y="1036955"/>
            <a:ext cx="9347200" cy="4953000"/>
          </a:xfrm>
        </p:spPr>
        <p:txBody>
          <a:bodyPr/>
          <a:p>
            <a:pPr marL="0" indent="0">
              <a:buNone/>
            </a:pPr>
            <a:r>
              <a:rPr lang="en-SG" altLang="en-US" sz="2400"/>
              <a:t>Precision Score</a:t>
            </a:r>
            <a:endParaRPr lang="en-SG" altLang="en-US" sz="2400"/>
          </a:p>
          <a:p>
            <a:pPr marL="0" indent="0">
              <a:buNone/>
            </a:pPr>
            <a:r>
              <a:rPr lang="en-SG" altLang="en-US" sz="2400"/>
              <a:t>	Ability of model to not predict predict an instance positive when is it actually negative. That is ensuring for all the instances classified as positive, what percent was correct.</a:t>
            </a:r>
            <a:endParaRPr lang="en-SG" altLang="en-US" sz="2400"/>
          </a:p>
          <a:p>
            <a:pPr marL="0" indent="0">
              <a:buNone/>
            </a:pPr>
            <a:r>
              <a:rPr lang="en-SG" altLang="en-US" sz="2400"/>
              <a:t>Recall Score</a:t>
            </a:r>
            <a:endParaRPr lang="en-SG" altLang="en-US" sz="2400"/>
          </a:p>
          <a:p>
            <a:pPr marL="0" indent="0">
              <a:buNone/>
            </a:pPr>
            <a:r>
              <a:rPr lang="en-SG" altLang="en-US" sz="2400"/>
              <a:t>	Ability of model to find all positive instances. Measure of for all instances that are positive what percent was classified correctly.</a:t>
            </a:r>
            <a:endParaRPr lang="en-SG" altLang="en-US" sz="2400"/>
          </a:p>
          <a:p>
            <a:pPr marL="0" indent="0">
              <a:buNone/>
            </a:pPr>
            <a:r>
              <a:rPr lang="en-SG" altLang="en-US" sz="2400"/>
              <a:t>F1 Score</a:t>
            </a:r>
            <a:endParaRPr lang="en-SG" altLang="en-US" sz="2400"/>
          </a:p>
          <a:p>
            <a:pPr marL="0" indent="0">
              <a:buNone/>
            </a:pPr>
            <a:r>
              <a:rPr lang="en-SG" altLang="en-US" sz="2400"/>
              <a:t>	Ability to judge efficiency of model when either precision or recall is high and the other one in low. Especially useful when dealing with imbalanced data.</a:t>
            </a:r>
            <a:endParaRPr lang="en-SG" altLang="en-US" sz="2400"/>
          </a:p>
          <a:p>
            <a:pPr marL="0" indent="0">
              <a:buNone/>
            </a:pPr>
            <a:endParaRPr lang="en-SG" altLang="en-US"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Imbalanced Data</a:t>
            </a:r>
            <a:endParaRPr lang="en-SG" altLang="en-US">
              <a:latin typeface="Bodoni MT Black" panose="02070A03080606020203" charset="0"/>
              <a:cs typeface="Bodoni MT Black" panose="02070A03080606020203" charset="0"/>
            </a:endParaRPr>
          </a:p>
        </p:txBody>
      </p:sp>
      <p:sp>
        <p:nvSpPr>
          <p:cNvPr id="2" name="Content Placeholder 1"/>
          <p:cNvSpPr/>
          <p:nvPr>
            <p:ph sz="half" idx="1"/>
          </p:nvPr>
        </p:nvSpPr>
        <p:spPr>
          <a:xfrm>
            <a:off x="609600" y="1174750"/>
            <a:ext cx="7259320" cy="4953000"/>
          </a:xfrm>
        </p:spPr>
        <p:txBody>
          <a:bodyPr/>
          <a:p>
            <a:pPr marL="0" indent="0">
              <a:buNone/>
            </a:pPr>
            <a:r>
              <a:rPr lang="en-SG" altLang="en-US" sz="2400"/>
              <a:t>With Imbalanced Data the majority classes dominate over the minority classes. Therefore the algorithim is biased towards the majority classes. hence there is poor classification of minority classes. </a:t>
            </a:r>
            <a:endParaRPr lang="en-SG" altLang="en-US" sz="2400"/>
          </a:p>
          <a:p>
            <a:pPr marL="0" indent="0">
              <a:buNone/>
            </a:pPr>
            <a:endParaRPr lang="en-SG" altLang="en-US" sz="2400"/>
          </a:p>
          <a:p>
            <a:pPr marL="0" indent="0">
              <a:buNone/>
            </a:pPr>
            <a:r>
              <a:rPr lang="en-SG" altLang="en-US" sz="2400"/>
              <a:t>Some Real world example of imbalanced data are fraud detction and oil spill detection and so on.</a:t>
            </a:r>
            <a:endParaRPr lang="en-SG" altLang="en-US" sz="2400"/>
          </a:p>
          <a:p>
            <a:pPr marL="0" indent="0">
              <a:buNone/>
            </a:pPr>
            <a:endParaRPr lang="en-SG" altLang="en-US" sz="2400"/>
          </a:p>
          <a:p>
            <a:pPr marL="0" indent="0">
              <a:buNone/>
            </a:pPr>
            <a:r>
              <a:rPr lang="en-SG" altLang="en-US" sz="2400"/>
              <a:t>Some techniques are used in the preprocessing stage such as oversampling, undersampling and Resampling</a:t>
            </a:r>
            <a:endParaRPr lang="en-SG" altLang="en-US" sz="2400"/>
          </a:p>
          <a:p>
            <a:pPr marL="0" indent="0">
              <a:buNone/>
            </a:pPr>
            <a:endParaRPr lang="en-SG" altLang="en-US" sz="24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p:txBody>
          <a:bodyPr/>
          <a:p>
            <a:pPr marL="0" indent="0">
              <a:buNone/>
            </a:pPr>
            <a:r>
              <a:rPr lang="en-SG" altLang="en-US" sz="2400"/>
              <a:t>I had the opportunity to apply the theoretical concepts and explore the different python libraries used in data science. i also explored how other data science problems can be handled. The different ways to explore data and the handling data quality issues</a:t>
            </a:r>
            <a:endParaRPr lang="en-SG" altLang="en-US" sz="2400"/>
          </a:p>
          <a:p>
            <a:pPr marL="0" indent="0">
              <a:buNone/>
            </a:pPr>
            <a:endParaRPr lang="en-SG" altLang="en-US" sz="2400"/>
          </a:p>
          <a:p>
            <a:pPr marL="0" indent="0">
              <a:buNone/>
            </a:pPr>
            <a:r>
              <a:rPr lang="en-SG" altLang="en-US" sz="2400"/>
              <a:t>I was able to familiarise myself with working to meet deadlines and documentation of code and results in a presentable and coherent manner. </a:t>
            </a:r>
            <a:endParaRPr lang="en-SG" altLang="en-US" sz="2400"/>
          </a:p>
          <a:p>
            <a:pPr marL="0" indent="0">
              <a:buNone/>
            </a:pPr>
            <a:endParaRPr lang="en-SG" altLang="en-US" sz="2400"/>
          </a:p>
          <a:p>
            <a:pPr marL="0" algn="l">
              <a:buClrTx/>
              <a:buSzTx/>
              <a:buNone/>
            </a:pPr>
            <a:r>
              <a:rPr lang="en-SG" altLang="en-US" sz="2400"/>
              <a:t>Tools/Techniques: Python (libraries : scikitlearn, matplotlib, seaborn, numpy, pandas, so on), Logistic Regression Model, Evaluation Metrics, Statistic Analysis</a:t>
            </a:r>
            <a:endParaRPr lang="en-SG" altLang="en-US" sz="2400"/>
          </a:p>
          <a:p>
            <a:pPr marL="0" indent="0">
              <a:buNone/>
            </a:pPr>
            <a:endParaRPr lang="en-SG" altLang="en-US"/>
          </a:p>
        </p:txBody>
      </p:sp>
      <p:sp>
        <p:nvSpPr>
          <p:cNvPr id="7" name="Title 6"/>
          <p:cNvSpPr>
            <a:spLocks noGrp="1"/>
          </p:cNvSpPr>
          <p:nvPr/>
        </p:nvSpPr>
        <p:spPr>
          <a:xfrm>
            <a:off x="736600" y="31750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a:latin typeface="Bodoni MT Black" panose="02070A03080606020203" charset="0"/>
                <a:cs typeface="Bodoni MT Black" panose="02070A03080606020203" charset="0"/>
              </a:rPr>
              <a:t>What I have learnt:</a:t>
            </a:r>
            <a:endParaRPr lang="en-SG" altLang="en-US">
              <a:latin typeface="Bodoni MT Black" panose="02070A03080606020203" charset="0"/>
              <a:cs typeface="Bodoni MT Black" panose="02070A03080606020203"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nvSpPr>
        <p:spPr>
          <a:xfrm>
            <a:off x="736600" y="317500"/>
            <a:ext cx="10972800" cy="3428365"/>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sz="6000">
                <a:latin typeface="Bodoni MT Black" panose="02070A03080606020203" charset="0"/>
                <a:cs typeface="Bodoni MT Black" panose="02070A03080606020203" charset="0"/>
              </a:rPr>
              <a:t>Thank You</a:t>
            </a:r>
            <a:endParaRPr lang="en-SG" altLang="en-US" sz="6000">
              <a:latin typeface="Bodoni MT Black" panose="02070A03080606020203" charset="0"/>
              <a:cs typeface="Bodoni MT Black" panose="02070A03080606020203"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 y="155893"/>
            <a:ext cx="10972800" cy="1143000"/>
          </a:xfrm>
        </p:spPr>
        <p:txBody>
          <a:bodyPr>
            <a:scene3d>
              <a:camera prst="orthographicFront"/>
              <a:lightRig rig="threePt" dir="t"/>
            </a:scene3d>
          </a:bodyPr>
          <a:lstStyle/>
          <a:p>
            <a:r>
              <a:rPr lang="en-SG" altLang="en-US" dirty="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rPr>
              <a:t>Crisp-DM Framework</a:t>
            </a:r>
            <a:endParaRPr lang="en-SG" altLang="en-US" dirty="0">
              <a:solidFill>
                <a:schemeClr val="tx1"/>
              </a:solidFill>
              <a:effectLst>
                <a:outerShdw blurRad="38100" dist="19050" dir="2700000" algn="tl" rotWithShape="0">
                  <a:schemeClr val="dk1">
                    <a:alpha val="40000"/>
                  </a:schemeClr>
                </a:outerShdw>
              </a:effectLst>
              <a:latin typeface="Bodoni MT Black" panose="02070A03080606020203" charset="0"/>
              <a:cs typeface="Bodoni MT Black" panose="02070A03080606020203" charset="0"/>
            </a:endParaRPr>
          </a:p>
        </p:txBody>
      </p:sp>
      <p:sp>
        <p:nvSpPr>
          <p:cNvPr id="3" name="Content Placeholder 2"/>
          <p:cNvSpPr>
            <a:spLocks noGrp="1"/>
          </p:cNvSpPr>
          <p:nvPr>
            <p:ph idx="1"/>
          </p:nvPr>
        </p:nvSpPr>
        <p:spPr>
          <a:xfrm>
            <a:off x="72390" y="1348155"/>
            <a:ext cx="12047855" cy="5136466"/>
          </a:xfrm>
        </p:spPr>
        <p:txBody>
          <a:bodyPr/>
          <a:lstStyle/>
          <a:p>
            <a:pPr marL="0" indent="0">
              <a:buNone/>
            </a:pPr>
            <a:r>
              <a:rPr lang="en-SG" altLang="en-US" sz="2400" dirty="0">
                <a:cs typeface="+mn-lt"/>
              </a:rPr>
              <a:t>Standard Process for Data Mining </a:t>
            </a:r>
            <a:r>
              <a:rPr lang="en-SG" altLang="en-US" sz="2400" dirty="0" smtClean="0">
                <a:cs typeface="+mn-lt"/>
              </a:rPr>
              <a:t>describes </a:t>
            </a:r>
            <a:r>
              <a:rPr lang="en-SG" altLang="en-US" sz="2400" dirty="0">
                <a:cs typeface="+mn-lt"/>
              </a:rPr>
              <a:t>an idealized sequence of events</a:t>
            </a:r>
            <a:endParaRPr lang="en-SG" altLang="en-US" sz="2400" dirty="0">
              <a:cs typeface="+mn-lt"/>
            </a:endParaRPr>
          </a:p>
          <a:p>
            <a:r>
              <a:rPr lang="en-SG" altLang="en-US" sz="2400" u="sng" dirty="0">
                <a:cs typeface="+mn-lt"/>
              </a:rPr>
              <a:t>Business Understanding</a:t>
            </a:r>
            <a:r>
              <a:rPr lang="en-SG" altLang="en-US" sz="2400" dirty="0">
                <a:cs typeface="+mn-lt"/>
              </a:rPr>
              <a:t> </a:t>
            </a:r>
            <a:endParaRPr lang="en-SG" altLang="en-US" sz="2400" dirty="0">
              <a:cs typeface="+mn-lt"/>
            </a:endParaRPr>
          </a:p>
          <a:p>
            <a:pPr lvl="1"/>
            <a:r>
              <a:rPr lang="en-SG" altLang="en-US" sz="2400" dirty="0">
                <a:cs typeface="+mn-lt"/>
              </a:rPr>
              <a:t>What is the end goal from a business perspective</a:t>
            </a:r>
            <a:endParaRPr lang="en-SG" altLang="en-US" sz="2400" dirty="0">
              <a:cs typeface="+mn-lt"/>
            </a:endParaRPr>
          </a:p>
          <a:p>
            <a:r>
              <a:rPr lang="en-SG" altLang="en-US" sz="2400" u="sng" dirty="0">
                <a:cs typeface="+mn-lt"/>
              </a:rPr>
              <a:t>Data Understanding </a:t>
            </a:r>
            <a:endParaRPr lang="en-SG" altLang="en-US" sz="2400" dirty="0">
              <a:cs typeface="+mn-lt"/>
            </a:endParaRPr>
          </a:p>
          <a:p>
            <a:pPr lvl="1"/>
            <a:r>
              <a:rPr lang="en-SG" altLang="en-US" sz="2400" dirty="0">
                <a:cs typeface="+mn-lt"/>
              </a:rPr>
              <a:t>Acquire and integrate data from various sources. Explore Data and assess its quality</a:t>
            </a:r>
            <a:endParaRPr lang="en-SG" altLang="en-US" sz="2400" dirty="0">
              <a:cs typeface="+mn-lt"/>
            </a:endParaRPr>
          </a:p>
          <a:p>
            <a:r>
              <a:rPr lang="en-SG" altLang="en-US" sz="2400" u="sng" dirty="0">
                <a:cs typeface="+mn-lt"/>
              </a:rPr>
              <a:t>Data Preparation</a:t>
            </a:r>
            <a:r>
              <a:rPr lang="en-SG" altLang="en-US" sz="2400" dirty="0">
                <a:cs typeface="+mn-lt"/>
              </a:rPr>
              <a:t> </a:t>
            </a:r>
            <a:endParaRPr lang="en-SG" altLang="en-US" sz="2400" dirty="0">
              <a:cs typeface="+mn-lt"/>
            </a:endParaRPr>
          </a:p>
          <a:p>
            <a:pPr lvl="1"/>
            <a:r>
              <a:rPr lang="en-SG" altLang="en-US" sz="2400" dirty="0">
                <a:cs typeface="+mn-lt"/>
              </a:rPr>
              <a:t>Construct dataset using relevant data from acquired raw data</a:t>
            </a:r>
            <a:endParaRPr lang="en-SG" altLang="en-US" sz="2400" dirty="0">
              <a:cs typeface="+mn-lt"/>
            </a:endParaRPr>
          </a:p>
          <a:p>
            <a:endParaRPr lang="en-SG" altLang="en-US" sz="2400" dirty="0">
              <a:cs typeface="+mn-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74750"/>
            <a:ext cx="10972800" cy="3537927"/>
          </a:xfrm>
        </p:spPr>
        <p:txBody>
          <a:bodyPr/>
          <a:lstStyle/>
          <a:p>
            <a:r>
              <a:rPr lang="en-SG" altLang="en-US" sz="2400" u="sng" dirty="0">
                <a:cs typeface="+mn-lt"/>
                <a:sym typeface="+mn-ea"/>
              </a:rPr>
              <a:t>Modelling </a:t>
            </a:r>
            <a:endParaRPr lang="en-SG" altLang="en-US" sz="2400" dirty="0">
              <a:cs typeface="+mn-lt"/>
            </a:endParaRPr>
          </a:p>
          <a:p>
            <a:pPr lvl="1"/>
            <a:r>
              <a:rPr lang="en-SG" altLang="en-US" sz="2400" dirty="0">
                <a:cs typeface="+mn-lt"/>
                <a:sym typeface="+mn-ea"/>
              </a:rPr>
              <a:t>Model the dataset after generating test design</a:t>
            </a:r>
            <a:endParaRPr lang="en-SG" altLang="en-US" sz="2400" dirty="0">
              <a:cs typeface="+mn-lt"/>
            </a:endParaRPr>
          </a:p>
          <a:p>
            <a:r>
              <a:rPr lang="en-SG" altLang="en-US" sz="2400" u="sng" dirty="0">
                <a:cs typeface="+mn-lt"/>
                <a:sym typeface="+mn-ea"/>
              </a:rPr>
              <a:t>Evaluation </a:t>
            </a:r>
            <a:endParaRPr lang="en-SG" altLang="en-US" sz="2400" dirty="0">
              <a:cs typeface="+mn-lt"/>
            </a:endParaRPr>
          </a:p>
          <a:p>
            <a:pPr lvl="1"/>
            <a:r>
              <a:rPr lang="en-SG" altLang="en-US" sz="2400" dirty="0">
                <a:cs typeface="+mn-lt"/>
                <a:sym typeface="+mn-ea"/>
              </a:rPr>
              <a:t> Evaluate if model satisfies the specified business objectives</a:t>
            </a:r>
            <a:endParaRPr lang="en-SG" altLang="en-US" sz="2400" dirty="0">
              <a:cs typeface="+mn-lt"/>
            </a:endParaRPr>
          </a:p>
          <a:p>
            <a:r>
              <a:rPr lang="en-SG" altLang="en-US" sz="2400" u="sng" dirty="0">
                <a:cs typeface="+mn-lt"/>
                <a:sym typeface="+mn-ea"/>
              </a:rPr>
              <a:t>Deployment </a:t>
            </a:r>
            <a:endParaRPr lang="en-SG" altLang="en-US" sz="2400" dirty="0">
              <a:cs typeface="+mn-lt"/>
            </a:endParaRPr>
          </a:p>
          <a:p>
            <a:pPr lvl="1"/>
            <a:r>
              <a:rPr lang="en-SG" altLang="en-US" sz="2400" dirty="0">
                <a:cs typeface="+mn-lt"/>
                <a:sym typeface="+mn-ea"/>
              </a:rPr>
              <a:t>A generated report or deployable code mechanism that works on unseen data </a:t>
            </a:r>
            <a:endParaRPr lang="en-SG" altLang="en-US" sz="2400" dirty="0">
              <a:cs typeface="+mn-lt"/>
            </a:endParaRPr>
          </a:p>
          <a:p>
            <a:pPr marL="0" indent="0">
              <a:buNone/>
            </a:pPr>
            <a:endParaRPr lang="en-US" sz="2400" dirty="0">
              <a:cs typeface="+mn-l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60" y="414655"/>
            <a:ext cx="10972800" cy="582613"/>
          </a:xfrm>
          <a:noFill/>
          <a:ln w="9525">
            <a:noFill/>
          </a:ln>
        </p:spPr>
        <p:txBody>
          <a:bodyPr vert="horz" rtlCol="0" anchor="ctr">
            <a:normAutofit fontScale="90000"/>
            <a:scene3d>
              <a:camera prst="orthographicFront"/>
              <a:lightRig rig="threePt" dir="t"/>
            </a:scene3d>
          </a:bodyPr>
          <a:lstStyle/>
          <a:p>
            <a:pPr lvl="0" algn="l">
              <a:buClrTx/>
              <a:buSzTx/>
              <a:buFontTx/>
            </a:pPr>
            <a:r>
              <a:rPr lang="en-SG" altLang="en-US" sz="4000" dirty="0">
                <a:effectLst>
                  <a:outerShdw blurRad="38100" dist="19050" dir="2700000" algn="tl" rotWithShape="0">
                    <a:schemeClr val="dk1">
                      <a:alpha val="40000"/>
                    </a:schemeClr>
                  </a:outerShdw>
                </a:effectLst>
                <a:latin typeface="Bodoni MT Black" panose="02070A03080606020203" charset="0"/>
                <a:cs typeface="Bodoni MT Black" panose="02070A03080606020203" charset="0"/>
                <a:sym typeface="+mn-ea"/>
              </a:rPr>
              <a:t>Problem Statement </a:t>
            </a:r>
            <a:endParaRPr lang="en-SG" altLang="en-US" sz="4000" dirty="0">
              <a:effectLst>
                <a:outerShdw blurRad="38100" dist="19050" dir="2700000" algn="tl" rotWithShape="0">
                  <a:schemeClr val="dk1">
                    <a:alpha val="40000"/>
                  </a:schemeClr>
                </a:outerShdw>
              </a:effectLst>
              <a:latin typeface="Bodoni MT Black" panose="02070A03080606020203" charset="0"/>
              <a:cs typeface="Bodoni MT Black" panose="02070A03080606020203" charset="0"/>
              <a:sym typeface="+mn-ea"/>
            </a:endParaRPr>
          </a:p>
        </p:txBody>
      </p:sp>
      <p:sp>
        <p:nvSpPr>
          <p:cNvPr id="3" name="Content Placeholder 2"/>
          <p:cNvSpPr>
            <a:spLocks noGrp="1"/>
          </p:cNvSpPr>
          <p:nvPr>
            <p:ph idx="1"/>
          </p:nvPr>
        </p:nvSpPr>
        <p:spPr>
          <a:xfrm>
            <a:off x="189230" y="1283335"/>
            <a:ext cx="10962005" cy="4953000"/>
          </a:xfrm>
        </p:spPr>
        <p:txBody>
          <a:bodyPr/>
          <a:lstStyle/>
          <a:p>
            <a:pPr marL="0" indent="0">
              <a:buNone/>
            </a:pPr>
            <a:r>
              <a:rPr lang="en-SG" altLang="en-US" sz="2400" u="sng" dirty="0" smtClean="0">
                <a:cs typeface="+mn-lt"/>
              </a:rPr>
              <a:t>For </a:t>
            </a:r>
            <a:r>
              <a:rPr lang="en-SG" altLang="en-US" sz="2400" u="sng" dirty="0">
                <a:cs typeface="+mn-lt"/>
              </a:rPr>
              <a:t>this project</a:t>
            </a:r>
            <a:r>
              <a:rPr lang="en-SG" altLang="en-US" sz="2400" dirty="0">
                <a:cs typeface="+mn-lt"/>
              </a:rPr>
              <a:t>: </a:t>
            </a:r>
            <a:endParaRPr lang="en-SG" altLang="en-US" sz="2400" dirty="0">
              <a:cs typeface="+mn-lt"/>
            </a:endParaRPr>
          </a:p>
          <a:p>
            <a:pPr marL="0" indent="0">
              <a:buNone/>
            </a:pPr>
            <a:r>
              <a:rPr lang="en-SG" altLang="en-US" sz="2400" b="1" i="1" dirty="0">
                <a:cs typeface="+mn-lt"/>
              </a:rPr>
              <a:t>Predicting House Loan </a:t>
            </a:r>
            <a:r>
              <a:rPr lang="en-SG" altLang="en-US" sz="2400" b="1" i="1" dirty="0" smtClean="0">
                <a:cs typeface="+mn-lt"/>
              </a:rPr>
              <a:t>Eligibility</a:t>
            </a:r>
            <a:endParaRPr lang="en-SG" altLang="en-US" sz="2400" b="1" i="1" dirty="0" smtClean="0">
              <a:cs typeface="+mn-lt"/>
            </a:endParaRPr>
          </a:p>
          <a:p>
            <a:pPr marL="0" indent="0">
              <a:buNone/>
            </a:pPr>
            <a:endParaRPr lang="en-SG" altLang="en-US" sz="2400" b="1" i="1" u="sng" dirty="0">
              <a:cs typeface="+mn-lt"/>
            </a:endParaRPr>
          </a:p>
          <a:p>
            <a:pPr marL="0" indent="0">
              <a:buNone/>
            </a:pPr>
            <a:r>
              <a:rPr lang="en-SG" altLang="en-US" sz="2400" u="sng" dirty="0">
                <a:cs typeface="+mn-lt"/>
                <a:sym typeface="+mn-ea"/>
              </a:rPr>
              <a:t>Why is this Problem Important?</a:t>
            </a:r>
            <a:endParaRPr lang="en-SG" altLang="en-US" sz="2400" u="sng" dirty="0">
              <a:cs typeface="+mn-lt"/>
            </a:endParaRPr>
          </a:p>
          <a:p>
            <a:r>
              <a:rPr lang="en-SG" altLang="en-US" sz="2400" dirty="0">
                <a:cs typeface="+mn-lt"/>
                <a:sym typeface="+mn-ea"/>
              </a:rPr>
              <a:t>Banks make profit from the interest only when the borrower pays off the loan. The goal is to predict if the borrower will repay the loan by its maturity date or not. Thereby </a:t>
            </a:r>
            <a:r>
              <a:rPr lang="en-SG" altLang="en-US" sz="2400" i="1" dirty="0">
                <a:solidFill>
                  <a:srgbClr val="FF0000"/>
                </a:solidFill>
                <a:cs typeface="+mn-lt"/>
                <a:sym typeface="+mn-ea"/>
              </a:rPr>
              <a:t>Minimizing the Risk of Loan Payment Default</a:t>
            </a:r>
            <a:r>
              <a:rPr lang="en-SG" altLang="en-US" sz="2400" dirty="0">
                <a:solidFill>
                  <a:srgbClr val="FF0000"/>
                </a:solidFill>
                <a:cs typeface="+mn-lt"/>
                <a:sym typeface="+mn-ea"/>
              </a:rPr>
              <a:t>.</a:t>
            </a:r>
            <a:endParaRPr lang="en-SG" altLang="en-US" sz="2400" dirty="0">
              <a:cs typeface="+mn-lt"/>
              <a:sym typeface="+mn-ea"/>
            </a:endParaRPr>
          </a:p>
          <a:p>
            <a:endParaRPr lang="en-SG" altLang="en-US" sz="2400" dirty="0">
              <a:cs typeface="+mn-lt"/>
              <a:sym typeface="+mn-ea"/>
            </a:endParaRPr>
          </a:p>
          <a:p>
            <a:r>
              <a:rPr lang="en-SG" altLang="en-US" sz="2400" dirty="0">
                <a:cs typeface="+mn-lt"/>
                <a:sym typeface="+mn-ea"/>
              </a:rPr>
              <a:t>Looking into the borrower's personal information allows banks to </a:t>
            </a:r>
            <a:r>
              <a:rPr lang="en-SG" altLang="en-US" sz="2400" i="1" dirty="0">
                <a:solidFill>
                  <a:srgbClr val="FF0000"/>
                </a:solidFill>
                <a:cs typeface="+mn-lt"/>
                <a:sym typeface="+mn-ea"/>
              </a:rPr>
              <a:t>Mitigate Fraud Risk</a:t>
            </a:r>
            <a:endParaRPr lang="en-SG" altLang="en-US" sz="2400" dirty="0">
              <a:cs typeface="+mn-lt"/>
              <a:sym typeface="+mn-ea"/>
            </a:endParaRPr>
          </a:p>
          <a:p>
            <a:pPr marL="0" indent="0">
              <a:buNone/>
            </a:pPr>
            <a:endParaRPr lang="en-SG" altLang="en-US" sz="2400" b="1" i="1" u="sng" dirty="0">
              <a:cs typeface="+mn-lt"/>
            </a:endParaRPr>
          </a:p>
          <a:p>
            <a:pPr marL="0" indent="0">
              <a:buNone/>
            </a:pPr>
            <a:endParaRPr lang="en-SG" altLang="en-US" sz="2400" dirty="0">
              <a:cs typeface="+mn-lt"/>
            </a:endParaRPr>
          </a:p>
          <a:p>
            <a:pPr marL="0" indent="0">
              <a:buNone/>
            </a:pPr>
            <a:endParaRPr lang="en-SG" altLang="en-US" sz="2400" dirty="0">
              <a:cs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985" y="998220"/>
          <a:ext cx="12168000" cy="57901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ph type="title"/>
          </p:nvPr>
        </p:nvSpPr>
        <p:spPr>
          <a:xfrm>
            <a:off x="353060" y="414655"/>
            <a:ext cx="10972800" cy="582613"/>
          </a:xfrm>
          <a:noFill/>
          <a:ln w="9525">
            <a:noFill/>
          </a:ln>
        </p:spPr>
        <p:txBody>
          <a:bodyPr vert="horz" rtlCol="0" anchor="ctr">
            <a:normAutofit fontScale="90000"/>
            <a:scene3d>
              <a:camera prst="orthographicFront"/>
              <a:lightRig rig="threePt" dir="t"/>
            </a:scene3d>
          </a:bodyPr>
          <a:lstStyle/>
          <a:p>
            <a:pPr lvl="0" algn="l">
              <a:buClrTx/>
              <a:buSzTx/>
              <a:buFontTx/>
            </a:pPr>
            <a:r>
              <a:rPr lang="en-SG" altLang="en-US" sz="4000" dirty="0">
                <a:effectLst>
                  <a:outerShdw blurRad="38100" dist="19050" dir="2700000" algn="tl" rotWithShape="0">
                    <a:schemeClr val="dk1">
                      <a:alpha val="40000"/>
                    </a:schemeClr>
                  </a:outerShdw>
                </a:effectLst>
                <a:latin typeface="Bodoni MT Black" panose="02070A03080606020203" charset="0"/>
                <a:cs typeface="Bodoni MT Black" panose="02070A03080606020203" charset="0"/>
                <a:sym typeface="+mn-ea"/>
              </a:rPr>
              <a:t>Sampling Methods </a:t>
            </a:r>
            <a:endParaRPr lang="en-SG" altLang="en-US" sz="4000" dirty="0">
              <a:effectLst>
                <a:outerShdw blurRad="38100" dist="19050" dir="2700000" algn="tl" rotWithShape="0">
                  <a:schemeClr val="dk1">
                    <a:alpha val="40000"/>
                  </a:schemeClr>
                </a:outerShdw>
              </a:effectLst>
              <a:latin typeface="Bodoni MT Black" panose="02070A03080606020203" charset="0"/>
              <a:cs typeface="Bodoni MT Black" panose="02070A03080606020203" charset="0"/>
              <a:sym typeface="+mn-ea"/>
            </a:endParaRPr>
          </a:p>
        </p:txBody>
      </p:sp>
      <p:sp>
        <p:nvSpPr>
          <p:cNvPr id="3" name="Content Placeholder 2"/>
          <p:cNvSpPr>
            <a:spLocks noGrp="1"/>
          </p:cNvSpPr>
          <p:nvPr>
            <p:ph idx="1"/>
          </p:nvPr>
        </p:nvSpPr>
        <p:spPr>
          <a:xfrm>
            <a:off x="269631" y="1043354"/>
            <a:ext cx="11408019" cy="847676"/>
          </a:xfrm>
        </p:spPr>
        <p:txBody>
          <a:bodyPr/>
          <a:lstStyle/>
          <a:p>
            <a:pPr marL="0" indent="0">
              <a:buNone/>
            </a:pPr>
            <a:r>
              <a:rPr lang="en-SG" altLang="en-US" sz="2400" dirty="0"/>
              <a:t>Used to Create an ideal representation of the population as a whole for feasible analysis on large population set.</a:t>
            </a:r>
            <a:endParaRPr lang="en-SG" altLang="en-US" sz="2400" dirty="0"/>
          </a:p>
          <a:p>
            <a:pPr marL="0" indent="0">
              <a:buNone/>
            </a:pPr>
            <a:endParaRPr lang="en-SG" altLang="en-US" sz="2400" dirty="0"/>
          </a:p>
          <a:p>
            <a:pPr marL="0" indent="0">
              <a:buNone/>
            </a:pPr>
            <a:endParaRPr lang="en-SG" altLang="en-US" sz="2400" b="1" i="1" u="sng" dirty="0"/>
          </a:p>
          <a:p>
            <a:pPr marL="0" indent="0">
              <a:buNone/>
            </a:pPr>
            <a:endParaRPr lang="en-SG" altLang="en-US" sz="2400" dirty="0"/>
          </a:p>
          <a:p>
            <a:pPr marL="0" indent="0">
              <a:buNone/>
            </a:pPr>
            <a:endParaRPr lang="en-SG" altLang="en-US"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 y="369570"/>
            <a:ext cx="10972800" cy="582613"/>
          </a:xfrm>
          <a:noFill/>
          <a:ln w="9525">
            <a:noFill/>
          </a:ln>
        </p:spPr>
        <p:txBody>
          <a:bodyPr vert="horz" rtlCol="0" anchor="ctr">
            <a:normAutofit fontScale="90000"/>
            <a:scene3d>
              <a:camera prst="orthographicFront"/>
              <a:lightRig rig="threePt" dir="t"/>
            </a:scene3d>
          </a:bodyPr>
          <a:lstStyle/>
          <a:p>
            <a:pPr lvl="0" algn="l">
              <a:buClrTx/>
              <a:buSzTx/>
              <a:buFontTx/>
            </a:pPr>
            <a:r>
              <a:rPr lang="en-SG" altLang="en-US" sz="4000" dirty="0">
                <a:effectLst>
                  <a:outerShdw blurRad="38100" dist="19050" dir="2700000" algn="tl" rotWithShape="0">
                    <a:schemeClr val="dk1">
                      <a:alpha val="40000"/>
                    </a:schemeClr>
                  </a:outerShdw>
                </a:effectLst>
                <a:latin typeface="Bodoni MT Black" panose="02070A03080606020203" charset="0"/>
                <a:cs typeface="Bodoni MT Black" panose="02070A03080606020203" charset="0"/>
                <a:sym typeface="+mn-ea"/>
              </a:rPr>
              <a:t> Probability Sampling Methods </a:t>
            </a:r>
            <a:endParaRPr lang="en-SG" altLang="en-US" sz="4000" dirty="0">
              <a:effectLst>
                <a:outerShdw blurRad="38100" dist="19050" dir="2700000" algn="tl" rotWithShape="0">
                  <a:schemeClr val="dk1">
                    <a:alpha val="40000"/>
                  </a:schemeClr>
                </a:outerShdw>
              </a:effectLst>
              <a:latin typeface="Bodoni MT Black" panose="02070A03080606020203" charset="0"/>
              <a:cs typeface="Bodoni MT Black" panose="02070A03080606020203" charset="0"/>
              <a:sym typeface="+mn-ea"/>
            </a:endParaRPr>
          </a:p>
        </p:txBody>
      </p:sp>
      <p:graphicFrame>
        <p:nvGraphicFramePr>
          <p:cNvPr id="8" name="Table 7"/>
          <p:cNvGraphicFramePr/>
          <p:nvPr/>
        </p:nvGraphicFramePr>
        <p:xfrm>
          <a:off x="617611" y="1336430"/>
          <a:ext cx="9663530" cy="4340421"/>
        </p:xfrm>
        <a:graphic>
          <a:graphicData uri="http://schemas.openxmlformats.org/drawingml/2006/table">
            <a:tbl>
              <a:tblPr firstRow="1" bandRow="1">
                <a:tableStyleId>{10A1B5D5-9B99-4C35-A422-299274C87663}</a:tableStyleId>
              </a:tblPr>
              <a:tblGrid>
                <a:gridCol w="1932706"/>
                <a:gridCol w="1932706"/>
                <a:gridCol w="1932706"/>
                <a:gridCol w="1932706"/>
                <a:gridCol w="1932706"/>
              </a:tblGrid>
              <a:tr h="417609">
                <a:tc>
                  <a:txBody>
                    <a:bodyPr/>
                    <a:lstStyle/>
                    <a:p>
                      <a:pPr algn="ctr">
                        <a:buNone/>
                      </a:pPr>
                      <a:endParaRPr lang="en-US" sz="1400" b="1" dirty="0"/>
                    </a:p>
                  </a:txBody>
                  <a:tcPr/>
                </a:tc>
                <a:tc>
                  <a:txBody>
                    <a:bodyPr/>
                    <a:lstStyle/>
                    <a:p>
                      <a:pPr algn="ctr">
                        <a:buNone/>
                      </a:pPr>
                      <a:r>
                        <a:rPr lang="en-SG" altLang="en-US" sz="1400"/>
                        <a:t>Simple Random</a:t>
                      </a:r>
                      <a:endParaRPr lang="en-SG" altLang="en-US" sz="1400"/>
                    </a:p>
                  </a:txBody>
                  <a:tcPr anchor="ctr"/>
                </a:tc>
                <a:tc>
                  <a:txBody>
                    <a:bodyPr/>
                    <a:lstStyle/>
                    <a:p>
                      <a:pPr algn="ctr">
                        <a:buNone/>
                      </a:pPr>
                      <a:r>
                        <a:rPr lang="en-SG" altLang="en-US" sz="1400"/>
                        <a:t>Systematic</a:t>
                      </a:r>
                      <a:endParaRPr lang="en-SG" altLang="en-US" sz="1400"/>
                    </a:p>
                  </a:txBody>
                  <a:tcPr anchor="ctr"/>
                </a:tc>
                <a:tc>
                  <a:txBody>
                    <a:bodyPr/>
                    <a:lstStyle/>
                    <a:p>
                      <a:pPr algn="ctr">
                        <a:buNone/>
                      </a:pPr>
                      <a:r>
                        <a:rPr lang="en-SG" altLang="en-US" sz="1400"/>
                        <a:t>Stratified</a:t>
                      </a:r>
                      <a:endParaRPr lang="en-SG" altLang="en-US" sz="1400"/>
                    </a:p>
                  </a:txBody>
                  <a:tcPr anchor="ctr"/>
                </a:tc>
                <a:tc>
                  <a:txBody>
                    <a:bodyPr/>
                    <a:lstStyle/>
                    <a:p>
                      <a:pPr algn="ctr">
                        <a:buNone/>
                      </a:pPr>
                      <a:r>
                        <a:rPr lang="en-SG" altLang="en-US" sz="1400" dirty="0"/>
                        <a:t>Cluster</a:t>
                      </a:r>
                      <a:endParaRPr lang="en-SG" altLang="en-US" sz="1400" dirty="0"/>
                    </a:p>
                  </a:txBody>
                  <a:tcPr anchor="ctr"/>
                </a:tc>
              </a:tr>
              <a:tr h="1312127">
                <a:tc>
                  <a:txBody>
                    <a:bodyPr/>
                    <a:lstStyle/>
                    <a:p>
                      <a:pPr algn="ctr">
                        <a:buClrTx/>
                        <a:buSzTx/>
                        <a:buFontTx/>
                        <a:buNone/>
                      </a:pPr>
                      <a:r>
                        <a:rPr lang="en-SG" altLang="en-US" sz="1400" b="1" dirty="0"/>
                        <a:t>Description</a:t>
                      </a:r>
                      <a:endParaRPr lang="en-SG" altLang="en-US" sz="1400" b="1" dirty="0">
                        <a:solidFill>
                          <a:schemeClr val="lt1"/>
                        </a:solidFill>
                      </a:endParaRPr>
                    </a:p>
                  </a:txBody>
                  <a:tcPr/>
                </a:tc>
                <a:tc>
                  <a:txBody>
                    <a:bodyPr/>
                    <a:lstStyle/>
                    <a:p>
                      <a:pPr algn="ctr">
                        <a:buNone/>
                      </a:pPr>
                      <a:r>
                        <a:rPr lang="en-SG" altLang="en-US" sz="1400"/>
                        <a:t>Each element is chosen by chance. Each member has equal chance of being selected</a:t>
                      </a:r>
                      <a:endParaRPr lang="en-SG" altLang="en-US" sz="1400"/>
                    </a:p>
                  </a:txBody>
                  <a:tcPr/>
                </a:tc>
                <a:tc>
                  <a:txBody>
                    <a:bodyPr/>
                    <a:lstStyle/>
                    <a:p>
                      <a:pPr algn="ctr">
                        <a:buNone/>
                      </a:pPr>
                      <a:r>
                        <a:rPr lang="en-SG" altLang="en-US" sz="1400"/>
                        <a:t>Elements are selected at regular intervals from sampling data </a:t>
                      </a:r>
                      <a:endParaRPr lang="en-SG" altLang="en-US" sz="1400"/>
                    </a:p>
                  </a:txBody>
                  <a:tcPr/>
                </a:tc>
                <a:tc>
                  <a:txBody>
                    <a:bodyPr/>
                    <a:lstStyle/>
                    <a:p>
                      <a:pPr algn="ctr">
                        <a:buNone/>
                      </a:pPr>
                      <a:r>
                        <a:rPr lang="en-SG" altLang="en-US" sz="1400"/>
                        <a:t>Population divided into subgroups who have some characteristic similarity</a:t>
                      </a:r>
                      <a:endParaRPr lang="en-SG" altLang="en-US" sz="1400"/>
                    </a:p>
                  </a:txBody>
                  <a:tcPr/>
                </a:tc>
                <a:tc>
                  <a:txBody>
                    <a:bodyPr/>
                    <a:lstStyle/>
                    <a:p>
                      <a:pPr algn="ctr">
                        <a:buNone/>
                      </a:pPr>
                      <a:r>
                        <a:rPr lang="en-SG" altLang="en-US" sz="1400"/>
                        <a:t>Subgroups (usually predefinied clusters) are used as sampling unit </a:t>
                      </a:r>
                      <a:endParaRPr lang="en-SG" altLang="en-US" sz="1400"/>
                    </a:p>
                  </a:txBody>
                  <a:tcPr/>
                </a:tc>
              </a:tr>
              <a:tr h="940751">
                <a:tc>
                  <a:txBody>
                    <a:bodyPr/>
                    <a:lstStyle/>
                    <a:p>
                      <a:pPr algn="ctr">
                        <a:buClrTx/>
                        <a:buSzTx/>
                        <a:buFontTx/>
                        <a:buNone/>
                      </a:pPr>
                      <a:r>
                        <a:rPr lang="en-SG" altLang="en-US" sz="1400" b="1" dirty="0"/>
                        <a:t>Pros</a:t>
                      </a:r>
                      <a:endParaRPr lang="en-SG" altLang="en-US" sz="1400" b="1" dirty="0">
                        <a:solidFill>
                          <a:schemeClr val="lt1"/>
                        </a:solidFill>
                      </a:endParaRPr>
                    </a:p>
                  </a:txBody>
                  <a:tcPr/>
                </a:tc>
                <a:tc>
                  <a:txBody>
                    <a:bodyPr/>
                    <a:lstStyle/>
                    <a:p>
                      <a:pPr algn="ctr">
                        <a:buNone/>
                      </a:pPr>
                      <a:r>
                        <a:rPr lang="en-SG" altLang="en-US" sz="1400"/>
                        <a:t>Most  straightforward</a:t>
                      </a:r>
                      <a:endParaRPr lang="en-SG" altLang="en-US" sz="1400"/>
                    </a:p>
                  </a:txBody>
                  <a:tcPr/>
                </a:tc>
                <a:tc>
                  <a:txBody>
                    <a:bodyPr/>
                    <a:lstStyle/>
                    <a:p>
                      <a:pPr algn="ctr">
                        <a:buNone/>
                      </a:pPr>
                      <a:r>
                        <a:rPr lang="en-SG" altLang="en-US" sz="1400"/>
                        <a:t>Easy to administer</a:t>
                      </a:r>
                      <a:endParaRPr lang="en-SG" altLang="en-US" sz="1400"/>
                    </a:p>
                  </a:txBody>
                  <a:tcPr/>
                </a:tc>
                <a:tc>
                  <a:txBody>
                    <a:bodyPr/>
                    <a:lstStyle/>
                    <a:p>
                      <a:pPr algn="ctr">
                        <a:buNone/>
                      </a:pPr>
                      <a:r>
                        <a:rPr lang="en-SG" altLang="en-US" sz="1400"/>
                        <a:t>Reduces sample bias</a:t>
                      </a:r>
                      <a:endParaRPr lang="en-SG" altLang="en-US" sz="1400"/>
                    </a:p>
                  </a:txBody>
                  <a:tcPr/>
                </a:tc>
                <a:tc>
                  <a:txBody>
                    <a:bodyPr/>
                    <a:lstStyle/>
                    <a:p>
                      <a:pPr algn="ctr">
                        <a:buNone/>
                      </a:pPr>
                      <a:r>
                        <a:rPr lang="en-SG" altLang="en-US" sz="1400"/>
                        <a:t>Efficiency with large and Dispersed Population</a:t>
                      </a:r>
                      <a:endParaRPr lang="en-SG" altLang="en-US" sz="1400"/>
                    </a:p>
                  </a:txBody>
                  <a:tcPr/>
                </a:tc>
              </a:tr>
              <a:tr h="1669934">
                <a:tc>
                  <a:txBody>
                    <a:bodyPr/>
                    <a:lstStyle/>
                    <a:p>
                      <a:pPr algn="ctr">
                        <a:buClrTx/>
                        <a:buSzTx/>
                        <a:buFontTx/>
                        <a:buNone/>
                      </a:pPr>
                      <a:r>
                        <a:rPr lang="en-SG" altLang="en-US" sz="1400" b="1" dirty="0"/>
                        <a:t>Cons</a:t>
                      </a:r>
                      <a:endParaRPr lang="en-SG" altLang="en-US" sz="1400" b="1" dirty="0">
                        <a:solidFill>
                          <a:schemeClr val="lt1"/>
                        </a:solidFill>
                      </a:endParaRPr>
                    </a:p>
                  </a:txBody>
                  <a:tcPr/>
                </a:tc>
                <a:tc>
                  <a:txBody>
                    <a:bodyPr/>
                    <a:lstStyle/>
                    <a:p>
                      <a:pPr algn="ctr">
                        <a:buNone/>
                      </a:pPr>
                      <a:r>
                        <a:rPr lang="en-SG" altLang="en-US" sz="1400" dirty="0"/>
                        <a:t>Selection of appropriate no of individuals to create a well distributed sample</a:t>
                      </a:r>
                      <a:endParaRPr lang="en-SG" altLang="en-US" sz="1400" dirty="0"/>
                    </a:p>
                  </a:txBody>
                  <a:tcPr/>
                </a:tc>
                <a:tc>
                  <a:txBody>
                    <a:bodyPr/>
                    <a:lstStyle/>
                    <a:p>
                      <a:pPr algn="ctr">
                        <a:buNone/>
                      </a:pPr>
                      <a:r>
                        <a:rPr lang="en-SG" altLang="en-US" sz="1400"/>
                        <a:t>Risk of bias if underlying pattern is present</a:t>
                      </a:r>
                      <a:endParaRPr lang="en-SG" altLang="en-US" sz="1400"/>
                    </a:p>
                  </a:txBody>
                  <a:tcPr/>
                </a:tc>
                <a:tc>
                  <a:txBody>
                    <a:bodyPr/>
                    <a:lstStyle/>
                    <a:p>
                      <a:pPr algn="ctr">
                        <a:buNone/>
                      </a:pPr>
                      <a:r>
                        <a:rPr lang="en-SG" altLang="en-US" sz="1400"/>
                        <a:t>Requires knowledge of appropriate characteristic and choosing the characteristic(s) to stratify by</a:t>
                      </a:r>
                      <a:endParaRPr lang="en-SG" altLang="en-US" sz="1400"/>
                    </a:p>
                  </a:txBody>
                  <a:tcPr/>
                </a:tc>
                <a:tc>
                  <a:txBody>
                    <a:bodyPr/>
                    <a:lstStyle/>
                    <a:p>
                      <a:pPr algn="ctr">
                        <a:buNone/>
                      </a:pPr>
                      <a:r>
                        <a:rPr lang="en-SG" altLang="en-US" sz="1400" dirty="0"/>
                        <a:t>Increased Risk of Bias and Sampling Error</a:t>
                      </a:r>
                      <a:endParaRPr lang="en-SG" altLang="en-US" sz="1400" dirty="0"/>
                    </a:p>
                  </a:txBody>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SG" altLang="en-US">
                <a:latin typeface="Bodoni MT Black" panose="02070A03080606020203" charset="0"/>
                <a:cs typeface="Bodoni MT Black" panose="02070A03080606020203" charset="0"/>
              </a:rPr>
              <a:t>Variable Description: </a:t>
            </a:r>
            <a:endParaRPr lang="en-SG" altLang="en-US">
              <a:latin typeface="Bodoni MT Black" panose="02070A03080606020203" charset="0"/>
              <a:cs typeface="Bodoni MT Black" panose="02070A03080606020203" charset="0"/>
            </a:endParaRPr>
          </a:p>
        </p:txBody>
      </p:sp>
      <p:graphicFrame>
        <p:nvGraphicFramePr>
          <p:cNvPr id="7" name="Content Placeholder 6"/>
          <p:cNvGraphicFramePr/>
          <p:nvPr>
            <p:ph idx="1"/>
          </p:nvPr>
        </p:nvGraphicFramePr>
        <p:xfrm>
          <a:off x="1992630" y="1052830"/>
          <a:ext cx="6742430" cy="5564505"/>
        </p:xfrm>
        <a:graphic>
          <a:graphicData uri="http://schemas.openxmlformats.org/drawingml/2006/table">
            <a:tbl>
              <a:tblPr firstRow="1" bandRow="1">
                <a:tableStyleId>{5C22544A-7EE6-4342-B048-85BDC9FD1C3A}</a:tableStyleId>
              </a:tblPr>
              <a:tblGrid>
                <a:gridCol w="3371215"/>
                <a:gridCol w="3371215"/>
              </a:tblGrid>
              <a:tr h="376555">
                <a:tc>
                  <a:txBody>
                    <a:bodyPr/>
                    <a:p>
                      <a:pPr>
                        <a:buNone/>
                      </a:pPr>
                      <a:r>
                        <a:rPr lang="en-SG" altLang="en-US" sz="1800"/>
                        <a:t>Variable</a:t>
                      </a:r>
                      <a:endParaRPr lang="en-SG" altLang="en-US" sz="1800"/>
                    </a:p>
                  </a:txBody>
                  <a:tcPr/>
                </a:tc>
                <a:tc>
                  <a:txBody>
                    <a:bodyPr/>
                    <a:p>
                      <a:pPr>
                        <a:buNone/>
                      </a:pPr>
                      <a:r>
                        <a:rPr lang="en-SG" altLang="en-US" sz="1800"/>
                        <a:t>Description</a:t>
                      </a:r>
                      <a:endParaRPr lang="en-SG" altLang="en-US" sz="1800"/>
                    </a:p>
                  </a:txBody>
                  <a:tcPr/>
                </a:tc>
              </a:tr>
              <a:tr h="377190">
                <a:tc>
                  <a:txBody>
                    <a:bodyPr/>
                    <a:p>
                      <a:pPr>
                        <a:buNone/>
                      </a:pPr>
                      <a:r>
                        <a:rPr lang="en-SG" altLang="en-US" sz="1800"/>
                        <a:t>Loan_ID</a:t>
                      </a:r>
                      <a:endParaRPr lang="en-SG" altLang="en-US" sz="1800"/>
                    </a:p>
                  </a:txBody>
                  <a:tcPr/>
                </a:tc>
                <a:tc>
                  <a:txBody>
                    <a:bodyPr/>
                    <a:p>
                      <a:pPr>
                        <a:buNone/>
                      </a:pPr>
                      <a:r>
                        <a:rPr lang="en-SG" altLang="en-US" sz="1800"/>
                        <a:t>Unique Loan ID</a:t>
                      </a:r>
                      <a:endParaRPr lang="en-SG" altLang="en-US" sz="1800"/>
                    </a:p>
                  </a:txBody>
                  <a:tcPr/>
                </a:tc>
              </a:tr>
              <a:tr h="376555">
                <a:tc>
                  <a:txBody>
                    <a:bodyPr/>
                    <a:p>
                      <a:pPr>
                        <a:buNone/>
                      </a:pPr>
                      <a:r>
                        <a:rPr lang="en-SG" altLang="en-US" sz="1800"/>
                        <a:t>Gender</a:t>
                      </a:r>
                      <a:endParaRPr lang="en-SG" altLang="en-US" sz="1800"/>
                    </a:p>
                  </a:txBody>
                  <a:tcPr/>
                </a:tc>
                <a:tc>
                  <a:txBody>
                    <a:bodyPr/>
                    <a:p>
                      <a:pPr>
                        <a:buNone/>
                      </a:pPr>
                      <a:r>
                        <a:rPr lang="en-SG" altLang="en-US" sz="1800"/>
                        <a:t>Male/ Female</a:t>
                      </a:r>
                      <a:endParaRPr lang="en-SG" altLang="en-US" sz="1800"/>
                    </a:p>
                  </a:txBody>
                  <a:tcPr/>
                </a:tc>
              </a:tr>
              <a:tr h="376555">
                <a:tc>
                  <a:txBody>
                    <a:bodyPr/>
                    <a:p>
                      <a:pPr>
                        <a:buNone/>
                      </a:pPr>
                      <a:r>
                        <a:rPr lang="en-SG" altLang="en-US" sz="1800"/>
                        <a:t>Married</a:t>
                      </a:r>
                      <a:endParaRPr lang="en-SG" altLang="en-US" sz="1800"/>
                    </a:p>
                  </a:txBody>
                  <a:tcPr/>
                </a:tc>
                <a:tc>
                  <a:txBody>
                    <a:bodyPr/>
                    <a:p>
                      <a:pPr>
                        <a:buNone/>
                      </a:pPr>
                      <a:r>
                        <a:rPr lang="en-SG" altLang="en-US" sz="1800"/>
                        <a:t>Applicant Married (Y/N)</a:t>
                      </a:r>
                      <a:endParaRPr lang="en-SG" altLang="en-US" sz="1800"/>
                    </a:p>
                  </a:txBody>
                  <a:tcPr/>
                </a:tc>
              </a:tr>
              <a:tr h="377190">
                <a:tc>
                  <a:txBody>
                    <a:bodyPr/>
                    <a:p>
                      <a:pPr>
                        <a:buNone/>
                      </a:pPr>
                      <a:r>
                        <a:rPr lang="en-SG" altLang="en-US" sz="1800"/>
                        <a:t>Dependents</a:t>
                      </a:r>
                      <a:endParaRPr lang="en-SG" altLang="en-US" sz="1800"/>
                    </a:p>
                  </a:txBody>
                  <a:tcPr/>
                </a:tc>
                <a:tc>
                  <a:txBody>
                    <a:bodyPr/>
                    <a:p>
                      <a:pPr>
                        <a:buNone/>
                      </a:pPr>
                      <a:r>
                        <a:rPr lang="en-SG" altLang="en-US" sz="1800"/>
                        <a:t>Number of Dependents</a:t>
                      </a:r>
                      <a:endParaRPr lang="en-SG" altLang="en-US" sz="1800"/>
                    </a:p>
                  </a:txBody>
                  <a:tcPr/>
                </a:tc>
              </a:tr>
              <a:tr h="376555">
                <a:tc>
                  <a:txBody>
                    <a:bodyPr/>
                    <a:p>
                      <a:pPr>
                        <a:buNone/>
                      </a:pPr>
                      <a:r>
                        <a:rPr lang="en-SG" altLang="en-US" sz="1800"/>
                        <a:t>Education</a:t>
                      </a:r>
                      <a:endParaRPr lang="en-SG" altLang="en-US" sz="1800"/>
                    </a:p>
                  </a:txBody>
                  <a:tcPr/>
                </a:tc>
                <a:tc>
                  <a:txBody>
                    <a:bodyPr/>
                    <a:p>
                      <a:pPr>
                        <a:buNone/>
                      </a:pPr>
                      <a:r>
                        <a:rPr lang="en-SG" altLang="en-US" sz="1800"/>
                        <a:t>Apllicant Education </a:t>
                      </a:r>
                      <a:endParaRPr lang="en-SG" altLang="en-US" sz="1800"/>
                    </a:p>
                  </a:txBody>
                  <a:tcPr/>
                </a:tc>
              </a:tr>
              <a:tr h="376555">
                <a:tc>
                  <a:txBody>
                    <a:bodyPr/>
                    <a:p>
                      <a:pPr>
                        <a:buNone/>
                      </a:pPr>
                      <a:r>
                        <a:rPr lang="en-SG" altLang="en-US" sz="1800"/>
                        <a:t>Self_Employed</a:t>
                      </a:r>
                      <a:endParaRPr lang="en-SG" altLang="en-US" sz="1800"/>
                    </a:p>
                  </a:txBody>
                  <a:tcPr/>
                </a:tc>
                <a:tc>
                  <a:txBody>
                    <a:bodyPr/>
                    <a:p>
                      <a:pPr>
                        <a:buNone/>
                      </a:pPr>
                      <a:r>
                        <a:rPr lang="en-SG" altLang="en-US" sz="1800"/>
                        <a:t>Self Employed (Y/N)</a:t>
                      </a:r>
                      <a:endParaRPr lang="en-SG" altLang="en-US" sz="1800"/>
                    </a:p>
                  </a:txBody>
                  <a:tcPr/>
                </a:tc>
              </a:tr>
              <a:tr h="377190">
                <a:tc>
                  <a:txBody>
                    <a:bodyPr/>
                    <a:p>
                      <a:pPr>
                        <a:buNone/>
                      </a:pPr>
                      <a:r>
                        <a:rPr lang="en-SG" altLang="en-US" sz="1800"/>
                        <a:t>ApplicantIncome</a:t>
                      </a:r>
                      <a:endParaRPr lang="en-SG" altLang="en-US" sz="1800"/>
                    </a:p>
                  </a:txBody>
                  <a:tcPr/>
                </a:tc>
                <a:tc>
                  <a:txBody>
                    <a:bodyPr/>
                    <a:p>
                      <a:pPr>
                        <a:buNone/>
                      </a:pPr>
                      <a:r>
                        <a:rPr lang="en-SG" altLang="en-US" sz="1800"/>
                        <a:t>Applicant Income</a:t>
                      </a:r>
                      <a:endParaRPr lang="en-SG" altLang="en-US" sz="1800"/>
                    </a:p>
                  </a:txBody>
                  <a:tcPr/>
                </a:tc>
              </a:tr>
              <a:tr h="376555">
                <a:tc>
                  <a:txBody>
                    <a:bodyPr/>
                    <a:p>
                      <a:pPr>
                        <a:buNone/>
                      </a:pPr>
                      <a:r>
                        <a:rPr lang="en-SG" altLang="en-US" sz="1800"/>
                        <a:t>CoapplicantIncome</a:t>
                      </a:r>
                      <a:endParaRPr lang="en-SG" altLang="en-US" sz="1800"/>
                    </a:p>
                  </a:txBody>
                  <a:tcPr/>
                </a:tc>
                <a:tc>
                  <a:txBody>
                    <a:bodyPr/>
                    <a:p>
                      <a:pPr>
                        <a:buNone/>
                      </a:pPr>
                      <a:r>
                        <a:rPr lang="en-SG" altLang="en-US" sz="1800"/>
                        <a:t>Coapplicant Income</a:t>
                      </a:r>
                      <a:endParaRPr lang="en-SG" altLang="en-US" sz="1800"/>
                    </a:p>
                  </a:txBody>
                  <a:tcPr/>
                </a:tc>
              </a:tr>
              <a:tr h="376555">
                <a:tc>
                  <a:txBody>
                    <a:bodyPr/>
                    <a:p>
                      <a:pPr>
                        <a:buNone/>
                      </a:pPr>
                      <a:r>
                        <a:rPr lang="en-SG" altLang="en-US" sz="1800"/>
                        <a:t>LoanAmount</a:t>
                      </a:r>
                      <a:endParaRPr lang="en-SG" altLang="en-US" sz="1800"/>
                    </a:p>
                  </a:txBody>
                  <a:tcPr/>
                </a:tc>
                <a:tc>
                  <a:txBody>
                    <a:bodyPr/>
                    <a:p>
                      <a:pPr>
                        <a:buNone/>
                      </a:pPr>
                      <a:r>
                        <a:rPr lang="en-SG" altLang="en-US" sz="1800"/>
                        <a:t>Loan amount in thousands</a:t>
                      </a:r>
                      <a:endParaRPr lang="en-SG" altLang="en-US" sz="1800"/>
                    </a:p>
                  </a:txBody>
                  <a:tcPr/>
                </a:tc>
              </a:tr>
              <a:tr h="377190">
                <a:tc>
                  <a:txBody>
                    <a:bodyPr/>
                    <a:p>
                      <a:pPr>
                        <a:buNone/>
                      </a:pPr>
                      <a:r>
                        <a:rPr lang="en-SG" altLang="en-US" sz="1800"/>
                        <a:t>Loan_Amount_Term</a:t>
                      </a:r>
                      <a:endParaRPr lang="en-SG" altLang="en-US" sz="1800"/>
                    </a:p>
                  </a:txBody>
                  <a:tcPr/>
                </a:tc>
                <a:tc>
                  <a:txBody>
                    <a:bodyPr/>
                    <a:p>
                      <a:pPr>
                        <a:buNone/>
                      </a:pPr>
                      <a:r>
                        <a:rPr lang="en-SG" altLang="en-US" sz="1800"/>
                        <a:t>Term of loan in months</a:t>
                      </a:r>
                      <a:endParaRPr lang="en-SG" altLang="en-US" sz="1800"/>
                    </a:p>
                  </a:txBody>
                  <a:tcPr/>
                </a:tc>
              </a:tr>
              <a:tr h="666115">
                <a:tc>
                  <a:txBody>
                    <a:bodyPr/>
                    <a:p>
                      <a:pPr>
                        <a:buNone/>
                      </a:pPr>
                      <a:r>
                        <a:rPr lang="en-SG" altLang="en-US" sz="1800"/>
                        <a:t>Credit_History</a:t>
                      </a:r>
                      <a:endParaRPr lang="en-SG" altLang="en-US" sz="1800"/>
                    </a:p>
                  </a:txBody>
                  <a:tcPr/>
                </a:tc>
                <a:tc>
                  <a:txBody>
                    <a:bodyPr/>
                    <a:p>
                      <a:pPr>
                        <a:buNone/>
                      </a:pPr>
                      <a:r>
                        <a:rPr lang="en-SG" altLang="en-US" sz="1800"/>
                        <a:t>Credit HistoryMeets Guidelines (Y/N)</a:t>
                      </a:r>
                      <a:endParaRPr lang="en-SG" altLang="en-US" sz="1800"/>
                    </a:p>
                  </a:txBody>
                  <a:tcPr/>
                </a:tc>
              </a:tr>
              <a:tr h="377190">
                <a:tc>
                  <a:txBody>
                    <a:bodyPr/>
                    <a:p>
                      <a:pPr>
                        <a:buNone/>
                      </a:pPr>
                      <a:r>
                        <a:rPr lang="en-SG" altLang="en-US" sz="1800"/>
                        <a:t>Property_Area</a:t>
                      </a:r>
                      <a:endParaRPr lang="en-SG" altLang="en-US" sz="1800"/>
                    </a:p>
                  </a:txBody>
                  <a:tcPr/>
                </a:tc>
                <a:tc>
                  <a:txBody>
                    <a:bodyPr/>
                    <a:p>
                      <a:pPr>
                        <a:buNone/>
                      </a:pPr>
                      <a:r>
                        <a:rPr lang="en-SG" altLang="en-US" sz="1800"/>
                        <a:t>Urban/ Semi Urban/ Rural</a:t>
                      </a:r>
                      <a:endParaRPr lang="en-SG" altLang="en-US" sz="1800"/>
                    </a:p>
                  </a:txBody>
                  <a:tcPr/>
                </a:tc>
              </a:tr>
              <a:tr h="376555">
                <a:tc>
                  <a:txBody>
                    <a:bodyPr/>
                    <a:p>
                      <a:pPr>
                        <a:buNone/>
                      </a:pPr>
                      <a:r>
                        <a:rPr lang="en-SG" altLang="en-US" sz="1800"/>
                        <a:t>Loan_Status</a:t>
                      </a:r>
                      <a:endParaRPr lang="en-SG" altLang="en-US" sz="1800"/>
                    </a:p>
                  </a:txBody>
                  <a:tcPr/>
                </a:tc>
                <a:tc>
                  <a:txBody>
                    <a:bodyPr/>
                    <a:p>
                      <a:pPr>
                        <a:buNone/>
                      </a:pPr>
                      <a:r>
                        <a:rPr lang="en-SG" altLang="en-US" sz="1800"/>
                        <a:t>Loan approved (Y/N)</a:t>
                      </a:r>
                      <a:endParaRPr lang="en-SG" altLang="en-US" sz="1800"/>
                    </a:p>
                  </a:txBody>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Summary of Missing Values:</a:t>
            </a:r>
            <a:endParaRPr lang="en-SG" altLang="en-US">
              <a:latin typeface="Bodoni MT Black" panose="02070A03080606020203" charset="0"/>
              <a:cs typeface="Bodoni MT Black" panose="02070A03080606020203" charset="0"/>
            </a:endParaRPr>
          </a:p>
        </p:txBody>
      </p:sp>
      <p:pic>
        <p:nvPicPr>
          <p:cNvPr id="4" name="Content Placeholder 3"/>
          <p:cNvPicPr>
            <a:picLocks noChangeAspect="1"/>
          </p:cNvPicPr>
          <p:nvPr>
            <p:ph sz="half" idx="1"/>
          </p:nvPr>
        </p:nvPicPr>
        <p:blipFill>
          <a:blip r:embed="rId1"/>
          <a:stretch>
            <a:fillRect/>
          </a:stretch>
        </p:blipFill>
        <p:spPr>
          <a:xfrm>
            <a:off x="938530" y="1707515"/>
            <a:ext cx="3129915" cy="3228975"/>
          </a:xfrm>
          <a:prstGeom prst="rect">
            <a:avLst/>
          </a:prstGeom>
        </p:spPr>
      </p:pic>
      <p:pic>
        <p:nvPicPr>
          <p:cNvPr id="5" name="Content Placeholder 4"/>
          <p:cNvPicPr>
            <a:picLocks noChangeAspect="1"/>
          </p:cNvPicPr>
          <p:nvPr>
            <p:ph sz="half" idx="2"/>
          </p:nvPr>
        </p:nvPicPr>
        <p:blipFill>
          <a:blip r:embed="rId2"/>
          <a:srcRect b="17177"/>
          <a:stretch>
            <a:fillRect/>
          </a:stretch>
        </p:blipFill>
        <p:spPr>
          <a:xfrm>
            <a:off x="5654040" y="1707515"/>
            <a:ext cx="4402455" cy="3228340"/>
          </a:xfrm>
          <a:prstGeom prst="rect">
            <a:avLst/>
          </a:prstGeom>
        </p:spPr>
      </p:pic>
      <p:sp>
        <p:nvSpPr>
          <p:cNvPr id="8" name="Text Box 7"/>
          <p:cNvSpPr txBox="1"/>
          <p:nvPr/>
        </p:nvSpPr>
        <p:spPr>
          <a:xfrm>
            <a:off x="971550" y="4961890"/>
            <a:ext cx="3216910" cy="829945"/>
          </a:xfrm>
          <a:prstGeom prst="rect">
            <a:avLst/>
          </a:prstGeom>
          <a:noFill/>
        </p:spPr>
        <p:txBody>
          <a:bodyPr wrap="square" rtlCol="0">
            <a:spAutoFit/>
          </a:bodyPr>
          <a:p>
            <a:r>
              <a:rPr lang="en-SG" altLang="en-US" sz="2400"/>
              <a:t>Table Showing count of Missing Data</a:t>
            </a:r>
            <a:endParaRPr lang="en-SG" altLang="en-US" sz="2400"/>
          </a:p>
        </p:txBody>
      </p:sp>
      <p:sp>
        <p:nvSpPr>
          <p:cNvPr id="10" name="Text Box 9"/>
          <p:cNvSpPr txBox="1"/>
          <p:nvPr/>
        </p:nvSpPr>
        <p:spPr>
          <a:xfrm>
            <a:off x="5654040" y="4961890"/>
            <a:ext cx="4850765" cy="1198880"/>
          </a:xfrm>
          <a:prstGeom prst="rect">
            <a:avLst/>
          </a:prstGeom>
          <a:noFill/>
        </p:spPr>
        <p:txBody>
          <a:bodyPr wrap="square" rtlCol="0">
            <a:spAutoFit/>
          </a:bodyPr>
          <a:p>
            <a:r>
              <a:rPr lang="en-SG" altLang="en-US" sz="2400"/>
              <a:t>Table Showing what Percentage of Total Data is missing in that particular Column</a:t>
            </a:r>
            <a:endParaRPr lang="en-SG" altLang="en-US" sz="2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SG" altLang="en-US">
                <a:latin typeface="Bodoni MT Black" panose="02070A03080606020203" charset="0"/>
                <a:cs typeface="Bodoni MT Black" panose="02070A03080606020203" charset="0"/>
              </a:rPr>
              <a:t>Visualizing Missing Data:</a:t>
            </a:r>
            <a:endParaRPr lang="en-SG" altLang="en-US">
              <a:latin typeface="Bodoni MT Black" panose="02070A03080606020203" charset="0"/>
              <a:cs typeface="Bodoni MT Black" panose="02070A03080606020203" charset="0"/>
            </a:endParaRPr>
          </a:p>
        </p:txBody>
      </p:sp>
      <p:pic>
        <p:nvPicPr>
          <p:cNvPr id="6" name="Content Placeholder 5"/>
          <p:cNvPicPr>
            <a:picLocks noChangeAspect="1"/>
          </p:cNvPicPr>
          <p:nvPr>
            <p:ph idx="1"/>
          </p:nvPr>
        </p:nvPicPr>
        <p:blipFill>
          <a:blip r:embed="rId1"/>
          <a:stretch>
            <a:fillRect/>
          </a:stretch>
        </p:blipFill>
        <p:spPr>
          <a:xfrm>
            <a:off x="609600" y="957580"/>
            <a:ext cx="10109200" cy="4923155"/>
          </a:xfrm>
          <a:prstGeom prst="rect">
            <a:avLst/>
          </a:prstGeom>
        </p:spPr>
      </p:pic>
      <p:sp>
        <p:nvSpPr>
          <p:cNvPr id="9" name="Text Box 8"/>
          <p:cNvSpPr txBox="1"/>
          <p:nvPr/>
        </p:nvSpPr>
        <p:spPr>
          <a:xfrm>
            <a:off x="1089025" y="5881370"/>
            <a:ext cx="8408035" cy="829945"/>
          </a:xfrm>
          <a:prstGeom prst="rect">
            <a:avLst/>
          </a:prstGeom>
          <a:noFill/>
        </p:spPr>
        <p:txBody>
          <a:bodyPr wrap="square" rtlCol="0">
            <a:spAutoFit/>
          </a:bodyPr>
          <a:p>
            <a:r>
              <a:rPr lang="en-SG" altLang="en-US" sz="2400"/>
              <a:t>Key: The white lines indicate missing data in that particular column and the row in which Data is missing</a:t>
            </a:r>
            <a:endParaRPr lang="en-SG" altLang="en-US" sz="2400"/>
          </a:p>
        </p:txBody>
      </p:sp>
    </p:spTree>
  </p:cSld>
  <p:clrMapOvr>
    <a:masterClrMapping/>
  </p:clrMapOvr>
  <p:transition/>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5894</Words>
  <Application>WPS Presentation</Application>
  <PresentationFormat>Custom</PresentationFormat>
  <Paragraphs>214</Paragraphs>
  <Slides>19</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Courier New</vt:lpstr>
      <vt:lpstr>Bodoni MT Black</vt:lpstr>
      <vt:lpstr>Microsoft YaHei</vt:lpstr>
      <vt:lpstr>Arial Unicode MS</vt:lpstr>
      <vt:lpstr>Calibri</vt:lpstr>
      <vt:lpstr>1_Blue Waves</vt:lpstr>
      <vt:lpstr>INTERNSHIP PROJECT SUMMARY</vt:lpstr>
      <vt:lpstr>Crisp-DM Framework</vt:lpstr>
      <vt:lpstr>PowerPoint 演示文稿</vt:lpstr>
      <vt:lpstr>Problem Statement </vt:lpstr>
      <vt:lpstr>Sampling Methods </vt:lpstr>
      <vt:lpstr> Probability Sampling Methods </vt:lpstr>
      <vt:lpstr>Variable Description: </vt:lpstr>
      <vt:lpstr>Summary of Missing Values:</vt:lpstr>
      <vt:lpstr>Visualizing Missing Data:</vt:lpstr>
      <vt:lpstr>Data Analysis through Visualization</vt:lpstr>
      <vt:lpstr>Data Analysis through Visualization contd.</vt:lpstr>
      <vt:lpstr>Data Analysis through Visualization contd.</vt:lpstr>
      <vt:lpstr>Data Analysis through Visualization contd.</vt:lpstr>
      <vt:lpstr>Data Analysis through Visualization contd.</vt:lpstr>
      <vt:lpstr>Data Analysis through Visualization contd.</vt:lpstr>
      <vt:lpstr>Classification Report</vt:lpstr>
      <vt:lpstr>Imbalanced Data</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SUMMARY</dc:title>
  <dc:creator/>
  <cp:lastModifiedBy>User</cp:lastModifiedBy>
  <cp:revision>21</cp:revision>
  <dcterms:created xsi:type="dcterms:W3CDTF">2020-07-19T17:17:00Z</dcterms:created>
  <dcterms:modified xsi:type="dcterms:W3CDTF">2020-11-25T15:57:34Z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