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14630400" cy="8229600"/>
  <p:notesSz cx="8229600" cy="14630400"/>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image" Target="../media/image-1002-1.png"/><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ASTER_SLIDE">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2.xml"/><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slideLayout" Target="../slideLayouts/slideLayout2.xml"/><Relationship Id="rId7"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image" Target="../media/image-3-6.png"/><Relationship Id="rId7" Type="http://schemas.openxmlformats.org/officeDocument/2006/relationships/image" Target="../media/image-3-7.png"/><Relationship Id="rId8" Type="http://schemas.openxmlformats.org/officeDocument/2006/relationships/slideLayout" Target="../slideLayouts/slideLayout2.xml"/><Relationship Id="rId9"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slideLayout" Target="../slideLayouts/slideLayout2.xml"/><Relationship Id="rId6"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slideLayout" Target="../slideLayouts/slideLayout2.xml"/><Relationship Id="rId6"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image" Target="../media/image-6-4.png"/><Relationship Id="rId5" Type="http://schemas.openxmlformats.org/officeDocument/2006/relationships/slideLayout" Target="../slideLayouts/slideLayout2.xml"/><Relationship Id="rId6"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image" Target="../media/image-7-5.png"/><Relationship Id="rId6" Type="http://schemas.openxmlformats.org/officeDocument/2006/relationships/image" Target="../media/image-7-6.png"/><Relationship Id="rId7" Type="http://schemas.openxmlformats.org/officeDocument/2006/relationships/image" Target="../media/image-7-7.png"/><Relationship Id="rId8" Type="http://schemas.openxmlformats.org/officeDocument/2006/relationships/image" Target="../media/image-7-8.png"/><Relationship Id="rId9" Type="http://schemas.openxmlformats.org/officeDocument/2006/relationships/image" Target="../media/image-7-9.png"/><Relationship Id="rId10" Type="http://schemas.openxmlformats.org/officeDocument/2006/relationships/image" Target="../media/image-7-10.png"/><Relationship Id="rId11" Type="http://schemas.openxmlformats.org/officeDocument/2006/relationships/image" Target="../media/image-7-11.png"/><Relationship Id="rId12" Type="http://schemas.openxmlformats.org/officeDocument/2006/relationships/slideLayout" Target="../slideLayouts/slideLayout2.xml"/><Relationship Id="rId1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image" Target="../media/image-8-3.png"/><Relationship Id="rId4" Type="http://schemas.openxmlformats.org/officeDocument/2006/relationships/image" Target="../media/image-8-4.png"/><Relationship Id="rId5" Type="http://schemas.openxmlformats.org/officeDocument/2006/relationships/image" Target="../media/image-8-5.png"/><Relationship Id="rId6" Type="http://schemas.openxmlformats.org/officeDocument/2006/relationships/image" Target="../media/image-8-6.png"/><Relationship Id="rId7" Type="http://schemas.openxmlformats.org/officeDocument/2006/relationships/image" Target="../media/image-8-7.png"/><Relationship Id="rId8" Type="http://schemas.openxmlformats.org/officeDocument/2006/relationships/image" Target="../media/image-8-8.png"/><Relationship Id="rId9" Type="http://schemas.openxmlformats.org/officeDocument/2006/relationships/image" Target="../media/image-8-9.png"/><Relationship Id="rId10" Type="http://schemas.openxmlformats.org/officeDocument/2006/relationships/image" Target="../media/image-8-10.png"/><Relationship Id="rId11" Type="http://schemas.openxmlformats.org/officeDocument/2006/relationships/image" Target="../media/image-8-11.png"/><Relationship Id="rId12" Type="http://schemas.openxmlformats.org/officeDocument/2006/relationships/slideLayout" Target="../slideLayouts/slideLayout2.xml"/><Relationship Id="rId13"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38744"/>
          </a:xfrm>
          <a:prstGeom prst="rect">
            <a:avLst/>
          </a:prstGeom>
        </p:spPr>
      </p:pic>
      <p:pic>
        <p:nvPicPr>
          <p:cNvPr id="3" name="Image 1" descr="preencoded.png">    </p:cNvPr>
          <p:cNvPicPr>
            <a:picLocks noChangeAspect="1"/>
          </p:cNvPicPr>
          <p:nvPr/>
        </p:nvPicPr>
        <p:blipFill>
          <a:blip r:embed="rId2"/>
          <a:stretch>
            <a:fillRect/>
          </a:stretch>
        </p:blipFill>
        <p:spPr>
          <a:xfrm>
            <a:off x="0" y="0"/>
            <a:ext cx="14630400" cy="2395728"/>
          </a:xfrm>
          <a:prstGeom prst="rect">
            <a:avLst/>
          </a:prstGeom>
        </p:spPr>
      </p:pic>
      <p:sp>
        <p:nvSpPr>
          <p:cNvPr id="4" name="Text 0"/>
          <p:cNvSpPr/>
          <p:nvPr/>
        </p:nvSpPr>
        <p:spPr>
          <a:xfrm>
            <a:off x="795528" y="3493008"/>
            <a:ext cx="13048488" cy="1865376"/>
          </a:xfrm>
          <a:prstGeom prst="rect">
            <a:avLst/>
          </a:prstGeom>
          <a:noFill/>
          <a:ln/>
        </p:spPr>
        <p:txBody>
          <a:bodyPr wrap="square" lIns="0" tIns="0" rIns="0" bIns="0" rtlCol="0" anchor="ctr"/>
          <a:lstStyle/>
          <a:p>
            <a:pPr algn="l" indent="0" marL="0">
              <a:lnSpc>
                <a:spcPts val="7310"/>
              </a:lnSpc>
              <a:buNone/>
            </a:pPr>
            <a:r>
              <a:rPr lang="en-US" sz="5850" dirty="0">
                <a:solidFill>
                  <a:srgbClr val="183983"/>
                </a:solidFill>
                <a:latin typeface="思源黑体-思源黑体-Medium" pitchFamily="34" charset="0"/>
                <a:ea typeface="思源黑体-思源黑体-Medium" pitchFamily="34" charset="-122"/>
                <a:cs typeface="思源黑体-思源黑体-Medium" pitchFamily="34" charset="-120"/>
              </a:rPr>
              <a:t>InsightStream: Navigate the News Landscape</a:t>
            </a:r>
            <a:endParaRPr lang="en-US" sz="5850" dirty="0"/>
          </a:p>
        </p:txBody>
      </p:sp>
      <p:sp>
        <p:nvSpPr>
          <p:cNvPr id="5" name="Text 1"/>
          <p:cNvSpPr/>
          <p:nvPr/>
        </p:nvSpPr>
        <p:spPr>
          <a:xfrm>
            <a:off x="795528" y="5605272"/>
            <a:ext cx="13048488" cy="1216152"/>
          </a:xfrm>
          <a:prstGeom prst="rect">
            <a:avLst/>
          </a:prstGeom>
          <a:noFill/>
          <a:ln/>
        </p:spPr>
        <p:txBody>
          <a:bodyPr wrap="square" lIns="0" tIns="0" rIns="0" bIns="0" rtlCol="0" anchor="ctr"/>
          <a:lstStyle/>
          <a:p>
            <a:pPr algn="l" indent="0" marL="0">
              <a:lnSpc>
                <a:spcPts val="2370"/>
              </a:lnSpc>
              <a:buNone/>
            </a:pPr>
            <a:r>
              <a:rPr lang="en-US" sz="1690" dirty="0">
                <a:solidFill>
                  <a:srgbClr val="172748"/>
                </a:solidFill>
                <a:latin typeface="思源黑体-思源黑体-Medium" pitchFamily="34" charset="0"/>
                <a:ea typeface="思源黑体-思源黑体-Medium" pitchFamily="34" charset="-122"/>
                <a:cs typeface="思源黑体-思源黑体-Medium" pitchFamily="34" charset="-120"/>
              </a:rPr>
              <a:t>InsightStream aims to provide a comprehensive overview of today's news landscape. As we navigate through an age of information overload, it is crucial to effectively sift through the multitude of news sources and understand the key trends and insights that shape our world. This platform will empower users to stay informed and make sense of the ever-evolving news environment.</a:t>
            </a:r>
            <a:endParaRPr lang="en-US" sz="169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38744"/>
          </a:xfrm>
          <a:prstGeom prst="rect">
            <a:avLst/>
          </a:prstGeom>
        </p:spPr>
      </p:pic>
      <p:pic>
        <p:nvPicPr>
          <p:cNvPr id="3" name="Image 1" descr="preencoded.png">    </p:cNvPr>
          <p:cNvPicPr>
            <a:picLocks noChangeAspect="1"/>
          </p:cNvPicPr>
          <p:nvPr/>
        </p:nvPicPr>
        <p:blipFill>
          <a:blip r:embed="rId2"/>
          <a:stretch>
            <a:fillRect/>
          </a:stretch>
        </p:blipFill>
        <p:spPr>
          <a:xfrm>
            <a:off x="9656064" y="0"/>
            <a:ext cx="4974336" cy="8238744"/>
          </a:xfrm>
          <a:prstGeom prst="rect">
            <a:avLst/>
          </a:prstGeom>
        </p:spPr>
      </p:pic>
      <p:pic>
        <p:nvPicPr>
          <p:cNvPr id="4" name="Image 2" descr="preencoded.png">    </p:cNvPr>
          <p:cNvPicPr>
            <a:picLocks noChangeAspect="1"/>
          </p:cNvPicPr>
          <p:nvPr/>
        </p:nvPicPr>
        <p:blipFill>
          <a:blip r:embed="rId3"/>
          <a:stretch>
            <a:fillRect/>
          </a:stretch>
        </p:blipFill>
        <p:spPr>
          <a:xfrm>
            <a:off x="768096" y="1728216"/>
            <a:ext cx="8129016" cy="1655064"/>
          </a:xfrm>
          <a:prstGeom prst="rect">
            <a:avLst/>
          </a:prstGeom>
        </p:spPr>
      </p:pic>
      <p:pic>
        <p:nvPicPr>
          <p:cNvPr id="5" name="Image 3" descr="preencoded.png">    </p:cNvPr>
          <p:cNvPicPr>
            <a:picLocks noChangeAspect="1"/>
          </p:cNvPicPr>
          <p:nvPr/>
        </p:nvPicPr>
        <p:blipFill>
          <a:blip r:embed="rId4"/>
          <a:stretch>
            <a:fillRect/>
          </a:stretch>
        </p:blipFill>
        <p:spPr>
          <a:xfrm>
            <a:off x="768096" y="3538728"/>
            <a:ext cx="8129016" cy="1956816"/>
          </a:xfrm>
          <a:prstGeom prst="rect">
            <a:avLst/>
          </a:prstGeom>
        </p:spPr>
      </p:pic>
      <p:pic>
        <p:nvPicPr>
          <p:cNvPr id="6" name="Image 4" descr="preencoded.png">    </p:cNvPr>
          <p:cNvPicPr>
            <a:picLocks noChangeAspect="1"/>
          </p:cNvPicPr>
          <p:nvPr/>
        </p:nvPicPr>
        <p:blipFill>
          <a:blip r:embed="rId5"/>
          <a:stretch>
            <a:fillRect/>
          </a:stretch>
        </p:blipFill>
        <p:spPr>
          <a:xfrm>
            <a:off x="768096" y="5660136"/>
            <a:ext cx="8129016" cy="1655064"/>
          </a:xfrm>
          <a:prstGeom prst="rect">
            <a:avLst/>
          </a:prstGeom>
        </p:spPr>
      </p:pic>
      <p:sp>
        <p:nvSpPr>
          <p:cNvPr id="7" name="Text 0"/>
          <p:cNvSpPr/>
          <p:nvPr/>
        </p:nvSpPr>
        <p:spPr>
          <a:xfrm>
            <a:off x="795528" y="960120"/>
            <a:ext cx="8074152" cy="539496"/>
          </a:xfrm>
          <a:prstGeom prst="rect">
            <a:avLst/>
          </a:prstGeom>
          <a:noFill/>
          <a:ln/>
        </p:spPr>
        <p:txBody>
          <a:bodyPr wrap="none" lIns="0" tIns="0" rIns="0" bIns="0" rtlCol="0" anchor="ctr"/>
          <a:lstStyle/>
          <a:p>
            <a:pPr algn="l" indent="0" marL="0">
              <a:lnSpc>
                <a:spcPts val="4240"/>
              </a:lnSpc>
              <a:buNone/>
            </a:pPr>
            <a:r>
              <a:rPr lang="en-US" sz="3390" dirty="0">
                <a:solidFill>
                  <a:srgbClr val="183983"/>
                </a:solidFill>
                <a:latin typeface="思源黑体-思源黑体-Medium" pitchFamily="34" charset="0"/>
                <a:ea typeface="思源黑体-思源黑体-Medium" pitchFamily="34" charset="-122"/>
                <a:cs typeface="思源黑体-思源黑体-Medium" pitchFamily="34" charset="-120"/>
              </a:rPr>
              <a:t>Understanding News Landscape</a:t>
            </a:r>
            <a:endParaRPr lang="en-US" sz="3390" dirty="0"/>
          </a:p>
        </p:txBody>
      </p:sp>
      <p:sp>
        <p:nvSpPr>
          <p:cNvPr id="8" name="Text 1"/>
          <p:cNvSpPr/>
          <p:nvPr/>
        </p:nvSpPr>
        <p:spPr>
          <a:xfrm>
            <a:off x="1051560" y="2011680"/>
            <a:ext cx="7562088" cy="338328"/>
          </a:xfrm>
          <a:prstGeom prst="rect">
            <a:avLst/>
          </a:prstGeom>
          <a:noFill/>
          <a:ln/>
        </p:spPr>
        <p:txBody>
          <a:bodyPr wrap="none" lIns="0" tIns="0" rIns="0" bIns="0" rtlCol="0" anchor="ctr"/>
          <a:lstStyle/>
          <a:p>
            <a:pPr algn="l" indent="0" marL="0">
              <a:lnSpc>
                <a:spcPts val="2650"/>
              </a:lnSpc>
              <a:buNone/>
            </a:pPr>
            <a:r>
              <a:rPr lang="en-US" sz="2120" dirty="0">
                <a:solidFill>
                  <a:srgbClr val="172748"/>
                </a:solidFill>
                <a:latin typeface="思源黑体-思源黑体-Medium" pitchFamily="34" charset="0"/>
                <a:ea typeface="思源黑体-思源黑体-Medium" pitchFamily="34" charset="-122"/>
                <a:cs typeface="思源黑体-思源黑体-Medium" pitchFamily="34" charset="-120"/>
              </a:rPr>
              <a:t>Information Overload</a:t>
            </a:r>
            <a:endParaRPr lang="en-US" sz="2120" dirty="0"/>
          </a:p>
        </p:txBody>
      </p:sp>
      <p:sp>
        <p:nvSpPr>
          <p:cNvPr id="9" name="Text 2"/>
          <p:cNvSpPr/>
          <p:nvPr/>
        </p:nvSpPr>
        <p:spPr>
          <a:xfrm>
            <a:off x="1051560" y="2487168"/>
            <a:ext cx="7562088" cy="612648"/>
          </a:xfrm>
          <a:prstGeom prst="rect">
            <a:avLst/>
          </a:prstGeom>
          <a:noFill/>
          <a:ln/>
        </p:spPr>
        <p:txBody>
          <a:bodyPr wrap="square" lIns="0" tIns="0" rIns="0" bIns="0" rtlCol="0" anchor="ctr"/>
          <a:lstStyle/>
          <a:p>
            <a:pPr algn="l" indent="0" marL="0">
              <a:lnSpc>
                <a:spcPts val="2370"/>
              </a:lnSpc>
              <a:buNone/>
            </a:pPr>
            <a:r>
              <a:rPr lang="en-US" sz="1690" dirty="0">
                <a:solidFill>
                  <a:srgbClr val="172748"/>
                </a:solidFill>
                <a:latin typeface="思源黑体-思源黑体-Medium" pitchFamily="34" charset="0"/>
                <a:ea typeface="思源黑体-思源黑体-Medium" pitchFamily="34" charset="-122"/>
                <a:cs typeface="思源黑体-思源黑体-Medium" pitchFamily="34" charset="-120"/>
              </a:rPr>
              <a:t>The digital age floods us with endless news articles and updates, making it challenging to discern credible information from misinformation.</a:t>
            </a:r>
            <a:endParaRPr lang="en-US" sz="1690" dirty="0"/>
          </a:p>
        </p:txBody>
      </p:sp>
      <p:sp>
        <p:nvSpPr>
          <p:cNvPr id="10" name="Text 3"/>
          <p:cNvSpPr/>
          <p:nvPr/>
        </p:nvSpPr>
        <p:spPr>
          <a:xfrm>
            <a:off x="1051560" y="3831336"/>
            <a:ext cx="7562088" cy="338328"/>
          </a:xfrm>
          <a:prstGeom prst="rect">
            <a:avLst/>
          </a:prstGeom>
          <a:noFill/>
          <a:ln/>
        </p:spPr>
        <p:txBody>
          <a:bodyPr wrap="none" lIns="0" tIns="0" rIns="0" bIns="0" rtlCol="0" anchor="ctr"/>
          <a:lstStyle/>
          <a:p>
            <a:pPr algn="l" indent="0" marL="0">
              <a:lnSpc>
                <a:spcPts val="2650"/>
              </a:lnSpc>
              <a:buNone/>
            </a:pPr>
            <a:r>
              <a:rPr lang="en-US" sz="2120" dirty="0">
                <a:solidFill>
                  <a:srgbClr val="172748"/>
                </a:solidFill>
                <a:latin typeface="思源黑体-思源黑体-Medium" pitchFamily="34" charset="0"/>
                <a:ea typeface="思源黑体-思源黑体-Medium" pitchFamily="34" charset="-122"/>
                <a:cs typeface="思源黑体-思源黑体-Medium" pitchFamily="34" charset="-120"/>
              </a:rPr>
              <a:t>The Role of Media</a:t>
            </a:r>
            <a:endParaRPr lang="en-US" sz="2120" dirty="0"/>
          </a:p>
        </p:txBody>
      </p:sp>
      <p:sp>
        <p:nvSpPr>
          <p:cNvPr id="11" name="Text 4"/>
          <p:cNvSpPr/>
          <p:nvPr/>
        </p:nvSpPr>
        <p:spPr>
          <a:xfrm>
            <a:off x="1051560" y="4297680"/>
            <a:ext cx="7562088" cy="914400"/>
          </a:xfrm>
          <a:prstGeom prst="rect">
            <a:avLst/>
          </a:prstGeom>
          <a:noFill/>
          <a:ln/>
        </p:spPr>
        <p:txBody>
          <a:bodyPr wrap="square" lIns="0" tIns="0" rIns="0" bIns="0" rtlCol="0" anchor="ctr"/>
          <a:lstStyle/>
          <a:p>
            <a:pPr algn="l" indent="0" marL="0">
              <a:lnSpc>
                <a:spcPts val="2370"/>
              </a:lnSpc>
              <a:buNone/>
            </a:pPr>
            <a:r>
              <a:rPr lang="en-US" sz="1690" dirty="0">
                <a:solidFill>
                  <a:srgbClr val="172748"/>
                </a:solidFill>
                <a:latin typeface="思源黑体-思源黑体-Medium" pitchFamily="34" charset="0"/>
                <a:ea typeface="思源黑体-思源黑体-Medium" pitchFamily="34" charset="-122"/>
                <a:cs typeface="思源黑体-思源黑体-Medium" pitchFamily="34" charset="-120"/>
              </a:rPr>
              <a:t>Traditional media faces competition from social media platforms, altering how news is consumed and shared across different demographics.</a:t>
            </a:r>
            <a:endParaRPr lang="en-US" sz="1690" dirty="0"/>
          </a:p>
        </p:txBody>
      </p:sp>
      <p:sp>
        <p:nvSpPr>
          <p:cNvPr id="12" name="Text 5"/>
          <p:cNvSpPr/>
          <p:nvPr/>
        </p:nvSpPr>
        <p:spPr>
          <a:xfrm>
            <a:off x="1051560" y="5943600"/>
            <a:ext cx="7562088" cy="338328"/>
          </a:xfrm>
          <a:prstGeom prst="rect">
            <a:avLst/>
          </a:prstGeom>
          <a:noFill/>
          <a:ln/>
        </p:spPr>
        <p:txBody>
          <a:bodyPr wrap="none" lIns="0" tIns="0" rIns="0" bIns="0" rtlCol="0" anchor="ctr"/>
          <a:lstStyle/>
          <a:p>
            <a:pPr algn="l" indent="0" marL="0">
              <a:lnSpc>
                <a:spcPts val="2650"/>
              </a:lnSpc>
              <a:buNone/>
            </a:pPr>
            <a:r>
              <a:rPr lang="en-US" sz="2120" dirty="0">
                <a:solidFill>
                  <a:srgbClr val="172748"/>
                </a:solidFill>
                <a:latin typeface="思源黑体-思源黑体-Medium" pitchFamily="34" charset="0"/>
                <a:ea typeface="思源黑体-思源黑体-Medium" pitchFamily="34" charset="-122"/>
                <a:cs typeface="思源黑体-思源黑体-Medium" pitchFamily="34" charset="-120"/>
              </a:rPr>
              <a:t>Changing Consumer Behavior</a:t>
            </a:r>
            <a:endParaRPr lang="en-US" sz="2120" dirty="0"/>
          </a:p>
        </p:txBody>
      </p:sp>
      <p:sp>
        <p:nvSpPr>
          <p:cNvPr id="13" name="Text 6"/>
          <p:cNvSpPr/>
          <p:nvPr/>
        </p:nvSpPr>
        <p:spPr>
          <a:xfrm>
            <a:off x="1051560" y="6419088"/>
            <a:ext cx="7562088" cy="612648"/>
          </a:xfrm>
          <a:prstGeom prst="rect">
            <a:avLst/>
          </a:prstGeom>
          <a:noFill/>
          <a:ln/>
        </p:spPr>
        <p:txBody>
          <a:bodyPr wrap="square" lIns="0" tIns="0" rIns="0" bIns="0" rtlCol="0" anchor="ctr"/>
          <a:lstStyle/>
          <a:p>
            <a:pPr algn="l" indent="0" marL="0">
              <a:lnSpc>
                <a:spcPts val="2370"/>
              </a:lnSpc>
              <a:buNone/>
            </a:pPr>
            <a:r>
              <a:rPr lang="en-US" sz="1690" dirty="0">
                <a:solidFill>
                  <a:srgbClr val="172748"/>
                </a:solidFill>
                <a:latin typeface="思源黑体-思源黑体-Medium" pitchFamily="34" charset="0"/>
                <a:ea typeface="思源黑体-思源黑体-Medium" pitchFamily="34" charset="-122"/>
                <a:cs typeface="思源黑体-思源黑体-Medium" pitchFamily="34" charset="-120"/>
              </a:rPr>
              <a:t>Audiences have evolved; they seek quick, digestible content, often prioritizing speed over accuracy in news consumption.</a:t>
            </a:r>
            <a:endParaRPr lang="en-US" sz="169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38744"/>
          </a:xfrm>
          <a:prstGeom prst="rect">
            <a:avLst/>
          </a:prstGeom>
        </p:spPr>
      </p:pic>
      <p:pic>
        <p:nvPicPr>
          <p:cNvPr id="3" name="Image 1" descr="preencoded.png">    </p:cNvPr>
          <p:cNvPicPr>
            <a:picLocks noChangeAspect="1"/>
          </p:cNvPicPr>
          <p:nvPr/>
        </p:nvPicPr>
        <p:blipFill>
          <a:blip r:embed="rId2"/>
          <a:stretch>
            <a:fillRect/>
          </a:stretch>
        </p:blipFill>
        <p:spPr>
          <a:xfrm>
            <a:off x="4754880" y="1947672"/>
            <a:ext cx="5138928" cy="5138928"/>
          </a:xfrm>
          <a:prstGeom prst="rect">
            <a:avLst/>
          </a:prstGeom>
        </p:spPr>
      </p:pic>
      <p:pic>
        <p:nvPicPr>
          <p:cNvPr id="4" name="Image 2" descr="preencoded.png">    </p:cNvPr>
          <p:cNvPicPr>
            <a:picLocks noChangeAspect="1"/>
          </p:cNvPicPr>
          <p:nvPr/>
        </p:nvPicPr>
        <p:blipFill>
          <a:blip r:embed="rId3"/>
          <a:stretch>
            <a:fillRect/>
          </a:stretch>
        </p:blipFill>
        <p:spPr>
          <a:xfrm>
            <a:off x="4754880" y="1947672"/>
            <a:ext cx="5138928" cy="5138928"/>
          </a:xfrm>
          <a:prstGeom prst="rect">
            <a:avLst/>
          </a:prstGeom>
        </p:spPr>
      </p:pic>
      <p:pic>
        <p:nvPicPr>
          <p:cNvPr id="5" name="Image 3" descr="preencoded.png">    </p:cNvPr>
          <p:cNvPicPr>
            <a:picLocks noChangeAspect="1"/>
          </p:cNvPicPr>
          <p:nvPr/>
        </p:nvPicPr>
        <p:blipFill>
          <a:blip r:embed="rId4"/>
          <a:stretch>
            <a:fillRect/>
          </a:stretch>
        </p:blipFill>
        <p:spPr>
          <a:xfrm>
            <a:off x="4754880" y="1947672"/>
            <a:ext cx="5138928" cy="5138928"/>
          </a:xfrm>
          <a:prstGeom prst="rect">
            <a:avLst/>
          </a:prstGeom>
        </p:spPr>
      </p:pic>
      <p:pic>
        <p:nvPicPr>
          <p:cNvPr id="6" name="Image 4" descr="preencoded.png">    </p:cNvPr>
          <p:cNvPicPr>
            <a:picLocks noChangeAspect="1"/>
          </p:cNvPicPr>
          <p:nvPr/>
        </p:nvPicPr>
        <p:blipFill>
          <a:blip r:embed="rId5"/>
          <a:stretch>
            <a:fillRect/>
          </a:stretch>
        </p:blipFill>
        <p:spPr>
          <a:xfrm>
            <a:off x="4306824" y="3977640"/>
            <a:ext cx="1078992" cy="1078992"/>
          </a:xfrm>
          <a:prstGeom prst="rect">
            <a:avLst/>
          </a:prstGeom>
        </p:spPr>
      </p:pic>
      <p:pic>
        <p:nvPicPr>
          <p:cNvPr id="7" name="Image 5" descr="preencoded.png">    </p:cNvPr>
          <p:cNvPicPr>
            <a:picLocks noChangeAspect="1"/>
          </p:cNvPicPr>
          <p:nvPr/>
        </p:nvPicPr>
        <p:blipFill>
          <a:blip r:embed="rId6"/>
          <a:stretch>
            <a:fillRect/>
          </a:stretch>
        </p:blipFill>
        <p:spPr>
          <a:xfrm>
            <a:off x="8019288" y="1837944"/>
            <a:ext cx="1078992" cy="1078992"/>
          </a:xfrm>
          <a:prstGeom prst="rect">
            <a:avLst/>
          </a:prstGeom>
        </p:spPr>
      </p:pic>
      <p:pic>
        <p:nvPicPr>
          <p:cNvPr id="8" name="Image 6" descr="preencoded.png">    </p:cNvPr>
          <p:cNvPicPr>
            <a:picLocks noChangeAspect="1"/>
          </p:cNvPicPr>
          <p:nvPr/>
        </p:nvPicPr>
        <p:blipFill>
          <a:blip r:embed="rId7"/>
          <a:stretch>
            <a:fillRect/>
          </a:stretch>
        </p:blipFill>
        <p:spPr>
          <a:xfrm>
            <a:off x="8019288" y="6117336"/>
            <a:ext cx="1078992" cy="1078992"/>
          </a:xfrm>
          <a:prstGeom prst="rect">
            <a:avLst/>
          </a:prstGeom>
        </p:spPr>
      </p:pic>
      <p:sp>
        <p:nvSpPr>
          <p:cNvPr id="9" name="Text 0"/>
          <p:cNvSpPr/>
          <p:nvPr/>
        </p:nvSpPr>
        <p:spPr>
          <a:xfrm>
            <a:off x="795528" y="1152144"/>
            <a:ext cx="13048488" cy="539496"/>
          </a:xfrm>
          <a:prstGeom prst="rect">
            <a:avLst/>
          </a:prstGeom>
          <a:noFill/>
          <a:ln/>
        </p:spPr>
        <p:txBody>
          <a:bodyPr wrap="none" lIns="0" tIns="0" rIns="0" bIns="0" rtlCol="0" anchor="ctr"/>
          <a:lstStyle/>
          <a:p>
            <a:pPr algn="l" indent="0" marL="0">
              <a:lnSpc>
                <a:spcPts val="4240"/>
              </a:lnSpc>
              <a:buNone/>
            </a:pPr>
            <a:r>
              <a:rPr lang="en-US" sz="3390" dirty="0">
                <a:solidFill>
                  <a:srgbClr val="183983"/>
                </a:solidFill>
                <a:latin typeface="思源黑体-思源黑体-Medium" pitchFamily="34" charset="0"/>
                <a:ea typeface="思源黑体-思源黑体-Medium" pitchFamily="34" charset="-122"/>
                <a:cs typeface="思源黑体-思源黑体-Medium" pitchFamily="34" charset="-120"/>
              </a:rPr>
              <a:t>Importance of Credibility</a:t>
            </a:r>
            <a:endParaRPr lang="en-US" sz="3390" dirty="0"/>
          </a:p>
        </p:txBody>
      </p:sp>
      <p:sp>
        <p:nvSpPr>
          <p:cNvPr id="10" name="Text 1"/>
          <p:cNvSpPr/>
          <p:nvPr/>
        </p:nvSpPr>
        <p:spPr>
          <a:xfrm>
            <a:off x="914400" y="3447288"/>
            <a:ext cx="3054096" cy="676656"/>
          </a:xfrm>
          <a:prstGeom prst="rect">
            <a:avLst/>
          </a:prstGeom>
          <a:noFill/>
          <a:ln/>
        </p:spPr>
        <p:txBody>
          <a:bodyPr wrap="square" lIns="0" tIns="0" rIns="0" bIns="0" rtlCol="0" anchor="ctr"/>
          <a:lstStyle/>
          <a:p>
            <a:pPr algn="r" indent="0" marL="0">
              <a:lnSpc>
                <a:spcPts val="2650"/>
              </a:lnSpc>
              <a:buNone/>
            </a:pPr>
            <a:r>
              <a:rPr lang="en-US" sz="2120" dirty="0">
                <a:solidFill>
                  <a:srgbClr val="172748"/>
                </a:solidFill>
                <a:latin typeface="思源黑体-思源黑体-Medium" pitchFamily="34" charset="0"/>
                <a:ea typeface="思源黑体-思源黑体-Medium" pitchFamily="34" charset="-122"/>
                <a:cs typeface="思源黑体-思源黑体-Medium" pitchFamily="34" charset="-120"/>
              </a:rPr>
              <a:t>Identifying Reliable Sources</a:t>
            </a:r>
            <a:endParaRPr lang="en-US" sz="2120" dirty="0"/>
          </a:p>
        </p:txBody>
      </p:sp>
      <p:sp>
        <p:nvSpPr>
          <p:cNvPr id="11" name="Text 2"/>
          <p:cNvSpPr/>
          <p:nvPr/>
        </p:nvSpPr>
        <p:spPr>
          <a:xfrm>
            <a:off x="914400" y="4379976"/>
            <a:ext cx="3054096" cy="1216152"/>
          </a:xfrm>
          <a:prstGeom prst="rect">
            <a:avLst/>
          </a:prstGeom>
          <a:noFill/>
          <a:ln/>
        </p:spPr>
        <p:txBody>
          <a:bodyPr wrap="square" lIns="0" tIns="0" rIns="0" bIns="0" rtlCol="0" anchor="ctr"/>
          <a:lstStyle/>
          <a:p>
            <a:pPr algn="r" indent="0" marL="0">
              <a:lnSpc>
                <a:spcPts val="2370"/>
              </a:lnSpc>
              <a:buNone/>
            </a:pPr>
            <a:r>
              <a:rPr lang="en-US" sz="1690" dirty="0">
                <a:solidFill>
                  <a:srgbClr val="172748"/>
                </a:solidFill>
                <a:latin typeface="思源黑体-思源黑体-Medium" pitchFamily="34" charset="0"/>
                <a:ea typeface="思源黑体-思源黑体-Medium" pitchFamily="34" charset="-122"/>
                <a:cs typeface="思源黑体-思源黑体-Medium" pitchFamily="34" charset="-120"/>
              </a:rPr>
              <a:t>Distinguishing between reputable news outlets and misinformation sources is crucial.</a:t>
            </a:r>
            <a:endParaRPr lang="en-US" sz="1690" dirty="0"/>
          </a:p>
        </p:txBody>
      </p:sp>
      <p:sp>
        <p:nvSpPr>
          <p:cNvPr id="12" name="Text 3"/>
          <p:cNvSpPr/>
          <p:nvPr/>
        </p:nvSpPr>
        <p:spPr>
          <a:xfrm>
            <a:off x="4773168" y="4325112"/>
            <a:ext cx="155448" cy="393192"/>
          </a:xfrm>
          <a:prstGeom prst="rect">
            <a:avLst/>
          </a:prstGeom>
          <a:noFill/>
          <a:ln/>
        </p:spPr>
        <p:txBody>
          <a:bodyPr wrap="none" lIns="0" tIns="0" rIns="0" bIns="0" rtlCol="0" anchor="ctr"/>
          <a:lstStyle/>
          <a:p>
            <a:pPr algn="l" indent="0" marL="0">
              <a:lnSpc>
                <a:spcPts val="2540"/>
              </a:lnSpc>
              <a:buNone/>
            </a:pPr>
            <a:r>
              <a:rPr lang="en-US" sz="2120" dirty="0">
                <a:solidFill>
                  <a:srgbClr val="404040"/>
                </a:solidFill>
                <a:latin typeface="思源黑体-思源黑体-Medium" pitchFamily="34" charset="0"/>
                <a:ea typeface="思源黑体-思源黑体-Medium" pitchFamily="34" charset="-122"/>
                <a:cs typeface="思源黑体-思源黑体-Medium" pitchFamily="34" charset="-120"/>
              </a:rPr>
              <a:t>1</a:t>
            </a:r>
            <a:endParaRPr lang="en-US" sz="2120" dirty="0"/>
          </a:p>
        </p:txBody>
      </p:sp>
      <p:sp>
        <p:nvSpPr>
          <p:cNvPr id="13" name="Text 4"/>
          <p:cNvSpPr/>
          <p:nvPr/>
        </p:nvSpPr>
        <p:spPr>
          <a:xfrm>
            <a:off x="8476488" y="2185416"/>
            <a:ext cx="155448" cy="393192"/>
          </a:xfrm>
          <a:prstGeom prst="rect">
            <a:avLst/>
          </a:prstGeom>
          <a:noFill/>
          <a:ln/>
        </p:spPr>
        <p:txBody>
          <a:bodyPr wrap="none" lIns="0" tIns="0" rIns="0" bIns="0" rtlCol="0" anchor="ctr"/>
          <a:lstStyle/>
          <a:p>
            <a:pPr algn="l" indent="0" marL="0">
              <a:lnSpc>
                <a:spcPts val="2540"/>
              </a:lnSpc>
              <a:buNone/>
            </a:pPr>
            <a:r>
              <a:rPr lang="en-US" sz="2120" dirty="0">
                <a:solidFill>
                  <a:srgbClr val="404040"/>
                </a:solidFill>
                <a:latin typeface="思源黑体-思源黑体-Medium" pitchFamily="34" charset="0"/>
                <a:ea typeface="思源黑体-思源黑体-Medium" pitchFamily="34" charset="-122"/>
                <a:cs typeface="思源黑体-思源黑体-Medium" pitchFamily="34" charset="-120"/>
              </a:rPr>
              <a:t>2</a:t>
            </a:r>
            <a:endParaRPr lang="en-US" sz="2120" dirty="0"/>
          </a:p>
        </p:txBody>
      </p:sp>
      <p:sp>
        <p:nvSpPr>
          <p:cNvPr id="14" name="Text 5"/>
          <p:cNvSpPr/>
          <p:nvPr/>
        </p:nvSpPr>
        <p:spPr>
          <a:xfrm>
            <a:off x="10222992" y="2395728"/>
            <a:ext cx="3502152" cy="338328"/>
          </a:xfrm>
          <a:prstGeom prst="rect">
            <a:avLst/>
          </a:prstGeom>
          <a:noFill/>
          <a:ln/>
        </p:spPr>
        <p:txBody>
          <a:bodyPr wrap="none" lIns="0" tIns="0" rIns="0" bIns="0" rtlCol="0" anchor="ctr"/>
          <a:lstStyle/>
          <a:p>
            <a:pPr algn="l" indent="0" marL="0">
              <a:lnSpc>
                <a:spcPts val="2650"/>
              </a:lnSpc>
              <a:buNone/>
            </a:pPr>
            <a:r>
              <a:rPr lang="en-US" sz="2120" dirty="0">
                <a:solidFill>
                  <a:srgbClr val="172748"/>
                </a:solidFill>
                <a:latin typeface="思源黑体-思源黑体-Medium" pitchFamily="34" charset="0"/>
                <a:ea typeface="思源黑体-思源黑体-Medium" pitchFamily="34" charset="-122"/>
                <a:cs typeface="思源黑体-思源黑体-Medium" pitchFamily="34" charset="-120"/>
              </a:rPr>
              <a:t>Fact-Checking Strategies</a:t>
            </a:r>
            <a:endParaRPr lang="en-US" sz="2120" dirty="0"/>
          </a:p>
        </p:txBody>
      </p:sp>
      <p:sp>
        <p:nvSpPr>
          <p:cNvPr id="15" name="Text 6"/>
          <p:cNvSpPr/>
          <p:nvPr/>
        </p:nvSpPr>
        <p:spPr>
          <a:xfrm>
            <a:off x="10222992" y="2990088"/>
            <a:ext cx="3502152" cy="914400"/>
          </a:xfrm>
          <a:prstGeom prst="rect">
            <a:avLst/>
          </a:prstGeom>
          <a:noFill/>
          <a:ln/>
        </p:spPr>
        <p:txBody>
          <a:bodyPr wrap="square" lIns="0" tIns="0" rIns="0" bIns="0" rtlCol="0" anchor="ctr"/>
          <a:lstStyle/>
          <a:p>
            <a:pPr algn="l" indent="0" marL="0">
              <a:lnSpc>
                <a:spcPts val="2370"/>
              </a:lnSpc>
              <a:buNone/>
            </a:pPr>
            <a:r>
              <a:rPr lang="en-US" sz="1690" dirty="0">
                <a:solidFill>
                  <a:srgbClr val="172748"/>
                </a:solidFill>
                <a:latin typeface="思源黑体-思源黑体-Medium" pitchFamily="34" charset="0"/>
                <a:ea typeface="思源黑体-思源黑体-Medium" pitchFamily="34" charset="-122"/>
                <a:cs typeface="思源黑体-思源黑体-Medium" pitchFamily="34" charset="-120"/>
              </a:rPr>
              <a:t>Utilizing fact-checking resources helps to validate claims and build trust.</a:t>
            </a:r>
            <a:endParaRPr lang="en-US" sz="1690" dirty="0"/>
          </a:p>
        </p:txBody>
      </p:sp>
      <p:sp>
        <p:nvSpPr>
          <p:cNvPr id="16" name="Text 7"/>
          <p:cNvSpPr/>
          <p:nvPr/>
        </p:nvSpPr>
        <p:spPr>
          <a:xfrm>
            <a:off x="8476488" y="6464808"/>
            <a:ext cx="155448" cy="393192"/>
          </a:xfrm>
          <a:prstGeom prst="rect">
            <a:avLst/>
          </a:prstGeom>
          <a:noFill/>
          <a:ln/>
        </p:spPr>
        <p:txBody>
          <a:bodyPr wrap="none" lIns="0" tIns="0" rIns="0" bIns="0" rtlCol="0" anchor="ctr"/>
          <a:lstStyle/>
          <a:p>
            <a:pPr algn="l" indent="0" marL="0">
              <a:lnSpc>
                <a:spcPts val="2540"/>
              </a:lnSpc>
              <a:buNone/>
            </a:pPr>
            <a:r>
              <a:rPr lang="en-US" sz="2120" dirty="0">
                <a:solidFill>
                  <a:srgbClr val="404040"/>
                </a:solidFill>
                <a:latin typeface="思源黑体-思源黑体-Medium" pitchFamily="34" charset="0"/>
                <a:ea typeface="思源黑体-思源黑体-Medium" pitchFamily="34" charset="-122"/>
                <a:cs typeface="思源黑体-思源黑体-Medium" pitchFamily="34" charset="-120"/>
              </a:rPr>
              <a:t>3</a:t>
            </a:r>
            <a:endParaRPr lang="en-US" sz="2120" dirty="0"/>
          </a:p>
        </p:txBody>
      </p:sp>
      <p:sp>
        <p:nvSpPr>
          <p:cNvPr id="17" name="Text 8"/>
          <p:cNvSpPr/>
          <p:nvPr/>
        </p:nvSpPr>
        <p:spPr>
          <a:xfrm>
            <a:off x="10222992" y="5138928"/>
            <a:ext cx="3502152" cy="338328"/>
          </a:xfrm>
          <a:prstGeom prst="rect">
            <a:avLst/>
          </a:prstGeom>
          <a:noFill/>
          <a:ln/>
        </p:spPr>
        <p:txBody>
          <a:bodyPr wrap="none" lIns="0" tIns="0" rIns="0" bIns="0" rtlCol="0" anchor="ctr"/>
          <a:lstStyle/>
          <a:p>
            <a:pPr algn="l" indent="0" marL="0">
              <a:lnSpc>
                <a:spcPts val="2650"/>
              </a:lnSpc>
              <a:buNone/>
            </a:pPr>
            <a:r>
              <a:rPr lang="en-US" sz="2120" dirty="0">
                <a:solidFill>
                  <a:srgbClr val="172748"/>
                </a:solidFill>
                <a:latin typeface="思源黑体-思源黑体-Medium" pitchFamily="34" charset="0"/>
                <a:ea typeface="思源黑体-思源黑体-Medium" pitchFamily="34" charset="-122"/>
                <a:cs typeface="思源黑体-思源黑体-Medium" pitchFamily="34" charset="-120"/>
              </a:rPr>
              <a:t>Understanding Biases</a:t>
            </a:r>
            <a:endParaRPr lang="en-US" sz="2120" dirty="0"/>
          </a:p>
        </p:txBody>
      </p:sp>
      <p:sp>
        <p:nvSpPr>
          <p:cNvPr id="18" name="Text 9"/>
          <p:cNvSpPr/>
          <p:nvPr/>
        </p:nvSpPr>
        <p:spPr>
          <a:xfrm>
            <a:off x="10222992" y="5733288"/>
            <a:ext cx="3502152" cy="914400"/>
          </a:xfrm>
          <a:prstGeom prst="rect">
            <a:avLst/>
          </a:prstGeom>
          <a:noFill/>
          <a:ln/>
        </p:spPr>
        <p:txBody>
          <a:bodyPr wrap="square" lIns="0" tIns="0" rIns="0" bIns="0" rtlCol="0" anchor="ctr"/>
          <a:lstStyle/>
          <a:p>
            <a:pPr algn="l" indent="0" marL="0">
              <a:lnSpc>
                <a:spcPts val="2370"/>
              </a:lnSpc>
              <a:buNone/>
            </a:pPr>
            <a:r>
              <a:rPr lang="en-US" sz="1690" dirty="0">
                <a:solidFill>
                  <a:srgbClr val="172748"/>
                </a:solidFill>
                <a:latin typeface="思源黑体-思源黑体-Medium" pitchFamily="34" charset="0"/>
                <a:ea typeface="思源黑体-思源黑体-Medium" pitchFamily="34" charset="-122"/>
                <a:cs typeface="思源黑体-思源黑体-Medium" pitchFamily="34" charset="-120"/>
              </a:rPr>
              <a:t>Recognizing editorial biases enhances critical thinking and informs opinions.</a:t>
            </a:r>
            <a:endParaRPr lang="en-US" sz="169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38744"/>
          </a:xfrm>
          <a:prstGeom prst="rect">
            <a:avLst/>
          </a:prstGeom>
        </p:spPr>
      </p:pic>
      <p:pic>
        <p:nvPicPr>
          <p:cNvPr id="3" name="Image 1" descr="preencoded.png">    </p:cNvPr>
          <p:cNvPicPr>
            <a:picLocks noChangeAspect="1"/>
          </p:cNvPicPr>
          <p:nvPr/>
        </p:nvPicPr>
        <p:blipFill>
          <a:blip r:embed="rId2"/>
          <a:stretch>
            <a:fillRect/>
          </a:stretch>
        </p:blipFill>
        <p:spPr>
          <a:xfrm>
            <a:off x="850392" y="3118104"/>
            <a:ext cx="722376" cy="832104"/>
          </a:xfrm>
          <a:prstGeom prst="rect">
            <a:avLst/>
          </a:prstGeom>
        </p:spPr>
      </p:pic>
      <p:pic>
        <p:nvPicPr>
          <p:cNvPr id="4" name="Image 2" descr="preencoded.png">    </p:cNvPr>
          <p:cNvPicPr>
            <a:picLocks noChangeAspect="1"/>
          </p:cNvPicPr>
          <p:nvPr/>
        </p:nvPicPr>
        <p:blipFill>
          <a:blip r:embed="rId3"/>
          <a:stretch>
            <a:fillRect/>
          </a:stretch>
        </p:blipFill>
        <p:spPr>
          <a:xfrm>
            <a:off x="5257800" y="3118104"/>
            <a:ext cx="832104" cy="832104"/>
          </a:xfrm>
          <a:prstGeom prst="rect">
            <a:avLst/>
          </a:prstGeom>
        </p:spPr>
      </p:pic>
      <p:pic>
        <p:nvPicPr>
          <p:cNvPr id="5" name="Image 3" descr="preencoded.png">    </p:cNvPr>
          <p:cNvPicPr>
            <a:picLocks noChangeAspect="1"/>
          </p:cNvPicPr>
          <p:nvPr/>
        </p:nvPicPr>
        <p:blipFill>
          <a:blip r:embed="rId4"/>
          <a:stretch>
            <a:fillRect/>
          </a:stretch>
        </p:blipFill>
        <p:spPr>
          <a:xfrm>
            <a:off x="9720072" y="3118104"/>
            <a:ext cx="832104" cy="832104"/>
          </a:xfrm>
          <a:prstGeom prst="rect">
            <a:avLst/>
          </a:prstGeom>
        </p:spPr>
      </p:pic>
      <p:sp>
        <p:nvSpPr>
          <p:cNvPr id="6" name="Text 0"/>
          <p:cNvSpPr/>
          <p:nvPr/>
        </p:nvSpPr>
        <p:spPr>
          <a:xfrm>
            <a:off x="795528" y="2322576"/>
            <a:ext cx="13048488" cy="539496"/>
          </a:xfrm>
          <a:prstGeom prst="rect">
            <a:avLst/>
          </a:prstGeom>
          <a:noFill/>
          <a:ln/>
        </p:spPr>
        <p:txBody>
          <a:bodyPr wrap="none" lIns="0" tIns="0" rIns="0" bIns="0" rtlCol="0" anchor="ctr"/>
          <a:lstStyle/>
          <a:p>
            <a:pPr algn="l" indent="0" marL="0">
              <a:lnSpc>
                <a:spcPts val="4240"/>
              </a:lnSpc>
              <a:buNone/>
            </a:pPr>
            <a:r>
              <a:rPr lang="en-US" sz="3390" dirty="0">
                <a:solidFill>
                  <a:srgbClr val="183983"/>
                </a:solidFill>
                <a:latin typeface="思源黑体-思源黑体-Medium" pitchFamily="34" charset="0"/>
                <a:ea typeface="思源黑体-思源黑体-Medium" pitchFamily="34" charset="-122"/>
                <a:cs typeface="思源黑体-思源黑体-Medium" pitchFamily="34" charset="-120"/>
              </a:rPr>
              <a:t>Tools for Navigation</a:t>
            </a:r>
            <a:endParaRPr lang="en-US" sz="3390" dirty="0"/>
          </a:p>
        </p:txBody>
      </p:sp>
      <p:sp>
        <p:nvSpPr>
          <p:cNvPr id="7" name="Text 1"/>
          <p:cNvSpPr/>
          <p:nvPr/>
        </p:nvSpPr>
        <p:spPr>
          <a:xfrm>
            <a:off x="795528" y="4169664"/>
            <a:ext cx="4123944" cy="338328"/>
          </a:xfrm>
          <a:prstGeom prst="rect">
            <a:avLst/>
          </a:prstGeom>
          <a:noFill/>
          <a:ln/>
        </p:spPr>
        <p:txBody>
          <a:bodyPr wrap="none" lIns="0" tIns="0" rIns="0" bIns="0" rtlCol="0" anchor="ctr"/>
          <a:lstStyle/>
          <a:p>
            <a:pPr algn="l" indent="0" marL="0">
              <a:lnSpc>
                <a:spcPts val="2650"/>
              </a:lnSpc>
              <a:buNone/>
            </a:pPr>
            <a:r>
              <a:rPr lang="en-US" sz="2120" dirty="0">
                <a:solidFill>
                  <a:srgbClr val="172748"/>
                </a:solidFill>
                <a:latin typeface="思源黑体-思源黑体-Medium" pitchFamily="34" charset="0"/>
                <a:ea typeface="思源黑体-思源黑体-Medium" pitchFamily="34" charset="-122"/>
                <a:cs typeface="思源黑体-思源黑体-Medium" pitchFamily="34" charset="-120"/>
              </a:rPr>
              <a:t>News Aggregators</a:t>
            </a:r>
            <a:endParaRPr lang="en-US" sz="2120" dirty="0"/>
          </a:p>
        </p:txBody>
      </p:sp>
      <p:sp>
        <p:nvSpPr>
          <p:cNvPr id="8" name="Text 2"/>
          <p:cNvSpPr/>
          <p:nvPr/>
        </p:nvSpPr>
        <p:spPr>
          <a:xfrm>
            <a:off x="795528" y="4709160"/>
            <a:ext cx="4123944" cy="1216152"/>
          </a:xfrm>
          <a:prstGeom prst="rect">
            <a:avLst/>
          </a:prstGeom>
          <a:noFill/>
          <a:ln/>
        </p:spPr>
        <p:txBody>
          <a:bodyPr wrap="square" lIns="0" tIns="0" rIns="0" bIns="0" rtlCol="0" anchor="ctr"/>
          <a:lstStyle/>
          <a:p>
            <a:pPr algn="l" indent="0" marL="0">
              <a:lnSpc>
                <a:spcPts val="2370"/>
              </a:lnSpc>
              <a:buNone/>
            </a:pPr>
            <a:r>
              <a:rPr lang="en-US" sz="1690" dirty="0">
                <a:solidFill>
                  <a:srgbClr val="172748"/>
                </a:solidFill>
                <a:latin typeface="思源黑体-思源黑体-Medium" pitchFamily="34" charset="0"/>
                <a:ea typeface="思源黑体-思源黑体-Medium" pitchFamily="34" charset="-122"/>
                <a:cs typeface="思源黑体-思源黑体-Medium" pitchFamily="34" charset="-120"/>
              </a:rPr>
              <a:t>Applications like Feedly and Flipboard compile news from various sources, allowing users to customize their news consumption based on interests.</a:t>
            </a:r>
            <a:endParaRPr lang="en-US" sz="1690" dirty="0"/>
          </a:p>
        </p:txBody>
      </p:sp>
      <p:sp>
        <p:nvSpPr>
          <p:cNvPr id="9" name="Text 3"/>
          <p:cNvSpPr/>
          <p:nvPr/>
        </p:nvSpPr>
        <p:spPr>
          <a:xfrm>
            <a:off x="5257800" y="4169664"/>
            <a:ext cx="4123944" cy="338328"/>
          </a:xfrm>
          <a:prstGeom prst="rect">
            <a:avLst/>
          </a:prstGeom>
          <a:noFill/>
          <a:ln/>
        </p:spPr>
        <p:txBody>
          <a:bodyPr wrap="none" lIns="0" tIns="0" rIns="0" bIns="0" rtlCol="0" anchor="ctr"/>
          <a:lstStyle/>
          <a:p>
            <a:pPr algn="l" indent="0" marL="0">
              <a:lnSpc>
                <a:spcPts val="2650"/>
              </a:lnSpc>
              <a:buNone/>
            </a:pPr>
            <a:r>
              <a:rPr lang="en-US" sz="2120" dirty="0">
                <a:solidFill>
                  <a:srgbClr val="172748"/>
                </a:solidFill>
                <a:latin typeface="思源黑体-思源黑体-Medium" pitchFamily="34" charset="0"/>
                <a:ea typeface="思源黑体-思源黑体-Medium" pitchFamily="34" charset="-122"/>
                <a:cs typeface="思源黑体-思源黑体-Medium" pitchFamily="34" charset="-120"/>
              </a:rPr>
              <a:t>Notification Filters</a:t>
            </a:r>
            <a:endParaRPr lang="en-US" sz="2120" dirty="0"/>
          </a:p>
        </p:txBody>
      </p:sp>
      <p:sp>
        <p:nvSpPr>
          <p:cNvPr id="10" name="Text 4"/>
          <p:cNvSpPr/>
          <p:nvPr/>
        </p:nvSpPr>
        <p:spPr>
          <a:xfrm>
            <a:off x="5257800" y="4709160"/>
            <a:ext cx="4123944" cy="1216152"/>
          </a:xfrm>
          <a:prstGeom prst="rect">
            <a:avLst/>
          </a:prstGeom>
          <a:noFill/>
          <a:ln/>
        </p:spPr>
        <p:txBody>
          <a:bodyPr wrap="square" lIns="0" tIns="0" rIns="0" bIns="0" rtlCol="0" anchor="ctr"/>
          <a:lstStyle/>
          <a:p>
            <a:pPr algn="l" indent="0" marL="0">
              <a:lnSpc>
                <a:spcPts val="2370"/>
              </a:lnSpc>
              <a:buNone/>
            </a:pPr>
            <a:r>
              <a:rPr lang="en-US" sz="1690" dirty="0">
                <a:solidFill>
                  <a:srgbClr val="172748"/>
                </a:solidFill>
                <a:latin typeface="思源黑体-思源黑体-Medium" pitchFamily="34" charset="0"/>
                <a:ea typeface="思源黑体-思源黑体-Medium" pitchFamily="34" charset="-122"/>
                <a:cs typeface="思源黑体-思源黑体-Medium" pitchFamily="34" charset="-120"/>
              </a:rPr>
              <a:t>Setting up alerts for specific topics of interest can help manage the flow of information and keep readers informed without feeling overwhelmed.</a:t>
            </a:r>
            <a:endParaRPr lang="en-US" sz="1690" dirty="0"/>
          </a:p>
        </p:txBody>
      </p:sp>
      <p:sp>
        <p:nvSpPr>
          <p:cNvPr id="11" name="Text 5"/>
          <p:cNvSpPr/>
          <p:nvPr/>
        </p:nvSpPr>
        <p:spPr>
          <a:xfrm>
            <a:off x="9720072" y="4169664"/>
            <a:ext cx="4123944" cy="338328"/>
          </a:xfrm>
          <a:prstGeom prst="rect">
            <a:avLst/>
          </a:prstGeom>
          <a:noFill/>
          <a:ln/>
        </p:spPr>
        <p:txBody>
          <a:bodyPr wrap="none" lIns="0" tIns="0" rIns="0" bIns="0" rtlCol="0" anchor="ctr"/>
          <a:lstStyle/>
          <a:p>
            <a:pPr algn="l" indent="0" marL="0">
              <a:lnSpc>
                <a:spcPts val="2650"/>
              </a:lnSpc>
              <a:buNone/>
            </a:pPr>
            <a:r>
              <a:rPr lang="en-US" sz="2120" dirty="0">
                <a:solidFill>
                  <a:srgbClr val="172748"/>
                </a:solidFill>
                <a:latin typeface="思源黑体-思源黑体-Medium" pitchFamily="34" charset="0"/>
                <a:ea typeface="思源黑体-思源黑体-Medium" pitchFamily="34" charset="-122"/>
                <a:cs typeface="思源黑体-思源黑体-Medium" pitchFamily="34" charset="-120"/>
              </a:rPr>
              <a:t>Community Feedback</a:t>
            </a:r>
            <a:endParaRPr lang="en-US" sz="2120" dirty="0"/>
          </a:p>
        </p:txBody>
      </p:sp>
      <p:sp>
        <p:nvSpPr>
          <p:cNvPr id="12" name="Text 6"/>
          <p:cNvSpPr/>
          <p:nvPr/>
        </p:nvSpPr>
        <p:spPr>
          <a:xfrm>
            <a:off x="9720072" y="4709160"/>
            <a:ext cx="4123944" cy="1216152"/>
          </a:xfrm>
          <a:prstGeom prst="rect">
            <a:avLst/>
          </a:prstGeom>
          <a:noFill/>
          <a:ln/>
        </p:spPr>
        <p:txBody>
          <a:bodyPr wrap="square" lIns="0" tIns="0" rIns="0" bIns="0" rtlCol="0" anchor="ctr"/>
          <a:lstStyle/>
          <a:p>
            <a:pPr algn="l" indent="0" marL="0">
              <a:lnSpc>
                <a:spcPts val="2370"/>
              </a:lnSpc>
              <a:buNone/>
            </a:pPr>
            <a:r>
              <a:rPr lang="en-US" sz="1690" dirty="0">
                <a:solidFill>
                  <a:srgbClr val="172748"/>
                </a:solidFill>
                <a:latin typeface="思源黑体-思源黑体-Medium" pitchFamily="34" charset="0"/>
                <a:ea typeface="思源黑体-思源黑体-Medium" pitchFamily="34" charset="-122"/>
                <a:cs typeface="思源黑体-思源黑体-Medium" pitchFamily="34" charset="-120"/>
              </a:rPr>
              <a:t>Engaging with online comment sections or discussion forums can provide diverse perspectives and enhance understanding of news topics.</a:t>
            </a:r>
            <a:endParaRPr lang="en-US" sz="169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38744"/>
          </a:xfrm>
          <a:prstGeom prst="rect">
            <a:avLst/>
          </a:prstGeom>
        </p:spPr>
      </p:pic>
      <p:pic>
        <p:nvPicPr>
          <p:cNvPr id="3" name="Image 1" descr="preencoded.png">    </p:cNvPr>
          <p:cNvPicPr>
            <a:picLocks noChangeAspect="1"/>
          </p:cNvPicPr>
          <p:nvPr/>
        </p:nvPicPr>
        <p:blipFill>
          <a:blip r:embed="rId2"/>
          <a:stretch>
            <a:fillRect/>
          </a:stretch>
        </p:blipFill>
        <p:spPr>
          <a:xfrm>
            <a:off x="795528" y="2971800"/>
            <a:ext cx="832104" cy="832104"/>
          </a:xfrm>
          <a:prstGeom prst="rect">
            <a:avLst/>
          </a:prstGeom>
        </p:spPr>
      </p:pic>
      <p:pic>
        <p:nvPicPr>
          <p:cNvPr id="4" name="Image 2" descr="preencoded.png">    </p:cNvPr>
          <p:cNvPicPr>
            <a:picLocks noChangeAspect="1"/>
          </p:cNvPicPr>
          <p:nvPr/>
        </p:nvPicPr>
        <p:blipFill>
          <a:blip r:embed="rId3"/>
          <a:stretch>
            <a:fillRect/>
          </a:stretch>
        </p:blipFill>
        <p:spPr>
          <a:xfrm>
            <a:off x="5257800" y="2971800"/>
            <a:ext cx="832104" cy="832104"/>
          </a:xfrm>
          <a:prstGeom prst="rect">
            <a:avLst/>
          </a:prstGeom>
        </p:spPr>
      </p:pic>
      <p:pic>
        <p:nvPicPr>
          <p:cNvPr id="5" name="Image 3" descr="preencoded.png">    </p:cNvPr>
          <p:cNvPicPr>
            <a:picLocks noChangeAspect="1"/>
          </p:cNvPicPr>
          <p:nvPr/>
        </p:nvPicPr>
        <p:blipFill>
          <a:blip r:embed="rId4"/>
          <a:stretch>
            <a:fillRect/>
          </a:stretch>
        </p:blipFill>
        <p:spPr>
          <a:xfrm>
            <a:off x="9720072" y="2971800"/>
            <a:ext cx="832104" cy="832104"/>
          </a:xfrm>
          <a:prstGeom prst="rect">
            <a:avLst/>
          </a:prstGeom>
        </p:spPr>
      </p:pic>
      <p:sp>
        <p:nvSpPr>
          <p:cNvPr id="6" name="Text 0"/>
          <p:cNvSpPr/>
          <p:nvPr/>
        </p:nvSpPr>
        <p:spPr>
          <a:xfrm>
            <a:off x="795528" y="2176272"/>
            <a:ext cx="13048488" cy="539496"/>
          </a:xfrm>
          <a:prstGeom prst="rect">
            <a:avLst/>
          </a:prstGeom>
          <a:noFill/>
          <a:ln/>
        </p:spPr>
        <p:txBody>
          <a:bodyPr wrap="none" lIns="0" tIns="0" rIns="0" bIns="0" rtlCol="0" anchor="ctr"/>
          <a:lstStyle/>
          <a:p>
            <a:pPr algn="l" indent="0" marL="0">
              <a:lnSpc>
                <a:spcPts val="4240"/>
              </a:lnSpc>
              <a:buNone/>
            </a:pPr>
            <a:r>
              <a:rPr lang="en-US" sz="3390" dirty="0">
                <a:solidFill>
                  <a:srgbClr val="183983"/>
                </a:solidFill>
                <a:latin typeface="思源黑体-思源黑体-Medium" pitchFamily="34" charset="0"/>
                <a:ea typeface="思源黑体-思源黑体-Medium" pitchFamily="34" charset="-122"/>
                <a:cs typeface="思源黑体-思源黑体-Medium" pitchFamily="34" charset="-120"/>
              </a:rPr>
              <a:t>Strategies for Mindful Consumption</a:t>
            </a:r>
            <a:endParaRPr lang="en-US" sz="3390" dirty="0"/>
          </a:p>
        </p:txBody>
      </p:sp>
      <p:sp>
        <p:nvSpPr>
          <p:cNvPr id="7" name="Text 1"/>
          <p:cNvSpPr/>
          <p:nvPr/>
        </p:nvSpPr>
        <p:spPr>
          <a:xfrm>
            <a:off x="795528" y="4014216"/>
            <a:ext cx="4123944" cy="338328"/>
          </a:xfrm>
          <a:prstGeom prst="rect">
            <a:avLst/>
          </a:prstGeom>
          <a:noFill/>
          <a:ln/>
        </p:spPr>
        <p:txBody>
          <a:bodyPr wrap="none" lIns="0" tIns="0" rIns="0" bIns="0" rtlCol="0" anchor="ctr"/>
          <a:lstStyle/>
          <a:p>
            <a:pPr algn="l" indent="0" marL="0">
              <a:lnSpc>
                <a:spcPts val="2650"/>
              </a:lnSpc>
              <a:buNone/>
            </a:pPr>
            <a:r>
              <a:rPr lang="en-US" sz="2120" dirty="0">
                <a:solidFill>
                  <a:srgbClr val="172748"/>
                </a:solidFill>
                <a:latin typeface="思源黑体-思源黑体-Medium" pitchFamily="34" charset="0"/>
                <a:ea typeface="思源黑体-思源黑体-Medium" pitchFamily="34" charset="-122"/>
                <a:cs typeface="思源黑体-思源黑体-Medium" pitchFamily="34" charset="-120"/>
              </a:rPr>
              <a:t>Setting Time Limits</a:t>
            </a:r>
            <a:endParaRPr lang="en-US" sz="2120" dirty="0"/>
          </a:p>
        </p:txBody>
      </p:sp>
      <p:sp>
        <p:nvSpPr>
          <p:cNvPr id="8" name="Text 2"/>
          <p:cNvSpPr/>
          <p:nvPr/>
        </p:nvSpPr>
        <p:spPr>
          <a:xfrm>
            <a:off x="795528" y="4562856"/>
            <a:ext cx="4123944" cy="1216152"/>
          </a:xfrm>
          <a:prstGeom prst="rect">
            <a:avLst/>
          </a:prstGeom>
          <a:noFill/>
          <a:ln/>
        </p:spPr>
        <p:txBody>
          <a:bodyPr wrap="square" lIns="0" tIns="0" rIns="0" bIns="0" rtlCol="0" anchor="ctr"/>
          <a:lstStyle/>
          <a:p>
            <a:pPr algn="l" indent="0" marL="0">
              <a:lnSpc>
                <a:spcPts val="2370"/>
              </a:lnSpc>
              <a:buNone/>
            </a:pPr>
            <a:r>
              <a:rPr lang="en-US" sz="1690" dirty="0">
                <a:solidFill>
                  <a:srgbClr val="172748"/>
                </a:solidFill>
                <a:latin typeface="思源黑体-思源黑体-Medium" pitchFamily="34" charset="0"/>
                <a:ea typeface="思源黑体-思源黑体-Medium" pitchFamily="34" charset="-122"/>
                <a:cs typeface="思源黑体-思源黑体-Medium" pitchFamily="34" charset="-120"/>
              </a:rPr>
              <a:t>Allocating specific time slots for news consumption can prevent information fatigue and promote a healthy relationship with media.</a:t>
            </a:r>
            <a:endParaRPr lang="en-US" sz="1690" dirty="0"/>
          </a:p>
        </p:txBody>
      </p:sp>
      <p:sp>
        <p:nvSpPr>
          <p:cNvPr id="9" name="Text 3"/>
          <p:cNvSpPr/>
          <p:nvPr/>
        </p:nvSpPr>
        <p:spPr>
          <a:xfrm>
            <a:off x="5257800" y="4014216"/>
            <a:ext cx="4123944" cy="338328"/>
          </a:xfrm>
          <a:prstGeom prst="rect">
            <a:avLst/>
          </a:prstGeom>
          <a:noFill/>
          <a:ln/>
        </p:spPr>
        <p:txBody>
          <a:bodyPr wrap="none" lIns="0" tIns="0" rIns="0" bIns="0" rtlCol="0" anchor="ctr"/>
          <a:lstStyle/>
          <a:p>
            <a:pPr algn="l" indent="0" marL="0">
              <a:lnSpc>
                <a:spcPts val="2650"/>
              </a:lnSpc>
              <a:buNone/>
            </a:pPr>
            <a:r>
              <a:rPr lang="en-US" sz="2120" dirty="0">
                <a:solidFill>
                  <a:srgbClr val="172748"/>
                </a:solidFill>
                <a:latin typeface="思源黑体-思源黑体-Medium" pitchFamily="34" charset="0"/>
                <a:ea typeface="思源黑体-思源黑体-Medium" pitchFamily="34" charset="-122"/>
                <a:cs typeface="思源黑体-思源黑体-Medium" pitchFamily="34" charset="-120"/>
              </a:rPr>
              <a:t>Curated Content</a:t>
            </a:r>
            <a:endParaRPr lang="en-US" sz="2120" dirty="0"/>
          </a:p>
        </p:txBody>
      </p:sp>
      <p:sp>
        <p:nvSpPr>
          <p:cNvPr id="10" name="Text 4"/>
          <p:cNvSpPr/>
          <p:nvPr/>
        </p:nvSpPr>
        <p:spPr>
          <a:xfrm>
            <a:off x="5257800" y="4562856"/>
            <a:ext cx="4123944" cy="1216152"/>
          </a:xfrm>
          <a:prstGeom prst="rect">
            <a:avLst/>
          </a:prstGeom>
          <a:noFill/>
          <a:ln/>
        </p:spPr>
        <p:txBody>
          <a:bodyPr wrap="square" lIns="0" tIns="0" rIns="0" bIns="0" rtlCol="0" anchor="ctr"/>
          <a:lstStyle/>
          <a:p>
            <a:pPr algn="l" indent="0" marL="0">
              <a:lnSpc>
                <a:spcPts val="2370"/>
              </a:lnSpc>
              <a:buNone/>
            </a:pPr>
            <a:r>
              <a:rPr lang="en-US" sz="1690" dirty="0">
                <a:solidFill>
                  <a:srgbClr val="172748"/>
                </a:solidFill>
                <a:latin typeface="思源黑体-思源黑体-Medium" pitchFamily="34" charset="0"/>
                <a:ea typeface="思源黑体-思源黑体-Medium" pitchFamily="34" charset="-122"/>
                <a:cs typeface="思源黑体-思源黑体-Medium" pitchFamily="34" charset="-120"/>
              </a:rPr>
              <a:t>Subscribing to curated newsletters can streamline news intake and deliver essential information without the noise of irrelevant content.</a:t>
            </a:r>
            <a:endParaRPr lang="en-US" sz="1690" dirty="0"/>
          </a:p>
        </p:txBody>
      </p:sp>
      <p:sp>
        <p:nvSpPr>
          <p:cNvPr id="11" name="Text 5"/>
          <p:cNvSpPr/>
          <p:nvPr/>
        </p:nvSpPr>
        <p:spPr>
          <a:xfrm>
            <a:off x="9720072" y="4014216"/>
            <a:ext cx="4123944" cy="338328"/>
          </a:xfrm>
          <a:prstGeom prst="rect">
            <a:avLst/>
          </a:prstGeom>
          <a:noFill/>
          <a:ln/>
        </p:spPr>
        <p:txBody>
          <a:bodyPr wrap="none" lIns="0" tIns="0" rIns="0" bIns="0" rtlCol="0" anchor="ctr"/>
          <a:lstStyle/>
          <a:p>
            <a:pPr algn="l" indent="0" marL="0">
              <a:lnSpc>
                <a:spcPts val="2650"/>
              </a:lnSpc>
              <a:buNone/>
            </a:pPr>
            <a:r>
              <a:rPr lang="en-US" sz="2120" dirty="0">
                <a:solidFill>
                  <a:srgbClr val="172748"/>
                </a:solidFill>
                <a:latin typeface="思源黑体-思源黑体-Medium" pitchFamily="34" charset="0"/>
                <a:ea typeface="思源黑体-思源黑体-Medium" pitchFamily="34" charset="-122"/>
                <a:cs typeface="思源黑体-思源黑体-Medium" pitchFamily="34" charset="-120"/>
              </a:rPr>
              <a:t>Engaging Critical Thinking</a:t>
            </a:r>
            <a:endParaRPr lang="en-US" sz="2120" dirty="0"/>
          </a:p>
        </p:txBody>
      </p:sp>
      <p:sp>
        <p:nvSpPr>
          <p:cNvPr id="12" name="Text 6"/>
          <p:cNvSpPr/>
          <p:nvPr/>
        </p:nvSpPr>
        <p:spPr>
          <a:xfrm>
            <a:off x="9720072" y="4562856"/>
            <a:ext cx="4123944" cy="1517904"/>
          </a:xfrm>
          <a:prstGeom prst="rect">
            <a:avLst/>
          </a:prstGeom>
          <a:noFill/>
          <a:ln/>
        </p:spPr>
        <p:txBody>
          <a:bodyPr wrap="square" lIns="0" tIns="0" rIns="0" bIns="0" rtlCol="0" anchor="ctr"/>
          <a:lstStyle/>
          <a:p>
            <a:pPr algn="l" indent="0" marL="0">
              <a:lnSpc>
                <a:spcPts val="2370"/>
              </a:lnSpc>
              <a:buNone/>
            </a:pPr>
            <a:r>
              <a:rPr lang="en-US" sz="1690" dirty="0">
                <a:solidFill>
                  <a:srgbClr val="172748"/>
                </a:solidFill>
                <a:latin typeface="思源黑体-思源黑体-Medium" pitchFamily="34" charset="0"/>
                <a:ea typeface="思源黑体-思源黑体-Medium" pitchFamily="34" charset="-122"/>
                <a:cs typeface="思源黑体-思源黑体-Medium" pitchFamily="34" charset="-120"/>
              </a:rPr>
              <a:t>Approach reading with a questioning mindset—evaluating the ‘who, what, where, when, and why’ of each piece can enhance understanding and retention.</a:t>
            </a:r>
            <a:endParaRPr lang="en-US" sz="169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38744"/>
          </a:xfrm>
          <a:prstGeom prst="rect">
            <a:avLst/>
          </a:prstGeom>
        </p:spPr>
      </p:pic>
      <p:pic>
        <p:nvPicPr>
          <p:cNvPr id="3" name="Image 1" descr="preencoded.png">    </p:cNvPr>
          <p:cNvPicPr>
            <a:picLocks noChangeAspect="1"/>
          </p:cNvPicPr>
          <p:nvPr/>
        </p:nvPicPr>
        <p:blipFill>
          <a:blip r:embed="rId2"/>
          <a:stretch>
            <a:fillRect/>
          </a:stretch>
        </p:blipFill>
        <p:spPr>
          <a:xfrm>
            <a:off x="4754880" y="1947672"/>
            <a:ext cx="5138928" cy="5138928"/>
          </a:xfrm>
          <a:prstGeom prst="rect">
            <a:avLst/>
          </a:prstGeom>
        </p:spPr>
      </p:pic>
      <p:pic>
        <p:nvPicPr>
          <p:cNvPr id="4" name="Image 2" descr="preencoded.png">    </p:cNvPr>
          <p:cNvPicPr>
            <a:picLocks noChangeAspect="1"/>
          </p:cNvPicPr>
          <p:nvPr/>
        </p:nvPicPr>
        <p:blipFill>
          <a:blip r:embed="rId3"/>
          <a:stretch>
            <a:fillRect/>
          </a:stretch>
        </p:blipFill>
        <p:spPr>
          <a:xfrm>
            <a:off x="4754880" y="1947672"/>
            <a:ext cx="5138928" cy="5138928"/>
          </a:xfrm>
          <a:prstGeom prst="rect">
            <a:avLst/>
          </a:prstGeom>
        </p:spPr>
      </p:pic>
      <p:pic>
        <p:nvPicPr>
          <p:cNvPr id="5" name="Image 3" descr="preencoded.png">    </p:cNvPr>
          <p:cNvPicPr>
            <a:picLocks noChangeAspect="1"/>
          </p:cNvPicPr>
          <p:nvPr/>
        </p:nvPicPr>
        <p:blipFill>
          <a:blip r:embed="rId4"/>
          <a:stretch>
            <a:fillRect/>
          </a:stretch>
        </p:blipFill>
        <p:spPr>
          <a:xfrm>
            <a:off x="4754880" y="1947672"/>
            <a:ext cx="5138928" cy="5138928"/>
          </a:xfrm>
          <a:prstGeom prst="rect">
            <a:avLst/>
          </a:prstGeom>
        </p:spPr>
      </p:pic>
      <p:sp>
        <p:nvSpPr>
          <p:cNvPr id="6" name="Text 0"/>
          <p:cNvSpPr/>
          <p:nvPr/>
        </p:nvSpPr>
        <p:spPr>
          <a:xfrm>
            <a:off x="795528" y="795528"/>
            <a:ext cx="13048488" cy="539496"/>
          </a:xfrm>
          <a:prstGeom prst="rect">
            <a:avLst/>
          </a:prstGeom>
          <a:noFill/>
          <a:ln/>
        </p:spPr>
        <p:txBody>
          <a:bodyPr wrap="none" lIns="0" tIns="0" rIns="0" bIns="0" rtlCol="0" anchor="ctr"/>
          <a:lstStyle/>
          <a:p>
            <a:pPr algn="l" indent="0" marL="0">
              <a:lnSpc>
                <a:spcPts val="4240"/>
              </a:lnSpc>
              <a:buNone/>
            </a:pPr>
            <a:r>
              <a:rPr lang="en-US" sz="3390" dirty="0">
                <a:solidFill>
                  <a:srgbClr val="183983"/>
                </a:solidFill>
                <a:latin typeface="思源黑体-思源黑体-Medium" pitchFamily="34" charset="0"/>
                <a:ea typeface="思源黑体-思源黑体-Medium" pitchFamily="34" charset="-122"/>
                <a:cs typeface="思源黑体-思源黑体-Medium" pitchFamily="34" charset="-120"/>
              </a:rPr>
              <a:t>Future of News Consumption</a:t>
            </a:r>
            <a:endParaRPr lang="en-US" sz="3390" dirty="0"/>
          </a:p>
        </p:txBody>
      </p:sp>
      <p:sp>
        <p:nvSpPr>
          <p:cNvPr id="7" name="Text 1"/>
          <p:cNvSpPr/>
          <p:nvPr/>
        </p:nvSpPr>
        <p:spPr>
          <a:xfrm>
            <a:off x="914400" y="3465576"/>
            <a:ext cx="3054096" cy="338328"/>
          </a:xfrm>
          <a:prstGeom prst="rect">
            <a:avLst/>
          </a:prstGeom>
          <a:noFill/>
          <a:ln/>
        </p:spPr>
        <p:txBody>
          <a:bodyPr wrap="none" lIns="0" tIns="0" rIns="0" bIns="0" rtlCol="0" anchor="ctr"/>
          <a:lstStyle/>
          <a:p>
            <a:pPr algn="r" indent="0" marL="0">
              <a:lnSpc>
                <a:spcPts val="2650"/>
              </a:lnSpc>
              <a:buNone/>
            </a:pPr>
            <a:r>
              <a:rPr lang="en-US" sz="2120" dirty="0">
                <a:solidFill>
                  <a:srgbClr val="172748"/>
                </a:solidFill>
                <a:latin typeface="思源黑体-思源黑体-Medium" pitchFamily="34" charset="0"/>
                <a:ea typeface="思源黑体-思源黑体-Medium" pitchFamily="34" charset="-122"/>
                <a:cs typeface="思源黑体-思源黑体-Medium" pitchFamily="34" charset="-120"/>
              </a:rPr>
              <a:t>Rise of AI in News</a:t>
            </a:r>
            <a:endParaRPr lang="en-US" sz="2120" dirty="0"/>
          </a:p>
        </p:txBody>
      </p:sp>
      <p:sp>
        <p:nvSpPr>
          <p:cNvPr id="8" name="Text 2"/>
          <p:cNvSpPr/>
          <p:nvPr/>
        </p:nvSpPr>
        <p:spPr>
          <a:xfrm>
            <a:off x="914400" y="4059936"/>
            <a:ext cx="3054096" cy="1517904"/>
          </a:xfrm>
          <a:prstGeom prst="rect">
            <a:avLst/>
          </a:prstGeom>
          <a:noFill/>
          <a:ln/>
        </p:spPr>
        <p:txBody>
          <a:bodyPr wrap="square" lIns="0" tIns="0" rIns="0" bIns="0" rtlCol="0" anchor="ctr"/>
          <a:lstStyle/>
          <a:p>
            <a:pPr algn="r" indent="0" marL="0">
              <a:lnSpc>
                <a:spcPts val="2370"/>
              </a:lnSpc>
              <a:buNone/>
            </a:pPr>
            <a:r>
              <a:rPr lang="en-US" sz="1690" dirty="0">
                <a:solidFill>
                  <a:srgbClr val="172748"/>
                </a:solidFill>
                <a:latin typeface="思源黑体-思源黑体-Medium" pitchFamily="34" charset="0"/>
                <a:ea typeface="思源黑体-思源黑体-Medium" pitchFamily="34" charset="-122"/>
                <a:cs typeface="思源黑体-思源黑体-Medium" pitchFamily="34" charset="-120"/>
              </a:rPr>
              <a:t>Artificial intelligence is changing how news is reported and personalized, influencing what information reaches audiences.</a:t>
            </a:r>
            <a:endParaRPr lang="en-US" sz="1690" dirty="0"/>
          </a:p>
        </p:txBody>
      </p:sp>
      <p:sp>
        <p:nvSpPr>
          <p:cNvPr id="9" name="Text 3"/>
          <p:cNvSpPr/>
          <p:nvPr/>
        </p:nvSpPr>
        <p:spPr>
          <a:xfrm>
            <a:off x="5449824" y="4325112"/>
            <a:ext cx="155448" cy="393192"/>
          </a:xfrm>
          <a:prstGeom prst="rect">
            <a:avLst/>
          </a:prstGeom>
          <a:noFill/>
          <a:ln/>
        </p:spPr>
        <p:txBody>
          <a:bodyPr wrap="none" lIns="0" tIns="0" rIns="0" bIns="0" rtlCol="0" anchor="ctr"/>
          <a:lstStyle/>
          <a:p>
            <a:pPr algn="l" indent="0" marL="0">
              <a:lnSpc>
                <a:spcPts val="2540"/>
              </a:lnSpc>
              <a:buNone/>
            </a:pPr>
            <a:r>
              <a:rPr lang="en-US" sz="2120" dirty="0">
                <a:solidFill>
                  <a:srgbClr val="404040"/>
                </a:solidFill>
                <a:latin typeface="思源黑体-思源黑体-Medium" pitchFamily="34" charset="0"/>
                <a:ea typeface="思源黑体-思源黑体-Medium" pitchFamily="34" charset="-122"/>
                <a:cs typeface="思源黑体-思源黑体-Medium" pitchFamily="34" charset="-120"/>
              </a:rPr>
              <a:t>1</a:t>
            </a:r>
            <a:endParaRPr lang="en-US" sz="2120" dirty="0"/>
          </a:p>
        </p:txBody>
      </p:sp>
      <p:sp>
        <p:nvSpPr>
          <p:cNvPr id="10" name="Text 4"/>
          <p:cNvSpPr/>
          <p:nvPr/>
        </p:nvSpPr>
        <p:spPr>
          <a:xfrm>
            <a:off x="8138160" y="2770632"/>
            <a:ext cx="155448" cy="393192"/>
          </a:xfrm>
          <a:prstGeom prst="rect">
            <a:avLst/>
          </a:prstGeom>
          <a:noFill/>
          <a:ln/>
        </p:spPr>
        <p:txBody>
          <a:bodyPr wrap="none" lIns="0" tIns="0" rIns="0" bIns="0" rtlCol="0" anchor="ctr"/>
          <a:lstStyle/>
          <a:p>
            <a:pPr algn="l" indent="0" marL="0">
              <a:lnSpc>
                <a:spcPts val="2540"/>
              </a:lnSpc>
              <a:buNone/>
            </a:pPr>
            <a:r>
              <a:rPr lang="en-US" sz="2120" dirty="0">
                <a:solidFill>
                  <a:srgbClr val="404040"/>
                </a:solidFill>
                <a:latin typeface="思源黑体-思源黑体-Medium" pitchFamily="34" charset="0"/>
                <a:ea typeface="思源黑体-思源黑体-Medium" pitchFamily="34" charset="-122"/>
                <a:cs typeface="思源黑体-思源黑体-Medium" pitchFamily="34" charset="-120"/>
              </a:rPr>
              <a:t>2</a:t>
            </a:r>
            <a:endParaRPr lang="en-US" sz="2120" dirty="0"/>
          </a:p>
        </p:txBody>
      </p:sp>
      <p:sp>
        <p:nvSpPr>
          <p:cNvPr id="11" name="Text 5"/>
          <p:cNvSpPr/>
          <p:nvPr/>
        </p:nvSpPr>
        <p:spPr>
          <a:xfrm>
            <a:off x="8138160" y="5879592"/>
            <a:ext cx="155448" cy="393192"/>
          </a:xfrm>
          <a:prstGeom prst="rect">
            <a:avLst/>
          </a:prstGeom>
          <a:noFill/>
          <a:ln/>
        </p:spPr>
        <p:txBody>
          <a:bodyPr wrap="none" lIns="0" tIns="0" rIns="0" bIns="0" rtlCol="0" anchor="ctr"/>
          <a:lstStyle/>
          <a:p>
            <a:pPr algn="l" indent="0" marL="0">
              <a:lnSpc>
                <a:spcPts val="2540"/>
              </a:lnSpc>
              <a:buNone/>
            </a:pPr>
            <a:r>
              <a:rPr lang="en-US" sz="2120" dirty="0">
                <a:solidFill>
                  <a:srgbClr val="404040"/>
                </a:solidFill>
                <a:latin typeface="思源黑体-思源黑体-Medium" pitchFamily="34" charset="0"/>
                <a:ea typeface="思源黑体-思源黑体-Medium" pitchFamily="34" charset="-122"/>
                <a:cs typeface="思源黑体-思源黑体-Medium" pitchFamily="34" charset="-120"/>
              </a:rPr>
              <a:t>3</a:t>
            </a:r>
            <a:endParaRPr lang="en-US" sz="2120" dirty="0"/>
          </a:p>
        </p:txBody>
      </p:sp>
      <p:sp>
        <p:nvSpPr>
          <p:cNvPr id="12" name="Text 6"/>
          <p:cNvSpPr/>
          <p:nvPr/>
        </p:nvSpPr>
        <p:spPr>
          <a:xfrm>
            <a:off x="10222992" y="1837944"/>
            <a:ext cx="3502152" cy="338328"/>
          </a:xfrm>
          <a:prstGeom prst="rect">
            <a:avLst/>
          </a:prstGeom>
          <a:noFill/>
          <a:ln/>
        </p:spPr>
        <p:txBody>
          <a:bodyPr wrap="none" lIns="0" tIns="0" rIns="0" bIns="0" rtlCol="0" anchor="ctr"/>
          <a:lstStyle/>
          <a:p>
            <a:pPr algn="l" indent="0" marL="0">
              <a:lnSpc>
                <a:spcPts val="2650"/>
              </a:lnSpc>
              <a:buNone/>
            </a:pPr>
            <a:r>
              <a:rPr lang="en-US" sz="2120" dirty="0">
                <a:solidFill>
                  <a:srgbClr val="172748"/>
                </a:solidFill>
                <a:latin typeface="思源黑体-思源黑体-Medium" pitchFamily="34" charset="0"/>
                <a:ea typeface="思源黑体-思源黑体-Medium" pitchFamily="34" charset="-122"/>
                <a:cs typeface="思源黑体-思源黑体-Medium" pitchFamily="34" charset="-120"/>
              </a:rPr>
              <a:t>Visual Storytelling Trends</a:t>
            </a:r>
            <a:endParaRPr lang="en-US" sz="2120" dirty="0"/>
          </a:p>
        </p:txBody>
      </p:sp>
      <p:sp>
        <p:nvSpPr>
          <p:cNvPr id="13" name="Text 7"/>
          <p:cNvSpPr/>
          <p:nvPr/>
        </p:nvSpPr>
        <p:spPr>
          <a:xfrm>
            <a:off x="10222992" y="2432304"/>
            <a:ext cx="3502152" cy="1517904"/>
          </a:xfrm>
          <a:prstGeom prst="rect">
            <a:avLst/>
          </a:prstGeom>
          <a:noFill/>
          <a:ln/>
        </p:spPr>
        <p:txBody>
          <a:bodyPr wrap="square" lIns="0" tIns="0" rIns="0" bIns="0" rtlCol="0" anchor="ctr"/>
          <a:lstStyle/>
          <a:p>
            <a:pPr algn="l" indent="0" marL="0">
              <a:lnSpc>
                <a:spcPts val="2370"/>
              </a:lnSpc>
              <a:buNone/>
            </a:pPr>
            <a:r>
              <a:rPr lang="en-US" sz="1690" dirty="0">
                <a:solidFill>
                  <a:srgbClr val="172748"/>
                </a:solidFill>
                <a:latin typeface="思源黑体-思源黑体-Medium" pitchFamily="34" charset="0"/>
                <a:ea typeface="思源黑体-思源黑体-Medium" pitchFamily="34" charset="-122"/>
                <a:cs typeface="思源黑体-思源黑体-Medium" pitchFamily="34" charset="-120"/>
              </a:rPr>
              <a:t>Increasingly, news organizations use infographics and video content to engage audiences, making complex topics more digestible and appealing.</a:t>
            </a:r>
            <a:endParaRPr lang="en-US" sz="1690" dirty="0"/>
          </a:p>
        </p:txBody>
      </p:sp>
      <p:sp>
        <p:nvSpPr>
          <p:cNvPr id="14" name="Text 8"/>
          <p:cNvSpPr/>
          <p:nvPr/>
        </p:nvSpPr>
        <p:spPr>
          <a:xfrm>
            <a:off x="10222992" y="4791456"/>
            <a:ext cx="3502152" cy="338328"/>
          </a:xfrm>
          <a:prstGeom prst="rect">
            <a:avLst/>
          </a:prstGeom>
          <a:noFill/>
          <a:ln/>
        </p:spPr>
        <p:txBody>
          <a:bodyPr wrap="none" lIns="0" tIns="0" rIns="0" bIns="0" rtlCol="0" anchor="ctr"/>
          <a:lstStyle/>
          <a:p>
            <a:pPr algn="l" indent="0" marL="0">
              <a:lnSpc>
                <a:spcPts val="2650"/>
              </a:lnSpc>
              <a:buNone/>
            </a:pPr>
            <a:r>
              <a:rPr lang="en-US" sz="2120" dirty="0">
                <a:solidFill>
                  <a:srgbClr val="172748"/>
                </a:solidFill>
                <a:latin typeface="思源黑体-思源黑体-Medium" pitchFamily="34" charset="0"/>
                <a:ea typeface="思源黑体-思源黑体-Medium" pitchFamily="34" charset="-122"/>
                <a:cs typeface="思源黑体-思源黑体-Medium" pitchFamily="34" charset="-120"/>
              </a:rPr>
              <a:t>Ethical Considerations</a:t>
            </a:r>
            <a:endParaRPr lang="en-US" sz="2120" dirty="0"/>
          </a:p>
        </p:txBody>
      </p:sp>
      <p:sp>
        <p:nvSpPr>
          <p:cNvPr id="15" name="Text 9"/>
          <p:cNvSpPr/>
          <p:nvPr/>
        </p:nvSpPr>
        <p:spPr>
          <a:xfrm>
            <a:off x="10222992" y="5385816"/>
            <a:ext cx="3502152" cy="1819656"/>
          </a:xfrm>
          <a:prstGeom prst="rect">
            <a:avLst/>
          </a:prstGeom>
          <a:noFill/>
          <a:ln/>
        </p:spPr>
        <p:txBody>
          <a:bodyPr wrap="square" lIns="0" tIns="0" rIns="0" bIns="0" rtlCol="0" anchor="ctr"/>
          <a:lstStyle/>
          <a:p>
            <a:pPr algn="l" indent="0" marL="0">
              <a:lnSpc>
                <a:spcPts val="2370"/>
              </a:lnSpc>
              <a:buNone/>
            </a:pPr>
            <a:r>
              <a:rPr lang="en-US" sz="1690" dirty="0">
                <a:solidFill>
                  <a:srgbClr val="172748"/>
                </a:solidFill>
                <a:latin typeface="思源黑体-思源黑体-Medium" pitchFamily="34" charset="0"/>
                <a:ea typeface="思源黑体-思源黑体-Medium" pitchFamily="34" charset="-122"/>
                <a:cs typeface="思源黑体-思源黑体-Medium" pitchFamily="34" charset="-120"/>
              </a:rPr>
              <a:t>As technology evolves, discussions around the ethical ramifications of news reporting and consumption become more essential, particularly regarding privacy and data security.</a:t>
            </a:r>
            <a:endParaRPr lang="en-US" sz="169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38744"/>
          </a:xfrm>
          <a:prstGeom prst="rect">
            <a:avLst/>
          </a:prstGeom>
        </p:spPr>
      </p:pic>
      <p:pic>
        <p:nvPicPr>
          <p:cNvPr id="3" name="Image 1" descr="preencoded.png">    </p:cNvPr>
          <p:cNvPicPr>
            <a:picLocks noChangeAspect="1"/>
          </p:cNvPicPr>
          <p:nvPr/>
        </p:nvPicPr>
        <p:blipFill>
          <a:blip r:embed="rId2"/>
          <a:stretch>
            <a:fillRect/>
          </a:stretch>
        </p:blipFill>
        <p:spPr>
          <a:xfrm>
            <a:off x="0" y="0"/>
            <a:ext cx="14630400" cy="2395728"/>
          </a:xfrm>
          <a:prstGeom prst="rect">
            <a:avLst/>
          </a:prstGeom>
        </p:spPr>
      </p:pic>
      <p:pic>
        <p:nvPicPr>
          <p:cNvPr id="4" name="Image 2" descr="preencoded.png">    </p:cNvPr>
          <p:cNvPicPr>
            <a:picLocks noChangeAspect="1"/>
          </p:cNvPicPr>
          <p:nvPr/>
        </p:nvPicPr>
        <p:blipFill>
          <a:blip r:embed="rId3"/>
          <a:stretch>
            <a:fillRect/>
          </a:stretch>
        </p:blipFill>
        <p:spPr>
          <a:xfrm>
            <a:off x="795528" y="4407408"/>
            <a:ext cx="4197096" cy="2551176"/>
          </a:xfrm>
          <a:prstGeom prst="rect">
            <a:avLst/>
          </a:prstGeom>
        </p:spPr>
      </p:pic>
      <p:pic>
        <p:nvPicPr>
          <p:cNvPr id="5" name="Image 3" descr="preencoded.png">    </p:cNvPr>
          <p:cNvPicPr>
            <a:picLocks noChangeAspect="1"/>
          </p:cNvPicPr>
          <p:nvPr/>
        </p:nvPicPr>
        <p:blipFill>
          <a:blip r:embed="rId4"/>
          <a:stretch>
            <a:fillRect/>
          </a:stretch>
        </p:blipFill>
        <p:spPr>
          <a:xfrm>
            <a:off x="5221224" y="4407408"/>
            <a:ext cx="4197096" cy="2551176"/>
          </a:xfrm>
          <a:prstGeom prst="rect">
            <a:avLst/>
          </a:prstGeom>
        </p:spPr>
      </p:pic>
      <p:pic>
        <p:nvPicPr>
          <p:cNvPr id="6" name="Image 4" descr="preencoded.png">    </p:cNvPr>
          <p:cNvPicPr>
            <a:picLocks noChangeAspect="1"/>
          </p:cNvPicPr>
          <p:nvPr/>
        </p:nvPicPr>
        <p:blipFill>
          <a:blip r:embed="rId5"/>
          <a:stretch>
            <a:fillRect/>
          </a:stretch>
        </p:blipFill>
        <p:spPr>
          <a:xfrm>
            <a:off x="9646920" y="4407408"/>
            <a:ext cx="4197096" cy="2551176"/>
          </a:xfrm>
          <a:prstGeom prst="rect">
            <a:avLst/>
          </a:prstGeom>
        </p:spPr>
      </p:pic>
      <p:pic>
        <p:nvPicPr>
          <p:cNvPr id="7" name="Image 5" descr="preencoded.png">    </p:cNvPr>
          <p:cNvPicPr>
            <a:picLocks noChangeAspect="1"/>
          </p:cNvPicPr>
          <p:nvPr/>
        </p:nvPicPr>
        <p:blipFill>
          <a:blip r:embed="rId6"/>
          <a:stretch>
            <a:fillRect/>
          </a:stretch>
        </p:blipFill>
        <p:spPr>
          <a:xfrm>
            <a:off x="1536192" y="4489704"/>
            <a:ext cx="3465576" cy="2551176"/>
          </a:xfrm>
          <a:prstGeom prst="rect">
            <a:avLst/>
          </a:prstGeom>
        </p:spPr>
      </p:pic>
      <p:pic>
        <p:nvPicPr>
          <p:cNvPr id="8" name="Image 6" descr="preencoded.png">    </p:cNvPr>
          <p:cNvPicPr>
            <a:picLocks noChangeAspect="1"/>
          </p:cNvPicPr>
          <p:nvPr/>
        </p:nvPicPr>
        <p:blipFill>
          <a:blip r:embed="rId7"/>
          <a:stretch>
            <a:fillRect/>
          </a:stretch>
        </p:blipFill>
        <p:spPr>
          <a:xfrm>
            <a:off x="5961888" y="4489704"/>
            <a:ext cx="3465576" cy="2551176"/>
          </a:xfrm>
          <a:prstGeom prst="rect">
            <a:avLst/>
          </a:prstGeom>
        </p:spPr>
      </p:pic>
      <p:pic>
        <p:nvPicPr>
          <p:cNvPr id="9" name="Image 7" descr="preencoded.png">    </p:cNvPr>
          <p:cNvPicPr>
            <a:picLocks noChangeAspect="1"/>
          </p:cNvPicPr>
          <p:nvPr/>
        </p:nvPicPr>
        <p:blipFill>
          <a:blip r:embed="rId8"/>
          <a:stretch>
            <a:fillRect/>
          </a:stretch>
        </p:blipFill>
        <p:spPr>
          <a:xfrm>
            <a:off x="10378440" y="4489704"/>
            <a:ext cx="3465576" cy="2551176"/>
          </a:xfrm>
          <a:prstGeom prst="rect">
            <a:avLst/>
          </a:prstGeom>
        </p:spPr>
      </p:pic>
      <p:pic>
        <p:nvPicPr>
          <p:cNvPr id="10" name="Image 8" descr="preencoded.png">    </p:cNvPr>
          <p:cNvPicPr>
            <a:picLocks noChangeAspect="1"/>
          </p:cNvPicPr>
          <p:nvPr/>
        </p:nvPicPr>
        <p:blipFill>
          <a:blip r:embed="rId9"/>
          <a:stretch>
            <a:fillRect/>
          </a:stretch>
        </p:blipFill>
        <p:spPr>
          <a:xfrm>
            <a:off x="786384" y="4398264"/>
            <a:ext cx="548640" cy="548640"/>
          </a:xfrm>
          <a:prstGeom prst="rect">
            <a:avLst/>
          </a:prstGeom>
        </p:spPr>
      </p:pic>
      <p:pic>
        <p:nvPicPr>
          <p:cNvPr id="11" name="Image 9" descr="preencoded.png">    </p:cNvPr>
          <p:cNvPicPr>
            <a:picLocks noChangeAspect="1"/>
          </p:cNvPicPr>
          <p:nvPr/>
        </p:nvPicPr>
        <p:blipFill>
          <a:blip r:embed="rId10"/>
          <a:stretch>
            <a:fillRect/>
          </a:stretch>
        </p:blipFill>
        <p:spPr>
          <a:xfrm>
            <a:off x="5202936" y="4398264"/>
            <a:ext cx="548640" cy="548640"/>
          </a:xfrm>
          <a:prstGeom prst="rect">
            <a:avLst/>
          </a:prstGeom>
        </p:spPr>
      </p:pic>
      <p:pic>
        <p:nvPicPr>
          <p:cNvPr id="12" name="Image 10" descr="preencoded.png">    </p:cNvPr>
          <p:cNvPicPr>
            <a:picLocks noChangeAspect="1"/>
          </p:cNvPicPr>
          <p:nvPr/>
        </p:nvPicPr>
        <p:blipFill>
          <a:blip r:embed="rId11"/>
          <a:stretch>
            <a:fillRect/>
          </a:stretch>
        </p:blipFill>
        <p:spPr>
          <a:xfrm>
            <a:off x="9628632" y="4398264"/>
            <a:ext cx="548640" cy="548640"/>
          </a:xfrm>
          <a:prstGeom prst="rect">
            <a:avLst/>
          </a:prstGeom>
        </p:spPr>
      </p:pic>
      <p:sp>
        <p:nvSpPr>
          <p:cNvPr id="13" name="Text 0"/>
          <p:cNvSpPr/>
          <p:nvPr/>
        </p:nvSpPr>
        <p:spPr>
          <a:xfrm>
            <a:off x="795528" y="3611880"/>
            <a:ext cx="13048488" cy="539496"/>
          </a:xfrm>
          <a:prstGeom prst="rect">
            <a:avLst/>
          </a:prstGeom>
          <a:noFill/>
          <a:ln/>
        </p:spPr>
        <p:txBody>
          <a:bodyPr wrap="none" lIns="0" tIns="0" rIns="0" bIns="0" rtlCol="0" anchor="ctr"/>
          <a:lstStyle/>
          <a:p>
            <a:pPr algn="l" indent="0" marL="0">
              <a:lnSpc>
                <a:spcPts val="4240"/>
              </a:lnSpc>
              <a:buNone/>
            </a:pPr>
            <a:r>
              <a:rPr lang="en-US" sz="3390" dirty="0">
                <a:solidFill>
                  <a:srgbClr val="183983"/>
                </a:solidFill>
                <a:latin typeface="思源黑体-思源黑体-Medium" pitchFamily="34" charset="0"/>
                <a:ea typeface="思源黑体-思源黑体-Medium" pitchFamily="34" charset="-122"/>
                <a:cs typeface="思源黑体-思源黑体-Medium" pitchFamily="34" charset="-120"/>
              </a:rPr>
              <a:t>Conclusion and Call to Action</a:t>
            </a:r>
            <a:endParaRPr lang="en-US" sz="3390" dirty="0"/>
          </a:p>
        </p:txBody>
      </p:sp>
      <p:sp>
        <p:nvSpPr>
          <p:cNvPr id="14" name="Text 1"/>
          <p:cNvSpPr/>
          <p:nvPr/>
        </p:nvSpPr>
        <p:spPr>
          <a:xfrm>
            <a:off x="960120" y="4416552"/>
            <a:ext cx="192024" cy="493776"/>
          </a:xfrm>
          <a:prstGeom prst="rect">
            <a:avLst/>
          </a:prstGeom>
          <a:noFill/>
          <a:ln/>
        </p:spPr>
        <p:txBody>
          <a:bodyPr wrap="none" lIns="0" tIns="0" rIns="0" bIns="0" rtlCol="0" anchor="ctr"/>
          <a:lstStyle/>
          <a:p>
            <a:pPr algn="l" indent="0" marL="0">
              <a:lnSpc>
                <a:spcPts val="3210"/>
              </a:lnSpc>
              <a:buNone/>
            </a:pPr>
            <a:r>
              <a:rPr lang="en-US" sz="2670" dirty="0">
                <a:solidFill>
                  <a:srgbClr val="404040"/>
                </a:solidFill>
                <a:latin typeface="思源黑体-思源黑体-Medium" pitchFamily="34" charset="0"/>
                <a:ea typeface="思源黑体-思源黑体-Medium" pitchFamily="34" charset="-122"/>
                <a:cs typeface="思源黑体-思源黑体-Medium" pitchFamily="34" charset="-120"/>
              </a:rPr>
              <a:t>1</a:t>
            </a:r>
            <a:endParaRPr lang="en-US" sz="2670" dirty="0"/>
          </a:p>
        </p:txBody>
      </p:sp>
      <p:sp>
        <p:nvSpPr>
          <p:cNvPr id="15" name="Text 2"/>
          <p:cNvSpPr/>
          <p:nvPr/>
        </p:nvSpPr>
        <p:spPr>
          <a:xfrm>
            <a:off x="1536192" y="4489704"/>
            <a:ext cx="3465576" cy="338328"/>
          </a:xfrm>
          <a:prstGeom prst="rect">
            <a:avLst/>
          </a:prstGeom>
          <a:noFill/>
          <a:ln/>
        </p:spPr>
        <p:txBody>
          <a:bodyPr wrap="none" lIns="0" tIns="0" rIns="0" bIns="0" rtlCol="0" anchor="ctr"/>
          <a:lstStyle/>
          <a:p>
            <a:pPr algn="l" indent="0" marL="0">
              <a:lnSpc>
                <a:spcPts val="2650"/>
              </a:lnSpc>
              <a:buNone/>
            </a:pPr>
            <a:r>
              <a:rPr lang="en-US" sz="2120" dirty="0">
                <a:solidFill>
                  <a:srgbClr val="172748"/>
                </a:solidFill>
                <a:latin typeface="思源黑体-思源黑体-Medium" pitchFamily="34" charset="0"/>
                <a:ea typeface="思源黑体-思源黑体-Medium" pitchFamily="34" charset="-122"/>
                <a:cs typeface="思源黑体-思源黑体-Medium" pitchFamily="34" charset="-120"/>
              </a:rPr>
              <a:t>Be an Informed Consumer</a:t>
            </a:r>
            <a:endParaRPr lang="en-US" sz="2120" dirty="0"/>
          </a:p>
        </p:txBody>
      </p:sp>
      <p:sp>
        <p:nvSpPr>
          <p:cNvPr id="16" name="Text 3"/>
          <p:cNvSpPr/>
          <p:nvPr/>
        </p:nvSpPr>
        <p:spPr>
          <a:xfrm>
            <a:off x="1536192" y="5029200"/>
            <a:ext cx="3465576" cy="1517904"/>
          </a:xfrm>
          <a:prstGeom prst="rect">
            <a:avLst/>
          </a:prstGeom>
          <a:noFill/>
          <a:ln/>
        </p:spPr>
        <p:txBody>
          <a:bodyPr wrap="square" lIns="0" tIns="0" rIns="0" bIns="0" rtlCol="0" anchor="ctr"/>
          <a:lstStyle/>
          <a:p>
            <a:pPr algn="l" indent="0" marL="0">
              <a:lnSpc>
                <a:spcPts val="2370"/>
              </a:lnSpc>
              <a:buNone/>
            </a:pPr>
            <a:r>
              <a:rPr lang="en-US" sz="1690" dirty="0">
                <a:solidFill>
                  <a:srgbClr val="172748"/>
                </a:solidFill>
                <a:latin typeface="思源黑体-思源黑体-Medium" pitchFamily="34" charset="0"/>
                <a:ea typeface="思源黑体-思源黑体-Medium" pitchFamily="34" charset="-122"/>
                <a:cs typeface="思源黑体-思源黑体-Medium" pitchFamily="34" charset="-120"/>
              </a:rPr>
              <a:t>It’s imperative that individuals take responsibility for their media consumption, striving for a balanced, well-informed perspective.</a:t>
            </a:r>
            <a:endParaRPr lang="en-US" sz="1690" dirty="0"/>
          </a:p>
        </p:txBody>
      </p:sp>
      <p:sp>
        <p:nvSpPr>
          <p:cNvPr id="17" name="Text 4"/>
          <p:cNvSpPr/>
          <p:nvPr/>
        </p:nvSpPr>
        <p:spPr>
          <a:xfrm>
            <a:off x="5376672" y="4416552"/>
            <a:ext cx="192024" cy="493776"/>
          </a:xfrm>
          <a:prstGeom prst="rect">
            <a:avLst/>
          </a:prstGeom>
          <a:noFill/>
          <a:ln/>
        </p:spPr>
        <p:txBody>
          <a:bodyPr wrap="none" lIns="0" tIns="0" rIns="0" bIns="0" rtlCol="0" anchor="ctr"/>
          <a:lstStyle/>
          <a:p>
            <a:pPr algn="l" indent="0" marL="0">
              <a:lnSpc>
                <a:spcPts val="3210"/>
              </a:lnSpc>
              <a:buNone/>
            </a:pPr>
            <a:r>
              <a:rPr lang="en-US" sz="2670" dirty="0">
                <a:solidFill>
                  <a:srgbClr val="404040"/>
                </a:solidFill>
                <a:latin typeface="思源黑体-思源黑体-Medium" pitchFamily="34" charset="0"/>
                <a:ea typeface="思源黑体-思源黑体-Medium" pitchFamily="34" charset="-122"/>
                <a:cs typeface="思源黑体-思源黑体-Medium" pitchFamily="34" charset="-120"/>
              </a:rPr>
              <a:t>2</a:t>
            </a:r>
            <a:endParaRPr lang="en-US" sz="2670" dirty="0"/>
          </a:p>
        </p:txBody>
      </p:sp>
      <p:sp>
        <p:nvSpPr>
          <p:cNvPr id="18" name="Text 5"/>
          <p:cNvSpPr/>
          <p:nvPr/>
        </p:nvSpPr>
        <p:spPr>
          <a:xfrm>
            <a:off x="5961888" y="4489704"/>
            <a:ext cx="3465576" cy="676656"/>
          </a:xfrm>
          <a:prstGeom prst="rect">
            <a:avLst/>
          </a:prstGeom>
          <a:noFill/>
          <a:ln/>
        </p:spPr>
        <p:txBody>
          <a:bodyPr wrap="square" lIns="0" tIns="0" rIns="0" bIns="0" rtlCol="0" anchor="ctr"/>
          <a:lstStyle/>
          <a:p>
            <a:pPr algn="l" indent="0" marL="0">
              <a:lnSpc>
                <a:spcPts val="2650"/>
              </a:lnSpc>
              <a:buNone/>
            </a:pPr>
            <a:r>
              <a:rPr lang="en-US" sz="2120" dirty="0">
                <a:solidFill>
                  <a:srgbClr val="172748"/>
                </a:solidFill>
                <a:latin typeface="思源黑体-思源黑体-Medium" pitchFamily="34" charset="0"/>
                <a:ea typeface="思源黑体-思源黑体-Medium" pitchFamily="34" charset="-122"/>
                <a:cs typeface="思源黑体-思源黑体-Medium" pitchFamily="34" charset="-120"/>
              </a:rPr>
              <a:t>Support Quality Journalism</a:t>
            </a:r>
            <a:endParaRPr lang="en-US" sz="2120" dirty="0"/>
          </a:p>
        </p:txBody>
      </p:sp>
      <p:sp>
        <p:nvSpPr>
          <p:cNvPr id="19" name="Text 6"/>
          <p:cNvSpPr/>
          <p:nvPr/>
        </p:nvSpPr>
        <p:spPr>
          <a:xfrm>
            <a:off x="5961888" y="5367528"/>
            <a:ext cx="3465576" cy="1517904"/>
          </a:xfrm>
          <a:prstGeom prst="rect">
            <a:avLst/>
          </a:prstGeom>
          <a:noFill/>
          <a:ln/>
        </p:spPr>
        <p:txBody>
          <a:bodyPr wrap="square" lIns="0" tIns="0" rIns="0" bIns="0" rtlCol="0" anchor="ctr"/>
          <a:lstStyle/>
          <a:p>
            <a:pPr algn="l" indent="0" marL="0">
              <a:lnSpc>
                <a:spcPts val="2370"/>
              </a:lnSpc>
              <a:buNone/>
            </a:pPr>
            <a:r>
              <a:rPr lang="en-US" sz="1690" dirty="0">
                <a:solidFill>
                  <a:srgbClr val="172748"/>
                </a:solidFill>
                <a:latin typeface="思源黑体-思源黑体-Medium" pitchFamily="34" charset="0"/>
                <a:ea typeface="思源黑体-思源黑体-Medium" pitchFamily="34" charset="-122"/>
                <a:cs typeface="思源黑体-思源黑体-Medium" pitchFamily="34" charset="-120"/>
              </a:rPr>
              <a:t>Engaging with and supporting reputable news organizations bolsters journalism integrity, ensuring a healthier news landscape for all.</a:t>
            </a:r>
            <a:endParaRPr lang="en-US" sz="1690" dirty="0"/>
          </a:p>
        </p:txBody>
      </p:sp>
      <p:sp>
        <p:nvSpPr>
          <p:cNvPr id="20" name="Text 7"/>
          <p:cNvSpPr/>
          <p:nvPr/>
        </p:nvSpPr>
        <p:spPr>
          <a:xfrm>
            <a:off x="9802368" y="4416552"/>
            <a:ext cx="192024" cy="493776"/>
          </a:xfrm>
          <a:prstGeom prst="rect">
            <a:avLst/>
          </a:prstGeom>
          <a:noFill/>
          <a:ln/>
        </p:spPr>
        <p:txBody>
          <a:bodyPr wrap="none" lIns="0" tIns="0" rIns="0" bIns="0" rtlCol="0" anchor="ctr"/>
          <a:lstStyle/>
          <a:p>
            <a:pPr algn="l" indent="0" marL="0">
              <a:lnSpc>
                <a:spcPts val="3210"/>
              </a:lnSpc>
              <a:buNone/>
            </a:pPr>
            <a:r>
              <a:rPr lang="en-US" sz="2670" dirty="0">
                <a:solidFill>
                  <a:srgbClr val="404040"/>
                </a:solidFill>
                <a:latin typeface="思源黑体-思源黑体-Medium" pitchFamily="34" charset="0"/>
                <a:ea typeface="思源黑体-思源黑体-Medium" pitchFamily="34" charset="-122"/>
                <a:cs typeface="思源黑体-思源黑体-Medium" pitchFamily="34" charset="-120"/>
              </a:rPr>
              <a:t>3</a:t>
            </a:r>
            <a:endParaRPr lang="en-US" sz="2670" dirty="0"/>
          </a:p>
        </p:txBody>
      </p:sp>
      <p:sp>
        <p:nvSpPr>
          <p:cNvPr id="21" name="Text 8"/>
          <p:cNvSpPr/>
          <p:nvPr/>
        </p:nvSpPr>
        <p:spPr>
          <a:xfrm>
            <a:off x="10378440" y="4489704"/>
            <a:ext cx="3465576" cy="338328"/>
          </a:xfrm>
          <a:prstGeom prst="rect">
            <a:avLst/>
          </a:prstGeom>
          <a:noFill/>
          <a:ln/>
        </p:spPr>
        <p:txBody>
          <a:bodyPr wrap="none" lIns="0" tIns="0" rIns="0" bIns="0" rtlCol="0" anchor="ctr"/>
          <a:lstStyle/>
          <a:p>
            <a:pPr algn="l" indent="0" marL="0">
              <a:lnSpc>
                <a:spcPts val="2650"/>
              </a:lnSpc>
              <a:buNone/>
            </a:pPr>
            <a:r>
              <a:rPr lang="en-US" sz="2120" dirty="0">
                <a:solidFill>
                  <a:srgbClr val="172748"/>
                </a:solidFill>
                <a:latin typeface="思源黑体-思源黑体-Medium" pitchFamily="34" charset="0"/>
                <a:ea typeface="思源黑体-思源黑体-Medium" pitchFamily="34" charset="-122"/>
                <a:cs typeface="思源黑体-思源黑体-Medium" pitchFamily="34" charset="-120"/>
              </a:rPr>
              <a:t>Share Knowledge</a:t>
            </a:r>
            <a:endParaRPr lang="en-US" sz="2120" dirty="0"/>
          </a:p>
        </p:txBody>
      </p:sp>
      <p:sp>
        <p:nvSpPr>
          <p:cNvPr id="22" name="Text 9"/>
          <p:cNvSpPr/>
          <p:nvPr/>
        </p:nvSpPr>
        <p:spPr>
          <a:xfrm>
            <a:off x="10378440" y="5029200"/>
            <a:ext cx="3465576" cy="1517904"/>
          </a:xfrm>
          <a:prstGeom prst="rect">
            <a:avLst/>
          </a:prstGeom>
          <a:noFill/>
          <a:ln/>
        </p:spPr>
        <p:txBody>
          <a:bodyPr wrap="square" lIns="0" tIns="0" rIns="0" bIns="0" rtlCol="0" anchor="ctr"/>
          <a:lstStyle/>
          <a:p>
            <a:pPr algn="l" indent="0" marL="0">
              <a:lnSpc>
                <a:spcPts val="2370"/>
              </a:lnSpc>
              <a:buNone/>
            </a:pPr>
            <a:r>
              <a:rPr lang="en-US" sz="1690" dirty="0">
                <a:solidFill>
                  <a:srgbClr val="172748"/>
                </a:solidFill>
                <a:latin typeface="思源黑体-思源黑体-Medium" pitchFamily="34" charset="0"/>
                <a:ea typeface="思源黑体-思源黑体-Medium" pitchFamily="34" charset="-122"/>
                <a:cs typeface="思源黑体-思源黑体-Medium" pitchFamily="34" charset="-120"/>
              </a:rPr>
              <a:t>Encourage discussions about news credibility and effective consumption methods within communities to foster a more discerning audience.</a:t>
            </a:r>
            <a:endParaRPr lang="en-US" sz="169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38744"/>
          </a:xfrm>
          <a:prstGeom prst="rect">
            <a:avLst/>
          </a:prstGeom>
        </p:spPr>
      </p:pic>
      <p:pic>
        <p:nvPicPr>
          <p:cNvPr id="3" name="Image 1" descr="preencoded.png">    </p:cNvPr>
          <p:cNvPicPr>
            <a:picLocks noChangeAspect="1"/>
          </p:cNvPicPr>
          <p:nvPr/>
        </p:nvPicPr>
        <p:blipFill>
          <a:blip r:embed="rId2"/>
          <a:stretch>
            <a:fillRect/>
          </a:stretch>
        </p:blipFill>
        <p:spPr>
          <a:xfrm>
            <a:off x="0" y="0"/>
            <a:ext cx="14630400" cy="8238744"/>
          </a:xfrm>
          <a:prstGeom prst="rect">
            <a:avLst/>
          </a:prstGeom>
        </p:spPr>
      </p:pic>
      <p:pic>
        <p:nvPicPr>
          <p:cNvPr id="4" name="Image 2" descr="preencoded.png">    </p:cNvPr>
          <p:cNvPicPr>
            <a:picLocks noChangeAspect="1"/>
          </p:cNvPicPr>
          <p:nvPr/>
        </p:nvPicPr>
        <p:blipFill>
          <a:blip r:embed="rId3"/>
          <a:stretch>
            <a:fillRect/>
          </a:stretch>
        </p:blipFill>
        <p:spPr>
          <a:xfrm>
            <a:off x="786384" y="3511296"/>
            <a:ext cx="4233672" cy="3172968"/>
          </a:xfrm>
          <a:prstGeom prst="rect">
            <a:avLst/>
          </a:prstGeom>
        </p:spPr>
      </p:pic>
      <p:pic>
        <p:nvPicPr>
          <p:cNvPr id="5" name="Image 3" descr="preencoded.png">    </p:cNvPr>
          <p:cNvPicPr>
            <a:picLocks noChangeAspect="1"/>
          </p:cNvPicPr>
          <p:nvPr/>
        </p:nvPicPr>
        <p:blipFill>
          <a:blip r:embed="rId4"/>
          <a:stretch>
            <a:fillRect/>
          </a:stretch>
        </p:blipFill>
        <p:spPr>
          <a:xfrm>
            <a:off x="5202936" y="3511296"/>
            <a:ext cx="4233672" cy="3172968"/>
          </a:xfrm>
          <a:prstGeom prst="rect">
            <a:avLst/>
          </a:prstGeom>
        </p:spPr>
      </p:pic>
      <p:pic>
        <p:nvPicPr>
          <p:cNvPr id="6" name="Image 4" descr="preencoded.png">    </p:cNvPr>
          <p:cNvPicPr>
            <a:picLocks noChangeAspect="1"/>
          </p:cNvPicPr>
          <p:nvPr/>
        </p:nvPicPr>
        <p:blipFill>
          <a:blip r:embed="rId5"/>
          <a:stretch>
            <a:fillRect/>
          </a:stretch>
        </p:blipFill>
        <p:spPr>
          <a:xfrm>
            <a:off x="9628632" y="3511296"/>
            <a:ext cx="4233672" cy="3172968"/>
          </a:xfrm>
          <a:prstGeom prst="rect">
            <a:avLst/>
          </a:prstGeom>
        </p:spPr>
      </p:pic>
      <p:pic>
        <p:nvPicPr>
          <p:cNvPr id="7" name="Image 5" descr="preencoded.png">    </p:cNvPr>
          <p:cNvPicPr>
            <a:picLocks noChangeAspect="1"/>
          </p:cNvPicPr>
          <p:nvPr/>
        </p:nvPicPr>
        <p:blipFill>
          <a:blip r:embed="rId6"/>
          <a:stretch>
            <a:fillRect/>
          </a:stretch>
        </p:blipFill>
        <p:spPr>
          <a:xfrm>
            <a:off x="1042416" y="4681728"/>
            <a:ext cx="3721608" cy="1755648"/>
          </a:xfrm>
          <a:prstGeom prst="rect">
            <a:avLst/>
          </a:prstGeom>
        </p:spPr>
      </p:pic>
      <p:pic>
        <p:nvPicPr>
          <p:cNvPr id="8" name="Image 6" descr="preencoded.png">    </p:cNvPr>
          <p:cNvPicPr>
            <a:picLocks noChangeAspect="1"/>
          </p:cNvPicPr>
          <p:nvPr/>
        </p:nvPicPr>
        <p:blipFill>
          <a:blip r:embed="rId7"/>
          <a:stretch>
            <a:fillRect/>
          </a:stretch>
        </p:blipFill>
        <p:spPr>
          <a:xfrm>
            <a:off x="5458968" y="4681728"/>
            <a:ext cx="3721608" cy="1755648"/>
          </a:xfrm>
          <a:prstGeom prst="rect">
            <a:avLst/>
          </a:prstGeom>
        </p:spPr>
      </p:pic>
      <p:pic>
        <p:nvPicPr>
          <p:cNvPr id="9" name="Image 7" descr="preencoded.png">    </p:cNvPr>
          <p:cNvPicPr>
            <a:picLocks noChangeAspect="1"/>
          </p:cNvPicPr>
          <p:nvPr/>
        </p:nvPicPr>
        <p:blipFill>
          <a:blip r:embed="rId8"/>
          <a:stretch>
            <a:fillRect/>
          </a:stretch>
        </p:blipFill>
        <p:spPr>
          <a:xfrm>
            <a:off x="9884664" y="4681728"/>
            <a:ext cx="3721608" cy="1755648"/>
          </a:xfrm>
          <a:prstGeom prst="rect">
            <a:avLst/>
          </a:prstGeom>
        </p:spPr>
      </p:pic>
      <p:pic>
        <p:nvPicPr>
          <p:cNvPr id="10" name="Image 8" descr="preencoded.png">    </p:cNvPr>
          <p:cNvPicPr>
            <a:picLocks noChangeAspect="1"/>
          </p:cNvPicPr>
          <p:nvPr/>
        </p:nvPicPr>
        <p:blipFill>
          <a:blip r:embed="rId9"/>
          <a:stretch>
            <a:fillRect/>
          </a:stretch>
        </p:blipFill>
        <p:spPr>
          <a:xfrm>
            <a:off x="1024128" y="3758184"/>
            <a:ext cx="713232" cy="713232"/>
          </a:xfrm>
          <a:prstGeom prst="rect">
            <a:avLst/>
          </a:prstGeom>
        </p:spPr>
      </p:pic>
      <p:pic>
        <p:nvPicPr>
          <p:cNvPr id="11" name="Image 9" descr="preencoded.png">    </p:cNvPr>
          <p:cNvPicPr>
            <a:picLocks noChangeAspect="1"/>
          </p:cNvPicPr>
          <p:nvPr/>
        </p:nvPicPr>
        <p:blipFill>
          <a:blip r:embed="rId10"/>
          <a:stretch>
            <a:fillRect/>
          </a:stretch>
        </p:blipFill>
        <p:spPr>
          <a:xfrm>
            <a:off x="5449824" y="3758184"/>
            <a:ext cx="713232" cy="713232"/>
          </a:xfrm>
          <a:prstGeom prst="rect">
            <a:avLst/>
          </a:prstGeom>
        </p:spPr>
      </p:pic>
      <p:pic>
        <p:nvPicPr>
          <p:cNvPr id="12" name="Image 10" descr="preencoded.png">    </p:cNvPr>
          <p:cNvPicPr>
            <a:picLocks noChangeAspect="1"/>
          </p:cNvPicPr>
          <p:nvPr/>
        </p:nvPicPr>
        <p:blipFill>
          <a:blip r:embed="rId11"/>
          <a:stretch>
            <a:fillRect/>
          </a:stretch>
        </p:blipFill>
        <p:spPr>
          <a:xfrm>
            <a:off x="9875520" y="3758184"/>
            <a:ext cx="713232" cy="713232"/>
          </a:xfrm>
          <a:prstGeom prst="rect">
            <a:avLst/>
          </a:prstGeom>
        </p:spPr>
      </p:pic>
      <p:sp>
        <p:nvSpPr>
          <p:cNvPr id="13" name="Text 0"/>
          <p:cNvSpPr/>
          <p:nvPr/>
        </p:nvSpPr>
        <p:spPr>
          <a:xfrm>
            <a:off x="795528" y="1572768"/>
            <a:ext cx="13048488" cy="539496"/>
          </a:xfrm>
          <a:prstGeom prst="rect">
            <a:avLst/>
          </a:prstGeom>
          <a:noFill/>
          <a:ln/>
        </p:spPr>
        <p:txBody>
          <a:bodyPr wrap="none" lIns="0" tIns="0" rIns="0" bIns="0" rtlCol="0" anchor="ctr"/>
          <a:lstStyle/>
          <a:p>
            <a:pPr algn="l" indent="0" marL="0">
              <a:lnSpc>
                <a:spcPts val="4240"/>
              </a:lnSpc>
              <a:buNone/>
            </a:pPr>
            <a:r>
              <a:rPr lang="en-US" sz="3390" dirty="0">
                <a:solidFill>
                  <a:srgbClr val="183983"/>
                </a:solidFill>
                <a:latin typeface="思源黑体-思源黑体-Medium" pitchFamily="34" charset="0"/>
                <a:ea typeface="思源黑体-思源黑体-Medium" pitchFamily="34" charset="-122"/>
                <a:cs typeface="思源黑体-思源黑体-Medium" pitchFamily="34" charset="-120"/>
              </a:rPr>
              <a:t>Q&amp;A Session</a:t>
            </a:r>
            <a:endParaRPr lang="en-US" sz="3390" dirty="0"/>
          </a:p>
        </p:txBody>
      </p:sp>
      <p:sp>
        <p:nvSpPr>
          <p:cNvPr id="14" name="Text 1"/>
          <p:cNvSpPr/>
          <p:nvPr/>
        </p:nvSpPr>
        <p:spPr>
          <a:xfrm>
            <a:off x="795528" y="2368296"/>
            <a:ext cx="13048488" cy="914400"/>
          </a:xfrm>
          <a:prstGeom prst="rect">
            <a:avLst/>
          </a:prstGeom>
          <a:noFill/>
          <a:ln/>
        </p:spPr>
        <p:txBody>
          <a:bodyPr wrap="square" lIns="0" tIns="0" rIns="0" bIns="0" rtlCol="0" anchor="ctr"/>
          <a:lstStyle/>
          <a:p>
            <a:pPr algn="l" indent="0" marL="0">
              <a:lnSpc>
                <a:spcPts val="2370"/>
              </a:lnSpc>
              <a:buNone/>
            </a:pPr>
            <a:r>
              <a:rPr lang="en-US" sz="1690" dirty="0">
                <a:solidFill>
                  <a:srgbClr val="172748"/>
                </a:solidFill>
                <a:latin typeface="思源黑体-思源黑体-Medium" pitchFamily="34" charset="0"/>
                <a:ea typeface="思源黑体-思源黑体-Medium" pitchFamily="34" charset="-122"/>
                <a:cs typeface="思源黑体-思源黑体-Medium" pitchFamily="34" charset="-120"/>
              </a:rPr>
              <a:t>This session encourages open dialogue and sharing of experiences related to navigating the media landscape. Participants will discuss their strategies for consuming news and address challenges in today's media environment. Additionally, there will be exploration of future workshops aimed at enhancing media literacy.</a:t>
            </a:r>
            <a:endParaRPr lang="en-US" sz="1690" dirty="0"/>
          </a:p>
        </p:txBody>
      </p:sp>
      <p:sp>
        <p:nvSpPr>
          <p:cNvPr id="15" name="Text 2"/>
          <p:cNvSpPr/>
          <p:nvPr/>
        </p:nvSpPr>
        <p:spPr>
          <a:xfrm>
            <a:off x="1289304" y="3886200"/>
            <a:ext cx="173736" cy="448056"/>
          </a:xfrm>
          <a:prstGeom prst="rect">
            <a:avLst/>
          </a:prstGeom>
          <a:noFill/>
          <a:ln/>
        </p:spPr>
        <p:txBody>
          <a:bodyPr wrap="none" lIns="0" tIns="0" rIns="0" bIns="0" rtlCol="0" anchor="ctr"/>
          <a:lstStyle/>
          <a:p>
            <a:pPr algn="l" indent="0" marL="0">
              <a:lnSpc>
                <a:spcPts val="2890"/>
              </a:lnSpc>
              <a:buNone/>
            </a:pPr>
            <a:r>
              <a:rPr lang="en-US" sz="2410" dirty="0">
                <a:solidFill>
                  <a:srgbClr val="404040"/>
                </a:solidFill>
                <a:latin typeface="思源黑体-思源黑体-Medium" pitchFamily="34" charset="0"/>
                <a:ea typeface="思源黑体-思源黑体-Medium" pitchFamily="34" charset="-122"/>
                <a:cs typeface="思源黑体-思源黑体-Medium" pitchFamily="34" charset="-120"/>
              </a:rPr>
              <a:t>1</a:t>
            </a:r>
            <a:endParaRPr lang="en-US" sz="2410" dirty="0"/>
          </a:p>
        </p:txBody>
      </p:sp>
      <p:sp>
        <p:nvSpPr>
          <p:cNvPr id="16" name="Text 3"/>
          <p:cNvSpPr/>
          <p:nvPr/>
        </p:nvSpPr>
        <p:spPr>
          <a:xfrm>
            <a:off x="1042416" y="4681728"/>
            <a:ext cx="3721608" cy="338328"/>
          </a:xfrm>
          <a:prstGeom prst="rect">
            <a:avLst/>
          </a:prstGeom>
          <a:noFill/>
          <a:ln/>
        </p:spPr>
        <p:txBody>
          <a:bodyPr wrap="none" lIns="0" tIns="0" rIns="0" bIns="0" rtlCol="0" anchor="ctr"/>
          <a:lstStyle/>
          <a:p>
            <a:pPr algn="l" indent="0" marL="0">
              <a:lnSpc>
                <a:spcPts val="2650"/>
              </a:lnSpc>
              <a:buNone/>
            </a:pPr>
            <a:r>
              <a:rPr lang="en-US" sz="2120" dirty="0">
                <a:solidFill>
                  <a:srgbClr val="172748"/>
                </a:solidFill>
                <a:latin typeface="思源黑体-思源黑体-Medium" pitchFamily="34" charset="0"/>
                <a:ea typeface="思源黑体-思源黑体-Medium" pitchFamily="34" charset="-122"/>
                <a:cs typeface="思源黑体-思源黑体-Medium" pitchFamily="34" charset="-120"/>
              </a:rPr>
              <a:t>Open Dialogue</a:t>
            </a:r>
            <a:endParaRPr lang="en-US" sz="2120" dirty="0"/>
          </a:p>
        </p:txBody>
      </p:sp>
      <p:sp>
        <p:nvSpPr>
          <p:cNvPr id="17" name="Text 4"/>
          <p:cNvSpPr/>
          <p:nvPr/>
        </p:nvSpPr>
        <p:spPr>
          <a:xfrm>
            <a:off x="1042416" y="5221224"/>
            <a:ext cx="3721608" cy="1216152"/>
          </a:xfrm>
          <a:prstGeom prst="rect">
            <a:avLst/>
          </a:prstGeom>
          <a:noFill/>
          <a:ln/>
        </p:spPr>
        <p:txBody>
          <a:bodyPr wrap="square" lIns="0" tIns="0" rIns="0" bIns="0" rtlCol="0" anchor="ctr"/>
          <a:lstStyle/>
          <a:p>
            <a:pPr algn="l" indent="0" marL="0">
              <a:lnSpc>
                <a:spcPts val="2370"/>
              </a:lnSpc>
              <a:buNone/>
            </a:pPr>
            <a:r>
              <a:rPr lang="en-US" sz="1690" dirty="0">
                <a:solidFill>
                  <a:srgbClr val="172748"/>
                </a:solidFill>
                <a:latin typeface="思源黑体-思源黑体-Medium" pitchFamily="34" charset="0"/>
                <a:ea typeface="思源黑体-思源黑体-Medium" pitchFamily="34" charset="-122"/>
                <a:cs typeface="思源黑体-思源黑体-Medium" pitchFamily="34" charset="-120"/>
              </a:rPr>
              <a:t>Encouraging questions and discussions allows for clarification on navigating the news landscape effectively.</a:t>
            </a:r>
            <a:endParaRPr lang="en-US" sz="1690" dirty="0"/>
          </a:p>
        </p:txBody>
      </p:sp>
      <p:sp>
        <p:nvSpPr>
          <p:cNvPr id="18" name="Text 5"/>
          <p:cNvSpPr/>
          <p:nvPr/>
        </p:nvSpPr>
        <p:spPr>
          <a:xfrm>
            <a:off x="5715000" y="3886200"/>
            <a:ext cx="173736" cy="448056"/>
          </a:xfrm>
          <a:prstGeom prst="rect">
            <a:avLst/>
          </a:prstGeom>
          <a:noFill/>
          <a:ln/>
        </p:spPr>
        <p:txBody>
          <a:bodyPr wrap="none" lIns="0" tIns="0" rIns="0" bIns="0" rtlCol="0" anchor="ctr"/>
          <a:lstStyle/>
          <a:p>
            <a:pPr algn="l" indent="0" marL="0">
              <a:lnSpc>
                <a:spcPts val="2890"/>
              </a:lnSpc>
              <a:buNone/>
            </a:pPr>
            <a:r>
              <a:rPr lang="en-US" sz="2410" dirty="0">
                <a:solidFill>
                  <a:srgbClr val="404040"/>
                </a:solidFill>
                <a:latin typeface="思源黑体-思源黑体-Medium" pitchFamily="34" charset="0"/>
                <a:ea typeface="思源黑体-思源黑体-Medium" pitchFamily="34" charset="-122"/>
                <a:cs typeface="思源黑体-思源黑体-Medium" pitchFamily="34" charset="-120"/>
              </a:rPr>
              <a:t>2</a:t>
            </a:r>
            <a:endParaRPr lang="en-US" sz="2410" dirty="0"/>
          </a:p>
        </p:txBody>
      </p:sp>
      <p:sp>
        <p:nvSpPr>
          <p:cNvPr id="19" name="Text 6"/>
          <p:cNvSpPr/>
          <p:nvPr/>
        </p:nvSpPr>
        <p:spPr>
          <a:xfrm>
            <a:off x="5458968" y="4681728"/>
            <a:ext cx="3721608" cy="338328"/>
          </a:xfrm>
          <a:prstGeom prst="rect">
            <a:avLst/>
          </a:prstGeom>
          <a:noFill/>
          <a:ln/>
        </p:spPr>
        <p:txBody>
          <a:bodyPr wrap="none" lIns="0" tIns="0" rIns="0" bIns="0" rtlCol="0" anchor="ctr"/>
          <a:lstStyle/>
          <a:p>
            <a:pPr algn="l" indent="0" marL="0">
              <a:lnSpc>
                <a:spcPts val="2650"/>
              </a:lnSpc>
              <a:buNone/>
            </a:pPr>
            <a:r>
              <a:rPr lang="en-US" sz="2120" dirty="0">
                <a:solidFill>
                  <a:srgbClr val="172748"/>
                </a:solidFill>
                <a:latin typeface="思源黑体-思源黑体-Medium" pitchFamily="34" charset="0"/>
                <a:ea typeface="思源黑体-思源黑体-Medium" pitchFamily="34" charset="-122"/>
                <a:cs typeface="思源黑体-思源黑体-Medium" pitchFamily="34" charset="-120"/>
              </a:rPr>
              <a:t>Sharing Experiences</a:t>
            </a:r>
            <a:endParaRPr lang="en-US" sz="2120" dirty="0"/>
          </a:p>
        </p:txBody>
      </p:sp>
      <p:sp>
        <p:nvSpPr>
          <p:cNvPr id="20" name="Text 7"/>
          <p:cNvSpPr/>
          <p:nvPr/>
        </p:nvSpPr>
        <p:spPr>
          <a:xfrm>
            <a:off x="5458968" y="5221224"/>
            <a:ext cx="3721608" cy="1216152"/>
          </a:xfrm>
          <a:prstGeom prst="rect">
            <a:avLst/>
          </a:prstGeom>
          <a:noFill/>
          <a:ln/>
        </p:spPr>
        <p:txBody>
          <a:bodyPr wrap="square" lIns="0" tIns="0" rIns="0" bIns="0" rtlCol="0" anchor="ctr"/>
          <a:lstStyle/>
          <a:p>
            <a:pPr algn="l" indent="0" marL="0">
              <a:lnSpc>
                <a:spcPts val="2370"/>
              </a:lnSpc>
              <a:buNone/>
            </a:pPr>
            <a:r>
              <a:rPr lang="en-US" sz="1690" dirty="0">
                <a:solidFill>
                  <a:srgbClr val="172748"/>
                </a:solidFill>
                <a:latin typeface="思源黑体-思源黑体-Medium" pitchFamily="34" charset="0"/>
                <a:ea typeface="思源黑体-思源黑体-Medium" pitchFamily="34" charset="-122"/>
                <a:cs typeface="思源黑体-思源黑体-Medium" pitchFamily="34" charset="-120"/>
              </a:rPr>
              <a:t>Attendees can share their strategies for consuming news and discuss challenges faced in the current media environment.</a:t>
            </a:r>
            <a:endParaRPr lang="en-US" sz="1690" dirty="0"/>
          </a:p>
        </p:txBody>
      </p:sp>
      <p:sp>
        <p:nvSpPr>
          <p:cNvPr id="21" name="Text 8"/>
          <p:cNvSpPr/>
          <p:nvPr/>
        </p:nvSpPr>
        <p:spPr>
          <a:xfrm>
            <a:off x="10140696" y="3886200"/>
            <a:ext cx="173736" cy="448056"/>
          </a:xfrm>
          <a:prstGeom prst="rect">
            <a:avLst/>
          </a:prstGeom>
          <a:noFill/>
          <a:ln/>
        </p:spPr>
        <p:txBody>
          <a:bodyPr wrap="none" lIns="0" tIns="0" rIns="0" bIns="0" rtlCol="0" anchor="ctr"/>
          <a:lstStyle/>
          <a:p>
            <a:pPr algn="l" indent="0" marL="0">
              <a:lnSpc>
                <a:spcPts val="2890"/>
              </a:lnSpc>
              <a:buNone/>
            </a:pPr>
            <a:r>
              <a:rPr lang="en-US" sz="2410" dirty="0">
                <a:solidFill>
                  <a:srgbClr val="404040"/>
                </a:solidFill>
                <a:latin typeface="思源黑体-思源黑体-Medium" pitchFamily="34" charset="0"/>
                <a:ea typeface="思源黑体-思源黑体-Medium" pitchFamily="34" charset="-122"/>
                <a:cs typeface="思源黑体-思源黑体-Medium" pitchFamily="34" charset="-120"/>
              </a:rPr>
              <a:t>3</a:t>
            </a:r>
            <a:endParaRPr lang="en-US" sz="2410" dirty="0"/>
          </a:p>
        </p:txBody>
      </p:sp>
      <p:sp>
        <p:nvSpPr>
          <p:cNvPr id="22" name="Text 9"/>
          <p:cNvSpPr/>
          <p:nvPr/>
        </p:nvSpPr>
        <p:spPr>
          <a:xfrm>
            <a:off x="9884664" y="4681728"/>
            <a:ext cx="3721608" cy="338328"/>
          </a:xfrm>
          <a:prstGeom prst="rect">
            <a:avLst/>
          </a:prstGeom>
          <a:noFill/>
          <a:ln/>
        </p:spPr>
        <p:txBody>
          <a:bodyPr wrap="none" lIns="0" tIns="0" rIns="0" bIns="0" rtlCol="0" anchor="ctr"/>
          <a:lstStyle/>
          <a:p>
            <a:pPr algn="l" indent="0" marL="0">
              <a:lnSpc>
                <a:spcPts val="2650"/>
              </a:lnSpc>
              <a:buNone/>
            </a:pPr>
            <a:r>
              <a:rPr lang="en-US" sz="2120" dirty="0">
                <a:solidFill>
                  <a:srgbClr val="172748"/>
                </a:solidFill>
                <a:latin typeface="思源黑体-思源黑体-Medium" pitchFamily="34" charset="0"/>
                <a:ea typeface="思源黑体-思源黑体-Medium" pitchFamily="34" charset="-122"/>
                <a:cs typeface="思源黑体-思源黑体-Medium" pitchFamily="34" charset="-120"/>
              </a:rPr>
              <a:t>Future Workshops</a:t>
            </a:r>
            <a:endParaRPr lang="en-US" sz="2120" dirty="0"/>
          </a:p>
        </p:txBody>
      </p:sp>
      <p:sp>
        <p:nvSpPr>
          <p:cNvPr id="23" name="Text 10"/>
          <p:cNvSpPr/>
          <p:nvPr/>
        </p:nvSpPr>
        <p:spPr>
          <a:xfrm>
            <a:off x="9884664" y="5221224"/>
            <a:ext cx="3721608" cy="914400"/>
          </a:xfrm>
          <a:prstGeom prst="rect">
            <a:avLst/>
          </a:prstGeom>
          <a:noFill/>
          <a:ln/>
        </p:spPr>
        <p:txBody>
          <a:bodyPr wrap="square" lIns="0" tIns="0" rIns="0" bIns="0" rtlCol="0" anchor="ctr"/>
          <a:lstStyle/>
          <a:p>
            <a:pPr algn="l" indent="0" marL="0">
              <a:lnSpc>
                <a:spcPts val="2370"/>
              </a:lnSpc>
              <a:buNone/>
            </a:pPr>
            <a:r>
              <a:rPr lang="en-US" sz="1690" dirty="0">
                <a:solidFill>
                  <a:srgbClr val="172748"/>
                </a:solidFill>
                <a:latin typeface="思源黑体-思源黑体-Medium" pitchFamily="34" charset="0"/>
                <a:ea typeface="思源黑体-思源黑体-Medium" pitchFamily="34" charset="-122"/>
                <a:cs typeface="思源黑体-思源黑体-Medium" pitchFamily="34" charset="-120"/>
              </a:rPr>
              <a:t>Explore the option of future workshops focused on media literacy.</a:t>
            </a:r>
            <a:endParaRPr lang="en-US" sz="169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2025-10-24T03:39:23Z</dcterms:created>
  <dcterms:modified xsi:type="dcterms:W3CDTF">2025-10-24T03:39:23Z</dcterms:modified>
</cp:coreProperties>
</file>