
<file path=[Content_Types].xml><?xml version="1.0" encoding="utf-8"?>
<Types xmlns="http://schemas.openxmlformats.org/package/2006/content-types">
  <Default ContentType="application/xml" Extension="xml"/>
  <Default ContentType="image/jpeg" Extension="jpe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5CF67-C174-4517-A4F6-5C82E85928B1}" type="datetimeFigureOut">
              <a:rPr lang="en-US" smtClean="0"/>
              <a:pPr/>
              <a:t>08-Apr-20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AC259-277C-4D7E-B5A8-75DD6B9DA2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AC259-277C-4D7E-B5A8-75DD6B9DA24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AC259-277C-4D7E-B5A8-75DD6B9DA24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5072-F98E-4E44-AC0A-B22652C5B097}" type="datetime1">
              <a:rPr lang="en-US" smtClean="0"/>
              <a:pPr/>
              <a:t>08-Apr-20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INSTRUCTIONS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419C-38FD-4C1D-9BE7-78A3AB6546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2DEC8-61A6-4E6D-BDDF-6432A7DFA0D6}" type="datetime1">
              <a:rPr lang="en-US" smtClean="0"/>
              <a:pPr/>
              <a:t>08-Apr-20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INSTRUCTIONS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419C-38FD-4C1D-9BE7-78A3AB6546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9159-C4B8-4218-895B-577CDBB07C70}" type="datetime1">
              <a:rPr lang="en-US" smtClean="0"/>
              <a:pPr/>
              <a:t>08-Apr-20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US" smtClean="0"/>
              <a:t>INSTRUCTIONS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419C-38FD-4C1D-9BE7-78A3AB6546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7398-43FE-4C8D-B092-972A9B352D52}" type="datetime1">
              <a:rPr lang="en-US" smtClean="0"/>
              <a:pPr/>
              <a:t>08-Apr-20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INSTRUCTIONS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419C-38FD-4C1D-9BE7-78A3AB6546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C7-4370-42E0-81A6-AF5D62BA339E}" type="datetime1">
              <a:rPr lang="en-US" smtClean="0"/>
              <a:pPr/>
              <a:t>08-Apr-20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INSTRUCTIONS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419C-38FD-4C1D-9BE7-78A3AB6546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BF72-784D-4AD2-ABEA-7021BA703576}" type="datetime1">
              <a:rPr lang="en-US" smtClean="0"/>
              <a:pPr/>
              <a:t>08-Apr-20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INSTRUCTIONS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419C-38FD-4C1D-9BE7-78A3AB6546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1C310-02B9-4DAC-B983-B77C704DAF35}" type="datetime1">
              <a:rPr lang="en-US" smtClean="0"/>
              <a:pPr/>
              <a:t>08-Apr-20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INSTRUCTIONS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419C-38FD-4C1D-9BE7-78A3AB6546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9D4C-BAFA-4E5A-BE44-ED791FBE2D3D}" type="datetime1">
              <a:rPr lang="en-US" smtClean="0"/>
              <a:pPr/>
              <a:t>08-Apr-20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INSTRUCTIONS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419C-38FD-4C1D-9BE7-78A3AB6546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ADFE-AEAF-4D79-A54E-C3A3C6D6122B}" type="datetime1">
              <a:rPr lang="en-US" smtClean="0"/>
              <a:pPr/>
              <a:t>08-Apr-20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INSTRUCTIONS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419C-38FD-4C1D-9BE7-78A3AB6546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D9EE-910B-48BA-896C-D08A92382AA9}" type="datetime1">
              <a:rPr lang="en-US" smtClean="0"/>
              <a:pPr/>
              <a:t>08-Apr-20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INSTRUCTIONS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419C-38FD-4C1D-9BE7-78A3AB6546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9E70F231-50EC-4333-978D-27A26977CBBE}" type="datetime1">
              <a:rPr lang="en-US" smtClean="0"/>
              <a:pPr/>
              <a:t>08-Apr-20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INSTRUCTIONS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809419C-38FD-4C1D-9BE7-78A3AB6546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2D743BE-F3C2-416C-B259-9EA714B6D11B}" type="datetime1">
              <a:rPr lang="en-US" smtClean="0"/>
              <a:pPr/>
              <a:t>08-Apr-20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INSTRUCTIONS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809419C-38FD-4C1D-9BE7-78A3AB6546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71414"/>
            <a:ext cx="8429684" cy="1470025"/>
          </a:xfrm>
        </p:spPr>
        <p:txBody>
          <a:bodyPr>
            <a:noAutofit/>
          </a:bodyPr>
          <a:lstStyle/>
          <a:p>
            <a:pPr algn="just">
              <a:lnSpc>
                <a:spcPts val="4500"/>
              </a:lnSpc>
            </a:pPr>
            <a:r>
              <a:rPr lang="en-IN" sz="4000" u="sng" dirty="0" smtClean="0">
                <a:latin typeface="Arial Black" pitchFamily="34" charset="0"/>
              </a:rPr>
              <a:t>INSTRUCTIONS</a:t>
            </a:r>
            <a:r>
              <a:rPr lang="en-IN" sz="4800" u="sng" dirty="0" smtClean="0"/>
              <a:t/>
            </a:r>
            <a:br>
              <a:rPr lang="en-IN" sz="4800" u="sng" dirty="0" smtClean="0"/>
            </a:br>
            <a:r>
              <a:rPr lang="en-IN" sz="4800" dirty="0" smtClean="0"/>
              <a:t/>
            </a:r>
            <a:br>
              <a:rPr lang="en-IN" sz="4800" dirty="0" smtClean="0"/>
            </a:br>
            <a:r>
              <a:rPr lang="en-IN" sz="4800" dirty="0" smtClean="0"/>
              <a:t>        </a:t>
            </a:r>
            <a:r>
              <a:rPr lang="en-IN" sz="3200" dirty="0" smtClean="0">
                <a:latin typeface="Arial Black" pitchFamily="34" charset="0"/>
              </a:rPr>
              <a:t>The term Instruction means ‘to direct’ or ‘to command’ or ‘to  teach’. Instructions are passed to a person who has to carry out everything practically. They are step by step explanation. They </a:t>
            </a:r>
            <a:r>
              <a:rPr lang="en-IN" sz="3200" dirty="0" smtClean="0">
                <a:latin typeface="Arial Black" pitchFamily="34" charset="0"/>
              </a:rPr>
              <a:t>imply </a:t>
            </a:r>
            <a:r>
              <a:rPr lang="en-IN" sz="3200" dirty="0" smtClean="0">
                <a:latin typeface="Arial Black" pitchFamily="34" charset="0"/>
              </a:rPr>
              <a:t>something to do and maintain.</a:t>
            </a:r>
            <a:endParaRPr lang="en-US" sz="3200" dirty="0">
              <a:latin typeface="Arial Black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85918" y="6000768"/>
            <a:ext cx="5507719" cy="274320"/>
          </a:xfrm>
        </p:spPr>
        <p:txBody>
          <a:bodyPr/>
          <a:lstStyle/>
          <a:p>
            <a:r>
              <a:rPr lang="en-US" sz="4800" dirty="0" smtClean="0">
                <a:solidFill>
                  <a:srgbClr val="FFFF00"/>
                </a:solidFill>
                <a:latin typeface="Arial Black" pitchFamily="34" charset="0"/>
              </a:rPr>
              <a:t>INSTRUCTIONS</a:t>
            </a:r>
            <a:endParaRPr lang="en-US" sz="4800" dirty="0">
              <a:solidFill>
                <a:srgbClr val="FFFF00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44" y="214290"/>
            <a:ext cx="9001156" cy="1470025"/>
          </a:xfrm>
        </p:spPr>
        <p:txBody>
          <a:bodyPr>
            <a:noAutofit/>
          </a:bodyPr>
          <a:lstStyle/>
          <a:p>
            <a:r>
              <a:rPr lang="en-IN" sz="3200" u="sng" dirty="0" smtClean="0">
                <a:latin typeface="Arial Black" pitchFamily="34" charset="0"/>
              </a:rPr>
              <a:t>A SET OF EIGHT INSTRUCTIONS TO INSTALL A REFRIGERATOR</a:t>
            </a:r>
            <a:r>
              <a:rPr lang="en-US" sz="3200" dirty="0" smtClean="0">
                <a:latin typeface="Arial Black" pitchFamily="34" charset="0"/>
              </a:rPr>
              <a:t/>
            </a:r>
            <a:br>
              <a:rPr lang="en-US" sz="3200" dirty="0" smtClean="0">
                <a:latin typeface="Arial Black" pitchFamily="34" charset="0"/>
              </a:rPr>
            </a:br>
            <a:r>
              <a:rPr lang="en-US" sz="3200" dirty="0" smtClean="0">
                <a:latin typeface="Arial Black" pitchFamily="34" charset="0"/>
              </a:rPr>
              <a:t/>
            </a:r>
            <a:br>
              <a:rPr lang="en-US" sz="3200" dirty="0" smtClean="0">
                <a:latin typeface="Arial Black" pitchFamily="34" charset="0"/>
              </a:rPr>
            </a:br>
            <a:r>
              <a:rPr lang="en-IN" sz="3200" dirty="0" smtClean="0"/>
              <a:t> </a:t>
            </a:r>
            <a:r>
              <a:rPr lang="en-IN" sz="3200" dirty="0" smtClean="0">
                <a:latin typeface="Arial Black" pitchFamily="34" charset="0"/>
              </a:rPr>
              <a:t>7. Draw a separate circuit from the </a:t>
            </a:r>
            <a:br>
              <a:rPr lang="en-IN" sz="3200" dirty="0" smtClean="0">
                <a:latin typeface="Arial Black" pitchFamily="34" charset="0"/>
              </a:rPr>
            </a:br>
            <a:r>
              <a:rPr lang="en-IN" sz="3200" dirty="0" smtClean="0">
                <a:latin typeface="Arial Black" pitchFamily="34" charset="0"/>
              </a:rPr>
              <a:t>    mains to minimize the voltage drop.</a:t>
            </a:r>
            <a:br>
              <a:rPr lang="en-IN" sz="3200" dirty="0" smtClean="0">
                <a:latin typeface="Arial Black" pitchFamily="34" charset="0"/>
              </a:rPr>
            </a:br>
            <a:r>
              <a:rPr lang="en-US" sz="3200" dirty="0" smtClean="0">
                <a:latin typeface="Arial Black" pitchFamily="34" charset="0"/>
              </a:rPr>
              <a:t/>
            </a:r>
            <a:br>
              <a:rPr lang="en-US" sz="3200" dirty="0" smtClean="0">
                <a:latin typeface="Arial Black" pitchFamily="34" charset="0"/>
              </a:rPr>
            </a:br>
            <a:r>
              <a:rPr lang="en-IN" sz="3200" dirty="0" smtClean="0">
                <a:latin typeface="Arial Black" pitchFamily="34" charset="0"/>
              </a:rPr>
              <a:t>8. Switch on the fridge after setting the </a:t>
            </a:r>
            <a:br>
              <a:rPr lang="en-IN" sz="3200" dirty="0" smtClean="0">
                <a:latin typeface="Arial Black" pitchFamily="34" charset="0"/>
              </a:rPr>
            </a:br>
            <a:r>
              <a:rPr lang="en-IN" sz="3200" dirty="0" smtClean="0">
                <a:latin typeface="Arial Black" pitchFamily="34" charset="0"/>
              </a:rPr>
              <a:t>    temperature control to required   </a:t>
            </a:r>
            <a:br>
              <a:rPr lang="en-IN" sz="3200" dirty="0" smtClean="0">
                <a:latin typeface="Arial Black" pitchFamily="34" charset="0"/>
              </a:rPr>
            </a:br>
            <a:r>
              <a:rPr lang="en-IN" sz="3200" dirty="0" smtClean="0">
                <a:latin typeface="Arial Black" pitchFamily="34" charset="0"/>
              </a:rPr>
              <a:t>    degree.</a:t>
            </a:r>
            <a:r>
              <a:rPr lang="en-US" sz="3200" dirty="0" smtClean="0">
                <a:latin typeface="Arial Black" pitchFamily="34" charset="0"/>
              </a:rPr>
              <a:t/>
            </a:r>
            <a:br>
              <a:rPr lang="en-US" sz="3200" dirty="0" smtClean="0">
                <a:latin typeface="Arial Black" pitchFamily="34" charset="0"/>
              </a:rPr>
            </a:br>
            <a:r>
              <a:rPr lang="en-US" sz="3200" dirty="0" smtClean="0">
                <a:latin typeface="Arial Black" pitchFamily="34" charset="0"/>
              </a:rPr>
              <a:t/>
            </a:r>
            <a:br>
              <a:rPr lang="en-US" sz="3200" dirty="0" smtClean="0">
                <a:latin typeface="Arial Black" pitchFamily="34" charset="0"/>
              </a:rPr>
            </a:br>
            <a:endParaRPr lang="en-US" sz="3200" dirty="0">
              <a:latin typeface="Arial Black" pitchFamily="34" charset="0"/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43042" y="5857892"/>
            <a:ext cx="5507719" cy="274320"/>
          </a:xfrm>
        </p:spPr>
        <p:txBody>
          <a:bodyPr/>
          <a:lstStyle/>
          <a:p>
            <a:r>
              <a:rPr lang="en-US" sz="4800" dirty="0" smtClean="0">
                <a:solidFill>
                  <a:srgbClr val="FFFF00"/>
                </a:solidFill>
                <a:latin typeface="Arial Black" pitchFamily="34" charset="0"/>
              </a:rPr>
              <a:t>INSTRUCTIONS</a:t>
            </a:r>
            <a:endParaRPr lang="en-US" sz="4800" dirty="0">
              <a:solidFill>
                <a:srgbClr val="FFFF00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214290"/>
            <a:ext cx="8429684" cy="1470025"/>
          </a:xfrm>
        </p:spPr>
        <p:txBody>
          <a:bodyPr>
            <a:noAutofit/>
          </a:bodyPr>
          <a:lstStyle/>
          <a:p>
            <a:pPr>
              <a:lnSpc>
                <a:spcPts val="3000"/>
              </a:lnSpc>
            </a:pPr>
            <a:r>
              <a:rPr lang="en-IN" sz="3200" u="sng" dirty="0" smtClean="0">
                <a:latin typeface="Arial Black" pitchFamily="34" charset="0"/>
              </a:rPr>
              <a:t>THE INSTRUCTIONS  SHOULD BE</a:t>
            </a:r>
            <a:r>
              <a:rPr lang="en-IN" sz="3200" dirty="0" smtClean="0">
                <a:latin typeface="Arial Black" pitchFamily="34" charset="0"/>
              </a:rPr>
              <a:t/>
            </a:r>
            <a:br>
              <a:rPr lang="en-IN" sz="3200" dirty="0" smtClean="0">
                <a:latin typeface="Arial Black" pitchFamily="34" charset="0"/>
              </a:rPr>
            </a:br>
            <a:r>
              <a:rPr lang="en-US" sz="3200" dirty="0" smtClean="0">
                <a:latin typeface="Arial Black" pitchFamily="34" charset="0"/>
              </a:rPr>
              <a:t/>
            </a:r>
            <a:br>
              <a:rPr lang="en-US" sz="3200" dirty="0" smtClean="0">
                <a:latin typeface="Arial Black" pitchFamily="34" charset="0"/>
              </a:rPr>
            </a:br>
            <a:r>
              <a:rPr lang="en-IN" sz="3200" dirty="0" smtClean="0">
                <a:latin typeface="Arial Black" pitchFamily="34" charset="0"/>
              </a:rPr>
              <a:t>1.Clear,Lucid and brief writing</a:t>
            </a:r>
            <a:br>
              <a:rPr lang="en-IN" sz="3200" dirty="0" smtClean="0">
                <a:latin typeface="Arial Black" pitchFamily="34" charset="0"/>
              </a:rPr>
            </a:br>
            <a:r>
              <a:rPr lang="en-US" sz="3200" dirty="0" smtClean="0">
                <a:latin typeface="Arial Black" pitchFamily="34" charset="0"/>
              </a:rPr>
              <a:t/>
            </a:r>
            <a:br>
              <a:rPr lang="en-US" sz="3200" dirty="0" smtClean="0">
                <a:latin typeface="Arial Black" pitchFamily="34" charset="0"/>
              </a:rPr>
            </a:br>
            <a:r>
              <a:rPr lang="en-IN" sz="3200" dirty="0" smtClean="0">
                <a:latin typeface="Arial Black" pitchFamily="34" charset="0"/>
              </a:rPr>
              <a:t>2.Be familiar with procedures   </a:t>
            </a:r>
            <a:br>
              <a:rPr lang="en-IN" sz="3200" dirty="0" smtClean="0">
                <a:latin typeface="Arial Black" pitchFamily="34" charset="0"/>
              </a:rPr>
            </a:br>
            <a:r>
              <a:rPr lang="en-IN" sz="3200" dirty="0" smtClean="0">
                <a:latin typeface="Arial Black" pitchFamily="34" charset="0"/>
              </a:rPr>
              <a:t>   along with technical </a:t>
            </a:r>
            <a:r>
              <a:rPr lang="en-IN" sz="3200" dirty="0" smtClean="0">
                <a:latin typeface="Arial Black" pitchFamily="34" charset="0"/>
              </a:rPr>
              <a:t>details</a:t>
            </a:r>
            <a:r>
              <a:rPr lang="en-IN" sz="3200" dirty="0" smtClean="0">
                <a:latin typeface="Arial Black" pitchFamily="34" charset="0"/>
              </a:rPr>
              <a:t/>
            </a:r>
            <a:br>
              <a:rPr lang="en-IN" sz="3200" dirty="0" smtClean="0">
                <a:latin typeface="Arial Black" pitchFamily="34" charset="0"/>
              </a:rPr>
            </a:br>
            <a:r>
              <a:rPr lang="en-US" sz="3200" dirty="0" smtClean="0">
                <a:latin typeface="Arial Black" pitchFamily="34" charset="0"/>
              </a:rPr>
              <a:t/>
            </a:r>
            <a:br>
              <a:rPr lang="en-US" sz="3200" dirty="0" smtClean="0">
                <a:latin typeface="Arial Black" pitchFamily="34" charset="0"/>
              </a:rPr>
            </a:br>
            <a:r>
              <a:rPr lang="en-IN" sz="3200" dirty="0" smtClean="0">
                <a:latin typeface="Arial Black" pitchFamily="34" charset="0"/>
              </a:rPr>
              <a:t>3.Instructions will be followed </a:t>
            </a:r>
            <a:br>
              <a:rPr lang="en-IN" sz="3200" dirty="0" smtClean="0">
                <a:latin typeface="Arial Black" pitchFamily="34" charset="0"/>
              </a:rPr>
            </a:br>
            <a:r>
              <a:rPr lang="en-IN" sz="3200" dirty="0" smtClean="0">
                <a:latin typeface="Arial Black" pitchFamily="34" charset="0"/>
              </a:rPr>
              <a:t>   according to the </a:t>
            </a:r>
            <a:r>
              <a:rPr lang="en-IN" sz="3200" dirty="0" smtClean="0">
                <a:latin typeface="Arial Black" pitchFamily="34" charset="0"/>
              </a:rPr>
              <a:t>ability</a:t>
            </a:r>
            <a:r>
              <a:rPr lang="en-IN" sz="3200" dirty="0" smtClean="0">
                <a:latin typeface="Arial Black" pitchFamily="34" charset="0"/>
              </a:rPr>
              <a:t/>
            </a:r>
            <a:br>
              <a:rPr lang="en-IN" sz="3200" dirty="0" smtClean="0">
                <a:latin typeface="Arial Black" pitchFamily="34" charset="0"/>
              </a:rPr>
            </a:br>
            <a:r>
              <a:rPr lang="en-US" sz="3200" dirty="0" smtClean="0">
                <a:latin typeface="Arial Black" pitchFamily="34" charset="0"/>
              </a:rPr>
              <a:t/>
            </a:r>
            <a:br>
              <a:rPr lang="en-US" sz="3200" dirty="0" smtClean="0">
                <a:latin typeface="Arial Black" pitchFamily="34" charset="0"/>
              </a:rPr>
            </a:br>
            <a:r>
              <a:rPr lang="en-IN" sz="3200" dirty="0" smtClean="0">
                <a:latin typeface="Arial Black" pitchFamily="34" charset="0"/>
              </a:rPr>
              <a:t>4.Test the instructions for the </a:t>
            </a:r>
            <a:br>
              <a:rPr lang="en-IN" sz="3200" dirty="0" smtClean="0">
                <a:latin typeface="Arial Black" pitchFamily="34" charset="0"/>
              </a:rPr>
            </a:br>
            <a:r>
              <a:rPr lang="en-IN" sz="3200" dirty="0" smtClean="0">
                <a:latin typeface="Arial Black" pitchFamily="34" charset="0"/>
              </a:rPr>
              <a:t>   kind of person to whom one </a:t>
            </a:r>
            <a:r>
              <a:rPr lang="en-IN" sz="3200" dirty="0" smtClean="0">
                <a:latin typeface="Arial Black" pitchFamily="34" charset="0"/>
              </a:rPr>
              <a:t>writes</a:t>
            </a:r>
            <a:endParaRPr lang="en-US" sz="3200" dirty="0">
              <a:latin typeface="Arial Black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28794" y="5929330"/>
            <a:ext cx="5507719" cy="274320"/>
          </a:xfrm>
        </p:spPr>
        <p:txBody>
          <a:bodyPr vert="horz" lIns="45720" rIns="45720" bIns="0" rtlCol="0" anchor="b"/>
          <a:lstStyle/>
          <a:p>
            <a:r>
              <a:rPr lang="en-US" sz="4800" dirty="0" smtClean="0">
                <a:solidFill>
                  <a:srgbClr val="FFFF00"/>
                </a:solidFill>
                <a:latin typeface="Arial Black" pitchFamily="34" charset="0"/>
              </a:rPr>
              <a:t>INSTRUCTIONS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214290"/>
            <a:ext cx="8429684" cy="1470025"/>
          </a:xfrm>
        </p:spPr>
        <p:txBody>
          <a:bodyPr>
            <a:noAutofit/>
          </a:bodyPr>
          <a:lstStyle/>
          <a:p>
            <a:r>
              <a:rPr lang="en-IN" sz="3200" u="sng" dirty="0" smtClean="0">
                <a:latin typeface="Arial Black" pitchFamily="34" charset="0"/>
              </a:rPr>
              <a:t>POINTS TO REMEMBER BEFORE WRITING </a:t>
            </a:r>
            <a:r>
              <a:rPr lang="en-IN" sz="3200" u="sng" dirty="0" smtClean="0">
                <a:latin typeface="Arial Black" pitchFamily="34" charset="0"/>
              </a:rPr>
              <a:t>INSTRUCTIONS</a:t>
            </a:r>
            <a:r>
              <a:rPr lang="en-IN" sz="3200" dirty="0" smtClean="0">
                <a:latin typeface="Arial Black" pitchFamily="34" charset="0"/>
              </a:rPr>
              <a:t/>
            </a:r>
            <a:br>
              <a:rPr lang="en-IN" sz="3200" dirty="0" smtClean="0">
                <a:latin typeface="Arial Black" pitchFamily="34" charset="0"/>
              </a:rPr>
            </a:br>
            <a:r>
              <a:rPr lang="en-US" sz="3200" dirty="0" smtClean="0">
                <a:latin typeface="Arial Black" pitchFamily="34" charset="0"/>
              </a:rPr>
              <a:t/>
            </a:r>
            <a:br>
              <a:rPr lang="en-US" sz="3200" dirty="0" smtClean="0">
                <a:latin typeface="Arial Black" pitchFamily="34" charset="0"/>
              </a:rPr>
            </a:br>
            <a:r>
              <a:rPr lang="en-IN" sz="3200" dirty="0" smtClean="0">
                <a:latin typeface="Arial Black" pitchFamily="34" charset="0"/>
              </a:rPr>
              <a:t>1.Instruction should be written in a </a:t>
            </a:r>
            <a:br>
              <a:rPr lang="en-IN" sz="3200" dirty="0" smtClean="0">
                <a:latin typeface="Arial Black" pitchFamily="34" charset="0"/>
              </a:rPr>
            </a:br>
            <a:r>
              <a:rPr lang="en-IN" sz="3200" dirty="0" smtClean="0">
                <a:latin typeface="Arial Black" pitchFamily="34" charset="0"/>
              </a:rPr>
              <a:t>   direct and simple language.</a:t>
            </a:r>
            <a:br>
              <a:rPr lang="en-IN" sz="3200" dirty="0" smtClean="0">
                <a:latin typeface="Arial Black" pitchFamily="34" charset="0"/>
              </a:rPr>
            </a:br>
            <a:r>
              <a:rPr lang="en-US" sz="3200" dirty="0" smtClean="0">
                <a:latin typeface="Arial Black" pitchFamily="34" charset="0"/>
              </a:rPr>
              <a:t/>
            </a:r>
            <a:br>
              <a:rPr lang="en-US" sz="3200" dirty="0" smtClean="0">
                <a:latin typeface="Arial Black" pitchFamily="34" charset="0"/>
              </a:rPr>
            </a:br>
            <a:r>
              <a:rPr lang="en-IN" sz="3200" dirty="0" smtClean="0">
                <a:latin typeface="Arial Black" pitchFamily="34" charset="0"/>
              </a:rPr>
              <a:t>2.Each instruction should be clear </a:t>
            </a:r>
            <a:br>
              <a:rPr lang="en-IN" sz="3200" dirty="0" smtClean="0">
                <a:latin typeface="Arial Black" pitchFamily="34" charset="0"/>
              </a:rPr>
            </a:br>
            <a:r>
              <a:rPr lang="en-IN" sz="3200" dirty="0" smtClean="0">
                <a:latin typeface="Arial Black" pitchFamily="34" charset="0"/>
              </a:rPr>
              <a:t>   and simple to </a:t>
            </a:r>
            <a:r>
              <a:rPr lang="en-IN" sz="3200" dirty="0" smtClean="0">
                <a:latin typeface="Arial Black" pitchFamily="34" charset="0"/>
              </a:rPr>
              <a:t>understand</a:t>
            </a:r>
            <a:r>
              <a:rPr lang="en-IN" sz="3200" dirty="0" smtClean="0">
                <a:latin typeface="Arial Black" pitchFamily="34" charset="0"/>
              </a:rPr>
              <a:t/>
            </a:r>
            <a:br>
              <a:rPr lang="en-IN" sz="3200" dirty="0" smtClean="0">
                <a:latin typeface="Arial Black" pitchFamily="34" charset="0"/>
              </a:rPr>
            </a:br>
            <a:r>
              <a:rPr lang="en-US" sz="3200" dirty="0" smtClean="0">
                <a:latin typeface="Arial Black" pitchFamily="34" charset="0"/>
              </a:rPr>
              <a:t/>
            </a:r>
            <a:br>
              <a:rPr lang="en-US" sz="3200" dirty="0" smtClean="0">
                <a:latin typeface="Arial Black" pitchFamily="34" charset="0"/>
              </a:rPr>
            </a:br>
            <a:endParaRPr lang="en-US" sz="3200" dirty="0">
              <a:latin typeface="Arial Black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857356" y="6000768"/>
            <a:ext cx="5507719" cy="274320"/>
          </a:xfrm>
        </p:spPr>
        <p:txBody>
          <a:bodyPr/>
          <a:lstStyle/>
          <a:p>
            <a:r>
              <a:rPr lang="en-US" sz="4800" dirty="0" smtClean="0">
                <a:solidFill>
                  <a:srgbClr val="FFFF00"/>
                </a:solidFill>
                <a:latin typeface="Arial Black" pitchFamily="34" charset="0"/>
              </a:rPr>
              <a:t>INSTRUCTIONS</a:t>
            </a:r>
            <a:endParaRPr lang="en-US" sz="4800" dirty="0">
              <a:solidFill>
                <a:srgbClr val="FFFF00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214290"/>
            <a:ext cx="8429684" cy="1470025"/>
          </a:xfrm>
        </p:spPr>
        <p:txBody>
          <a:bodyPr>
            <a:noAutofit/>
          </a:bodyPr>
          <a:lstStyle/>
          <a:p>
            <a:pPr>
              <a:lnSpc>
                <a:spcPts val="3500"/>
              </a:lnSpc>
            </a:pPr>
            <a:r>
              <a:rPr lang="en-IN" sz="3200" u="sng" dirty="0" smtClean="0">
                <a:latin typeface="Arial Black" pitchFamily="34" charset="0"/>
              </a:rPr>
              <a:t>POINTS TO REMEMBER BEFORE WRITING INSTRUCTIONS. </a:t>
            </a:r>
            <a:r>
              <a:rPr lang="en-IN" sz="3200" dirty="0" smtClean="0">
                <a:latin typeface="Arial Black" pitchFamily="34" charset="0"/>
              </a:rPr>
              <a:t/>
            </a:r>
            <a:br>
              <a:rPr lang="en-IN" sz="3200" dirty="0" smtClean="0">
                <a:latin typeface="Arial Black" pitchFamily="34" charset="0"/>
              </a:rPr>
            </a:br>
            <a:r>
              <a:rPr lang="en-US" sz="3200" dirty="0" smtClean="0">
                <a:latin typeface="Arial Black" pitchFamily="34" charset="0"/>
              </a:rPr>
              <a:t/>
            </a:r>
            <a:br>
              <a:rPr lang="en-US" sz="3200" dirty="0" smtClean="0">
                <a:latin typeface="Arial Black" pitchFamily="34" charset="0"/>
              </a:rPr>
            </a:br>
            <a:r>
              <a:rPr lang="en-IN" sz="3200" dirty="0" smtClean="0">
                <a:latin typeface="Arial Black" pitchFamily="34" charset="0"/>
              </a:rPr>
              <a:t>3.Instruction should be written in a </a:t>
            </a:r>
            <a:br>
              <a:rPr lang="en-IN" sz="3200" dirty="0" smtClean="0">
                <a:latin typeface="Arial Black" pitchFamily="34" charset="0"/>
              </a:rPr>
            </a:br>
            <a:r>
              <a:rPr lang="en-IN" sz="3200" dirty="0" smtClean="0">
                <a:latin typeface="Arial Black" pitchFamily="34" charset="0"/>
              </a:rPr>
              <a:t>   sequential and logical manner,  </a:t>
            </a:r>
            <a:br>
              <a:rPr lang="en-IN" sz="3200" dirty="0" smtClean="0">
                <a:latin typeface="Arial Black" pitchFamily="34" charset="0"/>
              </a:rPr>
            </a:br>
            <a:r>
              <a:rPr lang="en-IN" sz="3200" dirty="0" smtClean="0">
                <a:latin typeface="Arial Black" pitchFamily="34" charset="0"/>
              </a:rPr>
              <a:t>   explaining  how to do things </a:t>
            </a:r>
            <a:r>
              <a:rPr lang="en-IN" sz="3200" dirty="0" smtClean="0">
                <a:latin typeface="Arial Black" pitchFamily="34" charset="0"/>
              </a:rPr>
              <a:t>step</a:t>
            </a:r>
            <a:r>
              <a:rPr lang="en-IN" sz="3200" dirty="0" smtClean="0">
                <a:latin typeface="Arial Black" pitchFamily="34" charset="0"/>
              </a:rPr>
              <a:t/>
            </a:r>
            <a:br>
              <a:rPr lang="en-IN" sz="3200" dirty="0" smtClean="0">
                <a:latin typeface="Arial Black" pitchFamily="34" charset="0"/>
              </a:rPr>
            </a:br>
            <a:r>
              <a:rPr lang="en-IN" sz="3200" dirty="0" smtClean="0">
                <a:latin typeface="Arial Black" pitchFamily="34" charset="0"/>
              </a:rPr>
              <a:t>   by-step.</a:t>
            </a:r>
            <a:br>
              <a:rPr lang="en-IN" sz="3200" dirty="0" smtClean="0">
                <a:latin typeface="Arial Black" pitchFamily="34" charset="0"/>
              </a:rPr>
            </a:br>
            <a:r>
              <a:rPr lang="en-IN" sz="3200" dirty="0" smtClean="0">
                <a:latin typeface="Arial Black" pitchFamily="34" charset="0"/>
              </a:rPr>
              <a:t/>
            </a:r>
            <a:br>
              <a:rPr lang="en-IN" sz="3200" dirty="0" smtClean="0">
                <a:latin typeface="Arial Black" pitchFamily="34" charset="0"/>
              </a:rPr>
            </a:br>
            <a:r>
              <a:rPr lang="en-IN" sz="3200" dirty="0" smtClean="0">
                <a:latin typeface="Arial Black" pitchFamily="34" charset="0"/>
              </a:rPr>
              <a:t>4. Instructions should be written in </a:t>
            </a:r>
            <a:br>
              <a:rPr lang="en-IN" sz="3200" dirty="0" smtClean="0">
                <a:latin typeface="Arial Black" pitchFamily="34" charset="0"/>
              </a:rPr>
            </a:br>
            <a:r>
              <a:rPr lang="en-IN" sz="3200" dirty="0" smtClean="0">
                <a:latin typeface="Arial Black" pitchFamily="34" charset="0"/>
              </a:rPr>
              <a:t>    simple present tense and the tone </a:t>
            </a:r>
            <a:br>
              <a:rPr lang="en-IN" sz="3200" dirty="0" smtClean="0">
                <a:latin typeface="Arial Black" pitchFamily="34" charset="0"/>
              </a:rPr>
            </a:br>
            <a:r>
              <a:rPr lang="en-IN" sz="3200" dirty="0" smtClean="0">
                <a:latin typeface="Arial Black" pitchFamily="34" charset="0"/>
              </a:rPr>
              <a:t>    must be </a:t>
            </a:r>
            <a:r>
              <a:rPr lang="en-IN" sz="3200" dirty="0" smtClean="0">
                <a:latin typeface="Arial Black" pitchFamily="34" charset="0"/>
              </a:rPr>
              <a:t>instructional</a:t>
            </a:r>
            <a:r>
              <a:rPr lang="en-US" sz="3200" dirty="0" smtClean="0">
                <a:latin typeface="Arial Black" pitchFamily="34" charset="0"/>
              </a:rPr>
              <a:t/>
            </a:r>
            <a:br>
              <a:rPr lang="en-US" sz="3200" dirty="0" smtClean="0">
                <a:latin typeface="Arial Black" pitchFamily="34" charset="0"/>
              </a:rPr>
            </a:br>
            <a:endParaRPr lang="en-US" sz="3200" dirty="0">
              <a:latin typeface="Arial Black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071670" y="5857892"/>
            <a:ext cx="5507719" cy="274320"/>
          </a:xfrm>
        </p:spPr>
        <p:txBody>
          <a:bodyPr/>
          <a:lstStyle/>
          <a:p>
            <a:r>
              <a:rPr lang="en-US" sz="4800" dirty="0" smtClean="0">
                <a:solidFill>
                  <a:srgbClr val="FFFF00"/>
                </a:solidFill>
                <a:latin typeface="Arial Black" pitchFamily="34" charset="0"/>
              </a:rPr>
              <a:t>INSTRUCTIONS</a:t>
            </a:r>
            <a:endParaRPr lang="en-US" sz="4800" dirty="0">
              <a:solidFill>
                <a:srgbClr val="FFFF00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0" y="214290"/>
            <a:ext cx="8715436" cy="1470025"/>
          </a:xfrm>
        </p:spPr>
        <p:txBody>
          <a:bodyPr>
            <a:noAutofit/>
          </a:bodyPr>
          <a:lstStyle/>
          <a:p>
            <a:pPr>
              <a:lnSpc>
                <a:spcPts val="4000"/>
              </a:lnSpc>
            </a:pPr>
            <a:r>
              <a:rPr lang="en-IN" sz="3200" u="sng" dirty="0" smtClean="0">
                <a:latin typeface="Arial Black" pitchFamily="34" charset="0"/>
              </a:rPr>
              <a:t>POINTS TO REMEMBER BEFORE WRITING INSTRUCTIONS. </a:t>
            </a:r>
            <a:r>
              <a:rPr lang="en-IN" sz="3200" dirty="0" smtClean="0">
                <a:latin typeface="Arial Black" pitchFamily="34" charset="0"/>
              </a:rPr>
              <a:t/>
            </a:r>
            <a:br>
              <a:rPr lang="en-IN" sz="3200" dirty="0" smtClean="0">
                <a:latin typeface="Arial Black" pitchFamily="34" charset="0"/>
              </a:rPr>
            </a:br>
            <a:r>
              <a:rPr lang="en-US" sz="3200" dirty="0" smtClean="0">
                <a:latin typeface="Arial Black" pitchFamily="34" charset="0"/>
              </a:rPr>
              <a:t/>
            </a:r>
            <a:br>
              <a:rPr lang="en-US" sz="3200" dirty="0" smtClean="0">
                <a:latin typeface="Arial Black" pitchFamily="34" charset="0"/>
              </a:rPr>
            </a:br>
            <a:r>
              <a:rPr lang="en-IN" sz="3200" dirty="0" smtClean="0"/>
              <a:t> </a:t>
            </a:r>
            <a:r>
              <a:rPr lang="en-IN" sz="3200" dirty="0" smtClean="0">
                <a:latin typeface="Arial Black" pitchFamily="34" charset="0"/>
              </a:rPr>
              <a:t>5.Imperatives and many action verbs </a:t>
            </a:r>
            <a:br>
              <a:rPr lang="en-IN" sz="3200" dirty="0" smtClean="0">
                <a:latin typeface="Arial Black" pitchFamily="34" charset="0"/>
              </a:rPr>
            </a:br>
            <a:r>
              <a:rPr lang="en-IN" sz="3200" dirty="0" smtClean="0">
                <a:latin typeface="Arial Black" pitchFamily="34" charset="0"/>
              </a:rPr>
              <a:t>   or the base/root form of verbs are  </a:t>
            </a:r>
            <a:br>
              <a:rPr lang="en-IN" sz="3200" dirty="0" smtClean="0">
                <a:latin typeface="Arial Black" pitchFamily="34" charset="0"/>
              </a:rPr>
            </a:br>
            <a:r>
              <a:rPr lang="en-IN" sz="3200" dirty="0" smtClean="0">
                <a:latin typeface="Arial Black" pitchFamily="34" charset="0"/>
              </a:rPr>
              <a:t>   used to write instructions.(</a:t>
            </a:r>
            <a:r>
              <a:rPr lang="en-IN" sz="3200" dirty="0" err="1" smtClean="0">
                <a:latin typeface="Arial Black" pitchFamily="34" charset="0"/>
              </a:rPr>
              <a:t>eg</a:t>
            </a:r>
            <a:r>
              <a:rPr lang="en-IN" sz="3200" dirty="0" smtClean="0">
                <a:latin typeface="Arial Black" pitchFamily="34" charset="0"/>
              </a:rPr>
              <a:t>)  </a:t>
            </a:r>
            <a:br>
              <a:rPr lang="en-IN" sz="3200" dirty="0" smtClean="0">
                <a:latin typeface="Arial Black" pitchFamily="34" charset="0"/>
              </a:rPr>
            </a:br>
            <a:r>
              <a:rPr lang="en-IN" sz="3200" dirty="0" smtClean="0">
                <a:latin typeface="Arial Black" pitchFamily="34" charset="0"/>
              </a:rPr>
              <a:t>   ‘</a:t>
            </a:r>
            <a:r>
              <a:rPr lang="en-IN" sz="3200" dirty="0" smtClean="0">
                <a:latin typeface="Arial Black" pitchFamily="34" charset="0"/>
              </a:rPr>
              <a:t>walk’ , open, leave </a:t>
            </a:r>
            <a:r>
              <a:rPr lang="en-IN" sz="3200" dirty="0" err="1" smtClean="0">
                <a:latin typeface="Arial Black" pitchFamily="34" charset="0"/>
              </a:rPr>
              <a:t>etc</a:t>
            </a:r>
            <a:r>
              <a:rPr lang="en-IN" sz="3200" dirty="0" smtClean="0">
                <a:latin typeface="Arial Black" pitchFamily="34" charset="0"/>
              </a:rPr>
              <a:t>  </a:t>
            </a:r>
            <a:r>
              <a:rPr lang="en-IN" sz="3200" dirty="0" smtClean="0">
                <a:latin typeface="Arial Black" pitchFamily="34" charset="0"/>
              </a:rPr>
              <a:t/>
            </a:r>
            <a:br>
              <a:rPr lang="en-IN" sz="3200" dirty="0" smtClean="0">
                <a:latin typeface="Arial Black" pitchFamily="34" charset="0"/>
              </a:rPr>
            </a:br>
            <a:r>
              <a:rPr lang="en-IN" sz="3200" dirty="0" smtClean="0">
                <a:latin typeface="Arial Black" pitchFamily="34" charset="0"/>
              </a:rPr>
              <a:t>   </a:t>
            </a:r>
            <a:endParaRPr lang="en-US" sz="3200" dirty="0">
              <a:latin typeface="Arial Black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85918" y="5929330"/>
            <a:ext cx="5507719" cy="274320"/>
          </a:xfrm>
        </p:spPr>
        <p:txBody>
          <a:bodyPr/>
          <a:lstStyle/>
          <a:p>
            <a:r>
              <a:rPr lang="en-US" sz="4800" dirty="0" smtClean="0">
                <a:solidFill>
                  <a:srgbClr val="FFFF00"/>
                </a:solidFill>
                <a:latin typeface="Arial Black" pitchFamily="34" charset="0"/>
              </a:rPr>
              <a:t>INSTRUCTIONS</a:t>
            </a:r>
            <a:endParaRPr lang="en-US" sz="4800" dirty="0">
              <a:solidFill>
                <a:srgbClr val="FFFF00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214290"/>
            <a:ext cx="8929718" cy="1470025"/>
          </a:xfrm>
        </p:spPr>
        <p:txBody>
          <a:bodyPr>
            <a:noAutofit/>
          </a:bodyPr>
          <a:lstStyle/>
          <a:p>
            <a:r>
              <a:rPr lang="en-IN" sz="3200" u="sng" dirty="0" smtClean="0">
                <a:latin typeface="Arial Black" pitchFamily="34" charset="0"/>
              </a:rPr>
              <a:t>POINTS TO REMEMBER BEFORE WRITING INSTRUCTIONS. </a:t>
            </a:r>
            <a:r>
              <a:rPr lang="en-IN" sz="3200" dirty="0" smtClean="0">
                <a:latin typeface="Arial Black" pitchFamily="34" charset="0"/>
              </a:rPr>
              <a:t/>
            </a:r>
            <a:br>
              <a:rPr lang="en-IN" sz="3200" dirty="0" smtClean="0">
                <a:latin typeface="Arial Black" pitchFamily="34" charset="0"/>
              </a:rPr>
            </a:br>
            <a:r>
              <a:rPr lang="en-US" sz="3200" dirty="0" smtClean="0">
                <a:latin typeface="Arial Black" pitchFamily="34" charset="0"/>
              </a:rPr>
              <a:t/>
            </a:r>
            <a:br>
              <a:rPr lang="en-US" sz="3200" dirty="0" smtClean="0">
                <a:latin typeface="Arial Black" pitchFamily="34" charset="0"/>
              </a:rPr>
            </a:br>
            <a:r>
              <a:rPr lang="en-IN" sz="3200" dirty="0" smtClean="0"/>
              <a:t> </a:t>
            </a:r>
            <a:r>
              <a:rPr lang="en-IN" sz="3200" dirty="0" smtClean="0">
                <a:latin typeface="Arial Black" pitchFamily="34" charset="0"/>
              </a:rPr>
              <a:t>6. Action verbs (</a:t>
            </a:r>
            <a:r>
              <a:rPr lang="en-IN" sz="3200" dirty="0" err="1" smtClean="0">
                <a:latin typeface="Arial Black" pitchFamily="34" charset="0"/>
              </a:rPr>
              <a:t>eg</a:t>
            </a:r>
            <a:r>
              <a:rPr lang="en-IN" sz="3200" dirty="0" smtClean="0">
                <a:latin typeface="Arial Black" pitchFamily="34" charset="0"/>
              </a:rPr>
              <a:t>) Rinse, handle, </a:t>
            </a:r>
            <a:br>
              <a:rPr lang="en-IN" sz="3200" dirty="0" smtClean="0">
                <a:latin typeface="Arial Black" pitchFamily="34" charset="0"/>
              </a:rPr>
            </a:br>
            <a:r>
              <a:rPr lang="en-IN" sz="3200" dirty="0" smtClean="0">
                <a:latin typeface="Arial Black" pitchFamily="34" charset="0"/>
              </a:rPr>
              <a:t>    wipe, operate, grind, run, open  etc.,</a:t>
            </a:r>
            <a:br>
              <a:rPr lang="en-IN" sz="3200" dirty="0" smtClean="0">
                <a:latin typeface="Arial Black" pitchFamily="34" charset="0"/>
              </a:rPr>
            </a:br>
            <a:r>
              <a:rPr lang="en-US" sz="3200" dirty="0" smtClean="0">
                <a:latin typeface="Arial Black" pitchFamily="34" charset="0"/>
              </a:rPr>
              <a:t/>
            </a:r>
            <a:br>
              <a:rPr lang="en-US" sz="3200" dirty="0" smtClean="0">
                <a:latin typeface="Arial Black" pitchFamily="34" charset="0"/>
              </a:rPr>
            </a:br>
            <a:r>
              <a:rPr lang="en-IN" sz="3200" dirty="0" smtClean="0">
                <a:latin typeface="Arial Black" pitchFamily="34" charset="0"/>
              </a:rPr>
              <a:t>7. Subject </a:t>
            </a:r>
            <a:r>
              <a:rPr lang="en-IN" sz="3200" dirty="0" smtClean="0">
                <a:latin typeface="Arial Black" pitchFamily="34" charset="0"/>
              </a:rPr>
              <a:t>(You, I, we) is </a:t>
            </a:r>
            <a:r>
              <a:rPr lang="en-IN" sz="3200" dirty="0" smtClean="0">
                <a:latin typeface="Arial Black" pitchFamily="34" charset="0"/>
              </a:rPr>
              <a:t>not mentioned </a:t>
            </a:r>
            <a:r>
              <a:rPr lang="en-IN" sz="3200" smtClean="0">
                <a:latin typeface="Arial Black" pitchFamily="34" charset="0"/>
              </a:rPr>
              <a:t>while </a:t>
            </a:r>
            <a:r>
              <a:rPr lang="en-IN" sz="3200" smtClean="0">
                <a:latin typeface="Arial Black" pitchFamily="34" charset="0"/>
              </a:rPr>
              <a:t>writing </a:t>
            </a:r>
            <a:r>
              <a:rPr lang="en-IN" sz="3200" dirty="0" smtClean="0">
                <a:latin typeface="Arial Black" pitchFamily="34" charset="0"/>
              </a:rPr>
              <a:t>a set of  Instructions</a:t>
            </a:r>
            <a:r>
              <a:rPr lang="en-US" sz="3200" dirty="0" smtClean="0">
                <a:latin typeface="Arial Black" pitchFamily="34" charset="0"/>
              </a:rPr>
              <a:t/>
            </a:r>
            <a:br>
              <a:rPr lang="en-US" sz="3200" dirty="0" smtClean="0">
                <a:latin typeface="Arial Black" pitchFamily="34" charset="0"/>
              </a:rPr>
            </a:br>
            <a:r>
              <a:rPr lang="en-US" sz="3200" dirty="0" smtClean="0">
                <a:latin typeface="Arial Black" pitchFamily="34" charset="0"/>
              </a:rPr>
              <a:t/>
            </a:r>
            <a:br>
              <a:rPr lang="en-US" sz="3200" dirty="0" smtClean="0">
                <a:latin typeface="Arial Black" pitchFamily="34" charset="0"/>
              </a:rPr>
            </a:br>
            <a:endParaRPr lang="en-US" sz="3200" dirty="0">
              <a:latin typeface="Arial Black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43042" y="5857892"/>
            <a:ext cx="5507719" cy="274320"/>
          </a:xfrm>
        </p:spPr>
        <p:txBody>
          <a:bodyPr/>
          <a:lstStyle/>
          <a:p>
            <a:r>
              <a:rPr lang="en-US" sz="4800" dirty="0" smtClean="0">
                <a:solidFill>
                  <a:srgbClr val="FFFF00"/>
                </a:solidFill>
                <a:latin typeface="Arial Black" pitchFamily="34" charset="0"/>
              </a:rPr>
              <a:t>INSTRUCTIONS</a:t>
            </a:r>
            <a:endParaRPr lang="en-US" sz="4800" dirty="0">
              <a:solidFill>
                <a:srgbClr val="FFFF00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214290"/>
            <a:ext cx="8429684" cy="1470025"/>
          </a:xfrm>
        </p:spPr>
        <p:txBody>
          <a:bodyPr>
            <a:noAutofit/>
          </a:bodyPr>
          <a:lstStyle/>
          <a:p>
            <a:r>
              <a:rPr lang="en-IN" sz="3200" dirty="0" smtClean="0">
                <a:latin typeface="Arial Black" pitchFamily="34" charset="0"/>
              </a:rPr>
              <a:t>                    </a:t>
            </a:r>
            <a:r>
              <a:rPr lang="en-IN" sz="3200" u="sng" dirty="0" smtClean="0">
                <a:latin typeface="Arial Black" pitchFamily="34" charset="0"/>
              </a:rPr>
              <a:t>EXAMPLE</a:t>
            </a:r>
            <a:br>
              <a:rPr lang="en-IN" sz="3200" u="sng" dirty="0" smtClean="0">
                <a:latin typeface="Arial Black" pitchFamily="34" charset="0"/>
              </a:rPr>
            </a:br>
            <a:r>
              <a:rPr lang="en-IN" sz="3200" u="sng" dirty="0" smtClean="0">
                <a:latin typeface="Arial Black" pitchFamily="34" charset="0"/>
              </a:rPr>
              <a:t>A SET OF EIGHT INSTRUCTIONS TO INSTALL A REFRIGERATOR</a:t>
            </a:r>
            <a:r>
              <a:rPr lang="en-US" sz="3200" dirty="0" smtClean="0">
                <a:latin typeface="Arial Black" pitchFamily="34" charset="0"/>
              </a:rPr>
              <a:t/>
            </a:r>
            <a:br>
              <a:rPr lang="en-US" sz="3200" dirty="0" smtClean="0">
                <a:latin typeface="Arial Black" pitchFamily="34" charset="0"/>
              </a:rPr>
            </a:br>
            <a:r>
              <a:rPr lang="en-US" sz="3200" dirty="0" smtClean="0">
                <a:latin typeface="Arial Black" pitchFamily="34" charset="0"/>
              </a:rPr>
              <a:t/>
            </a:r>
            <a:br>
              <a:rPr lang="en-US" sz="3200" dirty="0" smtClean="0">
                <a:latin typeface="Arial Black" pitchFamily="34" charset="0"/>
              </a:rPr>
            </a:br>
            <a:r>
              <a:rPr lang="en-IN" sz="3200" dirty="0" smtClean="0"/>
              <a:t> </a:t>
            </a:r>
            <a:r>
              <a:rPr lang="en-IN" sz="3200" dirty="0" smtClean="0">
                <a:latin typeface="Arial Black" pitchFamily="34" charset="0"/>
              </a:rPr>
              <a:t>1.Locate the refrigerator in a well </a:t>
            </a:r>
            <a:br>
              <a:rPr lang="en-IN" sz="3200" dirty="0" smtClean="0">
                <a:latin typeface="Arial Black" pitchFamily="34" charset="0"/>
              </a:rPr>
            </a:br>
            <a:r>
              <a:rPr lang="en-IN" sz="3200" dirty="0" smtClean="0">
                <a:latin typeface="Arial Black" pitchFamily="34" charset="0"/>
              </a:rPr>
              <a:t>    ventilated and dry area.</a:t>
            </a:r>
            <a:br>
              <a:rPr lang="en-IN" sz="3200" dirty="0" smtClean="0">
                <a:latin typeface="Arial Black" pitchFamily="34" charset="0"/>
              </a:rPr>
            </a:br>
            <a:r>
              <a:rPr lang="en-US" sz="3200" dirty="0" smtClean="0">
                <a:latin typeface="Arial Black" pitchFamily="34" charset="0"/>
              </a:rPr>
              <a:t/>
            </a:r>
            <a:br>
              <a:rPr lang="en-US" sz="3200" dirty="0" smtClean="0">
                <a:latin typeface="Arial Black" pitchFamily="34" charset="0"/>
              </a:rPr>
            </a:br>
            <a:r>
              <a:rPr lang="en-IN" sz="3200" dirty="0" smtClean="0">
                <a:latin typeface="Arial Black" pitchFamily="34" charset="0"/>
              </a:rPr>
              <a:t>2. Keep the refrigerator away from </a:t>
            </a:r>
            <a:br>
              <a:rPr lang="en-IN" sz="3200" dirty="0" smtClean="0">
                <a:latin typeface="Arial Black" pitchFamily="34" charset="0"/>
              </a:rPr>
            </a:br>
            <a:r>
              <a:rPr lang="en-IN" sz="3200" dirty="0" smtClean="0">
                <a:latin typeface="Arial Black" pitchFamily="34" charset="0"/>
              </a:rPr>
              <a:t>    direct sunlight and high </a:t>
            </a:r>
            <a:br>
              <a:rPr lang="en-IN" sz="3200" dirty="0" smtClean="0">
                <a:latin typeface="Arial Black" pitchFamily="34" charset="0"/>
              </a:rPr>
            </a:br>
            <a:r>
              <a:rPr lang="en-IN" sz="3200" dirty="0" smtClean="0">
                <a:latin typeface="Arial Black" pitchFamily="34" charset="0"/>
              </a:rPr>
              <a:t>    temperature.</a:t>
            </a:r>
            <a:br>
              <a:rPr lang="en-IN" sz="3200" dirty="0" smtClean="0">
                <a:latin typeface="Arial Black" pitchFamily="34" charset="0"/>
              </a:rPr>
            </a:br>
            <a:r>
              <a:rPr lang="en-US" sz="3200" dirty="0" smtClean="0">
                <a:latin typeface="Arial Black" pitchFamily="34" charset="0"/>
              </a:rPr>
              <a:t/>
            </a:r>
            <a:br>
              <a:rPr lang="en-US" sz="3200" dirty="0" smtClean="0">
                <a:latin typeface="Arial Black" pitchFamily="34" charset="0"/>
              </a:rPr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>
                <a:latin typeface="Arial Black" pitchFamily="34" charset="0"/>
              </a:rPr>
              <a:t/>
            </a:r>
            <a:br>
              <a:rPr lang="en-US" sz="3200" dirty="0" smtClean="0">
                <a:latin typeface="Arial Black" pitchFamily="34" charset="0"/>
              </a:rPr>
            </a:br>
            <a:endParaRPr lang="en-US" sz="3200" dirty="0">
              <a:latin typeface="Arial Black" pitchFamily="34" charset="0"/>
            </a:endParaRPr>
          </a:p>
        </p:txBody>
      </p:sp>
      <p:sp>
        <p:nvSpPr>
          <p:cNvPr id="4" name="Footer Placeholder 2"/>
          <p:cNvSpPr txBox="1">
            <a:spLocks/>
          </p:cNvSpPr>
          <p:nvPr/>
        </p:nvSpPr>
        <p:spPr>
          <a:xfrm>
            <a:off x="1643042" y="5857892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INSTRUCTIONS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44" y="214290"/>
            <a:ext cx="8786874" cy="1470025"/>
          </a:xfrm>
        </p:spPr>
        <p:txBody>
          <a:bodyPr>
            <a:noAutofit/>
          </a:bodyPr>
          <a:lstStyle/>
          <a:p>
            <a:r>
              <a:rPr lang="en-IN" sz="3200" u="sng" dirty="0" smtClean="0">
                <a:latin typeface="Arial Black" pitchFamily="34" charset="0"/>
              </a:rPr>
              <a:t>A SET OF EIGHT INSTRUCTIONS TO INSTALL A REFRIGERATOR</a:t>
            </a:r>
            <a:r>
              <a:rPr lang="en-US" sz="3200" dirty="0" smtClean="0">
                <a:latin typeface="Arial Black" pitchFamily="34" charset="0"/>
              </a:rPr>
              <a:t/>
            </a:r>
            <a:br>
              <a:rPr lang="en-US" sz="3200" dirty="0" smtClean="0">
                <a:latin typeface="Arial Black" pitchFamily="34" charset="0"/>
              </a:rPr>
            </a:br>
            <a:r>
              <a:rPr lang="en-US" sz="3200" dirty="0" smtClean="0">
                <a:latin typeface="Arial Black" pitchFamily="34" charset="0"/>
              </a:rPr>
              <a:t/>
            </a:r>
            <a:br>
              <a:rPr lang="en-US" sz="3200" dirty="0" smtClean="0">
                <a:latin typeface="Arial Black" pitchFamily="34" charset="0"/>
              </a:rPr>
            </a:br>
            <a:r>
              <a:rPr lang="en-IN" sz="3200" dirty="0" smtClean="0"/>
              <a:t> </a:t>
            </a:r>
            <a:r>
              <a:rPr lang="en-IN" sz="3200" dirty="0" smtClean="0">
                <a:latin typeface="Arial Black" pitchFamily="34" charset="0"/>
              </a:rPr>
              <a:t>3. Rest the appliance firmly on the </a:t>
            </a:r>
            <a:br>
              <a:rPr lang="en-IN" sz="3200" dirty="0" smtClean="0">
                <a:latin typeface="Arial Black" pitchFamily="34" charset="0"/>
              </a:rPr>
            </a:br>
            <a:r>
              <a:rPr lang="en-IN" sz="3200" dirty="0" smtClean="0">
                <a:latin typeface="Arial Black" pitchFamily="34" charset="0"/>
              </a:rPr>
              <a:t>    ground which has an even surface.</a:t>
            </a:r>
            <a:br>
              <a:rPr lang="en-IN" sz="3200" dirty="0" smtClean="0">
                <a:latin typeface="Arial Black" pitchFamily="34" charset="0"/>
              </a:rPr>
            </a:br>
            <a:r>
              <a:rPr lang="en-US" sz="3200" dirty="0" smtClean="0">
                <a:latin typeface="Arial Black" pitchFamily="34" charset="0"/>
              </a:rPr>
              <a:t/>
            </a:r>
            <a:br>
              <a:rPr lang="en-US" sz="3200" dirty="0" smtClean="0">
                <a:latin typeface="Arial Black" pitchFamily="34" charset="0"/>
              </a:rPr>
            </a:br>
            <a:r>
              <a:rPr lang="en-IN" sz="3200" dirty="0" smtClean="0">
                <a:latin typeface="Arial Black" pitchFamily="34" charset="0"/>
              </a:rPr>
              <a:t>4. Proper electrical work should be </a:t>
            </a:r>
            <a:br>
              <a:rPr lang="en-IN" sz="3200" dirty="0" smtClean="0">
                <a:latin typeface="Arial Black" pitchFamily="34" charset="0"/>
              </a:rPr>
            </a:br>
            <a:r>
              <a:rPr lang="en-IN" sz="3200" dirty="0" smtClean="0">
                <a:latin typeface="Arial Black" pitchFamily="34" charset="0"/>
              </a:rPr>
              <a:t>    carried out by qualified technicians.</a:t>
            </a:r>
            <a:r>
              <a:rPr lang="en-US" sz="3200" dirty="0" smtClean="0">
                <a:latin typeface="Arial Black" pitchFamily="34" charset="0"/>
              </a:rPr>
              <a:t/>
            </a:r>
            <a:br>
              <a:rPr lang="en-US" sz="3200" dirty="0" smtClean="0">
                <a:latin typeface="Arial Black" pitchFamily="34" charset="0"/>
              </a:rPr>
            </a:br>
            <a:r>
              <a:rPr lang="en-US" sz="3200" dirty="0" smtClean="0">
                <a:latin typeface="Arial Black" pitchFamily="34" charset="0"/>
              </a:rPr>
              <a:t/>
            </a:r>
            <a:br>
              <a:rPr lang="en-US" sz="3200" dirty="0" smtClean="0">
                <a:latin typeface="Arial Black" pitchFamily="34" charset="0"/>
              </a:rPr>
            </a:br>
            <a:endParaRPr lang="en-US" sz="3200" dirty="0">
              <a:latin typeface="Arial Black" pitchFamily="34" charset="0"/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43042" y="5857892"/>
            <a:ext cx="5507719" cy="274320"/>
          </a:xfrm>
        </p:spPr>
        <p:txBody>
          <a:bodyPr/>
          <a:lstStyle/>
          <a:p>
            <a:r>
              <a:rPr lang="en-US" sz="4800" dirty="0" smtClean="0">
                <a:solidFill>
                  <a:srgbClr val="FFFF00"/>
                </a:solidFill>
                <a:latin typeface="Arial Black" pitchFamily="34" charset="0"/>
              </a:rPr>
              <a:t>INSTRUCTIONS</a:t>
            </a:r>
            <a:endParaRPr lang="en-US" sz="4800" dirty="0">
              <a:solidFill>
                <a:srgbClr val="FFFF00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214290"/>
            <a:ext cx="8429684" cy="1470025"/>
          </a:xfrm>
        </p:spPr>
        <p:txBody>
          <a:bodyPr>
            <a:noAutofit/>
          </a:bodyPr>
          <a:lstStyle/>
          <a:p>
            <a:r>
              <a:rPr lang="en-IN" sz="3200" u="sng" dirty="0" smtClean="0">
                <a:latin typeface="Arial Black" pitchFamily="34" charset="0"/>
              </a:rPr>
              <a:t>A SET OF EIGHT INSTRUCTIONS TO INSTALL A REFRIGERATOR</a:t>
            </a:r>
            <a:r>
              <a:rPr lang="en-US" sz="3200" dirty="0" smtClean="0">
                <a:latin typeface="Arial Black" pitchFamily="34" charset="0"/>
              </a:rPr>
              <a:t/>
            </a:r>
            <a:br>
              <a:rPr lang="en-US" sz="3200" dirty="0" smtClean="0">
                <a:latin typeface="Arial Black" pitchFamily="34" charset="0"/>
              </a:rPr>
            </a:br>
            <a:r>
              <a:rPr lang="en-US" sz="3200" dirty="0" smtClean="0">
                <a:latin typeface="Arial Black" pitchFamily="34" charset="0"/>
              </a:rPr>
              <a:t/>
            </a:r>
            <a:br>
              <a:rPr lang="en-US" sz="3200" dirty="0" smtClean="0">
                <a:latin typeface="Arial Black" pitchFamily="34" charset="0"/>
              </a:rPr>
            </a:br>
            <a:r>
              <a:rPr lang="en-IN" sz="3200" dirty="0" smtClean="0">
                <a:latin typeface="Arial Black" pitchFamily="34" charset="0"/>
              </a:rPr>
              <a:t> 5. Provide a separate 3 pin socket, </a:t>
            </a:r>
            <a:br>
              <a:rPr lang="en-IN" sz="3200" dirty="0" smtClean="0">
                <a:latin typeface="Arial Black" pitchFamily="34" charset="0"/>
              </a:rPr>
            </a:br>
            <a:r>
              <a:rPr lang="en-IN" sz="3200" dirty="0" smtClean="0">
                <a:latin typeface="Arial Black" pitchFamily="34" charset="0"/>
              </a:rPr>
              <a:t>     switch and fuse of 5 Amp.</a:t>
            </a:r>
            <a:br>
              <a:rPr lang="en-IN" sz="3200" dirty="0" smtClean="0">
                <a:latin typeface="Arial Black" pitchFamily="34" charset="0"/>
              </a:rPr>
            </a:br>
            <a:r>
              <a:rPr lang="en-US" sz="3200" dirty="0" smtClean="0">
                <a:latin typeface="Arial Black" pitchFamily="34" charset="0"/>
              </a:rPr>
              <a:t/>
            </a:r>
            <a:br>
              <a:rPr lang="en-US" sz="3200" dirty="0" smtClean="0">
                <a:latin typeface="Arial Black" pitchFamily="34" charset="0"/>
              </a:rPr>
            </a:br>
            <a:r>
              <a:rPr lang="en-IN" sz="3200" dirty="0" smtClean="0">
                <a:latin typeface="Arial Black" pitchFamily="34" charset="0"/>
              </a:rPr>
              <a:t>6. Ensure proper </a:t>
            </a:r>
            <a:r>
              <a:rPr lang="en-IN" sz="3200" dirty="0" err="1" smtClean="0">
                <a:latin typeface="Arial Black" pitchFamily="34" charset="0"/>
              </a:rPr>
              <a:t>earthing</a:t>
            </a:r>
            <a:r>
              <a:rPr lang="en-IN" sz="3200" dirty="0" smtClean="0">
                <a:latin typeface="Arial Black" pitchFamily="34" charset="0"/>
              </a:rPr>
              <a:t> for the </a:t>
            </a:r>
            <a:br>
              <a:rPr lang="en-IN" sz="3200" dirty="0" smtClean="0">
                <a:latin typeface="Arial Black" pitchFamily="34" charset="0"/>
              </a:rPr>
            </a:br>
            <a:r>
              <a:rPr lang="en-IN" sz="3200" dirty="0" smtClean="0">
                <a:latin typeface="Arial Black" pitchFamily="34" charset="0"/>
              </a:rPr>
              <a:t>    appliance</a:t>
            </a:r>
            <a:r>
              <a:rPr lang="en-US" sz="3200" dirty="0" smtClean="0">
                <a:latin typeface="Arial Black" pitchFamily="34" charset="0"/>
              </a:rPr>
              <a:t/>
            </a:r>
            <a:br>
              <a:rPr lang="en-US" sz="3200" dirty="0" smtClean="0">
                <a:latin typeface="Arial Black" pitchFamily="34" charset="0"/>
              </a:rPr>
            </a:br>
            <a:r>
              <a:rPr lang="en-US" sz="3200" dirty="0" smtClean="0">
                <a:latin typeface="Arial Black" pitchFamily="34" charset="0"/>
              </a:rPr>
              <a:t/>
            </a:r>
            <a:br>
              <a:rPr lang="en-US" sz="3200" dirty="0" smtClean="0">
                <a:latin typeface="Arial Black" pitchFamily="34" charset="0"/>
              </a:rPr>
            </a:br>
            <a:endParaRPr lang="en-US" sz="3200" dirty="0">
              <a:latin typeface="Arial Black" pitchFamily="34" charset="0"/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43042" y="5857892"/>
            <a:ext cx="5507719" cy="274320"/>
          </a:xfrm>
        </p:spPr>
        <p:txBody>
          <a:bodyPr/>
          <a:lstStyle/>
          <a:p>
            <a:r>
              <a:rPr lang="en-US" sz="4800" dirty="0" smtClean="0">
                <a:solidFill>
                  <a:srgbClr val="FFFF00"/>
                </a:solidFill>
                <a:latin typeface="Arial Black" pitchFamily="34" charset="0"/>
              </a:rPr>
              <a:t>INSTRUCTIONS</a:t>
            </a:r>
            <a:endParaRPr lang="en-US" sz="4800" dirty="0">
              <a:solidFill>
                <a:srgbClr val="FFFF00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