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4"/>
  </p:notesMasterIdLst>
  <p:sldIdLst>
    <p:sldId id="256" r:id="rId2"/>
    <p:sldId id="257" r:id="rId3"/>
    <p:sldId id="258" r:id="rId4"/>
    <p:sldId id="3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35"/>
      <p:bold r:id="rId136"/>
      <p:italic r:id="rId137"/>
      <p:boldItalic r:id="rId138"/>
    </p:embeddedFont>
    <p:embeddedFont>
      <p:font typeface="Cambria" panose="02040503050406030204" pitchFamily="18" charset="0"/>
      <p:regular r:id="rId139"/>
      <p:bold r:id="rId140"/>
      <p:italic r:id="rId141"/>
      <p:boldItalic r:id="rId142"/>
    </p:embeddedFont>
    <p:embeddedFont>
      <p:font typeface="Cambria Math" panose="02040503050406030204" pitchFamily="18" charset="0"/>
      <p:regular r:id="rId143"/>
    </p:embeddedFont>
    <p:embeddedFont>
      <p:font typeface="Franklin Gothic" panose="020B0604020202020204" charset="0"/>
      <p:bold r:id="rId144"/>
    </p:embeddedFont>
    <p:embeddedFont>
      <p:font typeface="Libre Baskerville" panose="02000000000000000000" pitchFamily="2" charset="0"/>
      <p:regular r:id="rId145"/>
      <p:bold r:id="rId146"/>
      <p:italic r:id="rId147"/>
    </p:embeddedFont>
    <p:embeddedFont>
      <p:font typeface="Noto Sans Symbols" panose="020B0604020202020204" charset="0"/>
      <p:regular r:id="rId148"/>
      <p:bold r:id="rId1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0" roundtripDataSignature="AMtx7mhix14Ldtupx5NZoihf+LD7fP6h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BB2FD-8A3A-4EEE-81F8-605611EFDFF6}">
  <a:tblStyle styleId="{06DBB2FD-8A3A-4EEE-81F8-605611EFDF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4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5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font" Target="fonts/font5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customschemas.google.com/relationships/presentationmetadata" Target="metadata"/><Relationship Id="rId155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6.fntdata"/><Relationship Id="rId14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font" Target="fonts/font1.fntdata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7.fntdata"/><Relationship Id="rId14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9.fntdata"/><Relationship Id="rId148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0.fntdata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H" userId="9432d62dca0ba6c1" providerId="LiveId" clId="{9D245AF2-E93F-4B86-BC41-358A24D28D96}"/>
    <pc:docChg chg="undo custSel addSld delSld modSld">
      <pc:chgData name="Priyanka H" userId="9432d62dca0ba6c1" providerId="LiveId" clId="{9D245AF2-E93F-4B86-BC41-358A24D28D96}" dt="2023-09-14T11:48:50.018" v="21" actId="47"/>
      <pc:docMkLst>
        <pc:docMk/>
      </pc:docMkLst>
      <pc:sldChg chg="modSp mod">
        <pc:chgData name="Priyanka H" userId="9432d62dca0ba6c1" providerId="LiveId" clId="{9D245AF2-E93F-4B86-BC41-358A24D28D96}" dt="2023-09-14T11:47:21.340" v="20" actId="1076"/>
        <pc:sldMkLst>
          <pc:docMk/>
          <pc:sldMk cId="0" sldId="325"/>
        </pc:sldMkLst>
        <pc:spChg chg="mod">
          <ac:chgData name="Priyanka H" userId="9432d62dca0ba6c1" providerId="LiveId" clId="{9D245AF2-E93F-4B86-BC41-358A24D28D96}" dt="2023-09-14T11:47:21.340" v="20" actId="1076"/>
          <ac:spMkLst>
            <pc:docMk/>
            <pc:sldMk cId="0" sldId="325"/>
            <ac:spMk id="562" creationId="{00000000-0000-0000-0000-000000000000}"/>
          </ac:spMkLst>
        </pc:spChg>
      </pc:sldChg>
      <pc:sldChg chg="del">
        <pc:chgData name="Priyanka H" userId="9432d62dca0ba6c1" providerId="LiveId" clId="{9D245AF2-E93F-4B86-BC41-358A24D28D96}" dt="2023-09-14T11:48:50.018" v="21" actId="47"/>
        <pc:sldMkLst>
          <pc:docMk/>
          <pc:sldMk cId="0" sldId="327"/>
        </pc:sldMkLst>
      </pc:sldChg>
      <pc:sldChg chg="new">
        <pc:chgData name="Priyanka H" userId="9432d62dca0ba6c1" providerId="LiveId" clId="{9D245AF2-E93F-4B86-BC41-358A24D28D96}" dt="2023-09-14T07:41:37.762" v="0" actId="680"/>
        <pc:sldMkLst>
          <pc:docMk/>
          <pc:sldMk cId="126703137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8" name="Google Shape;788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5" name="Google Shape;795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0" name="Google Shape;800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7" name="Google Shape;807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4" name="Google Shape;81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3" name="Google Shape;82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0" name="Google Shape;830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9" name="Google Shape;839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7" name="Google Shape;847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5" name="Google Shape;855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2" name="Google Shape;86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9" name="Google Shape;869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6" name="Google Shape;876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3" name="Google Shape;883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0" name="Google Shape;890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1" name="Google Shape;901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9" name="Google Shape;909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8" name="Google Shape;918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5" name="Google Shape;925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4" name="Google Shape;934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1" name="Google Shape;941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0" name="Google Shape;950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7" name="Google Shape;957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6" name="Google Shape;966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3" name="Google Shape;973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0" name="Google Shape;980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8" name="Google Shape;98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5" name="Google Shape;995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4" name="Google Shape;1004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2" name="Google Shape;1012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8" name="Google Shape;1018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4" name="Google Shape;1024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" name="Google Shape;31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1" name="Google Shape;35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4" name="Google Shape;38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" name="Google Shape;3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1" name="Google Shape;4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8" name="Google Shape;42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3" name="Google Shape;46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0" name="Google Shape;47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7" name="Google Shape;47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6" name="Google Shape;48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4" name="Google Shape;4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1" name="Google Shape;50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8" name="Google Shape;50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2" name="Google Shape;52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9" name="Google Shape;52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7" name="Google Shape;53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5" name="Google Shape;54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2" name="Google Shape;55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6" name="Google Shape;56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2" name="Google Shape;58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9" name="Google Shape;58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6" name="Google Shape;59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3" name="Google Shape;60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2" name="Google Shape;61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9" name="Google Shape;61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2" name="Google Shape;63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9" name="Google Shape;63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6" name="Google Shape;646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3" name="Google Shape;65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0" name="Google Shape;66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1" name="Google Shape;681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8" name="Google Shape;68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5" name="Google Shape;69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2" name="Google Shape;70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9" name="Google Shape;709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6" name="Google Shape;71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3" name="Google Shape;72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8" name="Google Shape;728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5" name="Google Shape;73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4" name="Google Shape;744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5" name="Google Shape;755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5" name="Google Shape;76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2" name="Google Shape;772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1" name="Google Shape;781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9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9"/>
          <p:cNvSpPr txBox="1">
            <a:spLocks noGrp="1"/>
          </p:cNvSpPr>
          <p:nvPr>
            <p:ph type="body" idx="1"/>
          </p:nvPr>
        </p:nvSpPr>
        <p:spPr>
          <a:xfrm>
            <a:off x="1201864" y="2702560"/>
            <a:ext cx="6583680" cy="380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1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2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2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3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3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8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 extrusionOk="0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9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7"/>
                </a:lnTo>
                <a:lnTo>
                  <a:pt x="8863071" y="6640288"/>
                </a:lnTo>
                <a:lnTo>
                  <a:pt x="8822525" y="6662776"/>
                </a:lnTo>
                <a:lnTo>
                  <a:pt x="8778740" y="6679471"/>
                </a:lnTo>
                <a:lnTo>
                  <a:pt x="8732228" y="6689862"/>
                </a:lnTo>
                <a:lnTo>
                  <a:pt x="8683498" y="6693439"/>
                </a:lnTo>
                <a:lnTo>
                  <a:pt x="329920" y="6693439"/>
                </a:lnTo>
                <a:lnTo>
                  <a:pt x="281168" y="6689862"/>
                </a:lnTo>
                <a:lnTo>
                  <a:pt x="234636" y="6679471"/>
                </a:lnTo>
                <a:lnTo>
                  <a:pt x="190835" y="6662776"/>
                </a:lnTo>
                <a:lnTo>
                  <a:pt x="150276" y="6640288"/>
                </a:lnTo>
                <a:lnTo>
                  <a:pt x="113469" y="6612517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9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38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8"/>
          <p:cNvSpPr txBox="1">
            <a:spLocks noGrp="1"/>
          </p:cNvSpPr>
          <p:nvPr>
            <p:ph type="body" idx="1"/>
          </p:nvPr>
        </p:nvSpPr>
        <p:spPr>
          <a:xfrm>
            <a:off x="1201864" y="2702560"/>
            <a:ext cx="6583680" cy="380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m.bell-labs.com/who/dmr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"/>
          <p:cNvGrpSpPr/>
          <p:nvPr/>
        </p:nvGrpSpPr>
        <p:grpSpPr>
          <a:xfrm>
            <a:off x="56799" y="81170"/>
            <a:ext cx="9022080" cy="6692265"/>
            <a:chOff x="62931" y="69722"/>
            <a:chExt cx="9022080" cy="6692265"/>
          </a:xfrm>
        </p:grpSpPr>
        <p:pic>
          <p:nvPicPr>
            <p:cNvPr id="45" name="Google Shape;4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13" y="69722"/>
              <a:ext cx="9013408" cy="6692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 extrusionOk="0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462" y="0"/>
                  </a:lnTo>
                  <a:lnTo>
                    <a:pt x="8732224" y="3576"/>
                  </a:lnTo>
                  <a:lnTo>
                    <a:pt x="8778762" y="13967"/>
                  </a:lnTo>
                  <a:lnTo>
                    <a:pt x="8822568" y="30662"/>
                  </a:lnTo>
                  <a:lnTo>
                    <a:pt x="8863130" y="53151"/>
                  </a:lnTo>
                  <a:lnTo>
                    <a:pt x="8899939" y="80923"/>
                  </a:lnTo>
                  <a:lnTo>
                    <a:pt x="8932485" y="113468"/>
                  </a:lnTo>
                  <a:lnTo>
                    <a:pt x="8960257" y="150277"/>
                  </a:lnTo>
                  <a:lnTo>
                    <a:pt x="8982745" y="190840"/>
                  </a:lnTo>
                  <a:lnTo>
                    <a:pt x="8999440" y="234645"/>
                  </a:lnTo>
                  <a:lnTo>
                    <a:pt x="9009831" y="281184"/>
                  </a:lnTo>
                  <a:lnTo>
                    <a:pt x="9013408" y="329946"/>
                  </a:lnTo>
                  <a:lnTo>
                    <a:pt x="9013408" y="6362369"/>
                  </a:lnTo>
                  <a:lnTo>
                    <a:pt x="9009831" y="6411115"/>
                  </a:lnTo>
                  <a:lnTo>
                    <a:pt x="8999440" y="6457639"/>
                  </a:lnTo>
                  <a:lnTo>
                    <a:pt x="8982745" y="6501432"/>
                  </a:lnTo>
                  <a:lnTo>
                    <a:pt x="8960257" y="6541984"/>
                  </a:lnTo>
                  <a:lnTo>
                    <a:pt x="8932485" y="6578785"/>
                  </a:lnTo>
                  <a:lnTo>
                    <a:pt x="8899939" y="6611323"/>
                  </a:lnTo>
                  <a:lnTo>
                    <a:pt x="8863130" y="6639090"/>
                  </a:lnTo>
                  <a:lnTo>
                    <a:pt x="8822568" y="6661574"/>
                  </a:lnTo>
                  <a:lnTo>
                    <a:pt x="8778762" y="6678266"/>
                  </a:lnTo>
                  <a:lnTo>
                    <a:pt x="8732224" y="6688655"/>
                  </a:lnTo>
                  <a:lnTo>
                    <a:pt x="8683462" y="6692231"/>
                  </a:lnTo>
                  <a:lnTo>
                    <a:pt x="329859" y="6692231"/>
                  </a:lnTo>
                  <a:lnTo>
                    <a:pt x="281114" y="6688655"/>
                  </a:lnTo>
                  <a:lnTo>
                    <a:pt x="234589" y="6678266"/>
                  </a:lnTo>
                  <a:lnTo>
                    <a:pt x="190796" y="6661574"/>
                  </a:lnTo>
                  <a:lnTo>
                    <a:pt x="150245" y="6639090"/>
                  </a:lnTo>
                  <a:lnTo>
                    <a:pt x="113445" y="6611323"/>
                  </a:lnTo>
                  <a:lnTo>
                    <a:pt x="80907" y="6578785"/>
                  </a:lnTo>
                  <a:lnTo>
                    <a:pt x="53141" y="6541984"/>
                  </a:lnTo>
                  <a:lnTo>
                    <a:pt x="30657" y="6501432"/>
                  </a:lnTo>
                  <a:lnTo>
                    <a:pt x="13965" y="6457639"/>
                  </a:lnTo>
                  <a:lnTo>
                    <a:pt x="3576" y="6411115"/>
                  </a:lnTo>
                  <a:lnTo>
                    <a:pt x="0" y="6362369"/>
                  </a:lnTo>
                  <a:lnTo>
                    <a:pt x="0" y="32994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2931" y="139668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 extrusionOk="0">
                  <a:moveTo>
                    <a:pt x="9021572" y="0"/>
                  </a:moveTo>
                  <a:lnTo>
                    <a:pt x="0" y="0"/>
                  </a:lnTo>
                  <a:lnTo>
                    <a:pt x="0" y="120580"/>
                  </a:lnTo>
                  <a:lnTo>
                    <a:pt x="9021572" y="120580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E6B0A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2931" y="2976711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 extrusionOk="0">
                  <a:moveTo>
                    <a:pt x="9021572" y="0"/>
                  </a:moveTo>
                  <a:lnTo>
                    <a:pt x="0" y="0"/>
                  </a:lnTo>
                  <a:lnTo>
                    <a:pt x="0" y="110531"/>
                  </a:lnTo>
                  <a:lnTo>
                    <a:pt x="9021572" y="110531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91848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326" y="188607"/>
            <a:ext cx="1040815" cy="1080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>
            <a:spLocks noGrp="1"/>
          </p:cNvSpPr>
          <p:nvPr>
            <p:ph type="title"/>
          </p:nvPr>
        </p:nvSpPr>
        <p:spPr>
          <a:xfrm>
            <a:off x="4155706" y="51301"/>
            <a:ext cx="16524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1422653" y="549605"/>
            <a:ext cx="631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CHENNAI.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67563" y="2129175"/>
            <a:ext cx="9022200" cy="1228800"/>
          </a:xfrm>
          <a:prstGeom prst="rect">
            <a:avLst/>
          </a:prstGeom>
          <a:solidFill>
            <a:srgbClr val="D24717"/>
          </a:solidFill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514350" marR="935988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and Engineering</a:t>
            </a:r>
            <a:endParaRPr sz="28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6641" y="4343400"/>
            <a:ext cx="9022200" cy="1308600"/>
          </a:xfrm>
          <a:prstGeom prst="rect">
            <a:avLst/>
          </a:prstGeom>
          <a:solidFill>
            <a:srgbClr val="D24717"/>
          </a:solidFill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463550" marR="935988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21CSS101J – Programming for Problem Solving  Unit I</a:t>
            </a:r>
            <a:endParaRPr sz="28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326" y="1784852"/>
            <a:ext cx="8610092" cy="466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05"/>
          <p:cNvSpPr txBox="1"/>
          <p:nvPr/>
        </p:nvSpPr>
        <p:spPr>
          <a:xfrm>
            <a:off x="483748" y="1403506"/>
            <a:ext cx="7350759" cy="527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1 – Using printf ( ) &amp; scanf ( ) function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193540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2466975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printf(“Enter the Value of a”);  scanf(“%d”, &amp;a);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2677795" lvl="0" indent="0" algn="l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printf(“Value of a is %d”, a);  getch( 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5" name="Google Shape;785;p10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06"/>
          <p:cNvSpPr txBox="1"/>
          <p:nvPr/>
        </p:nvSpPr>
        <p:spPr>
          <a:xfrm>
            <a:off x="383539" y="1164015"/>
            <a:ext cx="7350759" cy="56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2 – Using printf ( ) &amp; scanf ( ) function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193540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b,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174752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printf(“Enter the Value of a, b &amp; c”);  scanf(“%d %d %d”, &amp;a, &amp;b, &amp;c);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642620" lvl="0" indent="0" algn="l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printf(“Value of a, b &amp; c is %d%d%d”, a, b, c);  getch ( 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2" name="Google Shape;792;p10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7"/>
          <p:cNvSpPr txBox="1"/>
          <p:nvPr/>
        </p:nvSpPr>
        <p:spPr>
          <a:xfrm>
            <a:off x="1326896" y="130200"/>
            <a:ext cx="6314440" cy="619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3 – Using printf ( ) &amp; scanf ( ) function */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070984" lvl="0" indent="0" algn="l" rtl="0">
              <a:lnSpc>
                <a:spcPct val="147272"/>
              </a:lnSpc>
              <a:spcBef>
                <a:spcPts val="2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4964430" lvl="0" indent="0" algn="l" rtl="0">
              <a:lnSpc>
                <a:spcPct val="147272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  float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1875789" lvl="0" indent="0" algn="l" rtl="0">
              <a:lnSpc>
                <a:spcPct val="147272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printf(“Enter the Value of a &amp; b”);  scanf(“%d %d”, &amp;a, &amp;b);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printf(“Enter the Value of a &amp; b”);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scanf(“%f ”, &amp;c);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160782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printf(“Value of a, b is %d%d”, a, b);  printf(“Value of  c is %f”, 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getch ( 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108"/>
          <p:cNvSpPr txBox="1"/>
          <p:nvPr/>
        </p:nvSpPr>
        <p:spPr>
          <a:xfrm>
            <a:off x="383540" y="1013068"/>
            <a:ext cx="7350759" cy="5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4 – Using printf ( ) &amp; scanf ( ) function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193540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5085715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  float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printf(“Enter the Value of a, b &amp; c”);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scanf(“%d %d%f”, &amp;a, &amp;b, &amp;c);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689610" lvl="0" indent="0" algn="l" rtl="0">
              <a:lnSpc>
                <a:spcPct val="138636"/>
              </a:lnSpc>
              <a:spcBef>
                <a:spcPts val="15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printf(“Value of a, b &amp; c is %d%d%f”, a, b, c);  getch ( 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4" name="Google Shape;804;p10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109"/>
          <p:cNvSpPr txBox="1"/>
          <p:nvPr/>
        </p:nvSpPr>
        <p:spPr>
          <a:xfrm>
            <a:off x="383540" y="1839786"/>
            <a:ext cx="7350759" cy="356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Try it Out Yourself ! Write a C program to: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 two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Multiply two floating point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compute Quotient and Remainder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Swap two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1" name="Google Shape;811;p10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10"/>
          <p:cNvSpPr txBox="1"/>
          <p:nvPr/>
        </p:nvSpPr>
        <p:spPr>
          <a:xfrm>
            <a:off x="383540" y="1150854"/>
            <a:ext cx="7432040" cy="35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Unformatted Input / Output 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Works only with Character Data type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need of Format Specifier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Unformatted Input 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2085" marR="0" lvl="2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getch	(	)	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	Reads	alphanumeric	characters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8" name="Google Shape;818;p110"/>
          <p:cNvSpPr txBox="1"/>
          <p:nvPr/>
        </p:nvSpPr>
        <p:spPr>
          <a:xfrm>
            <a:off x="7405878" y="4021708"/>
            <a:ext cx="60071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from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9" name="Google Shape;819;p110"/>
          <p:cNvSpPr txBox="1"/>
          <p:nvPr/>
        </p:nvSpPr>
        <p:spPr>
          <a:xfrm>
            <a:off x="1298194" y="4536826"/>
            <a:ext cx="7310755" cy="153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5276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Keyboard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ii.	getchar ( )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Reads one character at a time till enter key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pressed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0" name="Google Shape;820;p11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11"/>
          <p:cNvSpPr txBox="1"/>
          <p:nvPr/>
        </p:nvSpPr>
        <p:spPr>
          <a:xfrm>
            <a:off x="383540" y="1304830"/>
            <a:ext cx="8223884" cy="46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iii.	gets ( )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Accepts any string from Keyboard until Enter Key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pressed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Unformatted Output 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putch	(	)	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	Writes	alphanumeric	characters	to	Monitor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(Output Device)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putchar ( )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Prints one character at a time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puts ( )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Prints a String to Monitor (Output Device)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7" name="Google Shape;827;p11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832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12"/>
          <p:cNvSpPr txBox="1"/>
          <p:nvPr/>
        </p:nvSpPr>
        <p:spPr>
          <a:xfrm>
            <a:off x="382778" y="1125894"/>
            <a:ext cx="8225155" cy="40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16 Single Line and Multiline Comments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Comment – Definition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provide information about lines of code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 clarity to the C source code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Allows	others	to	better	understand	what	the	code	was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intended to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Helps in debugging the code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4" name="Google Shape;834;p112"/>
          <p:cNvSpPr txBox="1"/>
          <p:nvPr/>
        </p:nvSpPr>
        <p:spPr>
          <a:xfrm>
            <a:off x="6910578" y="5207965"/>
            <a:ext cx="169735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hundreds	or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5" name="Google Shape;835;p112"/>
          <p:cNvSpPr txBox="1"/>
          <p:nvPr/>
        </p:nvSpPr>
        <p:spPr>
          <a:xfrm>
            <a:off x="841044" y="5039643"/>
            <a:ext cx="5829300" cy="153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Important	in	large	projects	containing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thousands of lines of source code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Types – Single line and multiline comment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6" name="Google Shape;836;p11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3"/>
          <p:cNvSpPr txBox="1"/>
          <p:nvPr/>
        </p:nvSpPr>
        <p:spPr>
          <a:xfrm>
            <a:off x="383540" y="1256266"/>
            <a:ext cx="8054340" cy="17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16 Single Line and Multiline Comments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Single Line Comment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Represented by double slash \\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3" name="Google Shape;843;p113"/>
          <p:cNvSpPr txBox="1"/>
          <p:nvPr/>
        </p:nvSpPr>
        <p:spPr>
          <a:xfrm>
            <a:off x="1835657" y="3356965"/>
            <a:ext cx="4680585" cy="309753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7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38455" marR="160401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//printing information  printf("Hello C");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4" name="Google Shape;844;p11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114"/>
          <p:cNvSpPr txBox="1"/>
          <p:nvPr/>
        </p:nvSpPr>
        <p:spPr>
          <a:xfrm>
            <a:off x="715733" y="1256266"/>
            <a:ext cx="8054340" cy="17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16 Single Line and Multiline Comments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Multi-Line Comment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Represented by slash asterisk \* ... *\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1" name="Google Shape;851;p114"/>
          <p:cNvSpPr txBox="1"/>
          <p:nvPr/>
        </p:nvSpPr>
        <p:spPr>
          <a:xfrm>
            <a:off x="1979676" y="3119725"/>
            <a:ext cx="4680585" cy="36474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7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3845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/*printing information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38455" marR="1519555" lvl="0" indent="12446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 Line Comment*/  printf("Hello C");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2" name="Google Shape;852;p11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383540" y="1438953"/>
            <a:ext cx="8383270" cy="470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2 Problem Solving through Programming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Program -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Set of instructions that instructs the computer to do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task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Programming Process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Defining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Problem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Planning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Solution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Coding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Testing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Documenting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115"/>
          <p:cNvGraphicFramePr/>
          <p:nvPr/>
        </p:nvGraphicFramePr>
        <p:xfrm>
          <a:off x="405775" y="1593963"/>
          <a:ext cx="8349600" cy="4518690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437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MULTI-Line Comments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SINGLE-Line Comment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Starts with /* and ends with */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Starts with //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325">
                <a:tc>
                  <a:txBody>
                    <a:bodyPr/>
                    <a:lstStyle/>
                    <a:p>
                      <a:pPr marL="91440" marR="2552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All Words and Statements written  between /* and */ are ignored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75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46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Statements after the symbol //  upto the end of line are ignored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75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50"/>
                        <a:buFont typeface="Arial"/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Comment ends when */ Occures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4643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Comment Ends whenever  ENTER is Pressed and New  Line Starts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e.g /* Program for Factorial */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e.g // Program for Fibonacci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9" name="Google Shape;859;p11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6"/>
          <p:cNvSpPr txBox="1"/>
          <p:nvPr/>
        </p:nvSpPr>
        <p:spPr>
          <a:xfrm>
            <a:off x="283332" y="1539161"/>
            <a:ext cx="8222615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4175" marR="0" lvl="0" indent="-37211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15 Operators in C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supports rich set of built in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manipulate Constants (Data) &amp;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 of Mathematical (or) Logical expressions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Operators vs Operands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Operator – Definition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Symbol (or) Special character that instructs the compiler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19405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perform mathematical (or) Logical operations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6" name="Google Shape;866;p11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17"/>
          <p:cNvSpPr txBox="1"/>
          <p:nvPr/>
        </p:nvSpPr>
        <p:spPr>
          <a:xfrm>
            <a:off x="508800" y="1501583"/>
            <a:ext cx="7350759" cy="54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4175" marR="0" lvl="0" indent="-37211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Classification of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 &amp; Decrement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Comma Operator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Arrow Operator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Bitwise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Sizeof Operator</a:t>
            </a:r>
            <a:endParaRPr/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Arithmetic Operators</a:t>
            </a:r>
            <a:endParaRPr/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Relational Operators</a:t>
            </a:r>
            <a:endParaRPr/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Logical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3" name="Google Shape;873;p11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18"/>
          <p:cNvSpPr txBox="1"/>
          <p:nvPr/>
        </p:nvSpPr>
        <p:spPr>
          <a:xfrm>
            <a:off x="383540" y="1254726"/>
            <a:ext cx="8223900" cy="54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Increment and Decrement Operators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	and	decrement	operators	are	unary	operators  that add or subtract one from their operand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languages feature two versions (pre- and post-) of each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placed before variable (Pre)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placed AFTER THE variable (Post)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increment operator is written as ++ and the decrement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is written as --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11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19"/>
          <p:cNvSpPr txBox="1"/>
          <p:nvPr/>
        </p:nvSpPr>
        <p:spPr>
          <a:xfrm>
            <a:off x="383550" y="1701994"/>
            <a:ext cx="7526400" cy="375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Increment and Decrement Operators Contd…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Classification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 Increment Operator(++i)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Post Increment Operator(i++)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 Decrement Operator(--i)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Post Decrement Operator(i–)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7" name="Google Shape;887;p11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20"/>
          <p:cNvSpPr txBox="1"/>
          <p:nvPr/>
        </p:nvSpPr>
        <p:spPr>
          <a:xfrm>
            <a:off x="620903" y="1417163"/>
            <a:ext cx="7350759" cy="1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Increment and Decrement Operators Contd…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4" name="Google Shape;894;p120"/>
          <p:cNvSpPr txBox="1"/>
          <p:nvPr/>
        </p:nvSpPr>
        <p:spPr>
          <a:xfrm>
            <a:off x="1298194" y="4841189"/>
            <a:ext cx="4128770" cy="15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++count, ++a, ++i, ++count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Count++, a++, i++, count++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5" name="Google Shape;895;p120"/>
          <p:cNvSpPr txBox="1"/>
          <p:nvPr/>
        </p:nvSpPr>
        <p:spPr>
          <a:xfrm>
            <a:off x="685800" y="3344900"/>
            <a:ext cx="7901940" cy="462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(pre)++variable_name;	(pre)- -variable_name;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6" name="Google Shape;896;p120"/>
          <p:cNvSpPr txBox="1"/>
          <p:nvPr/>
        </p:nvSpPr>
        <p:spPr>
          <a:xfrm>
            <a:off x="4296283" y="3832986"/>
            <a:ext cx="58356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(Or)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7" name="Google Shape;897;p120"/>
          <p:cNvSpPr txBox="1"/>
          <p:nvPr/>
        </p:nvSpPr>
        <p:spPr>
          <a:xfrm>
            <a:off x="685800" y="4335500"/>
            <a:ext cx="8049895" cy="38215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variable_name++ (post);	variable_name –- (Post);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8" name="Google Shape;898;p12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1"/>
          <p:cNvSpPr txBox="1"/>
          <p:nvPr/>
        </p:nvSpPr>
        <p:spPr>
          <a:xfrm>
            <a:off x="533851" y="1002634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Contd…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05" name="Google Shape;905;p121"/>
          <p:cNvGraphicFramePr/>
          <p:nvPr/>
        </p:nvGraphicFramePr>
        <p:xfrm>
          <a:off x="195326" y="2397210"/>
          <a:ext cx="8672850" cy="4262640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93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025">
                <a:tc>
                  <a:txBody>
                    <a:bodyPr/>
                    <a:lstStyle/>
                    <a:p>
                      <a:pPr marL="1676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 No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Operator type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Operator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45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 Increment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++i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8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of i is incremented before  assigning it to variable i.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32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Post Increment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i++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	of	i	is	incremented	after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435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assigning it to variable i.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42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 Decrement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-- i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8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of i is decremented before  assigning it to variable i.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3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68897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Post  Decrement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 --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716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of i is decremented after  assigning it to variable i.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6" name="Google Shape;906;p12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22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22"/>
          <p:cNvSpPr txBox="1"/>
          <p:nvPr/>
        </p:nvSpPr>
        <p:spPr>
          <a:xfrm>
            <a:off x="1298194" y="125482"/>
            <a:ext cx="5728335" cy="394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821814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Post Increment*/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484879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i = 0;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(i++&lt;5)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printf(“%d”, i);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3" name="Google Shape;913;p122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4" name="Google Shape;914;p122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5" name="Google Shape;915;p122"/>
          <p:cNvSpPr txBox="1"/>
          <p:nvPr/>
        </p:nvSpPr>
        <p:spPr>
          <a:xfrm>
            <a:off x="304800" y="5264264"/>
            <a:ext cx="8610600" cy="8194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1 2 3 4 5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23"/>
          <p:cNvSpPr txBox="1"/>
          <p:nvPr/>
        </p:nvSpPr>
        <p:spPr>
          <a:xfrm>
            <a:off x="471222" y="1091887"/>
            <a:ext cx="8224500" cy="565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Contd…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program, value of	i “1” is compared with 5 in  while expression.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 value of “i” is incremented from 0 to 1 using post-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 operator.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incremented	value	“1”	is	assigned	to	the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	3	steps	are	continued	until	while	expression	becomes  false and output is displayed as “1 2 3 4 5”.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2" name="Google Shape;922;p12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4"/>
          <p:cNvSpPr/>
          <p:nvPr/>
        </p:nvSpPr>
        <p:spPr>
          <a:xfrm>
            <a:off x="304800" y="453025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24"/>
          <p:cNvSpPr txBox="1"/>
          <p:nvPr/>
        </p:nvSpPr>
        <p:spPr>
          <a:xfrm>
            <a:off x="1298194" y="453025"/>
            <a:ext cx="5673090" cy="358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87642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Pre Increment*/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429000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i = 1;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(++i&lt;5)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printf(“%d”, i 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9" name="Google Shape;929;p124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0" name="Google Shape;930;p124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1" name="Google Shape;931;p124"/>
          <p:cNvSpPr txBox="1"/>
          <p:nvPr/>
        </p:nvSpPr>
        <p:spPr>
          <a:xfrm>
            <a:off x="304800" y="5577415"/>
            <a:ext cx="8610600" cy="908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1 2 3 4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83540" y="1489057"/>
            <a:ext cx="8383270" cy="470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2 Problem Solving through Programming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typical programming task can be divided into two phases: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Problem solving phase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Produce an ordered sequence of steps that describe solution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57785" lvl="0" indent="0" algn="ctr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problem this sequence of steps is called an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 startAt="2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Implementation phase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 the program in some programming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Steps in Problem Solving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Produce a general algorithm (one can use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125"/>
          <p:cNvSpPr txBox="1"/>
          <p:nvPr/>
        </p:nvSpPr>
        <p:spPr>
          <a:xfrm>
            <a:off x="433644" y="1208725"/>
            <a:ext cx="8224520" cy="562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Contd…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above program, value of “i” is incremented from 0 to 1  using pre-increment operator.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incremented value “1” is compared with 5 in while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incremented	value	“1”	is	assigned	to	the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 3 steps are continued until while expression becomes false  and output is displayed as “1 2 3 4”.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8" name="Google Shape;938;p12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6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26"/>
          <p:cNvSpPr txBox="1"/>
          <p:nvPr/>
        </p:nvSpPr>
        <p:spPr>
          <a:xfrm>
            <a:off x="1298194" y="125482"/>
            <a:ext cx="5765165" cy="394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783714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Post Decrement*/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521709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i = 10;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(i--&gt;5)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printf(“%d”, i 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5" name="Google Shape;945;p126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6" name="Google Shape;946;p126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7" name="Google Shape;947;p126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9 8 7 6 5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27"/>
          <p:cNvSpPr txBox="1"/>
          <p:nvPr/>
        </p:nvSpPr>
        <p:spPr>
          <a:xfrm>
            <a:off x="402581" y="1011528"/>
            <a:ext cx="8225155" cy="565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Contd…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program, value of	i “10” is compared with 5 in  while expression.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 value of “i” is decremented from 10 to 9 using post-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decrement operator.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decremented	value	“9”	is	assigned	to	the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	3	steps	are	continued	until	while	expression	becomes  false and output is displayed as “9 8 7 6 5”.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4" name="Google Shape;954;p12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8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28"/>
          <p:cNvSpPr txBox="1"/>
          <p:nvPr/>
        </p:nvSpPr>
        <p:spPr>
          <a:xfrm>
            <a:off x="1298194" y="125482"/>
            <a:ext cx="5709920" cy="394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83832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Pre Decrement*/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466465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i = 10;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(--i&gt;5)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printf(“%d”, i);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1" name="Google Shape;961;p128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2" name="Google Shape;962;p128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3" name="Google Shape;963;p128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9 8 7 6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129"/>
          <p:cNvSpPr txBox="1"/>
          <p:nvPr/>
        </p:nvSpPr>
        <p:spPr>
          <a:xfrm>
            <a:off x="383540" y="1233777"/>
            <a:ext cx="8223884" cy="562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Contd…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above program, value of “i” is decremented from 10 to  9 using pre-decrement operator.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decremented value “9” is compared with 5 in while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decremented	value	“9”	is	assigned	to	the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 3 steps are continued until while expression becomes false  and output is displayed as “9 8 7 6”.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0" name="Google Shape;970;p12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975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30"/>
          <p:cNvSpPr txBox="1"/>
          <p:nvPr/>
        </p:nvSpPr>
        <p:spPr>
          <a:xfrm>
            <a:off x="433320" y="1256266"/>
            <a:ext cx="8225155" cy="52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Comma Operator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762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Special operator which separates the declaration of multiple 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Has Lowest Precedence i.e it is having lowest priority so it is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evaluated at last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Returns the value of the rightmost operand when multiple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comma operators are used inside an expression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Acts as Operator	in an Expression and as a Separator while  Declaring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7" name="Google Shape;977;p13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131"/>
          <p:cNvSpPr txBox="1"/>
          <p:nvPr/>
        </p:nvSpPr>
        <p:spPr>
          <a:xfrm>
            <a:off x="821951" y="1256266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b)	Comma Operator Contd…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4" name="Google Shape;984;p131"/>
          <p:cNvSpPr txBox="1"/>
          <p:nvPr/>
        </p:nvSpPr>
        <p:spPr>
          <a:xfrm>
            <a:off x="1835657" y="2719412"/>
            <a:ext cx="4680585" cy="38779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 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2869565" lvl="0" indent="0" algn="l" rtl="0">
              <a:lnSpc>
                <a:spcPct val="145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j;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=(j=10, j+20);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%d\n j = %d\n” 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i,j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);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5" name="Google Shape;985;p13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32"/>
          <p:cNvSpPr txBox="1"/>
          <p:nvPr/>
        </p:nvSpPr>
        <p:spPr>
          <a:xfrm>
            <a:off x="383540" y="1676948"/>
            <a:ext cx="8223250" cy="376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3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Arrow Operator (-&gt;)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715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Arrow	operator	is	used	to	access	the	structure	members  when we use pointer variable to access it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pointer to a structure is used then arrow operator is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2" name="Google Shape;992;p13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33"/>
          <p:cNvSpPr txBox="1"/>
          <p:nvPr/>
        </p:nvSpPr>
        <p:spPr>
          <a:xfrm>
            <a:off x="470204" y="1256266"/>
            <a:ext cx="7350759" cy="325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4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Assignment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Assigns result of expression to a variable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Performs Arithmetic and Assignment operations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Commonly used Assignment operator: </a:t>
            </a: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9" name="Google Shape;999;p133"/>
          <p:cNvSpPr txBox="1"/>
          <p:nvPr/>
        </p:nvSpPr>
        <p:spPr>
          <a:xfrm>
            <a:off x="841044" y="5039643"/>
            <a:ext cx="660908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6464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 = 25; age = 18; pi = 31.4; area = 3.14 * r * r;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0" name="Google Shape;1000;p133"/>
          <p:cNvSpPr txBox="1"/>
          <p:nvPr/>
        </p:nvSpPr>
        <p:spPr>
          <a:xfrm>
            <a:off x="2627757" y="4581118"/>
            <a:ext cx="3300095" cy="462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 = expression;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1" name="Google Shape;1001;p13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134"/>
          <p:cNvSpPr txBox="1"/>
          <p:nvPr/>
        </p:nvSpPr>
        <p:spPr>
          <a:xfrm>
            <a:off x="583957" y="1363797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15 Operators in C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Shorthand Assignment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008" name="Google Shape;1008;p134"/>
          <p:cNvGraphicFramePr/>
          <p:nvPr/>
        </p:nvGraphicFramePr>
        <p:xfrm>
          <a:off x="1201864" y="2702560"/>
          <a:ext cx="6564000" cy="3788500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379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550">
                <a:tc>
                  <a:txBody>
                    <a:bodyPr/>
                    <a:lstStyle/>
                    <a:p>
                      <a:pPr marL="1314450" marR="666750" lvl="0" indent="-64071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Simple Assignment  Operator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Shorthand Operator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10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+ 1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a+=1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75"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– 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a-=1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* 2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a*=2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/ 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a/=b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% 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a%=b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 = c * 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 *= 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 = b / 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 /=(a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9" name="Google Shape;1009;p13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83540" y="2215567"/>
            <a:ext cx="8383270" cy="319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2 Problem Solving through Programming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 startAt="2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Refine the algorithm successively to get step by step detailed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that is very close to a computer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 startAt="2"/>
            </a:pPr>
            <a:r>
              <a:rPr lang="en-US" sz="2200" b="1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Pseudocode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an artificial and informal language that helps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programmers develop algorithms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Pseudocode is very similar to everyday English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35"/>
          <p:cNvSpPr/>
          <p:nvPr/>
        </p:nvSpPr>
        <p:spPr>
          <a:xfrm>
            <a:off x="304800" y="152387"/>
            <a:ext cx="8610600" cy="6617334"/>
          </a:xfrm>
          <a:custGeom>
            <a:avLst/>
            <a:gdLst/>
            <a:ahLst/>
            <a:cxnLst/>
            <a:rect l="l" t="t" r="r" b="b"/>
            <a:pathLst>
              <a:path w="8610600" h="6617334" extrusionOk="0">
                <a:moveTo>
                  <a:pt x="0" y="6617208"/>
                </a:moveTo>
                <a:lnTo>
                  <a:pt x="8610600" y="6617208"/>
                </a:lnTo>
                <a:lnTo>
                  <a:pt x="8610600" y="0"/>
                </a:lnTo>
                <a:lnTo>
                  <a:pt x="0" y="0"/>
                </a:lnTo>
                <a:lnTo>
                  <a:pt x="0" y="6617208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135"/>
          <p:cNvSpPr txBox="1"/>
          <p:nvPr/>
        </p:nvSpPr>
        <p:spPr>
          <a:xfrm>
            <a:off x="1298194" y="125482"/>
            <a:ext cx="6211570" cy="650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33731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Assignment Operations*/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967479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a;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= 11;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a+ = 4;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1897379" lvl="0" indent="457200" algn="l" rtl="0">
              <a:lnSpc>
                <a:spcPct val="137083"/>
              </a:lnSpc>
              <a:spcBef>
                <a:spcPts val="1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a = 11;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a- = 4;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1897379" lvl="0" indent="457200" algn="l" rtl="0">
              <a:lnSpc>
                <a:spcPct val="137083"/>
              </a:lnSpc>
              <a:spcBef>
                <a:spcPts val="1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a = 11;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a* = 4;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1897379" lvl="0" indent="457200" algn="l" rtl="0">
              <a:lnSpc>
                <a:spcPct val="137083"/>
              </a:lnSpc>
              <a:spcBef>
                <a:spcPts val="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a = 11; a/ = 4;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36"/>
          <p:cNvSpPr txBox="1"/>
          <p:nvPr/>
        </p:nvSpPr>
        <p:spPr>
          <a:xfrm>
            <a:off x="304800" y="152400"/>
            <a:ext cx="8610600" cy="25647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9202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53162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= 11;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46304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a% = 4;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463040" marR="3235325" lvl="0" indent="525780" algn="l" rtl="0">
              <a:lnSpc>
                <a:spcPct val="113799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getch ( );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1" name="Google Shape;1021;p136"/>
          <p:cNvSpPr txBox="1"/>
          <p:nvPr/>
        </p:nvSpPr>
        <p:spPr>
          <a:xfrm>
            <a:off x="304800" y="2819400"/>
            <a:ext cx="8610600" cy="26930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5902325" lvl="0" indent="0" algn="l" rtl="0">
              <a:lnSpc>
                <a:spcPct val="144958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 of A is 15  Value of A is 7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5902325" lvl="0" indent="0" algn="l" rtl="0">
              <a:lnSpc>
                <a:spcPct val="144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 of A is 44  Value of A is 2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 of A is 3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37"/>
          <p:cNvSpPr txBox="1">
            <a:spLocks noGrp="1"/>
          </p:cNvSpPr>
          <p:nvPr>
            <p:ph type="title"/>
          </p:nvPr>
        </p:nvSpPr>
        <p:spPr>
          <a:xfrm>
            <a:off x="2460364" y="3100528"/>
            <a:ext cx="4253587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solidFill>
                  <a:srgbClr val="336600"/>
                </a:solidFill>
              </a:rPr>
              <a:t>THANK YOU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3" y="4606321"/>
            <a:ext cx="3609975" cy="18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28600" y="3262376"/>
            <a:ext cx="8382000" cy="1022350"/>
          </a:xfrm>
          <a:prstGeom prst="rect">
            <a:avLst/>
          </a:prstGeom>
          <a:solidFill>
            <a:srgbClr val="99FF33"/>
          </a:solidFill>
          <a:ln w="76200" cap="flat" cmpd="sng">
            <a:solidFill>
              <a:srgbClr val="00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2457450" marR="838200" lvl="0" indent="-161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 a step-by-step method for solving a  problem or doing a task.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44220" y="1347609"/>
            <a:ext cx="7350759" cy="178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informal definition of an algorithm is: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endParaRPr sz="195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41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383539" y="1317356"/>
            <a:ext cx="8225155" cy="528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are Algorithms for?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6985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way	to	communicate	about	your	problem/solution	with  others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possible way to solve a given problem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"formalization" of a method, that will be proved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mandatory first step before implementing a solution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Algorithm Definition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“A finite sequence of unambiguous,  executable steps or instructions, which, if followed would  ultimately terminate and give the solution of the problem”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715733" y="1489057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Notations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Starting point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Numbers – Positions in Algorithm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20090" marR="0" lvl="1" indent="-25082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Incoming Information - Input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Control Flow – Order of evaluating Instructions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Outgoing Information	- Output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Ending Point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383540" y="1426427"/>
            <a:ext cx="7995920" cy="510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Properties of an algorithm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The algorithm must eventually terminate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Always give a solution when one exists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Correct (sound)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Always give a correct solution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Rules of Writing an Algorithm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 consistent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Have well Defined input and output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 not use any syntax of any specific programming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383540" y="1577784"/>
            <a:ext cx="7444800" cy="40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development process consists of five major steps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Obtain a description of the problem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Analyze the problem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 a high-level algorithm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Refine the algorithm by adding more detail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Review the algorithm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83540" y="1576739"/>
            <a:ext cx="8230800" cy="49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9055" marR="0" lvl="0" indent="0" algn="ctr" rtl="0">
              <a:lnSpc>
                <a:spcPct val="100000"/>
              </a:lnSpc>
              <a:spcBef>
                <a:spcPts val="23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sng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3300"/>
              </a:buClr>
              <a:buSzPts val="2050"/>
              <a:buFont typeface="Noto Sans Symbols"/>
              <a:buChar char="❑"/>
            </a:pPr>
            <a:r>
              <a:rPr lang="en-US" sz="24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6350" lvl="1" indent="-457833" algn="l" rtl="0">
              <a:lnSpc>
                <a:spcPct val="1501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 an algorithm for finding the largest integer among a  list of positive integers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algorithm should find the largest integer among a list of  any values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	algorithm	should	be	general	 and	not	depend	on	the  number of integers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  <p:sp>
        <p:nvSpPr>
          <p:cNvPr id="59" name="Google Shape;59;p5"/>
          <p:cNvSpPr txBox="1"/>
          <p:nvPr/>
        </p:nvSpPr>
        <p:spPr>
          <a:xfrm>
            <a:off x="383540" y="1279778"/>
            <a:ext cx="8227059" cy="497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95295" marR="2991485" lvl="0" indent="-1270" algn="ctr" rtl="0">
              <a:lnSpc>
                <a:spcPct val="150100"/>
              </a:lnSpc>
              <a:spcBef>
                <a:spcPts val="89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UNIT I 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Evolution of Programming &amp; Languages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 sz="1800" b="0" i="0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Problem Solving  through Programming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 </a:t>
            </a:r>
            <a:r>
              <a:rPr lang="en-US" sz="1800" b="0" i="0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Writing Algorithms &amp; Pseudo code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  <a:r>
              <a:rPr lang="en-US" sz="1800" b="0" i="0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 Single line and  multiline comments-Introduction to C :  Structure of C the Program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 sz="1800" b="0" i="0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Input and output statements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 </a:t>
            </a:r>
            <a:r>
              <a:rPr lang="en-US" sz="1800" b="0" i="0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Variables and identifiers, Constants, Keywords –Values, Names,  Scope, Binding, Storage Classes - Numeric Data types: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integer, floating point </a:t>
            </a:r>
            <a:r>
              <a:rPr lang="en-US" sz="1800" b="0" i="0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– Non-Numeric Data types : char and string- L value and R value in expression, Increment and Decrement operator-Comma, Arrow and Assignment operator – Arithmetic, Relational and Logical Operators – Condition Operators, Operator Precedence – Expressions with pre/post increment operator. 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383538" y="1506515"/>
            <a:ext cx="8228965" cy="495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14019" marR="0" lvl="0" indent="-341629" algn="l" rtl="0">
              <a:lnSpc>
                <a:spcPct val="100000"/>
              </a:lnSpc>
              <a:spcBef>
                <a:spcPts val="2365"/>
              </a:spcBef>
              <a:spcAft>
                <a:spcPts val="0"/>
              </a:spcAft>
              <a:buClr>
                <a:srgbClr val="C00000"/>
              </a:buClr>
              <a:buSzPts val="2050"/>
              <a:buFont typeface="Noto Sans Symbols"/>
              <a:buChar char="❑"/>
            </a:pPr>
            <a:r>
              <a:rPr lang="en-US" sz="24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0" lvl="1" indent="-457833" algn="l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solve this problem, we need an intuitive approach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80000"/>
              </a:lnSpc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First use a small number of integers (for example, five), then  extend the solution to any number of integers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 algorithm	receives	a  list	of	five	integers	as	input	and  gives the largest integer as output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5007" y="1506396"/>
            <a:ext cx="5277705" cy="512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618" y="1573172"/>
            <a:ext cx="6480683" cy="51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47014"/>
            <a:ext cx="8272399" cy="395712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879" y="2015816"/>
            <a:ext cx="8510524" cy="31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715733" y="1639370"/>
            <a:ext cx="7350759" cy="432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630805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 2: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1 to 20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1: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2: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Initialize X as 0,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 X by 1,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X,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X is less than 20 then go back to step 2.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6: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383540" y="1564213"/>
            <a:ext cx="8384679" cy="432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81965" marR="0" lvl="0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 3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42925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Convert Temperature from Fahrenheit (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℉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Celsius (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℃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 temperature in Fahrenheit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Calculate temperature with formula C=5/9*(F-32)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C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44855" marR="0" lvl="1" indent="-35242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383540" y="1413901"/>
            <a:ext cx="7575550" cy="505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14375" marR="0" lvl="0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 4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13740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to Add Two Numbers Entered by User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Step2: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Declare variables num1, num2 and sum.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 values num1 and num2.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4530" marR="5080" lvl="1" indent="-684530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 num1 and num2 and assign the result to sum.  sum←num1+num2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Display sum Step 6: Stop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483748" y="1752104"/>
            <a:ext cx="7350759" cy="407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Creating Algorithms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Write an Algorithm to: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Largest among three different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roots of a Quadratic Equation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Factorial of a Number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 whether a number entered is Prime or not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Fibonacci Series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508800" y="1476531"/>
            <a:ext cx="7350759" cy="51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Flowcharts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Diagrammatic representation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Illustrates sequence of operations to be performed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step represented by a different symbol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Symbol contains short description of the Process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Symbols linked together by arrows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Easy to understand diagrams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Clear Documentation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70534" marR="0" lvl="0" indent="-39814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Helps clarify the understanding of the process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/>
        </p:nvSpPr>
        <p:spPr>
          <a:xfrm>
            <a:off x="383540" y="1449939"/>
            <a:ext cx="8224520" cy="470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 Evolution of Programming &amp; Languages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Computer	needs	to	be	given	instructions	in	a	programming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language that it understands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Programming Language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Artificial language that controls the behavior of computer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Defined through the use of syntactic and semantic rules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facilitate communication about the task of organizing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manipulating information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express algorithms precisely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1" y="0"/>
            <a:ext cx="9132888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257" y="1476492"/>
            <a:ext cx="8519237" cy="517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383540" y="1575199"/>
            <a:ext cx="8148955" cy="51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Flowcharts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Guidelines for Preparing Flowchart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Logical order of requirements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Ensure that Flowchart has logical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Direction is from Top to bottom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one flow line is used with Terminal Symbol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one flow line should come out of a Process symbol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21665" marR="5080" lvl="1" indent="-229234" algn="l" rtl="0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one flow line should enter a Decision symbol but multiple  lines may leave the Decision symbol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>
            <a:off x="383540" y="1852312"/>
            <a:ext cx="7350759" cy="407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3 Drawing Flowcharts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Guidelines for Preparing Flowchart Contd…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44855" marR="0" lvl="1" indent="-352425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 briefly within Symbols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connectors to reduce number of flow lines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Avoid intersection of flow lines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Test Flowchart through simple test data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Clear, Neat and easy to follow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4549" y="2221257"/>
            <a:ext cx="27908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2747" y="357161"/>
            <a:ext cx="64484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9144000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383540" y="1256266"/>
            <a:ext cx="7354570" cy="506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4 Writing Pseudocode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 – Imitation / False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Code – Instructions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Goal: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provide a high level description of the Algorithm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Benefit: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Enables programmer to concentrate on Algorithm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Similar to programming code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Description of the Algorithm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specific Programming language notations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 Code transformed into actual program code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/>
        </p:nvSpPr>
        <p:spPr>
          <a:xfrm>
            <a:off x="383540" y="1256266"/>
            <a:ext cx="7907020" cy="54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1" indent="-457833" algn="l" rtl="0">
              <a:lnSpc>
                <a:spcPct val="100000"/>
              </a:lnSpc>
              <a:spcBef>
                <a:spcPts val="2365"/>
              </a:spcBef>
              <a:spcAft>
                <a:spcPts val="0"/>
              </a:spcAft>
              <a:buClr>
                <a:srgbClr val="D24717"/>
              </a:buClr>
              <a:buSzPts val="2050"/>
              <a:buFont typeface="Cambria"/>
              <a:buAutoNum type="alphaLcParenR"/>
            </a:pPr>
            <a:r>
              <a:rPr lang="en-US" sz="24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Guidelines for Writing Pseudo Code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90245" marR="0" lvl="2" indent="-297814" algn="l" rtl="0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9B2C1F"/>
              </a:buClr>
              <a:buSzPts val="205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Write only one Statement per line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64564" marR="0" lvl="3" indent="-297814" algn="l" rtl="0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– Pseudo Code for calculating Salary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69135" marR="0" lvl="4" indent="-525145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AutoNum type="arabicPeriod"/>
            </a:pPr>
            <a:r>
              <a:rPr lang="en-US" sz="20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READ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name, hourly rate, hours worked, deduction rate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01825" marR="0" lvl="4" indent="-457833" algn="l" rtl="0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Gross pay = hourly rate * hours worked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57070" marR="0" lvl="4" indent="-512445" algn="l" rtl="0">
              <a:lnSpc>
                <a:spcPct val="100000"/>
              </a:lnSpc>
              <a:spcBef>
                <a:spcPts val="16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deduction = gross pay * deduction rate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57070" marR="0" lvl="4" indent="-512445" algn="l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net pay = gross pay – deduction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57070" marR="0" lvl="4" indent="-512445" algn="l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AutoNum type="arabicPeriod"/>
            </a:pPr>
            <a:r>
              <a:rPr lang="en-US" sz="20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name, gross, deduction, net pay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/>
        </p:nvSpPr>
        <p:spPr>
          <a:xfrm>
            <a:off x="508801" y="1254726"/>
            <a:ext cx="7825105" cy="548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2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Capitalize Initial Keyword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Keywords to be written in capital letters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Examples: </a:t>
            </a:r>
            <a:r>
              <a:rPr lang="en-US" sz="19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READ, WRITE, IF, ELSE, WHILE, REPEAT, PRINT</a:t>
            </a:r>
            <a:endParaRPr sz="19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2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Indent to show Hierarchy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Indentation shows the structure boundaries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Sequence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Looping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03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/>
        </p:nvSpPr>
        <p:spPr>
          <a:xfrm>
            <a:off x="383539" y="1764630"/>
            <a:ext cx="8228965" cy="4032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4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End Multiline structures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structure must end properly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 IF statement must end with ENDIF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4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Keep Statements Language independent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5080" lvl="2" indent="-457200" algn="l" rtl="0">
              <a:lnSpc>
                <a:spcPct val="1501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Resist	the	urge	to	write	Pseudo	Code	in	any  programming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/>
        </p:nvSpPr>
        <p:spPr>
          <a:xfrm>
            <a:off x="383540" y="1489057"/>
            <a:ext cx="7350759" cy="519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Easily typed in a Word document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Easily modified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to Use and understand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Implements Structured Concepts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special symbols are used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specific syntax is used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Easy to translate into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383540" y="2177989"/>
            <a:ext cx="7350759" cy="24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Disadvantages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accepted Standard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Cannot be compiled and executed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383539" y="1564213"/>
            <a:ext cx="8157845" cy="495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32409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19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Write an Pseudo Code to: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 three numbers and Display the result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Calculate Sum and product of two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5080" lvl="1" indent="-457834" algn="l" rtl="0">
              <a:lnSpc>
                <a:spcPct val="13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Input examination marks and award grades according to the  following criteria: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= 80 Distinction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= 60 First Class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= 50 Second Class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 40 Fail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 txBox="1"/>
          <p:nvPr/>
        </p:nvSpPr>
        <p:spPr>
          <a:xfrm>
            <a:off x="383539" y="1689474"/>
            <a:ext cx="7482205" cy="441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1" indent="-457833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Cambria"/>
              <a:buAutoNum type="arabicPeriod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Pseudo Code to Add Three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Variables: sum, num1, num2, num3 of type integer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ACCEPT num1,num2,num3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 = num1+num2+num3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sum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9"/>
          <p:cNvSpPr txBox="1"/>
          <p:nvPr/>
        </p:nvSpPr>
        <p:spPr>
          <a:xfrm>
            <a:off x="483747" y="1335344"/>
            <a:ext cx="7350759" cy="552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0" indent="-457833" algn="l" rtl="0">
              <a:lnSpc>
                <a:spcPct val="100000"/>
              </a:lnSpc>
              <a:spcBef>
                <a:spcPts val="219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Cambria"/>
              <a:buAutoNum type="arabicPeriod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Calculate Sum and product of two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Variables: sum, product, num1, num2 of type real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DISPLAY “Input two Numbers”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ACCEPT num1,num2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 = num1+num2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“The sum is”, sum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= num1*num2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“The product is”, product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 txBox="1"/>
          <p:nvPr/>
        </p:nvSpPr>
        <p:spPr>
          <a:xfrm>
            <a:off x="383539" y="1852312"/>
            <a:ext cx="7350759" cy="463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Writing Pseudocode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1" indent="-457833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Cambria"/>
              <a:buAutoNum type="arabicPeriod" startAt="3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examination marks and award grades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Variables: mark of type integer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&gt;=80 DISPLAY “Distinction”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&gt;=60 and mark &lt;80 DISPLAY “First Class”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&gt;=50 and mark &lt;60 DISPLAY “Second Class”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&lt;50 DISPLAY “Fail”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6375" y="2917393"/>
            <a:ext cx="3632200" cy="361040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 txBox="1"/>
          <p:nvPr/>
        </p:nvSpPr>
        <p:spPr>
          <a:xfrm>
            <a:off x="383539" y="1564213"/>
            <a:ext cx="7350759" cy="4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– General Purpose Programming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Developed by Dennis Ritchie in 1972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Developed at Bell Laboratories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Principles taken from BCPL and CPL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Structured Programming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Collection of Functions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Supported by C library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2"/>
          <p:cNvSpPr txBox="1"/>
          <p:nvPr/>
        </p:nvSpPr>
        <p:spPr>
          <a:xfrm>
            <a:off x="884581" y="1740734"/>
            <a:ext cx="7350759" cy="116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Cont…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567815" marR="0" lvl="0" indent="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Father of C Programming : Dennis Ritchie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70" name="Google Shape;370;p52"/>
          <p:cNvGraphicFramePr/>
          <p:nvPr/>
        </p:nvGraphicFramePr>
        <p:xfrm>
          <a:off x="896637" y="3017940"/>
          <a:ext cx="7350750" cy="3319725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23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Born On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September 9 1941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Born in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Bronxville – New York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Full Name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Dennis </a:t>
                      </a:r>
                      <a:r>
                        <a:rPr lang="en-US" sz="2000" u="none" strike="noStrike" cap="none" dirty="0" err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MacAlistair</a:t>
                      </a: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Ritchie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Nickname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DMR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Nationality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American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Graduate From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Harvard University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45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Graduate In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Physics and Applied Mathematics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Webpage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sng" strike="noStrike" cap="none" dirty="0">
                          <a:solidFill>
                            <a:srgbClr val="CC99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http://cm.bell-labs.com/who/dmr/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Dead On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77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October 12 2011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77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1" name="Google Shape;371;p52"/>
          <p:cNvSpPr txBox="1"/>
          <p:nvPr/>
        </p:nvSpPr>
        <p:spPr>
          <a:xfrm>
            <a:off x="1236139" y="26746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SRM INSTITUTE OF SCIENCE AND TECHNOLOGY,</a:t>
            </a:r>
            <a:br>
              <a:rPr lang="en-US" sz="22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en-US" sz="22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b="1" i="0" u="none" strike="noStrike" cap="none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3"/>
          <p:cNvSpPr txBox="1"/>
          <p:nvPr/>
        </p:nvSpPr>
        <p:spPr>
          <a:xfrm>
            <a:off x="549147" y="1363797"/>
            <a:ext cx="7350759" cy="106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Cont…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8" name="Google Shape;37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2900" y="2628850"/>
            <a:ext cx="4620900" cy="35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3"/>
          <p:cNvSpPr txBox="1"/>
          <p:nvPr/>
        </p:nvSpPr>
        <p:spPr>
          <a:xfrm>
            <a:off x="3289808" y="6258255"/>
            <a:ext cx="1869439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C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0" name="Google Shape;380;p53"/>
          <p:cNvGraphicFramePr/>
          <p:nvPr/>
        </p:nvGraphicFramePr>
        <p:xfrm>
          <a:off x="1316355" y="2628850"/>
          <a:ext cx="1524000" cy="3460800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1960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1967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1970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1972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1978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1989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1990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1999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1" name="Google Shape;381;p5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5"/>
            <a:ext cx="9143992" cy="685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4"/>
          <p:cNvSpPr txBox="1"/>
          <p:nvPr/>
        </p:nvSpPr>
        <p:spPr>
          <a:xfrm>
            <a:off x="383540" y="1438953"/>
            <a:ext cx="8227800" cy="528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Cont…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Why the Name “C” was given ?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10795" lvl="1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Many of C’s principles and ideas were derived from the earlier  language B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10795" lvl="1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BCPL and CPL are the earlier ancestors of B Language (CPL is common Programming Language)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1050" marR="0" lvl="1" indent="-31178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1967, BCPL Language ( Basic CPL ) was created as a scaled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down version of CPL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7620" lvl="1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many of the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features were derived from “B” Language  the new language was named as “C”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5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5"/>
          <p:cNvSpPr txBox="1"/>
          <p:nvPr/>
        </p:nvSpPr>
        <p:spPr>
          <a:xfrm>
            <a:off x="383540" y="1501583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Cont…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Characteristics of ‘C’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 Level Language Support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Structured Programming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Extensive use of Functions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Efficient use of Pointers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Compactness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 Portability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Loose Typing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5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6"/>
          <p:cNvSpPr txBox="1"/>
          <p:nvPr/>
        </p:nvSpPr>
        <p:spPr>
          <a:xfrm>
            <a:off x="396067" y="1426427"/>
            <a:ext cx="7350900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Cont…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Advantages of C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Compiler based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Programming – Easy &amp; Fast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Powerful and Efficient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Portable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Supports Graphics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Supports large number of Operators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Implement Data structures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2" name="Google Shape;402;p5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8069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08" name="Google Shape;40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7"/>
          <p:cNvSpPr txBox="1"/>
          <p:nvPr/>
        </p:nvSpPr>
        <p:spPr>
          <a:xfrm>
            <a:off x="383540" y="549605"/>
            <a:ext cx="7350759" cy="351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Cont…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Disadvantages of C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a strongly typed Language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of Same operator for multiple purposes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Object Oriented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789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15" name="Google Shape;41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/>
          <p:nvPr/>
        </p:nvSpPr>
        <p:spPr>
          <a:xfrm>
            <a:off x="383540" y="549605"/>
            <a:ext cx="7350759" cy="250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 based on Set of rules defined by the Compiler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Sections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58"/>
          <p:cNvSpPr txBox="1"/>
          <p:nvPr/>
        </p:nvSpPr>
        <p:spPr>
          <a:xfrm>
            <a:off x="993444" y="3248050"/>
            <a:ext cx="2684145" cy="203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Documentation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Preprocessor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Declaration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 function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5032628" y="3248050"/>
            <a:ext cx="291401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 startAt="5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Declaration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 startAt="5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 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4155703" y="51300"/>
            <a:ext cx="12519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24" name="Google Shape;42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9"/>
          <p:cNvSpPr txBox="1"/>
          <p:nvPr/>
        </p:nvSpPr>
        <p:spPr>
          <a:xfrm>
            <a:off x="221691" y="549605"/>
            <a:ext cx="8552815" cy="6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606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61925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7399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0520" marR="0" lvl="0" indent="-338455" algn="l" rtl="0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Rules for Writing a C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statements should be written in lower case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statements should end with a semicolon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Upper case letters are used for symbolic constants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Blank spaces can be inserted between words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blank space while declaring a variable, keyword, constant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write one  or more statement in  same line separated by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comma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 startAt="7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Opening and closing of braces should be balanced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4155706" y="51300"/>
            <a:ext cx="1705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31" name="Google Shape;43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0"/>
          <p:cNvSpPr txBox="1"/>
          <p:nvPr/>
        </p:nvSpPr>
        <p:spPr>
          <a:xfrm>
            <a:off x="383550" y="549600"/>
            <a:ext cx="85695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2635123" y="2084654"/>
            <a:ext cx="371919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to Find Area of Circle */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4" name="Google Shape;434;p60"/>
          <p:cNvSpPr txBox="1"/>
          <p:nvPr/>
        </p:nvSpPr>
        <p:spPr>
          <a:xfrm>
            <a:off x="383540" y="2357755"/>
            <a:ext cx="1998980" cy="245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04775" lvl="0" indent="0" algn="l" rtl="0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#include &lt;stdio.h&gt;  #include &lt;conio.h&gt;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5080" lvl="0" indent="0" algn="l" rtl="0">
              <a:lnSpc>
                <a:spcPct val="177777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const float pi = 3.14;  void main( )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541655" lvl="0" indent="0" algn="l" rtl="0">
              <a:lnSpc>
                <a:spcPct val="1183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float area;  int r;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5" name="Google Shape;435;p60"/>
          <p:cNvSpPr txBox="1"/>
          <p:nvPr/>
        </p:nvSpPr>
        <p:spPr>
          <a:xfrm>
            <a:off x="841044" y="4849740"/>
            <a:ext cx="4106545" cy="165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printf(“Enter the Radius of the Circle”);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scanf(“%d”, &amp;r);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area = pi * r * r;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5080" lvl="0" indent="0" algn="l" rtl="0">
              <a:lnSpc>
                <a:spcPct val="1183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printf(“The area of the Circle is %f”, area);  getch( );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60"/>
          <p:cNvSpPr txBox="1"/>
          <p:nvPr/>
        </p:nvSpPr>
        <p:spPr>
          <a:xfrm>
            <a:off x="383540" y="6524955"/>
            <a:ext cx="1143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60"/>
          <p:cNvSpPr/>
          <p:nvPr/>
        </p:nvSpPr>
        <p:spPr>
          <a:xfrm>
            <a:off x="6587870" y="2008885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 extrusionOk="0">
                <a:moveTo>
                  <a:pt x="457200" y="0"/>
                </a:moveTo>
                <a:lnTo>
                  <a:pt x="4572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457200" y="342900"/>
                </a:lnTo>
                <a:lnTo>
                  <a:pt x="457200" y="457200"/>
                </a:lnTo>
                <a:lnTo>
                  <a:pt x="6858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60"/>
          <p:cNvGrpSpPr/>
          <p:nvPr/>
        </p:nvGrpSpPr>
        <p:grpSpPr>
          <a:xfrm>
            <a:off x="318649" y="2357814"/>
            <a:ext cx="6158865" cy="1577036"/>
            <a:chOff x="318655" y="2043556"/>
            <a:chExt cx="6158865" cy="1891157"/>
          </a:xfrm>
        </p:grpSpPr>
        <p:sp>
          <p:nvSpPr>
            <p:cNvPr id="439" name="Google Shape;439;p60"/>
            <p:cNvSpPr/>
            <p:nvPr/>
          </p:nvSpPr>
          <p:spPr>
            <a:xfrm>
              <a:off x="318655" y="2043556"/>
              <a:ext cx="6158865" cy="1066800"/>
            </a:xfrm>
            <a:custGeom>
              <a:avLst/>
              <a:gdLst/>
              <a:ahLst/>
              <a:cxnLst/>
              <a:rect l="l" t="t" r="r" b="b"/>
              <a:pathLst>
                <a:path w="6158865" h="1066800" extrusionOk="0">
                  <a:moveTo>
                    <a:pt x="2119744" y="535686"/>
                  </a:moveTo>
                  <a:lnTo>
                    <a:pt x="2111400" y="494347"/>
                  </a:lnTo>
                  <a:lnTo>
                    <a:pt x="2088654" y="460603"/>
                  </a:lnTo>
                  <a:lnTo>
                    <a:pt x="2054910" y="437857"/>
                  </a:lnTo>
                  <a:lnTo>
                    <a:pt x="2013572" y="429514"/>
                  </a:lnTo>
                  <a:lnTo>
                    <a:pt x="106222" y="429514"/>
                  </a:lnTo>
                  <a:lnTo>
                    <a:pt x="64871" y="437857"/>
                  </a:lnTo>
                  <a:lnTo>
                    <a:pt x="31102" y="460603"/>
                  </a:lnTo>
                  <a:lnTo>
                    <a:pt x="8343" y="494347"/>
                  </a:lnTo>
                  <a:lnTo>
                    <a:pt x="0" y="535686"/>
                  </a:lnTo>
                  <a:lnTo>
                    <a:pt x="0" y="960628"/>
                  </a:lnTo>
                  <a:lnTo>
                    <a:pt x="8343" y="1001928"/>
                  </a:lnTo>
                  <a:lnTo>
                    <a:pt x="31102" y="1035672"/>
                  </a:lnTo>
                  <a:lnTo>
                    <a:pt x="64871" y="1058456"/>
                  </a:lnTo>
                  <a:lnTo>
                    <a:pt x="106222" y="1066800"/>
                  </a:lnTo>
                  <a:lnTo>
                    <a:pt x="2013572" y="1066800"/>
                  </a:lnTo>
                  <a:lnTo>
                    <a:pt x="2054910" y="1058456"/>
                  </a:lnTo>
                  <a:lnTo>
                    <a:pt x="2088654" y="1035672"/>
                  </a:lnTo>
                  <a:lnTo>
                    <a:pt x="2111400" y="1001928"/>
                  </a:lnTo>
                  <a:lnTo>
                    <a:pt x="2119744" y="960628"/>
                  </a:lnTo>
                  <a:lnTo>
                    <a:pt x="2119744" y="535686"/>
                  </a:lnTo>
                  <a:close/>
                </a:path>
                <a:path w="6158865" h="1066800" extrusionOk="0">
                  <a:moveTo>
                    <a:pt x="6158344" y="76200"/>
                  </a:moveTo>
                  <a:lnTo>
                    <a:pt x="6152337" y="46570"/>
                  </a:lnTo>
                  <a:lnTo>
                    <a:pt x="6136005" y="22339"/>
                  </a:lnTo>
                  <a:lnTo>
                    <a:pt x="6111773" y="6007"/>
                  </a:lnTo>
                  <a:lnTo>
                    <a:pt x="6082144" y="0"/>
                  </a:lnTo>
                  <a:lnTo>
                    <a:pt x="2195944" y="0"/>
                  </a:lnTo>
                  <a:lnTo>
                    <a:pt x="2166302" y="6007"/>
                  </a:lnTo>
                  <a:lnTo>
                    <a:pt x="2142071" y="22339"/>
                  </a:lnTo>
                  <a:lnTo>
                    <a:pt x="2125738" y="46570"/>
                  </a:lnTo>
                  <a:lnTo>
                    <a:pt x="2119744" y="76200"/>
                  </a:lnTo>
                  <a:lnTo>
                    <a:pt x="2119744" y="381000"/>
                  </a:lnTo>
                  <a:lnTo>
                    <a:pt x="2125738" y="410641"/>
                  </a:lnTo>
                  <a:lnTo>
                    <a:pt x="2142071" y="434873"/>
                  </a:lnTo>
                  <a:lnTo>
                    <a:pt x="2166302" y="451205"/>
                  </a:lnTo>
                  <a:lnTo>
                    <a:pt x="2195944" y="457200"/>
                  </a:lnTo>
                  <a:lnTo>
                    <a:pt x="6082144" y="457200"/>
                  </a:lnTo>
                  <a:lnTo>
                    <a:pt x="6111773" y="451205"/>
                  </a:lnTo>
                  <a:lnTo>
                    <a:pt x="6136005" y="434873"/>
                  </a:lnTo>
                  <a:lnTo>
                    <a:pt x="6152337" y="410641"/>
                  </a:lnTo>
                  <a:lnTo>
                    <a:pt x="6158344" y="381000"/>
                  </a:lnTo>
                  <a:lnTo>
                    <a:pt x="6158344" y="76200"/>
                  </a:lnTo>
                  <a:close/>
                </a:path>
              </a:pathLst>
            </a:custGeom>
            <a:solidFill>
              <a:srgbClr val="92D050">
                <a:alpha val="4313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60"/>
            <p:cNvSpPr/>
            <p:nvPr/>
          </p:nvSpPr>
          <p:spPr>
            <a:xfrm>
              <a:off x="1814957" y="256311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 extrusionOk="0">
                  <a:moveTo>
                    <a:pt x="685800" y="1143000"/>
                  </a:moveTo>
                  <a:lnTo>
                    <a:pt x="457200" y="914400"/>
                  </a:lnTo>
                  <a:lnTo>
                    <a:pt x="457200" y="1028700"/>
                  </a:lnTo>
                  <a:lnTo>
                    <a:pt x="0" y="1028700"/>
                  </a:lnTo>
                  <a:lnTo>
                    <a:pt x="0" y="1257300"/>
                  </a:lnTo>
                  <a:lnTo>
                    <a:pt x="457200" y="1257300"/>
                  </a:lnTo>
                  <a:lnTo>
                    <a:pt x="457200" y="1371600"/>
                  </a:lnTo>
                  <a:lnTo>
                    <a:pt x="685800" y="1143000"/>
                  </a:lnTo>
                  <a:close/>
                </a:path>
                <a:path w="1371600" h="1371600" extrusionOk="0">
                  <a:moveTo>
                    <a:pt x="1371600" y="228600"/>
                  </a:moveTo>
                  <a:lnTo>
                    <a:pt x="1143000" y="0"/>
                  </a:lnTo>
                  <a:lnTo>
                    <a:pt x="1143000" y="114300"/>
                  </a:lnTo>
                  <a:lnTo>
                    <a:pt x="685800" y="114300"/>
                  </a:lnTo>
                  <a:lnTo>
                    <a:pt x="685800" y="342900"/>
                  </a:lnTo>
                  <a:lnTo>
                    <a:pt x="1143000" y="342900"/>
                  </a:lnTo>
                  <a:lnTo>
                    <a:pt x="1143000" y="457200"/>
                  </a:lnTo>
                  <a:lnTo>
                    <a:pt x="1371600" y="2286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60"/>
            <p:cNvSpPr/>
            <p:nvPr/>
          </p:nvSpPr>
          <p:spPr>
            <a:xfrm>
              <a:off x="353288" y="3186557"/>
              <a:ext cx="2071370" cy="256540"/>
            </a:xfrm>
            <a:custGeom>
              <a:avLst/>
              <a:gdLst/>
              <a:ahLst/>
              <a:cxnLst/>
              <a:rect l="l" t="t" r="r" b="b"/>
              <a:pathLst>
                <a:path w="2071370" h="256539" extrusionOk="0">
                  <a:moveTo>
                    <a:pt x="2028596" y="0"/>
                  </a:moveTo>
                  <a:lnTo>
                    <a:pt x="42722" y="0"/>
                  </a:lnTo>
                  <a:lnTo>
                    <a:pt x="26092" y="3363"/>
                  </a:lnTo>
                  <a:lnTo>
                    <a:pt x="12512" y="12525"/>
                  </a:lnTo>
                  <a:lnTo>
                    <a:pt x="3357" y="26092"/>
                  </a:lnTo>
                  <a:lnTo>
                    <a:pt x="0" y="42671"/>
                  </a:lnTo>
                  <a:lnTo>
                    <a:pt x="0" y="213613"/>
                  </a:lnTo>
                  <a:lnTo>
                    <a:pt x="3357" y="230193"/>
                  </a:lnTo>
                  <a:lnTo>
                    <a:pt x="12512" y="243760"/>
                  </a:lnTo>
                  <a:lnTo>
                    <a:pt x="26092" y="252922"/>
                  </a:lnTo>
                  <a:lnTo>
                    <a:pt x="42722" y="256285"/>
                  </a:lnTo>
                  <a:lnTo>
                    <a:pt x="2028596" y="256285"/>
                  </a:lnTo>
                  <a:lnTo>
                    <a:pt x="2045175" y="252922"/>
                  </a:lnTo>
                  <a:lnTo>
                    <a:pt x="2058743" y="243760"/>
                  </a:lnTo>
                  <a:lnTo>
                    <a:pt x="2067904" y="230193"/>
                  </a:lnTo>
                  <a:lnTo>
                    <a:pt x="2071268" y="213613"/>
                  </a:lnTo>
                  <a:lnTo>
                    <a:pt x="2071268" y="42671"/>
                  </a:lnTo>
                  <a:lnTo>
                    <a:pt x="2067904" y="26092"/>
                  </a:lnTo>
                  <a:lnTo>
                    <a:pt x="2058743" y="12525"/>
                  </a:lnTo>
                  <a:lnTo>
                    <a:pt x="2045175" y="3363"/>
                  </a:lnTo>
                  <a:lnTo>
                    <a:pt x="2028596" y="0"/>
                  </a:lnTo>
                  <a:close/>
                </a:path>
              </a:pathLst>
            </a:custGeom>
            <a:solidFill>
              <a:srgbClr val="92D050">
                <a:alpha val="4313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0"/>
            <p:cNvSpPr/>
            <p:nvPr/>
          </p:nvSpPr>
          <p:spPr>
            <a:xfrm>
              <a:off x="2474976" y="3061843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 extrusionOk="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60"/>
          <p:cNvSpPr txBox="1"/>
          <p:nvPr/>
        </p:nvSpPr>
        <p:spPr>
          <a:xfrm>
            <a:off x="7395209" y="2005711"/>
            <a:ext cx="95948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Comment</a:t>
            </a:r>
            <a:endParaRPr sz="20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4" name="Google Shape;444;p60"/>
          <p:cNvSpPr/>
          <p:nvPr/>
        </p:nvSpPr>
        <p:spPr>
          <a:xfrm>
            <a:off x="381000" y="3553714"/>
            <a:ext cx="1358265" cy="332740"/>
          </a:xfrm>
          <a:custGeom>
            <a:avLst/>
            <a:gdLst/>
            <a:ahLst/>
            <a:cxnLst/>
            <a:rect l="l" t="t" r="r" b="b"/>
            <a:pathLst>
              <a:path w="1358264" h="332739" extrusionOk="0">
                <a:moveTo>
                  <a:pt x="1302385" y="0"/>
                </a:moveTo>
                <a:lnTo>
                  <a:pt x="55422" y="0"/>
                </a:lnTo>
                <a:lnTo>
                  <a:pt x="33850" y="4347"/>
                </a:lnTo>
                <a:lnTo>
                  <a:pt x="16233" y="16208"/>
                </a:lnTo>
                <a:lnTo>
                  <a:pt x="4355" y="33807"/>
                </a:lnTo>
                <a:lnTo>
                  <a:pt x="0" y="55372"/>
                </a:lnTo>
                <a:lnTo>
                  <a:pt x="0" y="277113"/>
                </a:lnTo>
                <a:lnTo>
                  <a:pt x="4355" y="298678"/>
                </a:lnTo>
                <a:lnTo>
                  <a:pt x="16233" y="316277"/>
                </a:lnTo>
                <a:lnTo>
                  <a:pt x="33850" y="328138"/>
                </a:lnTo>
                <a:lnTo>
                  <a:pt x="55422" y="332486"/>
                </a:lnTo>
                <a:lnTo>
                  <a:pt x="1302385" y="332486"/>
                </a:lnTo>
                <a:lnTo>
                  <a:pt x="1323949" y="328138"/>
                </a:lnTo>
                <a:lnTo>
                  <a:pt x="1341548" y="316277"/>
                </a:lnTo>
                <a:lnTo>
                  <a:pt x="1353409" y="298678"/>
                </a:lnTo>
                <a:lnTo>
                  <a:pt x="1357757" y="277113"/>
                </a:lnTo>
                <a:lnTo>
                  <a:pt x="1357757" y="55372"/>
                </a:lnTo>
                <a:lnTo>
                  <a:pt x="1353409" y="33807"/>
                </a:lnTo>
                <a:lnTo>
                  <a:pt x="1341548" y="16208"/>
                </a:lnTo>
                <a:lnTo>
                  <a:pt x="1323949" y="4347"/>
                </a:lnTo>
                <a:lnTo>
                  <a:pt x="1302385" y="0"/>
                </a:lnTo>
                <a:close/>
              </a:path>
            </a:pathLst>
          </a:custGeom>
          <a:solidFill>
            <a:srgbClr val="92D050">
              <a:alpha val="4313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Google Shape;445;p60"/>
          <p:cNvGrpSpPr/>
          <p:nvPr/>
        </p:nvGrpSpPr>
        <p:grpSpPr>
          <a:xfrm>
            <a:off x="775855" y="4038600"/>
            <a:ext cx="2162924" cy="762000"/>
            <a:chOff x="775855" y="4038600"/>
            <a:chExt cx="2162924" cy="762000"/>
          </a:xfrm>
        </p:grpSpPr>
        <p:sp>
          <p:nvSpPr>
            <p:cNvPr id="446" name="Google Shape;446;p60"/>
            <p:cNvSpPr/>
            <p:nvPr/>
          </p:nvSpPr>
          <p:spPr>
            <a:xfrm>
              <a:off x="775855" y="4038600"/>
              <a:ext cx="1434465" cy="762000"/>
            </a:xfrm>
            <a:custGeom>
              <a:avLst/>
              <a:gdLst/>
              <a:ahLst/>
              <a:cxnLst/>
              <a:rect l="l" t="t" r="r" b="b"/>
              <a:pathLst>
                <a:path w="1434464" h="762000" extrusionOk="0">
                  <a:moveTo>
                    <a:pt x="1306944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8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1306944" y="762000"/>
                  </a:lnTo>
                  <a:lnTo>
                    <a:pt x="1356363" y="752014"/>
                  </a:lnTo>
                  <a:lnTo>
                    <a:pt x="1396733" y="724789"/>
                  </a:lnTo>
                  <a:lnTo>
                    <a:pt x="1423958" y="684418"/>
                  </a:lnTo>
                  <a:lnTo>
                    <a:pt x="1433944" y="635000"/>
                  </a:lnTo>
                  <a:lnTo>
                    <a:pt x="1433944" y="127000"/>
                  </a:lnTo>
                  <a:lnTo>
                    <a:pt x="1423958" y="77581"/>
                  </a:lnTo>
                  <a:lnTo>
                    <a:pt x="1396733" y="37211"/>
                  </a:lnTo>
                  <a:lnTo>
                    <a:pt x="1356363" y="9985"/>
                  </a:lnTo>
                  <a:lnTo>
                    <a:pt x="1306944" y="0"/>
                  </a:lnTo>
                  <a:close/>
                </a:path>
              </a:pathLst>
            </a:custGeom>
            <a:solidFill>
              <a:srgbClr val="92D050">
                <a:alpha val="4313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60"/>
            <p:cNvSpPr/>
            <p:nvPr/>
          </p:nvSpPr>
          <p:spPr>
            <a:xfrm>
              <a:off x="2252979" y="41910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 extrusionOk="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60"/>
          <p:cNvSpPr txBox="1"/>
          <p:nvPr/>
        </p:nvSpPr>
        <p:spPr>
          <a:xfrm>
            <a:off x="2942082" y="4196841"/>
            <a:ext cx="304546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Declaration &amp; Initialization</a:t>
            </a:r>
            <a:endParaRPr sz="20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9" name="Google Shape;449;p60"/>
          <p:cNvSpPr/>
          <p:nvPr/>
        </p:nvSpPr>
        <p:spPr>
          <a:xfrm>
            <a:off x="762000" y="4876800"/>
            <a:ext cx="4343400" cy="1676400"/>
          </a:xfrm>
          <a:custGeom>
            <a:avLst/>
            <a:gdLst/>
            <a:ahLst/>
            <a:cxnLst/>
            <a:rect l="l" t="t" r="r" b="b"/>
            <a:pathLst>
              <a:path w="4343400" h="1676400" extrusionOk="0">
                <a:moveTo>
                  <a:pt x="4064000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1396987"/>
                </a:lnTo>
                <a:lnTo>
                  <a:pt x="3656" y="1442310"/>
                </a:lnTo>
                <a:lnTo>
                  <a:pt x="14244" y="1485304"/>
                </a:lnTo>
                <a:lnTo>
                  <a:pt x="31186" y="1525394"/>
                </a:lnTo>
                <a:lnTo>
                  <a:pt x="53908" y="1562005"/>
                </a:lnTo>
                <a:lnTo>
                  <a:pt x="81835" y="1594562"/>
                </a:lnTo>
                <a:lnTo>
                  <a:pt x="114391" y="1622490"/>
                </a:lnTo>
                <a:lnTo>
                  <a:pt x="151001" y="1645212"/>
                </a:lnTo>
                <a:lnTo>
                  <a:pt x="191089" y="1662155"/>
                </a:lnTo>
                <a:lnTo>
                  <a:pt x="234080" y="1672743"/>
                </a:lnTo>
                <a:lnTo>
                  <a:pt x="279400" y="1676400"/>
                </a:lnTo>
                <a:lnTo>
                  <a:pt x="4064000" y="1676400"/>
                </a:lnTo>
                <a:lnTo>
                  <a:pt x="4109319" y="1672743"/>
                </a:lnTo>
                <a:lnTo>
                  <a:pt x="4152310" y="1662155"/>
                </a:lnTo>
                <a:lnTo>
                  <a:pt x="4192398" y="1645212"/>
                </a:lnTo>
                <a:lnTo>
                  <a:pt x="4229008" y="1622490"/>
                </a:lnTo>
                <a:lnTo>
                  <a:pt x="4261564" y="1594562"/>
                </a:lnTo>
                <a:lnTo>
                  <a:pt x="4289491" y="1562005"/>
                </a:lnTo>
                <a:lnTo>
                  <a:pt x="4312213" y="1525394"/>
                </a:lnTo>
                <a:lnTo>
                  <a:pt x="4329155" y="1485304"/>
                </a:lnTo>
                <a:lnTo>
                  <a:pt x="4339743" y="1442310"/>
                </a:lnTo>
                <a:lnTo>
                  <a:pt x="4343400" y="1396987"/>
                </a:lnTo>
                <a:lnTo>
                  <a:pt x="4343400" y="279400"/>
                </a:lnTo>
                <a:lnTo>
                  <a:pt x="4339743" y="234080"/>
                </a:lnTo>
                <a:lnTo>
                  <a:pt x="4329155" y="191089"/>
                </a:lnTo>
                <a:lnTo>
                  <a:pt x="4312213" y="151001"/>
                </a:lnTo>
                <a:lnTo>
                  <a:pt x="4289491" y="114391"/>
                </a:lnTo>
                <a:lnTo>
                  <a:pt x="4261564" y="81835"/>
                </a:lnTo>
                <a:lnTo>
                  <a:pt x="4229008" y="53908"/>
                </a:lnTo>
                <a:lnTo>
                  <a:pt x="4192398" y="31186"/>
                </a:lnTo>
                <a:lnTo>
                  <a:pt x="4152310" y="14244"/>
                </a:lnTo>
                <a:lnTo>
                  <a:pt x="4109319" y="3656"/>
                </a:lnTo>
                <a:lnTo>
                  <a:pt x="4064000" y="0"/>
                </a:lnTo>
                <a:close/>
              </a:path>
            </a:pathLst>
          </a:custGeom>
          <a:solidFill>
            <a:srgbClr val="92D050">
              <a:alpha val="4313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5171440" y="525780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 extrusionOk="0">
                <a:moveTo>
                  <a:pt x="457200" y="0"/>
                </a:moveTo>
                <a:lnTo>
                  <a:pt x="4572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457200" y="342900"/>
                </a:lnTo>
                <a:lnTo>
                  <a:pt x="457200" y="457200"/>
                </a:lnTo>
                <a:lnTo>
                  <a:pt x="6858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60"/>
          <p:cNvSpPr txBox="1"/>
          <p:nvPr/>
        </p:nvSpPr>
        <p:spPr>
          <a:xfrm>
            <a:off x="5860796" y="5264022"/>
            <a:ext cx="94932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Execution</a:t>
            </a:r>
            <a:endParaRPr sz="20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2484963" y="2601900"/>
            <a:ext cx="39597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716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Preprocessor Directives</a:t>
            </a:r>
            <a:endParaRPr sz="20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498475" lvl="0" indent="659765" algn="l" rtl="0">
              <a:lnSpc>
                <a:spcPct val="136400"/>
              </a:lnSpc>
              <a:spcBef>
                <a:spcPts val="66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Global Declaration  </a:t>
            </a:r>
            <a:endParaRPr sz="20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498475" lvl="0" indent="0" algn="l" rtl="0">
              <a:lnSpc>
                <a:spcPct val="136400"/>
              </a:lnSpc>
              <a:spcBef>
                <a:spcPts val="66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main Function</a:t>
            </a:r>
            <a:endParaRPr sz="20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3" name="Google Shape;453;p60"/>
          <p:cNvSpPr txBox="1"/>
          <p:nvPr/>
        </p:nvSpPr>
        <p:spPr>
          <a:xfrm>
            <a:off x="195325" y="1431575"/>
            <a:ext cx="835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6 Structure of ‘C’ Program Contd…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>
            <a:spLocks noGrp="1"/>
          </p:cNvSpPr>
          <p:nvPr>
            <p:ph type="title"/>
          </p:nvPr>
        </p:nvSpPr>
        <p:spPr>
          <a:xfrm>
            <a:off x="4155705" y="127500"/>
            <a:ext cx="15384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59" name="Google Shape;45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 txBox="1"/>
          <p:nvPr/>
        </p:nvSpPr>
        <p:spPr>
          <a:xfrm>
            <a:off x="276390" y="565030"/>
            <a:ext cx="7950300" cy="54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400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40690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2130" marR="0" lvl="0" indent="-520065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Documentation Section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for providing Comments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Comment treated as a single white space by Compiler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Ignored at time of Execution: Not Executable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Comment: Sequence of Characters given between 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 Name, Statement description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01041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to Find Area of a Circle*/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8249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66" name="Google Shape;46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2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2130" marR="0" lvl="0" indent="-520065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2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Preprocessor Section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Also called as Preprocessor Directive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Also called as Header Files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a part of Compiler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Separate step in Compilation Process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Instructs Compiler to do required Preprocessing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Begins with 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symbol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Preprocessor written within 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&lt; 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>
            <a:spLocks noGrp="1"/>
          </p:cNvSpPr>
          <p:nvPr>
            <p:ph type="title"/>
          </p:nvPr>
        </p:nvSpPr>
        <p:spPr>
          <a:xfrm>
            <a:off x="4155706" y="51300"/>
            <a:ext cx="1628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73" name="Google Shape;47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3"/>
          <p:cNvSpPr txBox="1"/>
          <p:nvPr/>
        </p:nvSpPr>
        <p:spPr>
          <a:xfrm>
            <a:off x="383540" y="549605"/>
            <a:ext cx="7350759" cy="49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&lt;conio.h&gt;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&lt;math.h&gt;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&lt;string.h&gt;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#define PI 3.1412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9"/>
          <p:cNvGraphicFramePr/>
          <p:nvPr/>
        </p:nvGraphicFramePr>
        <p:xfrm>
          <a:off x="195326" y="1495213"/>
          <a:ext cx="8641725" cy="4334800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11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Period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Programming Langugaes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1950’s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Creation of high-level languages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1960’s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Forth. Simula I. Lisp, Cobol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1970’s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Pascal, C language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1980’s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ML. Smalltalk, C++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1990’s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Java, Perl, Python languages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2000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Internet Programming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2010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Concurrency and asynchronicity. JavaScript and Go language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4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860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80" name="Google Shape;48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4"/>
          <p:cNvSpPr txBox="1"/>
          <p:nvPr/>
        </p:nvSpPr>
        <p:spPr>
          <a:xfrm>
            <a:off x="383540" y="549605"/>
            <a:ext cx="73509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3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82" name="Google Shape;482;p64"/>
          <p:cNvGraphicFramePr/>
          <p:nvPr/>
        </p:nvGraphicFramePr>
        <p:xfrm>
          <a:off x="480339" y="2149475"/>
          <a:ext cx="8228975" cy="4419575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18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Directive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198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198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#define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Substitutes a preprocessor macro.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#include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Inserts a particular header from another file.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#undef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Undefines a preprocessor macro.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#ifdef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Returns true if this macro is defined.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#ifndef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Returns true if this macro is not defined.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Tests if a compile time condition is true.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#else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alternative for #if.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#elif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#else and #if in one statement.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#endif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Ends preprocessor conditional.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3" name="Google Shape;483;p64"/>
          <p:cNvSpPr txBox="1"/>
          <p:nvPr/>
        </p:nvSpPr>
        <p:spPr>
          <a:xfrm>
            <a:off x="100388" y="1611550"/>
            <a:ext cx="898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39493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5"/>
          <p:cNvSpPr txBox="1"/>
          <p:nvPr/>
        </p:nvSpPr>
        <p:spPr>
          <a:xfrm>
            <a:off x="383540" y="1703528"/>
            <a:ext cx="7350759" cy="66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90" name="Google Shape;490;p65"/>
          <p:cNvGraphicFramePr/>
          <p:nvPr/>
        </p:nvGraphicFramePr>
        <p:xfrm>
          <a:off x="333922" y="2791153"/>
          <a:ext cx="8228975" cy="2297170"/>
        </p:xfrm>
        <a:graphic>
          <a:graphicData uri="http://schemas.openxmlformats.org/drawingml/2006/table">
            <a:tbl>
              <a:tblPr firstRow="1" bandRow="1">
                <a:noFill/>
                <a:tableStyleId>{06DBB2FD-8A3A-4EEE-81F8-605611EFDFF6}</a:tableStyleId>
              </a:tblPr>
              <a:tblGrid>
                <a:gridCol w="144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Directive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22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22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#error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Prints error message on stderr.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#pragma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9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Issues special commands to the compiler, using a standardized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1" name="Google Shape;491;p6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6"/>
          <p:cNvSpPr txBox="1"/>
          <p:nvPr/>
        </p:nvSpPr>
        <p:spPr>
          <a:xfrm>
            <a:off x="383539" y="1990098"/>
            <a:ext cx="7699375" cy="35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3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Global Declaration Section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Declare Global variable (or) Public variable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are declared outside all functions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can be accessed by all functions in the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Same variable used my more than one function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8" name="Google Shape;498;p6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7"/>
          <p:cNvSpPr txBox="1"/>
          <p:nvPr/>
        </p:nvSpPr>
        <p:spPr>
          <a:xfrm>
            <a:off x="383539" y="1564213"/>
            <a:ext cx="7369175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4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main( ) Section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 written in all small letters (No Capital Letters)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Execution starts with a Opening Brace : 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Divided into two sections: Declaration &amp; Execution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Declaration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Declare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Executable: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Statements within the Braces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Execution ends with a Closing Brace : 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Note: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 does not end with a semicolon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5" name="Google Shape;505;p6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8"/>
          <p:cNvSpPr txBox="1"/>
          <p:nvPr/>
        </p:nvSpPr>
        <p:spPr>
          <a:xfrm>
            <a:off x="383540" y="1946885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5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Local Declaration Section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declared within the main( )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variables are called Local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initialized with basic data types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2" name="Google Shape;512;p6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3" y="1894256"/>
            <a:ext cx="78962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362200"/>
            <a:ext cx="72769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1"/>
          <p:cNvSpPr txBox="1"/>
          <p:nvPr/>
        </p:nvSpPr>
        <p:spPr>
          <a:xfrm>
            <a:off x="383540" y="1454628"/>
            <a:ext cx="7350759" cy="496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8 C Programming Fundamentals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784090" lvl="0" indent="-12700" algn="l" rtl="0">
              <a:lnSpc>
                <a:spcPct val="150000"/>
              </a:lnSpc>
              <a:spcBef>
                <a:spcPts val="23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 Token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Smallest  individual unit of a C 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324350" lvl="0" indent="-12700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program broken into  many C tokens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654550" lvl="0" indent="-127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Building Blocks of C 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33" name="Google Shape;53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219325"/>
            <a:ext cx="47434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2"/>
          <p:cNvSpPr txBox="1"/>
          <p:nvPr/>
        </p:nvSpPr>
        <p:spPr>
          <a:xfrm>
            <a:off x="195326" y="1256266"/>
            <a:ext cx="7350759" cy="17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9 Keywords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Keywords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Conveys special meaning to Compiler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Cannot be used as variable names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41" name="Google Shape;541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2633" y="3172825"/>
            <a:ext cx="4952999" cy="3188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/>
        </p:nvSpPr>
        <p:spPr>
          <a:xfrm>
            <a:off x="383540" y="1267252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10 Constants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 :Value does not change during execution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a Number (or) a Letter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Types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Constants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Real Constants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Character Constant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Single Character Constants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 Constants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7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383540" y="1401375"/>
            <a:ext cx="8224520" cy="528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2 Problem Solving through Programming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Problem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Defined as any question, something involving doubt,  uncertainty, difficulty, situation whose solution is not immediately  obvious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Computer Problem Solving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Understand and apply logic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Success in solving any problem is only possible after we have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made the effort to understand the problem at hand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635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 from the problem statement a set of precisely defined  tasks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6141" y="1825307"/>
            <a:ext cx="6216352" cy="449130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5"/>
          <p:cNvSpPr txBox="1"/>
          <p:nvPr/>
        </p:nvSpPr>
        <p:spPr>
          <a:xfrm>
            <a:off x="471222" y="1279778"/>
            <a:ext cx="8225155" cy="663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11 Variables &amp; Identifiers</a:t>
            </a:r>
            <a:endParaRPr sz="2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Identifier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985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string	of	alphanumeric	characters	that	begins	with	an  alphabetic character or an underscore character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	are	63	alphanumeric	characters,	i.e.,	53	alphabetic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characters and 10 digits (i.e., 0-9)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represent various programming elements such as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variables, functions, arrays, structures, unions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35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	underscore	character	is	considered	as	a	letter	in  identifiers (Usually used in the middle of an identifier)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3" name="Google Shape;563;p7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76"/>
          <p:cNvSpPr txBox="1"/>
          <p:nvPr/>
        </p:nvSpPr>
        <p:spPr>
          <a:xfrm>
            <a:off x="383539" y="1317356"/>
            <a:ext cx="8129905" cy="527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11 Variables &amp; Identifiers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Rules for Identifers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Combination of alphabets, digits (or) underscore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First character should be a Alphabet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special characters other than underscore can be used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comma / spaces allowed within variable name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variable name cannot be a keyword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names are case sensitive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 Definition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:Value changes during execution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Identifier for a memory location where data is stored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0" name="Google Shape;570;p7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8"/>
          <p:cNvSpPr txBox="1"/>
          <p:nvPr/>
        </p:nvSpPr>
        <p:spPr>
          <a:xfrm>
            <a:off x="383540" y="1514109"/>
            <a:ext cx="7786370" cy="46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11 Variables &amp; Identifiers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42348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int a, b, c, sum;  float avg;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char name;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 Initialization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Assigning a value to the declared variable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Values assigned during declaration / after declaration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6" name="Google Shape;586;p7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9"/>
          <p:cNvSpPr txBox="1"/>
          <p:nvPr/>
        </p:nvSpPr>
        <p:spPr>
          <a:xfrm>
            <a:off x="533852" y="1889890"/>
            <a:ext cx="7350759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11 Variables &amp; Identifiers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99285" marR="0" lvl="2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Cambria"/>
              <a:buAutoNum type="romanLcPeriod"/>
            </a:pPr>
            <a:r>
              <a:rPr lang="en-US" sz="2200" b="0" i="1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int a, b,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992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a=10, b=20, c=30;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ii.	int a=10 ,b=10, c=10;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6565" marR="4095750" lvl="0" indent="-456565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Scope of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6565" marR="4163059" lvl="1" indent="-456565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6565" marR="4034790" lvl="1" indent="-456565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3" name="Google Shape;593;p7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80"/>
          <p:cNvSpPr txBox="1"/>
          <p:nvPr/>
        </p:nvSpPr>
        <p:spPr>
          <a:xfrm>
            <a:off x="383540" y="1501583"/>
            <a:ext cx="8223250" cy="5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12 Scope of Variables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Definition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scope in any programming is a region of the program  where a defined variable can have its existence and beyond  that variable it cannot be accessed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Scope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 region in a program where a variable is  declared and used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scope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a variable is the range of program statements that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access that variable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variable is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visible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within its scope and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invisible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outside it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Google Shape;600;p8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1"/>
          <p:cNvSpPr txBox="1"/>
          <p:nvPr/>
        </p:nvSpPr>
        <p:spPr>
          <a:xfrm>
            <a:off x="383540" y="1767276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12 Scope of Variables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2130" marR="0" lvl="0" indent="-520065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 are three places where variables can be declared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7" name="Google Shape;607;p81"/>
          <p:cNvSpPr txBox="1"/>
          <p:nvPr/>
        </p:nvSpPr>
        <p:spPr>
          <a:xfrm>
            <a:off x="903607" y="3151485"/>
            <a:ext cx="7336800" cy="1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Inside a function or a block which is called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Outside of all functions which is called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8" name="Google Shape;608;p81"/>
          <p:cNvSpPr txBox="1"/>
          <p:nvPr/>
        </p:nvSpPr>
        <p:spPr>
          <a:xfrm>
            <a:off x="1236150" y="4264599"/>
            <a:ext cx="73107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	the	definition	of	function	parameters	which	are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called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formal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parameters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9" name="Google Shape;609;p8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82"/>
          <p:cNvSpPr txBox="1"/>
          <p:nvPr/>
        </p:nvSpPr>
        <p:spPr>
          <a:xfrm>
            <a:off x="383550" y="1438948"/>
            <a:ext cx="8225100" cy="519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12 Scope of Variables Contd…</a:t>
            </a:r>
            <a:endParaRPr sz="2800" b="1" i="0" u="none" strike="noStrike" cap="none">
              <a:solidFill>
                <a:srgbClr val="3366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Local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	that  are  declared	inside  a  function  or  block	are  called local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They can be used only by statements that are inside that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function or block of code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985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variables are created when the control reaches the  block or function containing the local variables and then they  get destroyed after that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985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variables are not known to functions outside their own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Google Shape;616;p8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3"/>
          <p:cNvSpPr/>
          <p:nvPr/>
        </p:nvSpPr>
        <p:spPr>
          <a:xfrm>
            <a:off x="304800" y="152369"/>
            <a:ext cx="8610600" cy="6694170"/>
          </a:xfrm>
          <a:custGeom>
            <a:avLst/>
            <a:gdLst/>
            <a:ahLst/>
            <a:cxnLst/>
            <a:rect l="l" t="t" r="r" b="b"/>
            <a:pathLst>
              <a:path w="8610600" h="6694170" extrusionOk="0">
                <a:moveTo>
                  <a:pt x="0" y="6694170"/>
                </a:moveTo>
                <a:lnTo>
                  <a:pt x="8610600" y="6694170"/>
                </a:lnTo>
                <a:lnTo>
                  <a:pt x="8610600" y="0"/>
                </a:lnTo>
                <a:lnTo>
                  <a:pt x="0" y="0"/>
                </a:lnTo>
                <a:lnTo>
                  <a:pt x="0" y="669417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3"/>
          <p:cNvSpPr txBox="1"/>
          <p:nvPr/>
        </p:nvSpPr>
        <p:spPr>
          <a:xfrm>
            <a:off x="841044" y="284479"/>
            <a:ext cx="7096759" cy="627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363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Demonstrating Local Variables*/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 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05380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local variable declaration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5746750" lvl="0" indent="0" algn="l" rtl="0">
              <a:lnSpc>
                <a:spcPct val="174545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  int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30475" marR="0" lvl="0" indent="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actual initialization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= 10; b = 20;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= a + b;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 ("value of a = %d, b = %d and c = %d\n", a, b, 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493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4"/>
          <p:cNvSpPr txBox="1"/>
          <p:nvPr/>
        </p:nvSpPr>
        <p:spPr>
          <a:xfrm>
            <a:off x="383540" y="1438952"/>
            <a:ext cx="8225155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12 Scope of Variables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Global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Defined outside a function, usually on top of the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Hold their values throughout the lifetime of the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accessed inside any of the functions defined for the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accessed by any function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That is, a global variable is available for use throughout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entire program after its declaration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9" name="Google Shape;629;p8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/>
        </p:nvSpPr>
        <p:spPr>
          <a:xfrm>
            <a:off x="383540" y="1401375"/>
            <a:ext cx="8383270" cy="471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2 Problem Solving through Programming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just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Creative Thinking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165735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Proven method for approaching a challenge or opportunity in  an imaginative way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163195" lvl="1" indent="-342900" algn="just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 for innovation that helps explore and reframe the  problems faced, come up with new, innovative responses and  solutions and then take action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generative, nonjudgmental and expansive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Thinking creatively, a lists of new ideas are generated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5"/>
          <p:cNvSpPr/>
          <p:nvPr/>
        </p:nvSpPr>
        <p:spPr>
          <a:xfrm>
            <a:off x="304800" y="152361"/>
            <a:ext cx="8610600" cy="6417310"/>
          </a:xfrm>
          <a:custGeom>
            <a:avLst/>
            <a:gdLst/>
            <a:ahLst/>
            <a:cxnLst/>
            <a:rect l="l" t="t" r="r" b="b"/>
            <a:pathLst>
              <a:path w="8610600" h="6417309" extrusionOk="0">
                <a:moveTo>
                  <a:pt x="0" y="6417183"/>
                </a:moveTo>
                <a:lnTo>
                  <a:pt x="8610600" y="6417183"/>
                </a:lnTo>
                <a:lnTo>
                  <a:pt x="8610600" y="0"/>
                </a:lnTo>
                <a:lnTo>
                  <a:pt x="0" y="0"/>
                </a:lnTo>
                <a:lnTo>
                  <a:pt x="0" y="6417183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5"/>
          <p:cNvSpPr txBox="1">
            <a:spLocks noGrp="1"/>
          </p:cNvSpPr>
          <p:nvPr>
            <p:ph type="title"/>
          </p:nvPr>
        </p:nvSpPr>
        <p:spPr>
          <a:xfrm>
            <a:off x="2130298" y="284479"/>
            <a:ext cx="58705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b="0">
                <a:latin typeface="Cambria"/>
                <a:ea typeface="Cambria"/>
                <a:cs typeface="Cambria"/>
                <a:sym typeface="Cambria"/>
              </a:rPr>
              <a:t>/* Program for Demonstrating Global Variables*/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6" name="Google Shape;636;p85"/>
          <p:cNvSpPr txBox="1"/>
          <p:nvPr/>
        </p:nvSpPr>
        <p:spPr>
          <a:xfrm>
            <a:off x="1090294" y="1042269"/>
            <a:ext cx="6963300" cy="54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09422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global variable declaration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g;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 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1767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local variable declaration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3047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actual initialization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= 10; b = 20;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 = a + b;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 ("value of a = %d, b = %d and g = %d\n", a, b, g);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86"/>
          <p:cNvSpPr txBox="1"/>
          <p:nvPr/>
        </p:nvSpPr>
        <p:spPr>
          <a:xfrm>
            <a:off x="383540" y="2177989"/>
            <a:ext cx="8223250" cy="224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12 Scope of Variables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Note: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program can have same name for local and global  variables but the value of local variable inside a function will  take preference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3" name="Google Shape;643;p8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83539" y="1501583"/>
            <a:ext cx="8070215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Datatypes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Defines a variable before use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Specifies the type of data to be stored in variables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Basic Data Types – 4 Classes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– Signed or unsigned number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 – Signed or unsigned number having Decimal Point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 – Double Precision Floating point number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 – A Character in the character Set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Qualifiers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8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750" y="1608675"/>
            <a:ext cx="7426475" cy="48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9"/>
          <p:cNvSpPr txBox="1"/>
          <p:nvPr/>
        </p:nvSpPr>
        <p:spPr>
          <a:xfrm>
            <a:off x="383539" y="1626843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Datatypes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Integer Data Type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Whole numbers with a range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fractional parts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variable holds integer values only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Bytes (16 bits) or 4 Bytes (32 bits)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Qualifiers: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Signed, unsigned, short, long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Examples: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34012, 0, -2457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4" name="Google Shape;664;p8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90"/>
          <p:cNvSpPr txBox="1"/>
          <p:nvPr/>
        </p:nvSpPr>
        <p:spPr>
          <a:xfrm>
            <a:off x="383540" y="1639369"/>
            <a:ext cx="7350759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Datatypes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Floating Point Data Type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Numbers having Fractional part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 provides precision of 6 digits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variable holds integer values only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 Bytes (32 bits)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Examples: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5.6, 0.375, 3.14756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1" name="Google Shape;671;p9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91"/>
          <p:cNvSpPr txBox="1"/>
          <p:nvPr/>
        </p:nvSpPr>
        <p:spPr>
          <a:xfrm>
            <a:off x="383540" y="1489057"/>
            <a:ext cx="7350759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Datatypes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3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Double Data Type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Also handles floating point numbers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 provides precision of 14 digits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variable holds integer values only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 Bytes (64 bits) or 10 Bytes (80 bits)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Qualifiers: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long, short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8" name="Google Shape;678;p9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92"/>
          <p:cNvSpPr txBox="1"/>
          <p:nvPr/>
        </p:nvSpPr>
        <p:spPr>
          <a:xfrm>
            <a:off x="383540" y="1814734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Datatypes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4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Character Data Type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handles one character at a time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char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Byte (8 bits)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93"/>
          <p:cNvSpPr txBox="1"/>
          <p:nvPr/>
        </p:nvSpPr>
        <p:spPr>
          <a:xfrm>
            <a:off x="383539" y="1116939"/>
            <a:ext cx="8222615" cy="55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13 Expressions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Expression	: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	Expression	is	a	collection	of	operators	and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operands that represents a specific value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Operator	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symbol	which	performs	tasks	like	arithmetic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operations, logical operations and conditional operations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Operands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values on which the operators perform the task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 Types in C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Infix Expression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Postfix Expression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Prefix Expression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2" name="Google Shape;692;p9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94"/>
          <p:cNvSpPr txBox="1"/>
          <p:nvPr/>
        </p:nvSpPr>
        <p:spPr>
          <a:xfrm>
            <a:off x="508800" y="1426427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13 Expressions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Infix Expression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operator is used between operands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General Structure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Operand1 Operator Operand2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+ b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Postfix Expression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is used after operands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General Structure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Operand1 Operand2 Operator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ab+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9" name="Google Shape;699;p9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/>
        </p:nvSpPr>
        <p:spPr>
          <a:xfrm>
            <a:off x="383540" y="1256266"/>
            <a:ext cx="8383270" cy="456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63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2 Problem Solving through Programming Contd…</a:t>
            </a: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just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 startAt="2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Critical Thinking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16256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Engages a diverse range of intellectual skills and activities  that are concerned with evaluating information, our  assumptions and our thinking processes in a disciplined way  so that we can think and assess information more  comprehensively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Analytical, Judgmental and Selective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Thinking critically allows a programmer in making choices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5"/>
          <p:cNvSpPr txBox="1"/>
          <p:nvPr/>
        </p:nvSpPr>
        <p:spPr>
          <a:xfrm>
            <a:off x="508800" y="1959411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13 Expressions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3"/>
            </a:pPr>
            <a:r>
              <a:rPr lang="en-US" sz="2200" b="1" i="1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Prefix Expression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is used before operands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General Structure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Operand1 Operand2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+ab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6" name="Google Shape;706;p9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96"/>
          <p:cNvSpPr txBox="1"/>
          <p:nvPr/>
        </p:nvSpPr>
        <p:spPr>
          <a:xfrm>
            <a:off x="483748" y="1413901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Input and Output Functions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Ability to Communicate with Users during execution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Operation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Feeding data into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Transfer from Input device to Memory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Output Operation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Getting result from Program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Transfer from Memory to Output device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Header File : #include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&lt;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stdio.h&gt;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3" name="Google Shape;713;p96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97"/>
          <p:cNvSpPr txBox="1"/>
          <p:nvPr/>
        </p:nvSpPr>
        <p:spPr>
          <a:xfrm>
            <a:off x="533852" y="2152937"/>
            <a:ext cx="7350759" cy="224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/ Output Function Types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Formatted Input / Output 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Unformatted Input / Output 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0" name="Google Shape;720;p97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99"/>
          <p:cNvSpPr txBox="1"/>
          <p:nvPr/>
        </p:nvSpPr>
        <p:spPr>
          <a:xfrm>
            <a:off x="383539" y="1426427"/>
            <a:ext cx="7350759" cy="497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Formatted Input / Output Statements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Reads and writes all types of data values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Arranges data in particular format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Requires 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Format Specifier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identify Data type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Basic Format Specifiers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%d – Integer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%f – Float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%c – Character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%s - String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2" name="Google Shape;732;p99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00"/>
          <p:cNvSpPr txBox="1"/>
          <p:nvPr/>
        </p:nvSpPr>
        <p:spPr>
          <a:xfrm>
            <a:off x="383539" y="1256266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The scanf ( ) Function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Reads all types of input data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of value to variable during Runtime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9" name="Google Shape;739;p100"/>
          <p:cNvSpPr txBox="1"/>
          <p:nvPr/>
        </p:nvSpPr>
        <p:spPr>
          <a:xfrm>
            <a:off x="1298194" y="4787849"/>
            <a:ext cx="5543550" cy="15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Control String / Format Specifier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arg1, arg2.,,, arg n – Arguments (Variables)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 - Address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0" name="Google Shape;740;p100"/>
          <p:cNvSpPr txBox="1"/>
          <p:nvPr/>
        </p:nvSpPr>
        <p:spPr>
          <a:xfrm>
            <a:off x="195326" y="4178454"/>
            <a:ext cx="8791200" cy="74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479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scanf(“Control String/Format Specifier”, &amp;arg1, &amp;arg2,… &amp;argn)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1" name="Google Shape;741;p100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101"/>
          <p:cNvSpPr txBox="1"/>
          <p:nvPr/>
        </p:nvSpPr>
        <p:spPr>
          <a:xfrm>
            <a:off x="886748" y="1732915"/>
            <a:ext cx="289814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Giving Direct Input in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001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Program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8" name="Google Shape;748;p101"/>
          <p:cNvSpPr txBox="1"/>
          <p:nvPr/>
        </p:nvSpPr>
        <p:spPr>
          <a:xfrm>
            <a:off x="1192014" y="2940049"/>
            <a:ext cx="2248535" cy="290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2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1099185" lvl="0" indent="0" algn="l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a;  a=10;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9" name="Google Shape;749;p101"/>
          <p:cNvSpPr txBox="1"/>
          <p:nvPr/>
        </p:nvSpPr>
        <p:spPr>
          <a:xfrm>
            <a:off x="5008879" y="1823326"/>
            <a:ext cx="35921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/*Getting Input using scanf ( )  function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0" name="Google Shape;750;p101"/>
          <p:cNvSpPr txBox="1"/>
          <p:nvPr/>
        </p:nvSpPr>
        <p:spPr>
          <a:xfrm>
            <a:off x="5008879" y="2940049"/>
            <a:ext cx="2421890" cy="290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78435" lvl="0" indent="0" algn="just" rtl="0">
              <a:lnSpc>
                <a:spcPct val="12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scanf(“%d”, &amp;a);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1" name="Google Shape;751;p101"/>
          <p:cNvSpPr/>
          <p:nvPr/>
        </p:nvSpPr>
        <p:spPr>
          <a:xfrm>
            <a:off x="4389373" y="2428875"/>
            <a:ext cx="81280" cy="3929379"/>
          </a:xfrm>
          <a:custGeom>
            <a:avLst/>
            <a:gdLst/>
            <a:ahLst/>
            <a:cxnLst/>
            <a:rect l="l" t="t" r="r" b="b"/>
            <a:pathLst>
              <a:path w="81279" h="3929379" extrusionOk="0">
                <a:moveTo>
                  <a:pt x="81025" y="0"/>
                </a:moveTo>
                <a:lnTo>
                  <a:pt x="65150" y="0"/>
                </a:lnTo>
                <a:lnTo>
                  <a:pt x="63500" y="3929087"/>
                </a:lnTo>
                <a:lnTo>
                  <a:pt x="79375" y="3929087"/>
                </a:lnTo>
                <a:lnTo>
                  <a:pt x="81025" y="0"/>
                </a:lnTo>
                <a:close/>
              </a:path>
              <a:path w="81279" h="3929379" extrusionOk="0">
                <a:moveTo>
                  <a:pt x="49275" y="0"/>
                </a:moveTo>
                <a:lnTo>
                  <a:pt x="1650" y="0"/>
                </a:lnTo>
                <a:lnTo>
                  <a:pt x="0" y="3929062"/>
                </a:lnTo>
                <a:lnTo>
                  <a:pt x="47625" y="39290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01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2"/>
          <p:cNvSpPr txBox="1"/>
          <p:nvPr/>
        </p:nvSpPr>
        <p:spPr>
          <a:xfrm>
            <a:off x="309373" y="1860576"/>
            <a:ext cx="3942079" cy="357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5844" marR="118745" lvl="0" indent="-89788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Getting Multiple Input using  scanf ( ) function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1697989" lvl="0" indent="0" algn="just" rtl="0">
              <a:lnSpc>
                <a:spcPct val="147272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b,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scanf(“%d%d%d”,&amp;a,&amp;b,&amp;c);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9" name="Google Shape;759;p102"/>
          <p:cNvSpPr txBox="1"/>
          <p:nvPr/>
        </p:nvSpPr>
        <p:spPr>
          <a:xfrm>
            <a:off x="4680330" y="1860576"/>
            <a:ext cx="4269740" cy="357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3339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Getting Multiple Different Inputs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66139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using scanf ( ) function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2026285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291973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  float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scanf(“%d%d%f”,&amp;a,&amp;b,&amp;c);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0" name="Google Shape;760;p102"/>
          <p:cNvSpPr txBox="1"/>
          <p:nvPr/>
        </p:nvSpPr>
        <p:spPr>
          <a:xfrm>
            <a:off x="4780537" y="5853860"/>
            <a:ext cx="342607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1" name="Google Shape;761;p102"/>
          <p:cNvSpPr/>
          <p:nvPr/>
        </p:nvSpPr>
        <p:spPr>
          <a:xfrm>
            <a:off x="4364321" y="2028042"/>
            <a:ext cx="81280" cy="3929379"/>
          </a:xfrm>
          <a:custGeom>
            <a:avLst/>
            <a:gdLst/>
            <a:ahLst/>
            <a:cxnLst/>
            <a:rect l="l" t="t" r="r" b="b"/>
            <a:pathLst>
              <a:path w="81279" h="3929379" extrusionOk="0">
                <a:moveTo>
                  <a:pt x="81025" y="0"/>
                </a:moveTo>
                <a:lnTo>
                  <a:pt x="65150" y="0"/>
                </a:lnTo>
                <a:lnTo>
                  <a:pt x="63500" y="3929087"/>
                </a:lnTo>
                <a:lnTo>
                  <a:pt x="79375" y="3929087"/>
                </a:lnTo>
                <a:lnTo>
                  <a:pt x="81025" y="0"/>
                </a:lnTo>
                <a:close/>
              </a:path>
              <a:path w="81279" h="3929379" extrusionOk="0">
                <a:moveTo>
                  <a:pt x="49275" y="0"/>
                </a:moveTo>
                <a:lnTo>
                  <a:pt x="1650" y="0"/>
                </a:lnTo>
                <a:lnTo>
                  <a:pt x="0" y="3929062"/>
                </a:lnTo>
                <a:lnTo>
                  <a:pt x="47625" y="39290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02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03"/>
          <p:cNvSpPr txBox="1"/>
          <p:nvPr/>
        </p:nvSpPr>
        <p:spPr>
          <a:xfrm>
            <a:off x="383540" y="1388849"/>
            <a:ext cx="7614284" cy="486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5367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Getting Multiple Input using scanf ( ) function 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455795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5348605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  float c;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scanf(“%d %d”, &amp;a, &amp;b);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scanf(“%f ”, &amp;c);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9" name="Google Shape;769;p103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04"/>
          <p:cNvSpPr txBox="1"/>
          <p:nvPr/>
        </p:nvSpPr>
        <p:spPr>
          <a:xfrm>
            <a:off x="383540" y="988016"/>
            <a:ext cx="8223884" cy="35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Input and Output Functions Contd…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 startAt="2"/>
            </a:pP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The printf ( ) Function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print Instructions / Output onto the Screen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Requires	Format	Specifiers	&amp;	Variable	names	to	print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6" name="Google Shape;776;p104"/>
          <p:cNvSpPr txBox="1"/>
          <p:nvPr/>
        </p:nvSpPr>
        <p:spPr>
          <a:xfrm>
            <a:off x="1298194" y="5115308"/>
            <a:ext cx="5543550" cy="109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44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ontrol String / Format Specifier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arg1, arg2.,,, arg n – Arguments (Variables)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7" name="Google Shape;777;p104"/>
          <p:cNvSpPr txBox="1"/>
          <p:nvPr/>
        </p:nvSpPr>
        <p:spPr>
          <a:xfrm>
            <a:off x="228600" y="4671613"/>
            <a:ext cx="8763000" cy="462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504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printf(“Control String/Format Specifier”,arg1,arg2,… argn)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8" name="Google Shape;778;p104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SRM INSTITUTE OF SCIENCE AND TECHNOLOGY,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/>
              <a:t>CHENNAI.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7914</Words>
  <Application>Microsoft Office PowerPoint</Application>
  <PresentationFormat>On-screen Show (4:3)</PresentationFormat>
  <Paragraphs>1129</Paragraphs>
  <Slides>132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1" baseType="lpstr">
      <vt:lpstr>Cambria</vt:lpstr>
      <vt:lpstr>Arial</vt:lpstr>
      <vt:lpstr>Calibri</vt:lpstr>
      <vt:lpstr>Libre Baskerville</vt:lpstr>
      <vt:lpstr>Franklin Gothic</vt:lpstr>
      <vt:lpstr>Times New Roman</vt:lpstr>
      <vt:lpstr>Noto Sans Symbols</vt:lpstr>
      <vt:lpstr>Cambria Math</vt:lpstr>
      <vt:lpstr>Office Theme</vt:lpstr>
      <vt:lpstr>SRM</vt:lpstr>
      <vt:lpstr>SRM INSTITUTE OF SCIENCE AND TECHNOLOGY, CHENNAI.</vt:lpstr>
      <vt:lpstr>SRM INSTITUTE OF SCIENCE AND TECHNOLOGY, CHENNAI.</vt:lpstr>
      <vt:lpstr>PowerPoint Presentation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</vt:lpstr>
      <vt:lpstr>SRM</vt:lpstr>
      <vt:lpstr>SRM</vt:lpstr>
      <vt:lpstr>SRM</vt:lpstr>
      <vt:lpstr>SRM</vt:lpstr>
      <vt:lpstr>SRM</vt:lpstr>
      <vt:lpstr>SRM</vt:lpstr>
      <vt:lpstr>SRM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/* Program for Demonstrating Global Variables*/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PowerPoint Presentation</vt:lpstr>
      <vt:lpstr>SRM INSTITUTE OF SCIENCE AND TECHNOLOGY, CHENNAI.</vt:lpstr>
      <vt:lpstr>PowerPoint Presentation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</dc:title>
  <dc:creator>prabhu</dc:creator>
  <cp:lastModifiedBy>Priyanka H</cp:lastModifiedBy>
  <cp:revision>1</cp:revision>
  <dcterms:created xsi:type="dcterms:W3CDTF">2021-03-18T04:46:27Z</dcterms:created>
  <dcterms:modified xsi:type="dcterms:W3CDTF">2023-09-14T17:24:24Z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2021-03-18T00:00:00Z</vt:filetime>
  </property>
</Properties>
</file>