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drawings/drawing1.xml" ContentType="application/vnd.openxmlformats-officedocument.drawingml.chartshapes+xml"/>
  <Override PartName="/ppt/charts/chart5.xml" ContentType="application/vnd.openxmlformats-officedocument.drawingml.chart+xml"/>
  <Override PartName="/ppt/drawings/drawing2.xml" ContentType="application/vnd.openxmlformats-officedocument.drawingml.chartshapes+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handoutMasterIdLst>
    <p:handoutMasterId r:id="rId19"/>
  </p:handoutMasterIdLst>
  <p:sldIdLst>
    <p:sldId id="260" r:id="rId2"/>
    <p:sldId id="317" r:id="rId3"/>
    <p:sldId id="328" r:id="rId4"/>
    <p:sldId id="324" r:id="rId5"/>
    <p:sldId id="295" r:id="rId6"/>
    <p:sldId id="318" r:id="rId7"/>
    <p:sldId id="327" r:id="rId8"/>
    <p:sldId id="333" r:id="rId9"/>
    <p:sldId id="334" r:id="rId10"/>
    <p:sldId id="329" r:id="rId11"/>
    <p:sldId id="335" r:id="rId12"/>
    <p:sldId id="336" r:id="rId13"/>
    <p:sldId id="331" r:id="rId14"/>
    <p:sldId id="332" r:id="rId15"/>
    <p:sldId id="325" r:id="rId16"/>
    <p:sldId id="280" r:id="rId17"/>
  </p:sldIdLst>
  <p:sldSz cx="12192000" cy="6858000"/>
  <p:notesSz cx="6858000" cy="9144000"/>
  <p:embeddedFontLst>
    <p:embeddedFont>
      <p:font typeface="微软雅黑" pitchFamily="34" charset="-122"/>
      <p:regular r:id="rId20"/>
      <p:bold r:id="rId21"/>
    </p:embeddedFont>
    <p:embeddedFont>
      <p:font typeface="Cambria Math" pitchFamily="18" charset="0"/>
      <p:regular r:id="rId22"/>
    </p:embeddedFont>
    <p:embeddedFont>
      <p:font typeface="华文新魏" pitchFamily="2" charset="-122"/>
      <p:regular r:id="rId23"/>
    </p:embeddedFont>
    <p:embeddedFont>
      <p:font typeface="华文细黑" pitchFamily="2" charset="-122"/>
      <p:regular r:id="rId24"/>
    </p:embeddedFont>
    <p:embeddedFont>
      <p:font typeface="Calibri" pitchFamily="34" charset="0"/>
      <p:regular r:id="rId25"/>
      <p:bold r:id="rId26"/>
      <p:italic r:id="rId27"/>
      <p:boldItalic r:id="rId28"/>
    </p:embeddedFont>
    <p:embeddedFont>
      <p:font typeface="黑体" pitchFamily="49" charset="-122"/>
      <p:regular r:id="rId29"/>
    </p:embeddedFont>
    <p:embeddedFont>
      <p:font typeface="Arial Narrow" pitchFamily="34" charset="0"/>
      <p:regular r:id="rId30"/>
      <p:bold r:id="rId31"/>
      <p:italic r:id="rId32"/>
      <p:boldItalic r:id="rId3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guide id="3" pos="7061">
          <p15:clr>
            <a:srgbClr val="A4A3A4"/>
          </p15:clr>
        </p15:guide>
        <p15:guide id="4" pos="6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66"/>
    <a:srgbClr val="D9A627"/>
    <a:srgbClr val="20517C"/>
    <a:srgbClr val="4EA4DD"/>
    <a:srgbClr val="E8EAE9"/>
    <a:srgbClr val="FFFFFF"/>
    <a:srgbClr val="A5A5A5"/>
    <a:srgbClr val="16A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31" autoAdjust="0"/>
    <p:restoredTop sz="88243" autoAdjust="0"/>
  </p:normalViewPr>
  <p:slideViewPr>
    <p:cSldViewPr showGuides="1">
      <p:cViewPr>
        <p:scale>
          <a:sx n="75" d="100"/>
          <a:sy n="75" d="100"/>
        </p:scale>
        <p:origin x="-72" y="-53"/>
      </p:cViewPr>
      <p:guideLst>
        <p:guide orient="horz" pos="2160"/>
        <p:guide pos="3840"/>
        <p:guide pos="7061"/>
        <p:guide pos="619"/>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___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72821053975812"/>
          <c:y val="7.0003662799617491E-2"/>
          <c:w val="0.71258156688227803"/>
          <c:h val="0.7980782905524354"/>
        </c:manualLayout>
      </c:layout>
      <c:lineChart>
        <c:grouping val="standard"/>
        <c:varyColors val="0"/>
        <c:ser>
          <c:idx val="0"/>
          <c:order val="0"/>
          <c:tx>
            <c:strRef>
              <c:f>Sheet1!$B$1</c:f>
              <c:strCache>
                <c:ptCount val="1"/>
                <c:pt idx="0">
                  <c:v>系列 1</c:v>
                </c:pt>
              </c:strCache>
            </c:strRef>
          </c:tx>
          <c:cat>
            <c:numRef>
              <c:f>Sheet1!$A$2:$A$9</c:f>
              <c:numCache>
                <c:formatCode>General</c:formatCode>
                <c:ptCount val="8"/>
                <c:pt idx="0">
                  <c:v>1</c:v>
                </c:pt>
                <c:pt idx="1">
                  <c:v>2</c:v>
                </c:pt>
                <c:pt idx="2">
                  <c:v>3</c:v>
                </c:pt>
                <c:pt idx="3">
                  <c:v>4</c:v>
                </c:pt>
                <c:pt idx="4">
                  <c:v>5</c:v>
                </c:pt>
                <c:pt idx="5">
                  <c:v>6</c:v>
                </c:pt>
                <c:pt idx="6">
                  <c:v>7</c:v>
                </c:pt>
                <c:pt idx="7">
                  <c:v>8</c:v>
                </c:pt>
              </c:numCache>
            </c:numRef>
          </c:cat>
          <c:val>
            <c:numRef>
              <c:f>Sheet1!$B$2:$B$9</c:f>
              <c:numCache>
                <c:formatCode>General</c:formatCode>
                <c:ptCount val="8"/>
                <c:pt idx="0">
                  <c:v>1800</c:v>
                </c:pt>
                <c:pt idx="1">
                  <c:v>1110</c:v>
                </c:pt>
                <c:pt idx="2">
                  <c:v>670</c:v>
                </c:pt>
                <c:pt idx="3">
                  <c:v>400</c:v>
                </c:pt>
                <c:pt idx="4">
                  <c:v>320</c:v>
                </c:pt>
                <c:pt idx="5">
                  <c:v>290</c:v>
                </c:pt>
                <c:pt idx="6">
                  <c:v>270</c:v>
                </c:pt>
                <c:pt idx="7">
                  <c:v>250</c:v>
                </c:pt>
              </c:numCache>
            </c:numRef>
          </c:val>
          <c:smooth val="0"/>
        </c:ser>
        <c:dLbls>
          <c:showLegendKey val="0"/>
          <c:showVal val="0"/>
          <c:showCatName val="0"/>
          <c:showSerName val="0"/>
          <c:showPercent val="0"/>
          <c:showBubbleSize val="0"/>
        </c:dLbls>
        <c:marker val="1"/>
        <c:smooth val="0"/>
        <c:axId val="128200064"/>
        <c:axId val="129244544"/>
      </c:lineChart>
      <c:catAx>
        <c:axId val="128200064"/>
        <c:scaling>
          <c:orientation val="minMax"/>
        </c:scaling>
        <c:delete val="0"/>
        <c:axPos val="b"/>
        <c:numFmt formatCode="General" sourceLinked="1"/>
        <c:majorTickMark val="out"/>
        <c:minorTickMark val="none"/>
        <c:tickLblPos val="nextTo"/>
        <c:crossAx val="129244544"/>
        <c:crosses val="autoZero"/>
        <c:auto val="1"/>
        <c:lblAlgn val="ctr"/>
        <c:lblOffset val="100"/>
        <c:noMultiLvlLbl val="0"/>
      </c:catAx>
      <c:valAx>
        <c:axId val="129244544"/>
        <c:scaling>
          <c:orientation val="minMax"/>
        </c:scaling>
        <c:delete val="0"/>
        <c:axPos val="l"/>
        <c:numFmt formatCode="General" sourceLinked="1"/>
        <c:majorTickMark val="out"/>
        <c:minorTickMark val="none"/>
        <c:tickLblPos val="nextTo"/>
        <c:crossAx val="128200064"/>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4996021113933"/>
          <c:y val="4.0187034941663979E-2"/>
          <c:w val="0.6633621781042417"/>
          <c:h val="0.7980782905524354"/>
        </c:manualLayout>
      </c:layout>
      <c:lineChart>
        <c:grouping val="standard"/>
        <c:varyColors val="0"/>
        <c:ser>
          <c:idx val="0"/>
          <c:order val="0"/>
          <c:tx>
            <c:strRef>
              <c:f>Sheet1!$B$1</c:f>
              <c:strCache>
                <c:ptCount val="1"/>
                <c:pt idx="0">
                  <c:v>系列 1</c:v>
                </c:pt>
              </c:strCache>
            </c:strRef>
          </c:tx>
          <c:cat>
            <c:numRef>
              <c:f>Sheet1!$A$2:$A$9</c:f>
              <c:numCache>
                <c:formatCode>General</c:formatCode>
                <c:ptCount val="8"/>
                <c:pt idx="0">
                  <c:v>1</c:v>
                </c:pt>
                <c:pt idx="1">
                  <c:v>2</c:v>
                </c:pt>
                <c:pt idx="2">
                  <c:v>3</c:v>
                </c:pt>
                <c:pt idx="3">
                  <c:v>4</c:v>
                </c:pt>
                <c:pt idx="4">
                  <c:v>5</c:v>
                </c:pt>
                <c:pt idx="5">
                  <c:v>6</c:v>
                </c:pt>
                <c:pt idx="6">
                  <c:v>7</c:v>
                </c:pt>
                <c:pt idx="7">
                  <c:v>8</c:v>
                </c:pt>
              </c:numCache>
            </c:numRef>
          </c:cat>
          <c:val>
            <c:numRef>
              <c:f>Sheet1!$B$2:$B$9</c:f>
              <c:numCache>
                <c:formatCode>General</c:formatCode>
                <c:ptCount val="8"/>
                <c:pt idx="0">
                  <c:v>1800</c:v>
                </c:pt>
                <c:pt idx="1">
                  <c:v>1110</c:v>
                </c:pt>
                <c:pt idx="2">
                  <c:v>670</c:v>
                </c:pt>
                <c:pt idx="3">
                  <c:v>400</c:v>
                </c:pt>
                <c:pt idx="4">
                  <c:v>320</c:v>
                </c:pt>
                <c:pt idx="5">
                  <c:v>290</c:v>
                </c:pt>
                <c:pt idx="6">
                  <c:v>270</c:v>
                </c:pt>
                <c:pt idx="7">
                  <c:v>250</c:v>
                </c:pt>
              </c:numCache>
            </c:numRef>
          </c:val>
          <c:smooth val="0"/>
        </c:ser>
        <c:dLbls>
          <c:showLegendKey val="0"/>
          <c:showVal val="0"/>
          <c:showCatName val="0"/>
          <c:showSerName val="0"/>
          <c:showPercent val="0"/>
          <c:showBubbleSize val="0"/>
        </c:dLbls>
        <c:marker val="1"/>
        <c:smooth val="0"/>
        <c:axId val="216816640"/>
        <c:axId val="216818432"/>
      </c:lineChart>
      <c:catAx>
        <c:axId val="216816640"/>
        <c:scaling>
          <c:orientation val="minMax"/>
        </c:scaling>
        <c:delete val="0"/>
        <c:axPos val="b"/>
        <c:numFmt formatCode="General" sourceLinked="1"/>
        <c:majorTickMark val="out"/>
        <c:minorTickMark val="none"/>
        <c:tickLblPos val="nextTo"/>
        <c:crossAx val="216818432"/>
        <c:crosses val="autoZero"/>
        <c:auto val="1"/>
        <c:lblAlgn val="ctr"/>
        <c:lblOffset val="100"/>
        <c:noMultiLvlLbl val="0"/>
      </c:catAx>
      <c:valAx>
        <c:axId val="216818432"/>
        <c:scaling>
          <c:orientation val="minMax"/>
        </c:scaling>
        <c:delete val="0"/>
        <c:axPos val="l"/>
        <c:numFmt formatCode="General" sourceLinked="1"/>
        <c:majorTickMark val="out"/>
        <c:minorTickMark val="none"/>
        <c:tickLblPos val="nextTo"/>
        <c:crossAx val="216816640"/>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72821053975812"/>
          <c:y val="7.0003662799617491E-2"/>
          <c:w val="0.71258156688227803"/>
          <c:h val="0.7980782905524354"/>
        </c:manualLayout>
      </c:layout>
      <c:lineChart>
        <c:grouping val="standard"/>
        <c:varyColors val="0"/>
        <c:ser>
          <c:idx val="0"/>
          <c:order val="0"/>
          <c:tx>
            <c:strRef>
              <c:f>Sheet1!$B$1</c:f>
              <c:strCache>
                <c:ptCount val="1"/>
                <c:pt idx="0">
                  <c:v>系列 1</c:v>
                </c:pt>
              </c:strCache>
            </c:strRef>
          </c:tx>
          <c:cat>
            <c:numRef>
              <c:f>Sheet1!$A$2:$A$9</c:f>
              <c:numCache>
                <c:formatCode>General</c:formatCode>
                <c:ptCount val="8"/>
                <c:pt idx="0">
                  <c:v>1</c:v>
                </c:pt>
                <c:pt idx="1">
                  <c:v>2</c:v>
                </c:pt>
                <c:pt idx="2">
                  <c:v>3</c:v>
                </c:pt>
                <c:pt idx="3">
                  <c:v>4</c:v>
                </c:pt>
                <c:pt idx="4">
                  <c:v>5</c:v>
                </c:pt>
                <c:pt idx="5">
                  <c:v>6</c:v>
                </c:pt>
                <c:pt idx="6">
                  <c:v>7</c:v>
                </c:pt>
                <c:pt idx="7">
                  <c:v>8</c:v>
                </c:pt>
              </c:numCache>
            </c:numRef>
          </c:cat>
          <c:val>
            <c:numRef>
              <c:f>Sheet1!$B$2:$B$9</c:f>
              <c:numCache>
                <c:formatCode>General</c:formatCode>
                <c:ptCount val="8"/>
                <c:pt idx="0">
                  <c:v>1500</c:v>
                </c:pt>
                <c:pt idx="1">
                  <c:v>1100</c:v>
                </c:pt>
                <c:pt idx="2">
                  <c:v>800</c:v>
                </c:pt>
                <c:pt idx="3">
                  <c:v>600</c:v>
                </c:pt>
                <c:pt idx="4">
                  <c:v>455</c:v>
                </c:pt>
                <c:pt idx="5">
                  <c:v>350</c:v>
                </c:pt>
                <c:pt idx="6">
                  <c:v>300</c:v>
                </c:pt>
                <c:pt idx="7">
                  <c:v>260</c:v>
                </c:pt>
              </c:numCache>
            </c:numRef>
          </c:val>
          <c:smooth val="0"/>
        </c:ser>
        <c:dLbls>
          <c:showLegendKey val="0"/>
          <c:showVal val="0"/>
          <c:showCatName val="0"/>
          <c:showSerName val="0"/>
          <c:showPercent val="0"/>
          <c:showBubbleSize val="0"/>
        </c:dLbls>
        <c:marker val="1"/>
        <c:smooth val="0"/>
        <c:axId val="216838144"/>
        <c:axId val="216839680"/>
      </c:lineChart>
      <c:catAx>
        <c:axId val="216838144"/>
        <c:scaling>
          <c:orientation val="minMax"/>
        </c:scaling>
        <c:delete val="0"/>
        <c:axPos val="b"/>
        <c:numFmt formatCode="General" sourceLinked="1"/>
        <c:majorTickMark val="out"/>
        <c:minorTickMark val="none"/>
        <c:tickLblPos val="nextTo"/>
        <c:crossAx val="216839680"/>
        <c:crosses val="autoZero"/>
        <c:auto val="1"/>
        <c:lblAlgn val="ctr"/>
        <c:lblOffset val="100"/>
        <c:noMultiLvlLbl val="0"/>
      </c:catAx>
      <c:valAx>
        <c:axId val="216839680"/>
        <c:scaling>
          <c:orientation val="minMax"/>
        </c:scaling>
        <c:delete val="0"/>
        <c:axPos val="l"/>
        <c:numFmt formatCode="General" sourceLinked="1"/>
        <c:majorTickMark val="out"/>
        <c:minorTickMark val="none"/>
        <c:tickLblPos val="nextTo"/>
        <c:crossAx val="216838144"/>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en-US" smtClean="0"/>
              <a:t>T</a:t>
            </a:r>
            <a:r>
              <a:rPr lang="en-US" altLang="zh-CN" smtClean="0"/>
              <a:t>-shirt  sizing</a:t>
            </a:r>
            <a:endParaRPr lang="zh-CN" altLang="en-US"/>
          </a:p>
        </c:rich>
      </c:tx>
      <c:layout>
        <c:manualLayout>
          <c:xMode val="edge"/>
          <c:yMode val="edge"/>
          <c:x val="0.35483173653219818"/>
          <c:y val="0"/>
        </c:manualLayout>
      </c:layout>
      <c:overlay val="0"/>
    </c:title>
    <c:autoTitleDeleted val="0"/>
    <c:plotArea>
      <c:layout/>
      <c:scatterChart>
        <c:scatterStyle val="lineMarker"/>
        <c:varyColors val="0"/>
        <c:ser>
          <c:idx val="0"/>
          <c:order val="0"/>
          <c:tx>
            <c:strRef>
              <c:f>Sheet1!$B$1</c:f>
              <c:strCache>
                <c:ptCount val="1"/>
                <c:pt idx="0">
                  <c:v>Y 值</c:v>
                </c:pt>
              </c:strCache>
            </c:strRef>
          </c:tx>
          <c:spPr>
            <a:ln w="19050">
              <a:noFill/>
            </a:ln>
          </c:spPr>
          <c:xVal>
            <c:numRef>
              <c:f>Sheet1!$A$2:$A$24</c:f>
              <c:numCache>
                <c:formatCode>General</c:formatCode>
                <c:ptCount val="23"/>
                <c:pt idx="0">
                  <c:v>1</c:v>
                </c:pt>
                <c:pt idx="1">
                  <c:v>1.2</c:v>
                </c:pt>
                <c:pt idx="2">
                  <c:v>1.5</c:v>
                </c:pt>
                <c:pt idx="3">
                  <c:v>2</c:v>
                </c:pt>
                <c:pt idx="4">
                  <c:v>2.2999999999999998</c:v>
                </c:pt>
                <c:pt idx="5">
                  <c:v>2.6</c:v>
                </c:pt>
                <c:pt idx="6">
                  <c:v>2.6</c:v>
                </c:pt>
                <c:pt idx="7">
                  <c:v>3</c:v>
                </c:pt>
                <c:pt idx="8">
                  <c:v>3.1</c:v>
                </c:pt>
                <c:pt idx="9">
                  <c:v>3.3</c:v>
                </c:pt>
                <c:pt idx="10">
                  <c:v>4</c:v>
                </c:pt>
                <c:pt idx="11">
                  <c:v>4.5</c:v>
                </c:pt>
                <c:pt idx="12">
                  <c:v>5</c:v>
                </c:pt>
                <c:pt idx="13">
                  <c:v>1.1000000000000001</c:v>
                </c:pt>
                <c:pt idx="14">
                  <c:v>1.6</c:v>
                </c:pt>
                <c:pt idx="15">
                  <c:v>2.5</c:v>
                </c:pt>
                <c:pt idx="16">
                  <c:v>3.7</c:v>
                </c:pt>
                <c:pt idx="17">
                  <c:v>3.6</c:v>
                </c:pt>
                <c:pt idx="18">
                  <c:v>4.0999999999999996</c:v>
                </c:pt>
                <c:pt idx="19">
                  <c:v>4.7</c:v>
                </c:pt>
                <c:pt idx="20">
                  <c:v>0.8</c:v>
                </c:pt>
                <c:pt idx="21">
                  <c:v>3.7</c:v>
                </c:pt>
                <c:pt idx="22">
                  <c:v>4.5</c:v>
                </c:pt>
              </c:numCache>
            </c:numRef>
          </c:xVal>
          <c:yVal>
            <c:numRef>
              <c:f>Sheet1!$B$2:$B$24</c:f>
              <c:numCache>
                <c:formatCode>General</c:formatCode>
                <c:ptCount val="23"/>
                <c:pt idx="0">
                  <c:v>0.5</c:v>
                </c:pt>
                <c:pt idx="1">
                  <c:v>1</c:v>
                </c:pt>
                <c:pt idx="2">
                  <c:v>0.8</c:v>
                </c:pt>
                <c:pt idx="3">
                  <c:v>1.8</c:v>
                </c:pt>
                <c:pt idx="4">
                  <c:v>2.8</c:v>
                </c:pt>
                <c:pt idx="5">
                  <c:v>3</c:v>
                </c:pt>
                <c:pt idx="6">
                  <c:v>2.2000000000000002</c:v>
                </c:pt>
                <c:pt idx="7">
                  <c:v>3.5</c:v>
                </c:pt>
                <c:pt idx="8">
                  <c:v>2.6</c:v>
                </c:pt>
                <c:pt idx="9">
                  <c:v>3.5</c:v>
                </c:pt>
                <c:pt idx="10">
                  <c:v>4.5</c:v>
                </c:pt>
                <c:pt idx="11">
                  <c:v>3.6</c:v>
                </c:pt>
                <c:pt idx="12">
                  <c:v>4.8</c:v>
                </c:pt>
                <c:pt idx="13">
                  <c:v>1.6</c:v>
                </c:pt>
                <c:pt idx="14">
                  <c:v>1.9</c:v>
                </c:pt>
                <c:pt idx="15">
                  <c:v>1.8</c:v>
                </c:pt>
                <c:pt idx="16">
                  <c:v>3.9</c:v>
                </c:pt>
                <c:pt idx="17">
                  <c:v>4.8</c:v>
                </c:pt>
                <c:pt idx="18">
                  <c:v>3.4</c:v>
                </c:pt>
                <c:pt idx="19">
                  <c:v>4.4000000000000004</c:v>
                </c:pt>
                <c:pt idx="20">
                  <c:v>1.1000000000000001</c:v>
                </c:pt>
                <c:pt idx="21">
                  <c:v>2.8</c:v>
                </c:pt>
                <c:pt idx="22">
                  <c:v>5.2</c:v>
                </c:pt>
              </c:numCache>
            </c:numRef>
          </c:yVal>
          <c:smooth val="0"/>
        </c:ser>
        <c:dLbls>
          <c:showLegendKey val="0"/>
          <c:showVal val="0"/>
          <c:showCatName val="0"/>
          <c:showSerName val="0"/>
          <c:showPercent val="0"/>
          <c:showBubbleSize val="0"/>
        </c:dLbls>
        <c:axId val="159218304"/>
        <c:axId val="225796480"/>
      </c:scatterChart>
      <c:valAx>
        <c:axId val="159218304"/>
        <c:scaling>
          <c:orientation val="minMax"/>
        </c:scaling>
        <c:delete val="0"/>
        <c:axPos val="b"/>
        <c:numFmt formatCode="General" sourceLinked="1"/>
        <c:majorTickMark val="out"/>
        <c:minorTickMark val="none"/>
        <c:tickLblPos val="nextTo"/>
        <c:crossAx val="225796480"/>
        <c:crosses val="autoZero"/>
        <c:crossBetween val="midCat"/>
        <c:majorUnit val="1"/>
      </c:valAx>
      <c:valAx>
        <c:axId val="225796480"/>
        <c:scaling>
          <c:orientation val="minMax"/>
        </c:scaling>
        <c:delete val="0"/>
        <c:axPos val="l"/>
        <c:numFmt formatCode="General" sourceLinked="1"/>
        <c:majorTickMark val="out"/>
        <c:minorTickMark val="none"/>
        <c:tickLblPos val="nextTo"/>
        <c:crossAx val="159218304"/>
        <c:crosses val="autoZero"/>
        <c:crossBetween val="midCat"/>
      </c:valAx>
    </c:plotArea>
    <c:plotVisOnly val="1"/>
    <c:dispBlanksAs val="gap"/>
    <c:showDLblsOverMax val="0"/>
  </c:chart>
  <c:txPr>
    <a:bodyPr/>
    <a:lstStyle/>
    <a:p>
      <a:pPr>
        <a:defRPr sz="1800"/>
      </a:pPr>
      <a:endParaRPr lang="zh-CN"/>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en-US" smtClean="0"/>
              <a:t>T</a:t>
            </a:r>
            <a:r>
              <a:rPr lang="en-US" altLang="zh-CN" smtClean="0"/>
              <a:t>-shirt  sizing</a:t>
            </a:r>
            <a:endParaRPr lang="zh-CN" altLang="en-US"/>
          </a:p>
        </c:rich>
      </c:tx>
      <c:layout>
        <c:manualLayout>
          <c:xMode val="edge"/>
          <c:yMode val="edge"/>
          <c:x val="0.35483173653219818"/>
          <c:y val="0"/>
        </c:manualLayout>
      </c:layout>
      <c:overlay val="0"/>
    </c:title>
    <c:autoTitleDeleted val="0"/>
    <c:plotArea>
      <c:layout/>
      <c:scatterChart>
        <c:scatterStyle val="lineMarker"/>
        <c:varyColors val="0"/>
        <c:ser>
          <c:idx val="0"/>
          <c:order val="0"/>
          <c:tx>
            <c:strRef>
              <c:f>Sheet1!$B$1</c:f>
              <c:strCache>
                <c:ptCount val="1"/>
                <c:pt idx="0">
                  <c:v>Y 值</c:v>
                </c:pt>
              </c:strCache>
            </c:strRef>
          </c:tx>
          <c:spPr>
            <a:ln w="19050">
              <a:noFill/>
            </a:ln>
          </c:spPr>
          <c:xVal>
            <c:numRef>
              <c:f>Sheet1!$A$2:$A$24</c:f>
              <c:numCache>
                <c:formatCode>General</c:formatCode>
                <c:ptCount val="23"/>
                <c:pt idx="0">
                  <c:v>1</c:v>
                </c:pt>
                <c:pt idx="1">
                  <c:v>1.2</c:v>
                </c:pt>
                <c:pt idx="2">
                  <c:v>1.5</c:v>
                </c:pt>
                <c:pt idx="3">
                  <c:v>2</c:v>
                </c:pt>
                <c:pt idx="4">
                  <c:v>2.2999999999999998</c:v>
                </c:pt>
                <c:pt idx="5">
                  <c:v>2.6</c:v>
                </c:pt>
                <c:pt idx="6">
                  <c:v>2.6</c:v>
                </c:pt>
                <c:pt idx="7">
                  <c:v>3</c:v>
                </c:pt>
                <c:pt idx="9">
                  <c:v>3.3</c:v>
                </c:pt>
                <c:pt idx="11">
                  <c:v>4.5</c:v>
                </c:pt>
                <c:pt idx="12">
                  <c:v>5</c:v>
                </c:pt>
                <c:pt idx="13">
                  <c:v>1.1000000000000001</c:v>
                </c:pt>
                <c:pt idx="14">
                  <c:v>1.6</c:v>
                </c:pt>
                <c:pt idx="15">
                  <c:v>2.5</c:v>
                </c:pt>
                <c:pt idx="16">
                  <c:v>3.7</c:v>
                </c:pt>
                <c:pt idx="17">
                  <c:v>3.6</c:v>
                </c:pt>
                <c:pt idx="18">
                  <c:v>4.0999999999999996</c:v>
                </c:pt>
                <c:pt idx="19">
                  <c:v>4.7</c:v>
                </c:pt>
                <c:pt idx="20">
                  <c:v>0.8</c:v>
                </c:pt>
                <c:pt idx="21">
                  <c:v>3.7</c:v>
                </c:pt>
                <c:pt idx="22">
                  <c:v>4.5</c:v>
                </c:pt>
              </c:numCache>
            </c:numRef>
          </c:xVal>
          <c:yVal>
            <c:numRef>
              <c:f>Sheet1!$B$2:$B$24</c:f>
              <c:numCache>
                <c:formatCode>General</c:formatCode>
                <c:ptCount val="23"/>
                <c:pt idx="0">
                  <c:v>0.5</c:v>
                </c:pt>
                <c:pt idx="1">
                  <c:v>1</c:v>
                </c:pt>
                <c:pt idx="2">
                  <c:v>0.8</c:v>
                </c:pt>
                <c:pt idx="3">
                  <c:v>1.8</c:v>
                </c:pt>
                <c:pt idx="4">
                  <c:v>2.8</c:v>
                </c:pt>
                <c:pt idx="5">
                  <c:v>3</c:v>
                </c:pt>
                <c:pt idx="6">
                  <c:v>2.2000000000000002</c:v>
                </c:pt>
                <c:pt idx="7">
                  <c:v>3.5</c:v>
                </c:pt>
                <c:pt idx="9">
                  <c:v>3.5</c:v>
                </c:pt>
                <c:pt idx="11">
                  <c:v>3.6</c:v>
                </c:pt>
                <c:pt idx="12">
                  <c:v>4.8</c:v>
                </c:pt>
                <c:pt idx="13">
                  <c:v>1.6</c:v>
                </c:pt>
                <c:pt idx="14">
                  <c:v>1.9</c:v>
                </c:pt>
                <c:pt idx="15">
                  <c:v>1.8</c:v>
                </c:pt>
                <c:pt idx="16">
                  <c:v>3.9</c:v>
                </c:pt>
                <c:pt idx="17">
                  <c:v>4.8</c:v>
                </c:pt>
                <c:pt idx="18">
                  <c:v>3.4</c:v>
                </c:pt>
                <c:pt idx="19">
                  <c:v>4.4000000000000004</c:v>
                </c:pt>
                <c:pt idx="20">
                  <c:v>1.1000000000000001</c:v>
                </c:pt>
                <c:pt idx="21">
                  <c:v>2.8</c:v>
                </c:pt>
                <c:pt idx="22">
                  <c:v>5.2</c:v>
                </c:pt>
              </c:numCache>
            </c:numRef>
          </c:yVal>
          <c:smooth val="0"/>
        </c:ser>
        <c:dLbls>
          <c:showLegendKey val="0"/>
          <c:showVal val="0"/>
          <c:showCatName val="0"/>
          <c:showSerName val="0"/>
          <c:showPercent val="0"/>
          <c:showBubbleSize val="0"/>
        </c:dLbls>
        <c:axId val="196856448"/>
        <c:axId val="196866432"/>
      </c:scatterChart>
      <c:valAx>
        <c:axId val="196856448"/>
        <c:scaling>
          <c:orientation val="minMax"/>
        </c:scaling>
        <c:delete val="0"/>
        <c:axPos val="b"/>
        <c:numFmt formatCode="General" sourceLinked="1"/>
        <c:majorTickMark val="out"/>
        <c:minorTickMark val="none"/>
        <c:tickLblPos val="nextTo"/>
        <c:crossAx val="196866432"/>
        <c:crosses val="autoZero"/>
        <c:crossBetween val="midCat"/>
        <c:majorUnit val="1"/>
      </c:valAx>
      <c:valAx>
        <c:axId val="196866432"/>
        <c:scaling>
          <c:orientation val="minMax"/>
        </c:scaling>
        <c:delete val="0"/>
        <c:axPos val="l"/>
        <c:numFmt formatCode="General" sourceLinked="1"/>
        <c:majorTickMark val="out"/>
        <c:minorTickMark val="none"/>
        <c:tickLblPos val="nextTo"/>
        <c:crossAx val="196856448"/>
        <c:crosses val="autoZero"/>
        <c:crossBetween val="midCat"/>
      </c:valAx>
    </c:plotArea>
    <c:plotVisOnly val="1"/>
    <c:dispBlanksAs val="gap"/>
    <c:showDLblsOverMax val="0"/>
  </c:chart>
  <c:txPr>
    <a:bodyPr/>
    <a:lstStyle/>
    <a:p>
      <a:pPr>
        <a:defRPr sz="1800"/>
      </a:pPr>
      <a:endParaRPr lang="zh-CN"/>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0.3033</cdr:x>
      <cdr:y>0.7241</cdr:y>
    </cdr:from>
    <cdr:to>
      <cdr:x>0.37372</cdr:x>
      <cdr:y>0.88983</cdr:y>
    </cdr:to>
    <cdr:sp macro="" textlink="">
      <cdr:nvSpPr>
        <cdr:cNvPr id="4" name="TextBox 3"/>
        <cdr:cNvSpPr txBox="1"/>
      </cdr:nvSpPr>
      <cdr:spPr>
        <a:xfrm xmlns:a="http://schemas.openxmlformats.org/drawingml/2006/main">
          <a:off x="1550640" y="2554909"/>
          <a:ext cx="360040" cy="584775"/>
        </a:xfrm>
        <a:prstGeom xmlns:a="http://schemas.openxmlformats.org/drawingml/2006/main" prst="rect">
          <a:avLst/>
        </a:prstGeom>
        <a:noFill xmlns:a="http://schemas.openxmlformats.org/drawingml/2006/main"/>
        <a:ln xmlns:a="http://schemas.openxmlformats.org/drawingml/2006/main" w="19050">
          <a:noFill/>
        </a:ln>
      </cdr:spPr>
      <cdr:txBody>
        <a:bodyPr xmlns:a="http://schemas.openxmlformats.org/drawingml/2006/main" vertOverflow="clip" wrap="square" rtlCol="0">
          <a:spAutoFit/>
        </a:bodyPr>
        <a:lstStyle xmlns:a="http://schemas.openxmlformats.org/drawingml/2006/main"/>
        <a:p xmlns:a="http://schemas.openxmlformats.org/drawingml/2006/main">
          <a:pPr algn="ctr"/>
          <a:r>
            <a:rPr lang="en-US" altLang="zh-CN" sz="3200" smtClean="0">
              <a:latin typeface="黑体" pitchFamily="49" charset="-122"/>
              <a:ea typeface="黑体" pitchFamily="49" charset="-122"/>
            </a:rPr>
            <a:t>s</a:t>
          </a:r>
          <a:endParaRPr lang="zh-CN" altLang="en-US" sz="3200" dirty="0" smtClean="0">
            <a:latin typeface="黑体" pitchFamily="49" charset="-122"/>
            <a:ea typeface="黑体" pitchFamily="49" charset="-122"/>
          </a:endParaRPr>
        </a:p>
      </cdr:txBody>
    </cdr:sp>
  </cdr:relSizeAnchor>
  <cdr:relSizeAnchor xmlns:cdr="http://schemas.openxmlformats.org/drawingml/2006/chartDrawing">
    <cdr:from>
      <cdr:x>0.76809</cdr:x>
      <cdr:y>0.38768</cdr:y>
    </cdr:from>
    <cdr:to>
      <cdr:x>0.83851</cdr:x>
      <cdr:y>0.51852</cdr:y>
    </cdr:to>
    <cdr:sp macro="" textlink="">
      <cdr:nvSpPr>
        <cdr:cNvPr id="5" name="TextBox 1"/>
        <cdr:cNvSpPr txBox="1"/>
      </cdr:nvSpPr>
      <cdr:spPr>
        <a:xfrm xmlns:a="http://schemas.openxmlformats.org/drawingml/2006/main">
          <a:off x="3926904" y="1367878"/>
          <a:ext cx="360040" cy="461665"/>
        </a:xfrm>
        <a:prstGeom xmlns:a="http://schemas.openxmlformats.org/drawingml/2006/main" prst="rect">
          <a:avLst/>
        </a:prstGeom>
        <a:noFill xmlns:a="http://schemas.openxmlformats.org/drawingml/2006/main"/>
        <a:ln xmlns:a="http://schemas.openxmlformats.org/drawingml/2006/main" w="19050">
          <a:noFill/>
        </a:l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altLang="zh-CN" sz="2400" smtClean="0">
              <a:latin typeface="黑体" pitchFamily="49" charset="-122"/>
              <a:ea typeface="黑体" pitchFamily="49" charset="-122"/>
            </a:rPr>
            <a:t>L</a:t>
          </a:r>
          <a:endParaRPr lang="zh-CN" altLang="en-US" sz="2400" dirty="0" smtClean="0">
            <a:latin typeface="黑体" pitchFamily="49" charset="-122"/>
            <a:ea typeface="黑体" pitchFamily="49" charset="-122"/>
          </a:endParaRPr>
        </a:p>
      </cdr:txBody>
    </cdr:sp>
  </cdr:relSizeAnchor>
  <cdr:relSizeAnchor xmlns:cdr="http://schemas.openxmlformats.org/drawingml/2006/chartDrawing">
    <cdr:from>
      <cdr:x>0.52165</cdr:x>
      <cdr:y>0.56956</cdr:y>
    </cdr:from>
    <cdr:to>
      <cdr:x>0.60616</cdr:x>
      <cdr:y>0.71785</cdr:y>
    </cdr:to>
    <cdr:sp macro="" textlink="">
      <cdr:nvSpPr>
        <cdr:cNvPr id="6" name="TextBox 1"/>
        <cdr:cNvSpPr txBox="1"/>
      </cdr:nvSpPr>
      <cdr:spPr>
        <a:xfrm xmlns:a="http://schemas.openxmlformats.org/drawingml/2006/main">
          <a:off x="2666964" y="2009623"/>
          <a:ext cx="432048" cy="523220"/>
        </a:xfrm>
        <a:prstGeom xmlns:a="http://schemas.openxmlformats.org/drawingml/2006/main" prst="rect">
          <a:avLst/>
        </a:prstGeom>
        <a:noFill xmlns:a="http://schemas.openxmlformats.org/drawingml/2006/main"/>
        <a:ln xmlns:a="http://schemas.openxmlformats.org/drawingml/2006/main" w="19050">
          <a:noFill/>
        </a:l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altLang="zh-CN" sz="2800" smtClean="0">
              <a:latin typeface="黑体" pitchFamily="49" charset="-122"/>
              <a:ea typeface="黑体" pitchFamily="49" charset="-122"/>
            </a:rPr>
            <a:t>M</a:t>
          </a:r>
          <a:endParaRPr lang="zh-CN" altLang="en-US" sz="2800" dirty="0" smtClean="0">
            <a:latin typeface="黑体" pitchFamily="49" charset="-122"/>
            <a:ea typeface="黑体" pitchFamily="49" charset="-122"/>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0.27456</cdr:x>
      <cdr:y>0.78656</cdr:y>
    </cdr:from>
    <cdr:to>
      <cdr:x>0.32302</cdr:x>
      <cdr:y>0.9174</cdr:y>
    </cdr:to>
    <cdr:sp macro="" textlink="">
      <cdr:nvSpPr>
        <cdr:cNvPr id="2" name="TextBox 1"/>
        <cdr:cNvSpPr txBox="1"/>
      </cdr:nvSpPr>
      <cdr:spPr>
        <a:xfrm xmlns:a="http://schemas.openxmlformats.org/drawingml/2006/main">
          <a:off x="1403716" y="2775289"/>
          <a:ext cx="247722" cy="461665"/>
        </a:xfrm>
        <a:prstGeom xmlns:a="http://schemas.openxmlformats.org/drawingml/2006/main" prst="rect">
          <a:avLst/>
        </a:prstGeom>
        <a:noFill xmlns:a="http://schemas.openxmlformats.org/drawingml/2006/main"/>
        <a:ln xmlns:a="http://schemas.openxmlformats.org/drawingml/2006/main" w="19050">
          <a:noFill/>
        </a:ln>
      </cdr:spPr>
      <cdr:txBody>
        <a:bodyPr xmlns:a="http://schemas.openxmlformats.org/drawingml/2006/main" vertOverflow="clip" wrap="square" rtlCol="0">
          <a:spAutoFit/>
        </a:bodyPr>
        <a:lstStyle xmlns:a="http://schemas.openxmlformats.org/drawingml/2006/main"/>
        <a:p xmlns:a="http://schemas.openxmlformats.org/drawingml/2006/main">
          <a:pPr algn="ctr"/>
          <a:r>
            <a:rPr lang="en-US" altLang="zh-CN" sz="2400" smtClean="0">
              <a:latin typeface="黑体" pitchFamily="49" charset="-122"/>
              <a:ea typeface="黑体" pitchFamily="49" charset="-122"/>
            </a:rPr>
            <a:t>S</a:t>
          </a:r>
          <a:endParaRPr lang="zh-CN" altLang="en-US" sz="2400" dirty="0" smtClean="0">
            <a:latin typeface="黑体" pitchFamily="49" charset="-122"/>
            <a:ea typeface="黑体" pitchFamily="49" charset="-122"/>
          </a:endParaRPr>
        </a:p>
      </cdr:txBody>
    </cdr:sp>
  </cdr:relSizeAnchor>
  <cdr:relSizeAnchor xmlns:cdr="http://schemas.openxmlformats.org/drawingml/2006/chartDrawing">
    <cdr:from>
      <cdr:x>0.77512</cdr:x>
      <cdr:y>0.40128</cdr:y>
    </cdr:from>
    <cdr:to>
      <cdr:x>0.87324</cdr:x>
      <cdr:y>0.53212</cdr:y>
    </cdr:to>
    <cdr:sp macro="" textlink="">
      <cdr:nvSpPr>
        <cdr:cNvPr id="3" name="TextBox 1"/>
        <cdr:cNvSpPr txBox="1"/>
      </cdr:nvSpPr>
      <cdr:spPr>
        <a:xfrm xmlns:a="http://schemas.openxmlformats.org/drawingml/2006/main">
          <a:off x="3962845" y="1415856"/>
          <a:ext cx="501651" cy="461665"/>
        </a:xfrm>
        <a:prstGeom xmlns:a="http://schemas.openxmlformats.org/drawingml/2006/main" prst="rect">
          <a:avLst/>
        </a:prstGeom>
        <a:noFill xmlns:a="http://schemas.openxmlformats.org/drawingml/2006/main"/>
        <a:ln xmlns:a="http://schemas.openxmlformats.org/drawingml/2006/main" w="19050">
          <a:noFill/>
        </a:l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altLang="zh-CN" sz="2400" smtClean="0">
              <a:latin typeface="黑体" pitchFamily="49" charset="-122"/>
              <a:ea typeface="黑体" pitchFamily="49" charset="-122"/>
            </a:rPr>
            <a:t>XL</a:t>
          </a:r>
          <a:endParaRPr lang="zh-CN" altLang="en-US" sz="2400" dirty="0" smtClean="0">
            <a:latin typeface="黑体" pitchFamily="49" charset="-122"/>
            <a:ea typeface="黑体" pitchFamily="49" charset="-122"/>
          </a:endParaRPr>
        </a:p>
      </cdr:txBody>
    </cdr:sp>
  </cdr:relSizeAnchor>
  <cdr:relSizeAnchor xmlns:cdr="http://schemas.openxmlformats.org/drawingml/2006/chartDrawing">
    <cdr:from>
      <cdr:x>0.6338</cdr:x>
      <cdr:y>0.51573</cdr:y>
    </cdr:from>
    <cdr:to>
      <cdr:x>0.68226</cdr:x>
      <cdr:y>0.64657</cdr:y>
    </cdr:to>
    <cdr:sp macro="" textlink="">
      <cdr:nvSpPr>
        <cdr:cNvPr id="4" name="TextBox 1"/>
        <cdr:cNvSpPr txBox="1"/>
      </cdr:nvSpPr>
      <cdr:spPr>
        <a:xfrm xmlns:a="http://schemas.openxmlformats.org/drawingml/2006/main">
          <a:off x="3240360" y="1819692"/>
          <a:ext cx="247722" cy="461665"/>
        </a:xfrm>
        <a:prstGeom xmlns:a="http://schemas.openxmlformats.org/drawingml/2006/main" prst="rect">
          <a:avLst/>
        </a:prstGeom>
        <a:noFill xmlns:a="http://schemas.openxmlformats.org/drawingml/2006/main"/>
        <a:ln xmlns:a="http://schemas.openxmlformats.org/drawingml/2006/main" w="19050">
          <a:noFill/>
        </a:l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altLang="zh-CN" sz="2400">
              <a:latin typeface="黑体" pitchFamily="49" charset="-122"/>
              <a:ea typeface="黑体" pitchFamily="49" charset="-122"/>
            </a:rPr>
            <a:t>L</a:t>
          </a:r>
          <a:endParaRPr lang="zh-CN" altLang="en-US" sz="2400" dirty="0" smtClean="0">
            <a:latin typeface="黑体" pitchFamily="49" charset="-122"/>
            <a:ea typeface="黑体" pitchFamily="49" charset="-122"/>
          </a:endParaRPr>
        </a:p>
      </cdr:txBody>
    </cdr:sp>
  </cdr:relSizeAnchor>
  <cdr:relSizeAnchor xmlns:cdr="http://schemas.openxmlformats.org/drawingml/2006/chartDrawing">
    <cdr:from>
      <cdr:x>0.43868</cdr:x>
      <cdr:y>0.62329</cdr:y>
    </cdr:from>
    <cdr:to>
      <cdr:x>0.48714</cdr:x>
      <cdr:y>0.75414</cdr:y>
    </cdr:to>
    <cdr:sp macro="" textlink="">
      <cdr:nvSpPr>
        <cdr:cNvPr id="5" name="TextBox 1"/>
        <cdr:cNvSpPr txBox="1"/>
      </cdr:nvSpPr>
      <cdr:spPr>
        <a:xfrm xmlns:a="http://schemas.openxmlformats.org/drawingml/2006/main">
          <a:off x="2242799" y="2199225"/>
          <a:ext cx="247722" cy="461665"/>
        </a:xfrm>
        <a:prstGeom xmlns:a="http://schemas.openxmlformats.org/drawingml/2006/main" prst="rect">
          <a:avLst/>
        </a:prstGeom>
        <a:noFill xmlns:a="http://schemas.openxmlformats.org/drawingml/2006/main"/>
        <a:ln xmlns:a="http://schemas.openxmlformats.org/drawingml/2006/main" w="19050">
          <a:noFill/>
        </a:l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altLang="zh-CN" sz="2400">
              <a:latin typeface="黑体" pitchFamily="49" charset="-122"/>
              <a:ea typeface="黑体" pitchFamily="49" charset="-122"/>
            </a:rPr>
            <a:t>M</a:t>
          </a:r>
          <a:endParaRPr lang="zh-CN" altLang="en-US" sz="2400" dirty="0" smtClean="0">
            <a:latin typeface="黑体" pitchFamily="49" charset="-122"/>
            <a:ea typeface="黑体" pitchFamily="49" charset="-122"/>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ED7BFF4-8403-4768-849B-BE3332780262}" type="datetimeFigureOut">
              <a:rPr lang="zh-CN" altLang="en-US" smtClean="0"/>
              <a:t>2020/11/20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E2E767-1A53-4816-B35E-AF0598F7C0DA}" type="slidenum">
              <a:rPr lang="zh-CN" altLang="en-US" smtClean="0"/>
              <a:t>‹#›</a:t>
            </a:fld>
            <a:endParaRPr lang="zh-CN" altLang="en-US"/>
          </a:p>
        </p:txBody>
      </p:sp>
    </p:spTree>
    <p:extLst>
      <p:ext uri="{BB962C8B-B14F-4D97-AF65-F5344CB8AC3E}">
        <p14:creationId xmlns:p14="http://schemas.microsoft.com/office/powerpoint/2010/main" val="34933122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t>2020/11/20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t>‹#›</a:t>
            </a:fld>
            <a:endParaRPr lang="zh-CN" altLang="en-US"/>
          </a:p>
        </p:txBody>
      </p:sp>
    </p:spTree>
    <p:extLst>
      <p:ext uri="{BB962C8B-B14F-4D97-AF65-F5344CB8AC3E}">
        <p14:creationId xmlns:p14="http://schemas.microsoft.com/office/powerpoint/2010/main" val="416693954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2C7DBA15-3F6E-4149-9019-6609FD57F75E}" type="slidenum">
              <a:rPr lang="zh-CN" altLang="en-US" smtClean="0"/>
              <a:t>11</a:t>
            </a:fld>
            <a:endParaRPr lang="zh-CN" altLang="en-US"/>
          </a:p>
        </p:txBody>
      </p:sp>
    </p:spTree>
    <p:extLst>
      <p:ext uri="{BB962C8B-B14F-4D97-AF65-F5344CB8AC3E}">
        <p14:creationId xmlns:p14="http://schemas.microsoft.com/office/powerpoint/2010/main" val="764488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5301208"/>
            <a:ext cx="12216680" cy="155679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KSO_Shape"/>
          <p:cNvSpPr/>
          <p:nvPr userDrawn="1"/>
        </p:nvSpPr>
        <p:spPr bwMode="auto">
          <a:xfrm>
            <a:off x="8040216" y="2564904"/>
            <a:ext cx="3313621" cy="2016224"/>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毕业论文答辩</a:t>
            </a:r>
            <a:r>
              <a:rPr lang="en-US" altLang="zh-CN" dirty="0"/>
              <a:t>PPT</a:t>
            </a:r>
            <a:r>
              <a:rPr lang="zh-CN" altLang="en-US" dirty="0"/>
              <a:t>模板</a:t>
            </a:r>
          </a:p>
        </p:txBody>
      </p:sp>
      <p:sp>
        <p:nvSpPr>
          <p:cNvPr id="149" name="文本占位符 148"/>
          <p:cNvSpPr>
            <a:spLocks noGrp="1"/>
          </p:cNvSpPr>
          <p:nvPr>
            <p:ph type="body" sz="quarter" idx="11" hasCustomPrompt="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学院：金融学院</a:t>
            </a:r>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专业：国际金融</a:t>
            </a:r>
          </a:p>
        </p:txBody>
      </p:sp>
      <p:sp>
        <p:nvSpPr>
          <p:cNvPr id="151" name="文本占位符 148"/>
          <p:cNvSpPr>
            <a:spLocks noGrp="1"/>
          </p:cNvSpPr>
          <p:nvPr>
            <p:ph type="body" sz="quarter" idx="13" hasCustomPrompt="1"/>
          </p:nvPr>
        </p:nvSpPr>
        <p:spPr>
          <a:xfrm>
            <a:off x="6717772" y="5950099"/>
            <a:ext cx="2618588"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答辩人：北纬君</a:t>
            </a:r>
          </a:p>
        </p:txBody>
      </p:sp>
      <p:sp>
        <p:nvSpPr>
          <p:cNvPr id="152" name="文本占位符 148"/>
          <p:cNvSpPr>
            <a:spLocks noGrp="1"/>
          </p:cNvSpPr>
          <p:nvPr>
            <p:ph type="body" sz="quarter" idx="14" hasCustomPrompt="1"/>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指导老师：北纬君</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4" name="文本框 3"/>
          <p:cNvSpPr txBox="1"/>
          <p:nvPr userDrawn="1"/>
        </p:nvSpPr>
        <p:spPr>
          <a:xfrm>
            <a:off x="623392" y="836712"/>
            <a:ext cx="2003884" cy="1015663"/>
          </a:xfrm>
          <a:prstGeom prst="rect">
            <a:avLst/>
          </a:prstGeom>
          <a:noFill/>
        </p:spPr>
        <p:txBody>
          <a:bodyPr wrap="square" rtlCol="0">
            <a:spAutoFit/>
          </a:bodyPr>
          <a:lstStyle/>
          <a:p>
            <a:pPr algn="dist"/>
            <a:r>
              <a:rPr lang="zh-CN" altLang="en-US" sz="6000" b="0">
                <a:solidFill>
                  <a:schemeClr val="tx2"/>
                </a:solidFill>
                <a:latin typeface="微软雅黑" panose="020B0503020204020204" pitchFamily="34" charset="-122"/>
                <a:ea typeface="微软雅黑" panose="020B0503020204020204" pitchFamily="34" charset="-122"/>
              </a:rPr>
              <a:t>目录</a:t>
            </a:r>
          </a:p>
        </p:txBody>
      </p:sp>
      <p:sp>
        <p:nvSpPr>
          <p:cNvPr id="55" name="文本框 54"/>
          <p:cNvSpPr txBox="1"/>
          <p:nvPr userDrawn="1"/>
        </p:nvSpPr>
        <p:spPr>
          <a:xfrm>
            <a:off x="830161" y="1852375"/>
            <a:ext cx="1590346" cy="461665"/>
          </a:xfrm>
          <a:prstGeom prst="rect">
            <a:avLst/>
          </a:prstGeom>
          <a:noFill/>
        </p:spPr>
        <p:txBody>
          <a:bodyPr wrap="square" rtlCol="0">
            <a:spAutoFit/>
          </a:bodyPr>
          <a:lstStyle/>
          <a:p>
            <a:pPr algn="dist"/>
            <a:r>
              <a:rPr lang="en-US" altLang="zh-CN" sz="2400" b="0">
                <a:solidFill>
                  <a:schemeClr val="tx2"/>
                </a:solidFill>
                <a:latin typeface="华文细黑" panose="02010600040101010101" pitchFamily="2" charset="-122"/>
                <a:ea typeface="华文细黑" panose="02010600040101010101" pitchFamily="2" charset="-122"/>
              </a:rPr>
              <a:t>contents</a:t>
            </a:r>
            <a:endParaRPr lang="zh-CN" altLang="en-US" sz="2400" b="0">
              <a:solidFill>
                <a:schemeClr val="tx2"/>
              </a:solidFill>
              <a:latin typeface="华文细黑" panose="02010600040101010101" pitchFamily="2" charset="-122"/>
              <a:ea typeface="华文细黑" panose="0201060004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5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ONE</a:t>
            </a:r>
            <a:endParaRPr lang="zh-CN" altLang="en-US" dirty="0"/>
          </a:p>
        </p:txBody>
      </p:sp>
      <p:sp>
        <p:nvSpPr>
          <p:cNvPr id="5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57" name="矩形 56"/>
          <p:cNvSpPr/>
          <p:nvPr userDrawn="1"/>
        </p:nvSpPr>
        <p:spPr>
          <a:xfrm>
            <a:off x="-24680" y="0"/>
            <a:ext cx="12216680" cy="126876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24680" y="5661248"/>
            <a:ext cx="12216680" cy="119564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100.pn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631504" y="3212976"/>
            <a:ext cx="5184576" cy="1872208"/>
          </a:xfrm>
        </p:spPr>
        <p:txBody>
          <a:bodyPr/>
          <a:lstStyle/>
          <a:p>
            <a:pPr algn="dist"/>
            <a:r>
              <a:rPr lang="en-US" altLang="zh-CN" sz="5400" smtClean="0"/>
              <a:t>K</a:t>
            </a:r>
            <a:r>
              <a:rPr lang="zh-CN" altLang="en-US" sz="5400" smtClean="0"/>
              <a:t>均值聚类算法</a:t>
            </a:r>
            <a:endParaRPr lang="en-US" altLang="zh-CN" sz="5400" smtClean="0"/>
          </a:p>
          <a:p>
            <a:pPr algn="r"/>
            <a:r>
              <a:rPr lang="en-US" altLang="zh-CN" sz="3200"/>
              <a:t>——</a:t>
            </a:r>
            <a:r>
              <a:rPr lang="en-US" altLang="zh-CN" sz="3200" smtClean="0"/>
              <a:t>K-means</a:t>
            </a:r>
            <a:r>
              <a:rPr lang="zh-CN" altLang="en-US" sz="3200" smtClean="0"/>
              <a:t>算法</a:t>
            </a:r>
            <a:endParaRPr lang="zh-CN" altLang="en-US" sz="3200"/>
          </a:p>
        </p:txBody>
      </p:sp>
      <p:sp>
        <p:nvSpPr>
          <p:cNvPr id="119" name="AutoShape 10" descr="http://img0.imgtn.bdimg.com/it/u=2344625099,3608240387&amp;fm=23&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0" name="AutoShape 12" descr="http://img0.imgtn.bdimg.com/it/u=2344625099,3608240387&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Rectangle 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Rectangle 7"/>
          <p:cNvSpPr>
            <a:spLocks noChangeArrowheads="1"/>
          </p:cNvSpPr>
          <p:nvPr/>
        </p:nvSpPr>
        <p:spPr bwMode="auto">
          <a:xfrm>
            <a:off x="0" y="457200"/>
            <a:ext cx="0" cy="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9790" tIns="76176" rIns="91440" bIns="76176"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4" name="Rectangle 9"/>
          <p:cNvSpPr>
            <a:spLocks noChangeArrowheads="1"/>
          </p:cNvSpPr>
          <p:nvPr/>
        </p:nvSpPr>
        <p:spPr bwMode="auto">
          <a:xfrm>
            <a:off x="0" y="1171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663575"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pic>
        <p:nvPicPr>
          <p:cNvPr id="1026" name="Picture 2" descr="C:\Users\Administrator\Desktop\QQ图片20161130162351副本.png"/>
          <p:cNvPicPr>
            <a:picLocks noChangeAspect="1" noChangeArrowheads="1"/>
          </p:cNvPicPr>
          <p:nvPr/>
        </p:nvPicPr>
        <p:blipFill>
          <a:blip r:embed="rId2" cstate="print"/>
          <a:srcRect/>
          <a:stretch>
            <a:fillRect/>
          </a:stretch>
        </p:blipFill>
        <p:spPr bwMode="auto">
          <a:xfrm>
            <a:off x="1631504" y="428521"/>
            <a:ext cx="2376264" cy="743054"/>
          </a:xfrm>
          <a:prstGeom prst="rect">
            <a:avLst/>
          </a:prstGeom>
          <a:noFill/>
        </p:spPr>
      </p:pic>
      <p:pic>
        <p:nvPicPr>
          <p:cNvPr id="1028" name="Picture 4" descr="C:\Users\Administrator\Desktop\1442904925120704.png"/>
          <p:cNvPicPr>
            <a:picLocks noChangeAspect="1" noChangeArrowheads="1"/>
          </p:cNvPicPr>
          <p:nvPr/>
        </p:nvPicPr>
        <p:blipFill>
          <a:blip r:embed="rId3" cstate="print"/>
          <a:srcRect/>
          <a:stretch>
            <a:fillRect/>
          </a:stretch>
        </p:blipFill>
        <p:spPr bwMode="auto">
          <a:xfrm>
            <a:off x="734860" y="428521"/>
            <a:ext cx="1119666" cy="720080"/>
          </a:xfrm>
          <a:prstGeom prst="rect">
            <a:avLst/>
          </a:prstGeom>
          <a:noFill/>
        </p:spPr>
      </p:pic>
      <p:sp>
        <p:nvSpPr>
          <p:cNvPr id="4" name="Line 4"/>
          <p:cNvSpPr>
            <a:spLocks noChangeShapeType="1"/>
          </p:cNvSpPr>
          <p:nvPr/>
        </p:nvSpPr>
        <p:spPr bwMode="auto">
          <a:xfrm>
            <a:off x="870967" y="1173184"/>
            <a:ext cx="3276600" cy="0"/>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 name="矩形 7"/>
          <p:cNvSpPr/>
          <p:nvPr/>
        </p:nvSpPr>
        <p:spPr>
          <a:xfrm>
            <a:off x="944575" y="1191718"/>
            <a:ext cx="3129383" cy="369332"/>
          </a:xfrm>
          <a:prstGeom prst="rect">
            <a:avLst/>
          </a:prstGeom>
          <a:solidFill>
            <a:schemeClr val="tx1"/>
          </a:solidFill>
        </p:spPr>
        <p:txBody>
          <a:bodyPr wrap="none">
            <a:spAutoFit/>
          </a:bodyPr>
          <a:lstStyle/>
          <a:p>
            <a:r>
              <a:rPr lang="en-US" altLang="zh-CN">
                <a:solidFill>
                  <a:schemeClr val="bg1"/>
                </a:solidFill>
                <a:latin typeface="华文新魏" panose="02010800040101010101" pitchFamily="2" charset="-122"/>
                <a:ea typeface="华文新魏" panose="02010800040101010101" pitchFamily="2" charset="-122"/>
              </a:rPr>
              <a:t>Henan Polytechnic University</a:t>
            </a:r>
            <a:endParaRPr lang="zh-CN" altLang="en-US">
              <a:solidFill>
                <a:schemeClr val="bg1"/>
              </a:solidFill>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t>3</a:t>
            </a:r>
            <a:endParaRPr lang="zh-CN" altLang="en-US"/>
          </a:p>
        </p:txBody>
      </p:sp>
      <p:sp>
        <p:nvSpPr>
          <p:cNvPr id="3" name="文本占位符 2"/>
          <p:cNvSpPr>
            <a:spLocks noGrp="1"/>
          </p:cNvSpPr>
          <p:nvPr>
            <p:ph type="body" sz="quarter" idx="12"/>
          </p:nvPr>
        </p:nvSpPr>
        <p:spPr/>
        <p:txBody>
          <a:bodyPr/>
          <a:lstStyle/>
          <a:p>
            <a:r>
              <a:rPr lang="zh-CN" altLang="en-US" smtClean="0"/>
              <a:t>代码实现</a:t>
            </a:r>
            <a:endParaRPr lang="zh-CN" altLang="en-US"/>
          </a:p>
        </p:txBody>
      </p:sp>
      <p:sp>
        <p:nvSpPr>
          <p:cNvPr id="5" name="矩形 4"/>
          <p:cNvSpPr/>
          <p:nvPr/>
        </p:nvSpPr>
        <p:spPr>
          <a:xfrm>
            <a:off x="659280" y="1222256"/>
            <a:ext cx="11449272" cy="5109091"/>
          </a:xfrm>
          <a:prstGeom prst="rect">
            <a:avLst/>
          </a:prstGeom>
        </p:spPr>
        <p:txBody>
          <a:bodyPr wrap="square">
            <a:spAutoFit/>
          </a:bodyPr>
          <a:lstStyle/>
          <a:p>
            <a:r>
              <a:rPr lang="en-US" altLang="zh-CN" sz="1400" i="1"/>
              <a:t># </a:t>
            </a:r>
            <a:r>
              <a:rPr lang="zh-CN" altLang="en-US" sz="1400" i="1"/>
              <a:t>加载数据</a:t>
            </a:r>
          </a:p>
          <a:p>
            <a:r>
              <a:rPr lang="en-US" altLang="zh-CN" err="1"/>
              <a:t>def</a:t>
            </a:r>
            <a:r>
              <a:rPr lang="en-US" altLang="zh-CN"/>
              <a:t> </a:t>
            </a:r>
            <a:r>
              <a:rPr lang="en-US" altLang="zh-CN" err="1"/>
              <a:t>loadDataSet</a:t>
            </a:r>
            <a:r>
              <a:rPr lang="en-US" altLang="zh-CN"/>
              <a:t>(</a:t>
            </a:r>
            <a:r>
              <a:rPr lang="en-US" altLang="zh-CN" err="1"/>
              <a:t>fileName</a:t>
            </a:r>
            <a:r>
              <a:rPr lang="en-US" altLang="zh-CN"/>
              <a:t>):</a:t>
            </a:r>
          </a:p>
          <a:p>
            <a:r>
              <a:rPr lang="en-US" altLang="zh-CN"/>
              <a:t>    data = </a:t>
            </a:r>
            <a:r>
              <a:rPr lang="en-US" altLang="zh-CN" err="1"/>
              <a:t>np.loadtxt</a:t>
            </a:r>
            <a:r>
              <a:rPr lang="en-US" altLang="zh-CN"/>
              <a:t>(</a:t>
            </a:r>
            <a:r>
              <a:rPr lang="en-US" altLang="zh-CN" err="1"/>
              <a:t>fileName,delimiter</a:t>
            </a:r>
            <a:r>
              <a:rPr lang="en-US" altLang="zh-CN" smtClean="0"/>
              <a:t>='\</a:t>
            </a:r>
            <a:r>
              <a:rPr lang="en-US" altLang="zh-CN"/>
              <a:t>t</a:t>
            </a:r>
            <a:r>
              <a:rPr lang="en-US" altLang="zh-CN" smtClean="0"/>
              <a:t>')  </a:t>
            </a:r>
            <a:r>
              <a:rPr lang="en-US" altLang="zh-CN" sz="1400" i="1"/>
              <a:t>#</a:t>
            </a:r>
            <a:r>
              <a:rPr lang="zh-CN" altLang="en-US" sz="1400" i="1"/>
              <a:t>使用</a:t>
            </a:r>
            <a:r>
              <a:rPr lang="en-US" altLang="zh-CN" sz="1400" i="1"/>
              <a:t>delimiter</a:t>
            </a:r>
            <a:r>
              <a:rPr lang="zh-CN" altLang="en-US" sz="1400" i="1"/>
              <a:t>参数进行分割，默认是将整个数据一起输出</a:t>
            </a:r>
          </a:p>
          <a:p>
            <a:r>
              <a:rPr lang="zh-CN" altLang="en-US"/>
              <a:t>    </a:t>
            </a:r>
            <a:r>
              <a:rPr lang="en-US" altLang="zh-CN"/>
              <a:t>return data</a:t>
            </a:r>
          </a:p>
          <a:p>
            <a:r>
              <a:rPr lang="en-US" altLang="zh-CN"/>
              <a:t> </a:t>
            </a:r>
          </a:p>
          <a:p>
            <a:r>
              <a:rPr lang="en-US" altLang="zh-CN" sz="1400" i="1"/>
              <a:t># </a:t>
            </a:r>
            <a:r>
              <a:rPr lang="zh-CN" altLang="en-US" sz="1400" i="1"/>
              <a:t>欧氏距离计算</a:t>
            </a:r>
          </a:p>
          <a:p>
            <a:r>
              <a:rPr lang="en-US" altLang="zh-CN" err="1"/>
              <a:t>def</a:t>
            </a:r>
            <a:r>
              <a:rPr lang="en-US" altLang="zh-CN"/>
              <a:t> </a:t>
            </a:r>
            <a:r>
              <a:rPr lang="en-US" altLang="zh-CN" err="1"/>
              <a:t>distEclud</a:t>
            </a:r>
            <a:r>
              <a:rPr lang="en-US" altLang="zh-CN"/>
              <a:t>(</a:t>
            </a:r>
            <a:r>
              <a:rPr lang="en-US" altLang="zh-CN" err="1"/>
              <a:t>x,y</a:t>
            </a:r>
            <a:r>
              <a:rPr lang="en-US" altLang="zh-CN"/>
              <a:t>):</a:t>
            </a:r>
          </a:p>
          <a:p>
            <a:r>
              <a:rPr lang="en-US" altLang="zh-CN"/>
              <a:t>    return </a:t>
            </a:r>
            <a:r>
              <a:rPr lang="en-US" altLang="zh-CN" err="1"/>
              <a:t>np.sqrt</a:t>
            </a:r>
            <a:r>
              <a:rPr lang="en-US" altLang="zh-CN"/>
              <a:t>(</a:t>
            </a:r>
            <a:r>
              <a:rPr lang="en-US" altLang="zh-CN" err="1"/>
              <a:t>np.sum</a:t>
            </a:r>
            <a:r>
              <a:rPr lang="en-US" altLang="zh-CN"/>
              <a:t>((x-y)**2))  </a:t>
            </a:r>
          </a:p>
          <a:p>
            <a:r>
              <a:rPr lang="en-US" altLang="zh-CN"/>
              <a:t> </a:t>
            </a:r>
          </a:p>
          <a:p>
            <a:r>
              <a:rPr lang="en-US" altLang="zh-CN" sz="1400" i="1"/>
              <a:t># </a:t>
            </a:r>
            <a:r>
              <a:rPr lang="zh-CN" altLang="en-US" sz="1400" i="1"/>
              <a:t>为给定数据集构建一个包含</a:t>
            </a:r>
            <a:r>
              <a:rPr lang="en-US" altLang="zh-CN" sz="1400" i="1"/>
              <a:t>K</a:t>
            </a:r>
            <a:r>
              <a:rPr lang="zh-CN" altLang="en-US" sz="1400" i="1"/>
              <a:t>个随机质心的集合</a:t>
            </a:r>
          </a:p>
          <a:p>
            <a:r>
              <a:rPr lang="en-US" altLang="zh-CN" err="1"/>
              <a:t>def</a:t>
            </a:r>
            <a:r>
              <a:rPr lang="en-US" altLang="zh-CN"/>
              <a:t> </a:t>
            </a:r>
            <a:r>
              <a:rPr lang="en-US" altLang="zh-CN" err="1"/>
              <a:t>randCent</a:t>
            </a:r>
            <a:r>
              <a:rPr lang="en-US" altLang="zh-CN"/>
              <a:t>(</a:t>
            </a:r>
            <a:r>
              <a:rPr lang="en-US" altLang="zh-CN" err="1"/>
              <a:t>dataSet,k</a:t>
            </a:r>
            <a:r>
              <a:rPr lang="en-US" altLang="zh-CN" smtClean="0"/>
              <a:t>):</a:t>
            </a:r>
          </a:p>
          <a:p>
            <a:r>
              <a:rPr lang="en-US" altLang="zh-CN"/>
              <a:t> </a:t>
            </a:r>
            <a:r>
              <a:rPr lang="en-US" altLang="zh-CN" smtClean="0"/>
              <a:t>   </a:t>
            </a:r>
            <a:r>
              <a:rPr lang="en-US" altLang="zh-CN" sz="1400" i="1"/>
              <a:t>#</a:t>
            </a:r>
            <a:r>
              <a:rPr lang="zh-CN" altLang="en-US" sz="1400" i="1"/>
              <a:t>获取样本数与特征值</a:t>
            </a:r>
            <a:endParaRPr lang="en-US" altLang="zh-CN" sz="1400" i="1"/>
          </a:p>
          <a:p>
            <a:r>
              <a:rPr lang="en-US" altLang="zh-CN"/>
              <a:t>    </a:t>
            </a:r>
            <a:r>
              <a:rPr lang="en-US" altLang="zh-CN" err="1"/>
              <a:t>m,n</a:t>
            </a:r>
            <a:r>
              <a:rPr lang="en-US" altLang="zh-CN"/>
              <a:t> = </a:t>
            </a:r>
            <a:r>
              <a:rPr lang="en-US" altLang="zh-CN" smtClean="0"/>
              <a:t>dataSet.shape    </a:t>
            </a:r>
            <a:r>
              <a:rPr lang="en-US" altLang="zh-CN" sz="1400" i="1"/>
              <a:t>#</a:t>
            </a:r>
            <a:r>
              <a:rPr lang="zh-CN" altLang="en-US" sz="1400" i="1"/>
              <a:t>把数据集的行数和列数赋值给</a:t>
            </a:r>
            <a:r>
              <a:rPr lang="en-US" altLang="zh-CN" sz="1400" i="1"/>
              <a:t>m,n</a:t>
            </a:r>
          </a:p>
          <a:p>
            <a:r>
              <a:rPr lang="en-US" altLang="zh-CN"/>
              <a:t>    centroids = </a:t>
            </a:r>
            <a:r>
              <a:rPr lang="en-US" altLang="zh-CN" err="1"/>
              <a:t>np.zeros</a:t>
            </a:r>
            <a:r>
              <a:rPr lang="en-US" altLang="zh-CN"/>
              <a:t>((</a:t>
            </a:r>
            <a:r>
              <a:rPr lang="en-US" altLang="zh-CN" err="1"/>
              <a:t>k,n</a:t>
            </a:r>
            <a:r>
              <a:rPr lang="en-US" altLang="zh-CN"/>
              <a:t>))   </a:t>
            </a:r>
            <a:r>
              <a:rPr lang="en-US" altLang="zh-CN" sz="1400" i="1"/>
              <a:t>#</a:t>
            </a:r>
            <a:r>
              <a:rPr lang="zh-CN" altLang="en-US" sz="1400" i="1"/>
              <a:t>初始化质心</a:t>
            </a:r>
            <a:r>
              <a:rPr lang="en-US" altLang="zh-CN" sz="1400" i="1"/>
              <a:t>,</a:t>
            </a:r>
            <a:r>
              <a:rPr lang="zh-CN" altLang="en-US" sz="1400" i="1"/>
              <a:t>创建</a:t>
            </a:r>
            <a:r>
              <a:rPr lang="en-US" altLang="zh-CN" sz="1400" i="1"/>
              <a:t>(</a:t>
            </a:r>
            <a:r>
              <a:rPr lang="en-US" altLang="zh-CN" sz="1400" i="1" err="1"/>
              <a:t>k,n</a:t>
            </a:r>
            <a:r>
              <a:rPr lang="en-US" altLang="zh-CN" sz="1400" i="1"/>
              <a:t>)</a:t>
            </a:r>
            <a:r>
              <a:rPr lang="zh-CN" altLang="en-US" sz="1400" i="1"/>
              <a:t>个以零填充的矩阵</a:t>
            </a:r>
          </a:p>
          <a:p>
            <a:r>
              <a:rPr lang="zh-CN" altLang="en-US"/>
              <a:t>    </a:t>
            </a:r>
            <a:r>
              <a:rPr lang="en-US" altLang="zh-CN"/>
              <a:t>for i in range(k</a:t>
            </a:r>
            <a:r>
              <a:rPr lang="en-US" altLang="zh-CN" smtClean="0"/>
              <a:t>):  </a:t>
            </a:r>
            <a:endParaRPr lang="en-US" altLang="zh-CN"/>
          </a:p>
          <a:p>
            <a:r>
              <a:rPr lang="en-US" altLang="zh-CN"/>
              <a:t>        index = </a:t>
            </a:r>
            <a:r>
              <a:rPr lang="en-US" altLang="zh-CN" err="1"/>
              <a:t>int</a:t>
            </a:r>
            <a:r>
              <a:rPr lang="en-US" altLang="zh-CN"/>
              <a:t>(</a:t>
            </a:r>
            <a:r>
              <a:rPr lang="en-US" altLang="zh-CN" err="1"/>
              <a:t>np.random.uniform</a:t>
            </a:r>
            <a:r>
              <a:rPr lang="en-US" altLang="zh-CN"/>
              <a:t>(</a:t>
            </a:r>
            <a:r>
              <a:rPr lang="en-US" altLang="zh-CN" err="1"/>
              <a:t>0,m</a:t>
            </a:r>
            <a:r>
              <a:rPr lang="en-US" altLang="zh-CN"/>
              <a:t>)) </a:t>
            </a:r>
            <a:r>
              <a:rPr lang="en-US" altLang="zh-CN" sz="1400" i="1"/>
              <a:t>#</a:t>
            </a:r>
            <a:r>
              <a:rPr lang="zh-CN" altLang="en-US" sz="1400" i="1"/>
              <a:t>从一个均匀分布</a:t>
            </a:r>
            <a:r>
              <a:rPr lang="en-US" altLang="zh-CN" sz="1400" i="1"/>
              <a:t>[</a:t>
            </a:r>
            <a:r>
              <a:rPr lang="en-US" altLang="zh-CN" sz="1400" i="1" err="1"/>
              <a:t>low,high</a:t>
            </a:r>
            <a:r>
              <a:rPr lang="en-US" altLang="zh-CN" sz="1400" i="1"/>
              <a:t>)</a:t>
            </a:r>
            <a:r>
              <a:rPr lang="zh-CN" altLang="en-US" sz="1400" i="1"/>
              <a:t>中随机采样，注意定义域是左闭右开，即包含</a:t>
            </a:r>
            <a:r>
              <a:rPr lang="en-US" altLang="zh-CN" sz="1400" i="1"/>
              <a:t>low</a:t>
            </a:r>
            <a:r>
              <a:rPr lang="zh-CN" altLang="en-US" sz="1400" i="1"/>
              <a:t>，不包含</a:t>
            </a:r>
            <a:r>
              <a:rPr lang="en-US" altLang="zh-CN" sz="1400" i="1"/>
              <a:t>high.</a:t>
            </a:r>
          </a:p>
          <a:p>
            <a:r>
              <a:rPr lang="en-US" altLang="zh-CN"/>
              <a:t>        centroids[i,:] = </a:t>
            </a:r>
            <a:r>
              <a:rPr lang="en-US" altLang="zh-CN" err="1"/>
              <a:t>dataSet</a:t>
            </a:r>
            <a:r>
              <a:rPr lang="en-US" altLang="zh-CN"/>
              <a:t>[index,:]  </a:t>
            </a:r>
            <a:r>
              <a:rPr lang="en-US" altLang="zh-CN" sz="1400" i="1"/>
              <a:t># </a:t>
            </a:r>
            <a:r>
              <a:rPr lang="zh-CN" altLang="en-US" sz="1400" i="1"/>
              <a:t>计算每一列的质心</a:t>
            </a:r>
            <a:r>
              <a:rPr lang="en-US" altLang="zh-CN" sz="1400" i="1"/>
              <a:t>,</a:t>
            </a:r>
            <a:r>
              <a:rPr lang="zh-CN" altLang="en-US" sz="1400" i="1"/>
              <a:t>并将值赋给</a:t>
            </a:r>
            <a:r>
              <a:rPr lang="en-US" altLang="zh-CN" sz="1400" i="1"/>
              <a:t>centroids</a:t>
            </a:r>
          </a:p>
          <a:p>
            <a:r>
              <a:rPr lang="en-US" altLang="zh-CN"/>
              <a:t>    return </a:t>
            </a:r>
            <a:r>
              <a:rPr lang="en-US" altLang="zh-CN" smtClean="0"/>
              <a:t>centroids </a:t>
            </a:r>
            <a:endParaRPr lang="zh-CN" altLang="en-US"/>
          </a:p>
        </p:txBody>
      </p:sp>
    </p:spTree>
    <p:extLst>
      <p:ext uri="{BB962C8B-B14F-4D97-AF65-F5344CB8AC3E}">
        <p14:creationId xmlns:p14="http://schemas.microsoft.com/office/powerpoint/2010/main" val="3726882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t>3</a:t>
            </a:r>
            <a:endParaRPr lang="zh-CN" altLang="en-US"/>
          </a:p>
        </p:txBody>
      </p:sp>
      <p:sp>
        <p:nvSpPr>
          <p:cNvPr id="3" name="文本占位符 2"/>
          <p:cNvSpPr>
            <a:spLocks noGrp="1"/>
          </p:cNvSpPr>
          <p:nvPr>
            <p:ph type="body" sz="quarter" idx="12"/>
          </p:nvPr>
        </p:nvSpPr>
        <p:spPr/>
        <p:txBody>
          <a:bodyPr/>
          <a:lstStyle/>
          <a:p>
            <a:r>
              <a:rPr lang="zh-CN" altLang="en-US" smtClean="0"/>
              <a:t>代码实现</a:t>
            </a:r>
            <a:endParaRPr lang="zh-CN" altLang="en-US"/>
          </a:p>
        </p:txBody>
      </p:sp>
      <p:sp>
        <p:nvSpPr>
          <p:cNvPr id="4" name="矩形 3"/>
          <p:cNvSpPr/>
          <p:nvPr/>
        </p:nvSpPr>
        <p:spPr>
          <a:xfrm>
            <a:off x="1055440" y="1119510"/>
            <a:ext cx="10225136" cy="5755422"/>
          </a:xfrm>
          <a:prstGeom prst="rect">
            <a:avLst/>
          </a:prstGeom>
        </p:spPr>
        <p:txBody>
          <a:bodyPr wrap="square">
            <a:spAutoFit/>
          </a:bodyPr>
          <a:lstStyle/>
          <a:p>
            <a:r>
              <a:rPr lang="en-US" altLang="zh-CN" sz="1400" i="1"/>
              <a:t># k</a:t>
            </a:r>
            <a:r>
              <a:rPr lang="zh-CN" altLang="en-US" sz="1400" i="1"/>
              <a:t>均值聚类</a:t>
            </a:r>
          </a:p>
          <a:p>
            <a:r>
              <a:rPr lang="en-US" altLang="zh-CN" sz="1400"/>
              <a:t>def KMeans(dataSet,k</a:t>
            </a:r>
            <a:r>
              <a:rPr lang="en-US" altLang="zh-CN" sz="1400" smtClean="0"/>
              <a:t>):</a:t>
            </a:r>
            <a:endParaRPr lang="en-US" altLang="zh-CN" sz="1400"/>
          </a:p>
          <a:p>
            <a:r>
              <a:rPr lang="en-US" altLang="zh-CN" sz="1400"/>
              <a:t>    m = np.shape(dataSet)[0]  </a:t>
            </a:r>
            <a:r>
              <a:rPr lang="en-US" altLang="zh-CN" sz="1400" i="1"/>
              <a:t>#</a:t>
            </a:r>
            <a:r>
              <a:rPr lang="zh-CN" altLang="en-US" sz="1400" i="1"/>
              <a:t>行的数目</a:t>
            </a:r>
          </a:p>
          <a:p>
            <a:r>
              <a:rPr lang="zh-CN" altLang="en-US" sz="1400" i="1"/>
              <a:t>    </a:t>
            </a:r>
            <a:r>
              <a:rPr lang="en-US" altLang="zh-CN" sz="1400" i="1"/>
              <a:t># </a:t>
            </a:r>
            <a:r>
              <a:rPr lang="zh-CN" altLang="en-US" sz="1400" i="1"/>
              <a:t>初始化一个矩阵来存储每个点的簇分配结果</a:t>
            </a:r>
          </a:p>
          <a:p>
            <a:r>
              <a:rPr lang="zh-CN" altLang="en-US" sz="1400" i="1"/>
              <a:t>    </a:t>
            </a:r>
            <a:r>
              <a:rPr lang="en-US" altLang="zh-CN" sz="1400" i="1"/>
              <a:t># clusterAssment</a:t>
            </a:r>
            <a:r>
              <a:rPr lang="zh-CN" altLang="en-US" sz="1400" i="1"/>
              <a:t>包含两个列：第一列存样本属于哪一簇</a:t>
            </a:r>
            <a:r>
              <a:rPr lang="en-US" altLang="zh-CN" sz="1400" i="1"/>
              <a:t>,</a:t>
            </a:r>
            <a:r>
              <a:rPr lang="zh-CN" altLang="en-US" sz="1400" i="1"/>
              <a:t>第二列存样本的到簇的中心点的误差</a:t>
            </a:r>
          </a:p>
          <a:p>
            <a:r>
              <a:rPr lang="zh-CN" altLang="en-US" sz="1400"/>
              <a:t>    </a:t>
            </a:r>
            <a:r>
              <a:rPr lang="en-US" altLang="zh-CN" sz="1400"/>
              <a:t>clusterAssment = np.mat(np.zeros((m,2)))</a:t>
            </a:r>
          </a:p>
          <a:p>
            <a:r>
              <a:rPr lang="en-US" altLang="zh-CN" sz="1400"/>
              <a:t>    clusterChange = </a:t>
            </a:r>
            <a:r>
              <a:rPr lang="en-US" altLang="zh-CN" sz="1400" smtClean="0"/>
              <a:t>True</a:t>
            </a:r>
            <a:endParaRPr lang="zh-CN" altLang="en-US" sz="1400" smtClean="0"/>
          </a:p>
          <a:p>
            <a:r>
              <a:rPr lang="zh-CN" altLang="en-US" sz="1400" smtClean="0"/>
              <a:t>    </a:t>
            </a:r>
            <a:r>
              <a:rPr lang="en-US" altLang="zh-CN" sz="1400" smtClean="0"/>
              <a:t>centroids = randCent(dataSet,k)          </a:t>
            </a:r>
            <a:r>
              <a:rPr lang="en-US" altLang="zh-CN" sz="1400" i="1"/>
              <a:t># </a:t>
            </a:r>
            <a:r>
              <a:rPr lang="zh-CN" altLang="en-US" sz="1400" i="1"/>
              <a:t>第</a:t>
            </a:r>
            <a:r>
              <a:rPr lang="en-US" altLang="zh-CN" sz="1400" i="1"/>
              <a:t>1</a:t>
            </a:r>
            <a:r>
              <a:rPr lang="zh-CN" altLang="en-US" sz="1400" i="1"/>
              <a:t>步 初始化</a:t>
            </a:r>
            <a:r>
              <a:rPr lang="en-US" altLang="zh-CN" sz="1400" i="1"/>
              <a:t>centroids </a:t>
            </a:r>
            <a:r>
              <a:rPr lang="zh-CN" altLang="en-US" sz="1400" i="1"/>
              <a:t>创建质心</a:t>
            </a:r>
            <a:r>
              <a:rPr lang="en-US" altLang="zh-CN" sz="1400" i="1"/>
              <a:t>,</a:t>
            </a:r>
            <a:r>
              <a:rPr lang="zh-CN" altLang="en-US" sz="1400" i="1"/>
              <a:t>随机</a:t>
            </a:r>
            <a:r>
              <a:rPr lang="en-US" altLang="zh-CN" sz="1400" i="1"/>
              <a:t>K</a:t>
            </a:r>
            <a:r>
              <a:rPr lang="zh-CN" altLang="en-US" sz="1400" i="1"/>
              <a:t>个质心</a:t>
            </a:r>
          </a:p>
          <a:p>
            <a:r>
              <a:rPr lang="zh-CN" altLang="en-US" sz="1400" smtClean="0"/>
              <a:t>    </a:t>
            </a:r>
            <a:r>
              <a:rPr lang="en-US" altLang="zh-CN" sz="1400" smtClean="0"/>
              <a:t>while clusterChange</a:t>
            </a:r>
            <a:r>
              <a:rPr lang="zh-CN" altLang="en-US" sz="1400"/>
              <a:t>：</a:t>
            </a:r>
            <a:r>
              <a:rPr lang="en-US" altLang="zh-CN" sz="1400" i="1" smtClean="0"/>
              <a:t>     </a:t>
            </a:r>
            <a:r>
              <a:rPr lang="en-US" altLang="zh-CN" sz="1400" i="1"/>
              <a:t>#</a:t>
            </a:r>
            <a:r>
              <a:rPr lang="zh-CN" altLang="en-US" sz="1400" i="1"/>
              <a:t>初始化标志变量</a:t>
            </a:r>
            <a:r>
              <a:rPr lang="en-US" altLang="zh-CN" sz="1400" i="1"/>
              <a:t>,</a:t>
            </a:r>
            <a:r>
              <a:rPr lang="zh-CN" altLang="en-US" sz="1400" i="1"/>
              <a:t>用于判断迭代是否继续</a:t>
            </a:r>
            <a:r>
              <a:rPr lang="en-US" altLang="zh-CN" sz="1400" i="1"/>
              <a:t>,</a:t>
            </a:r>
            <a:r>
              <a:rPr lang="zh-CN" altLang="en-US" sz="1400" i="1"/>
              <a:t>如果</a:t>
            </a:r>
            <a:r>
              <a:rPr lang="en-US" altLang="zh-CN" sz="1400" i="1"/>
              <a:t>True,</a:t>
            </a:r>
            <a:r>
              <a:rPr lang="zh-CN" altLang="en-US" sz="1400" i="1"/>
              <a:t>则继续迭代</a:t>
            </a:r>
            <a:endParaRPr lang="en-US" altLang="zh-CN" sz="1400" i="1"/>
          </a:p>
          <a:p>
            <a:r>
              <a:rPr lang="en-US" altLang="zh-CN" sz="1400" smtClean="0"/>
              <a:t>        </a:t>
            </a:r>
            <a:r>
              <a:rPr lang="en-US" altLang="zh-CN" sz="1400"/>
              <a:t>clusterChange = </a:t>
            </a:r>
            <a:r>
              <a:rPr lang="en-US" altLang="zh-CN" sz="1400" smtClean="0"/>
              <a:t>False</a:t>
            </a:r>
            <a:endParaRPr lang="zh-CN" altLang="en-US" sz="1400"/>
          </a:p>
          <a:p>
            <a:r>
              <a:rPr lang="zh-CN" altLang="en-US" sz="1400"/>
              <a:t>        </a:t>
            </a:r>
            <a:r>
              <a:rPr lang="en-US" altLang="zh-CN" sz="1400"/>
              <a:t>for i in range(m</a:t>
            </a:r>
            <a:r>
              <a:rPr lang="en-US" altLang="zh-CN" sz="1400" smtClean="0"/>
              <a:t>):          </a:t>
            </a:r>
            <a:r>
              <a:rPr lang="en-US" altLang="zh-CN" sz="1400" i="1"/>
              <a:t>#</a:t>
            </a:r>
            <a:r>
              <a:rPr lang="zh-CN" altLang="en-US" sz="1400" i="1"/>
              <a:t>遍历所有的样本（行数）</a:t>
            </a:r>
            <a:endParaRPr lang="en-US" altLang="zh-CN" sz="1400" i="1"/>
          </a:p>
          <a:p>
            <a:r>
              <a:rPr lang="en-US" altLang="zh-CN" sz="1400"/>
              <a:t>            minDist = 100000.0</a:t>
            </a:r>
          </a:p>
          <a:p>
            <a:r>
              <a:rPr lang="en-US" altLang="zh-CN" sz="1400"/>
              <a:t>            minIndex = -</a:t>
            </a:r>
            <a:r>
              <a:rPr lang="en-US" altLang="zh-CN" sz="1400" smtClean="0"/>
              <a:t>1</a:t>
            </a:r>
            <a:endParaRPr lang="zh-CN" altLang="en-US" sz="1400" smtClean="0"/>
          </a:p>
          <a:p>
            <a:r>
              <a:rPr lang="zh-CN" altLang="en-US" sz="1400" smtClean="0"/>
              <a:t>            </a:t>
            </a:r>
            <a:r>
              <a:rPr lang="en-US" altLang="zh-CN" sz="1400" smtClean="0"/>
              <a:t>for j in range(k):                                   </a:t>
            </a:r>
            <a:r>
              <a:rPr lang="en-US" altLang="zh-CN" sz="1400" i="1"/>
              <a:t>#</a:t>
            </a:r>
            <a:r>
              <a:rPr lang="zh-CN" altLang="en-US" sz="1400" i="1"/>
              <a:t>第</a:t>
            </a:r>
            <a:r>
              <a:rPr lang="en-US" altLang="zh-CN" sz="1400" i="1"/>
              <a:t>2</a:t>
            </a:r>
            <a:r>
              <a:rPr lang="zh-CN" altLang="en-US" sz="1400" i="1"/>
              <a:t>步 遍历所有质心  找出最近的质心</a:t>
            </a:r>
          </a:p>
          <a:p>
            <a:r>
              <a:rPr lang="zh-CN" altLang="en-US" sz="1400" smtClean="0"/>
              <a:t>                </a:t>
            </a:r>
            <a:r>
              <a:rPr lang="en-US" altLang="zh-CN" sz="1400" smtClean="0"/>
              <a:t>distance = distEclud(centroids[j,:],dataSet[i,:])    </a:t>
            </a:r>
            <a:r>
              <a:rPr lang="en-US" altLang="zh-CN" sz="1400" i="1"/>
              <a:t>#</a:t>
            </a:r>
            <a:r>
              <a:rPr lang="zh-CN" altLang="en-US" sz="1400" i="1"/>
              <a:t>计算该样本到质心的欧式距离</a:t>
            </a:r>
            <a:endParaRPr lang="en-US" altLang="zh-CN" sz="1400" i="1"/>
          </a:p>
          <a:p>
            <a:r>
              <a:rPr lang="en-US" altLang="zh-CN" sz="1400" smtClean="0"/>
              <a:t>                </a:t>
            </a:r>
            <a:r>
              <a:rPr lang="en-US" altLang="zh-CN" sz="1400"/>
              <a:t>if distance &lt; minDist</a:t>
            </a:r>
            <a:r>
              <a:rPr lang="en-US" altLang="zh-CN" sz="1400" smtClean="0"/>
              <a:t>:       </a:t>
            </a:r>
            <a:r>
              <a:rPr lang="en-US" altLang="zh-CN" sz="1400" i="1"/>
              <a:t># </a:t>
            </a:r>
            <a:r>
              <a:rPr lang="zh-CN" altLang="en-US" sz="1400" i="1"/>
              <a:t>如果距离比</a:t>
            </a:r>
            <a:r>
              <a:rPr lang="en-US" altLang="zh-CN" sz="1400" i="1"/>
              <a:t>minDist(</a:t>
            </a:r>
            <a:r>
              <a:rPr lang="zh-CN" altLang="en-US" sz="1400" i="1"/>
              <a:t>最小距离</a:t>
            </a:r>
            <a:r>
              <a:rPr lang="en-US" altLang="zh-CN" sz="1400" i="1"/>
              <a:t>)</a:t>
            </a:r>
            <a:r>
              <a:rPr lang="zh-CN" altLang="en-US" sz="1400" i="1"/>
              <a:t>还小</a:t>
            </a:r>
            <a:r>
              <a:rPr lang="en-US" altLang="zh-CN" sz="1400" i="1"/>
              <a:t>,</a:t>
            </a:r>
            <a:r>
              <a:rPr lang="zh-CN" altLang="en-US" sz="1400" i="1"/>
              <a:t>更新</a:t>
            </a:r>
            <a:r>
              <a:rPr lang="en-US" altLang="zh-CN" sz="1400" i="1"/>
              <a:t>minDist(</a:t>
            </a:r>
            <a:r>
              <a:rPr lang="zh-CN" altLang="en-US" sz="1400" i="1"/>
              <a:t>最小距离</a:t>
            </a:r>
            <a:r>
              <a:rPr lang="en-US" altLang="zh-CN" sz="1400" i="1"/>
              <a:t>)</a:t>
            </a:r>
            <a:r>
              <a:rPr lang="zh-CN" altLang="en-US" sz="1400" i="1"/>
              <a:t>和最小质心的</a:t>
            </a:r>
            <a:r>
              <a:rPr lang="en-US" altLang="zh-CN" sz="1400" i="1"/>
              <a:t>index(</a:t>
            </a:r>
            <a:r>
              <a:rPr lang="zh-CN" altLang="en-US" sz="1400" i="1"/>
              <a:t>索引</a:t>
            </a:r>
            <a:r>
              <a:rPr lang="en-US" altLang="zh-CN" sz="1400" i="1"/>
              <a:t>)</a:t>
            </a:r>
          </a:p>
          <a:p>
            <a:r>
              <a:rPr lang="en-US" altLang="zh-CN" sz="1400"/>
              <a:t>                    minDist = distance</a:t>
            </a:r>
          </a:p>
          <a:p>
            <a:r>
              <a:rPr lang="en-US" altLang="zh-CN" sz="1400"/>
              <a:t>                    minIndex = </a:t>
            </a:r>
            <a:r>
              <a:rPr lang="en-US" altLang="zh-CN" sz="1400" smtClean="0"/>
              <a:t>j</a:t>
            </a:r>
            <a:endParaRPr lang="zh-CN" altLang="en-US" sz="1400" smtClean="0"/>
          </a:p>
          <a:p>
            <a:r>
              <a:rPr lang="zh-CN" altLang="en-US" sz="1400" smtClean="0"/>
              <a:t>            </a:t>
            </a:r>
            <a:r>
              <a:rPr lang="en-US" altLang="zh-CN" sz="1400" smtClean="0"/>
              <a:t>if clusterAssment[i,0] != minIndex:  </a:t>
            </a:r>
            <a:r>
              <a:rPr lang="en-US" altLang="zh-CN" sz="1400" i="1"/>
              <a:t>#</a:t>
            </a:r>
            <a:r>
              <a:rPr lang="zh-CN" altLang="en-US" sz="1400" i="1" smtClean="0"/>
              <a:t>第</a:t>
            </a:r>
            <a:r>
              <a:rPr lang="en-US" altLang="zh-CN" sz="1400" i="1" smtClean="0"/>
              <a:t>3</a:t>
            </a:r>
            <a:r>
              <a:rPr lang="zh-CN" altLang="en-US" sz="1400" i="1" smtClean="0"/>
              <a:t>步</a:t>
            </a:r>
            <a:r>
              <a:rPr lang="zh-CN" altLang="en-US" sz="1400" i="1"/>
              <a:t>：更新每一行样本所属的簇</a:t>
            </a:r>
            <a:endParaRPr lang="en-US" altLang="zh-CN" sz="1400" i="1"/>
          </a:p>
          <a:p>
            <a:r>
              <a:rPr lang="en-US" altLang="zh-CN" sz="1400" smtClean="0"/>
              <a:t>                </a:t>
            </a:r>
            <a:r>
              <a:rPr lang="en-US" altLang="zh-CN" sz="1400"/>
              <a:t>clusterChange = True</a:t>
            </a:r>
          </a:p>
          <a:p>
            <a:r>
              <a:rPr lang="en-US" altLang="zh-CN" sz="1400"/>
              <a:t>                clusterAssment[i,:] = minIndex,minDist**</a:t>
            </a:r>
            <a:r>
              <a:rPr lang="en-US" altLang="zh-CN" sz="1400" smtClean="0"/>
              <a:t>2    </a:t>
            </a:r>
            <a:r>
              <a:rPr lang="en-US" altLang="zh-CN" sz="1400" i="1"/>
              <a:t># </a:t>
            </a:r>
            <a:r>
              <a:rPr lang="zh-CN" altLang="en-US" sz="1400" i="1"/>
              <a:t>更新簇分配结果为最小质心的</a:t>
            </a:r>
            <a:r>
              <a:rPr lang="en-US" altLang="zh-CN" sz="1400" i="1"/>
              <a:t>index(</a:t>
            </a:r>
            <a:r>
              <a:rPr lang="zh-CN" altLang="en-US" sz="1400" i="1"/>
              <a:t>索引</a:t>
            </a:r>
            <a:r>
              <a:rPr lang="en-US" altLang="zh-CN" sz="1400" i="1"/>
              <a:t>),minDist(</a:t>
            </a:r>
            <a:r>
              <a:rPr lang="zh-CN" altLang="en-US" sz="1400" i="1"/>
              <a:t>最小距离</a:t>
            </a:r>
            <a:r>
              <a:rPr lang="en-US" altLang="zh-CN" sz="1400" i="1"/>
              <a:t>)</a:t>
            </a:r>
            <a:endParaRPr lang="zh-CN" altLang="en-US" sz="1400" smtClean="0"/>
          </a:p>
          <a:p>
            <a:r>
              <a:rPr lang="zh-CN" altLang="en-US" sz="1400" smtClean="0"/>
              <a:t>        </a:t>
            </a:r>
            <a:r>
              <a:rPr lang="en-US" altLang="zh-CN" sz="1400" smtClean="0"/>
              <a:t>for j in range(k</a:t>
            </a:r>
            <a:r>
              <a:rPr lang="en-US" altLang="zh-CN" sz="1400"/>
              <a:t>): </a:t>
            </a:r>
            <a:r>
              <a:rPr lang="en-US" altLang="zh-CN" sz="1400" i="1"/>
              <a:t>                                      #</a:t>
            </a:r>
            <a:r>
              <a:rPr lang="zh-CN" altLang="en-US" sz="1400" i="1" smtClean="0"/>
              <a:t>第</a:t>
            </a:r>
            <a:r>
              <a:rPr lang="en-US" altLang="zh-CN" sz="1400" i="1" smtClean="0"/>
              <a:t>4</a:t>
            </a:r>
            <a:r>
              <a:rPr lang="zh-CN" altLang="en-US" sz="1400" i="1" smtClean="0"/>
              <a:t>步</a:t>
            </a:r>
            <a:r>
              <a:rPr lang="zh-CN" altLang="en-US" sz="1400" i="1"/>
              <a:t>：遍历所有质心并更新它们的取值</a:t>
            </a:r>
            <a:r>
              <a:rPr lang="en-US" altLang="zh-CN" sz="1400" i="1"/>
              <a:t>pointsInCluster </a:t>
            </a:r>
            <a:r>
              <a:rPr lang="en-US" altLang="zh-CN" sz="1400" i="1" smtClean="0"/>
              <a:t>       </a:t>
            </a:r>
          </a:p>
          <a:p>
            <a:r>
              <a:rPr lang="en-US" altLang="zh-CN" sz="1400" i="1"/>
              <a:t> </a:t>
            </a:r>
            <a:r>
              <a:rPr lang="en-US" altLang="zh-CN" sz="1400" i="1" smtClean="0"/>
              <a:t>            </a:t>
            </a:r>
            <a:r>
              <a:rPr lang="en-US" altLang="zh-CN" sz="1400" smtClean="0"/>
              <a:t>dataSet[np.nonzero(clusterAssment</a:t>
            </a:r>
            <a:r>
              <a:rPr lang="en-US" altLang="zh-CN" sz="1400"/>
              <a:t>[:,0].A == j)[0]]  </a:t>
            </a:r>
            <a:r>
              <a:rPr lang="en-US" altLang="zh-CN" sz="1400" i="1"/>
              <a:t>#</a:t>
            </a:r>
            <a:r>
              <a:rPr lang="zh-CN" altLang="en-US" sz="1400" i="1"/>
              <a:t>通过数据过滤获取簇类所有的点</a:t>
            </a:r>
          </a:p>
          <a:p>
            <a:r>
              <a:rPr lang="zh-CN" altLang="en-US" sz="1400"/>
              <a:t>            </a:t>
            </a:r>
            <a:r>
              <a:rPr lang="zh-CN" altLang="en-US" sz="1400" smtClean="0"/>
              <a:t> </a:t>
            </a:r>
            <a:r>
              <a:rPr lang="en-US" altLang="zh-CN" sz="1400" smtClean="0"/>
              <a:t>centroids[j</a:t>
            </a:r>
            <a:r>
              <a:rPr lang="en-US" altLang="zh-CN" sz="1400"/>
              <a:t>,:] = np.mean(pointsInCluster,axis=0)   </a:t>
            </a:r>
            <a:r>
              <a:rPr lang="en-US" altLang="zh-CN" sz="1400" i="1"/>
              <a:t># </a:t>
            </a:r>
            <a:r>
              <a:rPr lang="zh-CN" altLang="en-US" sz="1400" i="1"/>
              <a:t>对矩阵的列求均值</a:t>
            </a:r>
          </a:p>
          <a:p>
            <a:r>
              <a:rPr lang="zh-CN" altLang="en-US" sz="1400"/>
              <a:t>    </a:t>
            </a:r>
            <a:r>
              <a:rPr lang="en-US" altLang="zh-CN" sz="1400"/>
              <a:t>print("Congratulations,cluster complete!")</a:t>
            </a:r>
          </a:p>
          <a:p>
            <a:r>
              <a:rPr lang="en-US" altLang="zh-CN" sz="1400"/>
              <a:t>    return </a:t>
            </a:r>
            <a:r>
              <a:rPr lang="en-US" altLang="zh-CN" sz="1400" smtClean="0"/>
              <a:t>centroids,clusterAssment        </a:t>
            </a:r>
            <a:r>
              <a:rPr lang="en-US" altLang="zh-CN" sz="1400" i="1"/>
              <a:t># </a:t>
            </a:r>
            <a:r>
              <a:rPr lang="zh-CN" altLang="en-US" sz="1400" i="1"/>
              <a:t>返回所有的类质心与点分配结果</a:t>
            </a:r>
            <a:endParaRPr lang="zh-CN" altLang="en-US" sz="1400"/>
          </a:p>
        </p:txBody>
      </p:sp>
    </p:spTree>
    <p:extLst>
      <p:ext uri="{BB962C8B-B14F-4D97-AF65-F5344CB8AC3E}">
        <p14:creationId xmlns:p14="http://schemas.microsoft.com/office/powerpoint/2010/main" val="3443471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t>3</a:t>
            </a:r>
            <a:endParaRPr lang="zh-CN" altLang="en-US"/>
          </a:p>
        </p:txBody>
      </p:sp>
      <p:sp>
        <p:nvSpPr>
          <p:cNvPr id="3" name="文本占位符 2"/>
          <p:cNvSpPr>
            <a:spLocks noGrp="1"/>
          </p:cNvSpPr>
          <p:nvPr>
            <p:ph type="body" sz="quarter" idx="12"/>
          </p:nvPr>
        </p:nvSpPr>
        <p:spPr/>
        <p:txBody>
          <a:bodyPr/>
          <a:lstStyle/>
          <a:p>
            <a:r>
              <a:rPr lang="zh-CN" altLang="en-US" smtClean="0"/>
              <a:t>代码实现</a:t>
            </a:r>
            <a:endParaRPr lang="zh-CN" altLang="en-US"/>
          </a:p>
        </p:txBody>
      </p:sp>
      <p:sp>
        <p:nvSpPr>
          <p:cNvPr id="4" name="矩形 3"/>
          <p:cNvSpPr/>
          <p:nvPr/>
        </p:nvSpPr>
        <p:spPr>
          <a:xfrm>
            <a:off x="1055440" y="1129962"/>
            <a:ext cx="8784976" cy="5755422"/>
          </a:xfrm>
          <a:prstGeom prst="rect">
            <a:avLst/>
          </a:prstGeom>
        </p:spPr>
        <p:txBody>
          <a:bodyPr wrap="square">
            <a:spAutoFit/>
          </a:bodyPr>
          <a:lstStyle/>
          <a:p>
            <a:r>
              <a:rPr lang="en-US" altLang="zh-CN" sz="1600"/>
              <a:t>def showCluster(dataSet,k,centroids,clusterAssment):</a:t>
            </a:r>
          </a:p>
          <a:p>
            <a:r>
              <a:rPr lang="en-US" altLang="zh-CN" sz="1600"/>
              <a:t>    m,n = dataSet.shape</a:t>
            </a:r>
          </a:p>
          <a:p>
            <a:r>
              <a:rPr lang="en-US" altLang="zh-CN" sz="1600"/>
              <a:t>    if n != 2:</a:t>
            </a:r>
          </a:p>
          <a:p>
            <a:r>
              <a:rPr lang="en-US" altLang="zh-CN" sz="1600"/>
              <a:t>        print("</a:t>
            </a:r>
            <a:r>
              <a:rPr lang="zh-CN" altLang="en-US" sz="1600"/>
              <a:t>数据不是二维的</a:t>
            </a:r>
            <a:r>
              <a:rPr lang="en-US" altLang="zh-CN" sz="1600"/>
              <a:t>")</a:t>
            </a:r>
          </a:p>
          <a:p>
            <a:r>
              <a:rPr lang="en-US" altLang="zh-CN" sz="1600"/>
              <a:t>        return </a:t>
            </a:r>
            <a:r>
              <a:rPr lang="en-US" altLang="zh-CN" sz="1600" smtClean="0"/>
              <a:t>1</a:t>
            </a:r>
          </a:p>
          <a:p>
            <a:endParaRPr lang="en-US" altLang="zh-CN" sz="1600"/>
          </a:p>
          <a:p>
            <a:r>
              <a:rPr lang="en-US" altLang="zh-CN" sz="1600"/>
              <a:t>    mark = ['or', 'ob', 'og', </a:t>
            </a:r>
            <a:r>
              <a:rPr lang="en-US" altLang="zh-CN" sz="1600" smtClean="0"/>
              <a:t>'ok']</a:t>
            </a:r>
            <a:endParaRPr lang="en-US" altLang="zh-CN" sz="1600"/>
          </a:p>
          <a:p>
            <a:r>
              <a:rPr lang="en-US" altLang="zh-CN" sz="1600"/>
              <a:t>    if k &gt; len(mark):</a:t>
            </a:r>
          </a:p>
          <a:p>
            <a:r>
              <a:rPr lang="en-US" altLang="zh-CN" sz="1600"/>
              <a:t>        print("k</a:t>
            </a:r>
            <a:r>
              <a:rPr lang="zh-CN" altLang="en-US" sz="1600"/>
              <a:t>值太大了</a:t>
            </a:r>
            <a:r>
              <a:rPr lang="en-US" altLang="zh-CN" sz="1600"/>
              <a:t>")</a:t>
            </a:r>
          </a:p>
          <a:p>
            <a:r>
              <a:rPr lang="en-US" altLang="zh-CN" sz="1600"/>
              <a:t>        return </a:t>
            </a:r>
            <a:r>
              <a:rPr lang="en-US" altLang="zh-CN" sz="1600" smtClean="0"/>
              <a:t>1 </a:t>
            </a:r>
            <a:endParaRPr lang="zh-CN" altLang="en-US" sz="1600" smtClean="0"/>
          </a:p>
          <a:p>
            <a:r>
              <a:rPr lang="zh-CN" altLang="en-US" sz="1600" smtClean="0"/>
              <a:t>    </a:t>
            </a:r>
            <a:r>
              <a:rPr lang="en-US" altLang="zh-CN" sz="1600" smtClean="0"/>
              <a:t>for i in range(m): </a:t>
            </a:r>
            <a:r>
              <a:rPr lang="en-US" altLang="zh-CN" sz="1400" i="1"/>
              <a:t># </a:t>
            </a:r>
            <a:r>
              <a:rPr lang="zh-CN" altLang="en-US" sz="1400" i="1"/>
              <a:t>绘制所有的样本</a:t>
            </a:r>
            <a:endParaRPr lang="en-US" altLang="zh-CN" sz="1400" i="1"/>
          </a:p>
          <a:p>
            <a:r>
              <a:rPr lang="en-US" altLang="zh-CN" sz="1600" smtClean="0"/>
              <a:t>        </a:t>
            </a:r>
            <a:r>
              <a:rPr lang="en-US" altLang="zh-CN" sz="1600"/>
              <a:t>markIndex = int(clusterAssment[i,0])</a:t>
            </a:r>
          </a:p>
          <a:p>
            <a:r>
              <a:rPr lang="en-US" altLang="zh-CN" sz="1600"/>
              <a:t>        plt.plot(dataSet[i,0],dataSet[i,1],mark[markIndex</a:t>
            </a:r>
            <a:r>
              <a:rPr lang="en-US" altLang="zh-CN" sz="1600" smtClean="0"/>
              <a:t>]) </a:t>
            </a:r>
          </a:p>
          <a:p>
            <a:endParaRPr lang="en-US" altLang="zh-CN" sz="1600"/>
          </a:p>
          <a:p>
            <a:r>
              <a:rPr lang="en-US" altLang="zh-CN" sz="1600"/>
              <a:t>    mark = ['Dr', 'Db', 'Dg', </a:t>
            </a:r>
            <a:r>
              <a:rPr lang="en-US" altLang="zh-CN" sz="1600" smtClean="0"/>
              <a:t>'Dk']</a:t>
            </a:r>
            <a:endParaRPr lang="en-US" altLang="zh-CN" sz="1600"/>
          </a:p>
          <a:p>
            <a:r>
              <a:rPr lang="en-US" altLang="zh-CN" sz="1600"/>
              <a:t>    </a:t>
            </a:r>
            <a:r>
              <a:rPr lang="en-US" altLang="zh-CN" sz="1400" i="1"/>
              <a:t># </a:t>
            </a:r>
            <a:r>
              <a:rPr lang="zh-CN" altLang="en-US" sz="1400" i="1"/>
              <a:t>绘制质心</a:t>
            </a:r>
          </a:p>
          <a:p>
            <a:r>
              <a:rPr lang="zh-CN" altLang="en-US" sz="1600"/>
              <a:t>    </a:t>
            </a:r>
            <a:r>
              <a:rPr lang="en-US" altLang="zh-CN" sz="1600"/>
              <a:t>for i in range(k):</a:t>
            </a:r>
          </a:p>
          <a:p>
            <a:r>
              <a:rPr lang="en-US" altLang="zh-CN" sz="1600"/>
              <a:t>        plt.plot(centroids[i,0],centroids[i,1],mark[i], ,color = 'yellow')</a:t>
            </a:r>
          </a:p>
          <a:p>
            <a:r>
              <a:rPr lang="en-US" altLang="zh-CN" sz="1600"/>
              <a:t>    plt.show()</a:t>
            </a:r>
          </a:p>
          <a:p>
            <a:r>
              <a:rPr lang="en-US" altLang="zh-CN" sz="1600"/>
              <a:t>dataSet = loadDataSet("testSet.txt")</a:t>
            </a:r>
          </a:p>
          <a:p>
            <a:r>
              <a:rPr lang="en-US" altLang="zh-CN" sz="1600"/>
              <a:t>k = 4</a:t>
            </a:r>
          </a:p>
          <a:p>
            <a:r>
              <a:rPr lang="en-US" altLang="zh-CN" sz="1600"/>
              <a:t>centroids,clusterAssment = KMeans(dataSet,k</a:t>
            </a:r>
            <a:r>
              <a:rPr lang="en-US" altLang="zh-CN" sz="1600" smtClean="0"/>
              <a:t>)</a:t>
            </a:r>
            <a:endParaRPr lang="en-US" altLang="zh-CN" sz="1600"/>
          </a:p>
          <a:p>
            <a:r>
              <a:rPr lang="en-US" altLang="zh-CN" sz="1600"/>
              <a:t>showCluster(dataSet,k,centroids,clusterAssment)</a:t>
            </a:r>
            <a:endParaRPr lang="zh-CN" altLang="en-US" sz="1600"/>
          </a:p>
        </p:txBody>
      </p:sp>
      <p:sp>
        <p:nvSpPr>
          <p:cNvPr id="5" name="AutoShape 2" descr="data:image/png;base64,iVBORw0KGgoAAAANSUhEUgAAAXIAAAD4CAYAAADxeG0DAAAAOXRFWHRTb2Z0d2FyZQBNYXRwbG90bGliIHZlcnNpb24zLjMuMiwgaHR0cHM6Ly9tYXRwbG90bGliLm9yZy8vihELAAAACXBIWXMAAAsTAAALEwEAmpwYAAAXa0lEQVR4nO3df4hsZ33H8c93b3bVIU2kN1eEJHsmoP8EU1qyiOAf9RqRGK+GQv8wnaR6/WPrVSGhKalmoOIfSwmC5g+tZWkTijtUKirW2xSr3i39y+JGjTFG26C7q8HSq4UorBhv9ts/zk6yO3tm58zM+fE857xfMGzm3N2ZZ2bCZ57znO/zPObuAgDEa6HuBgAA5kOQA0DkCHIAiBxBDgCRI8gBIHJX1fGk1113nXe73TqeGgCi9fjjj//c3c+MHq8lyLvdrra2tup4agCIlpntZB1naAUAIkeQA0DkCHIAiBxBDgCRI8gBIHIEOQBJ0mAwULfb1cLCgrrdrgaDQd1NQk4EOQANBgOtrq5qZ2dH7q6dnR2trq42Ksyb/EVldSxju7Ky4tSRA+Hodrva2Tleopwkiba3t6tvUMGGX1R7e3svHut0OlpfX1ev16uxZdMxs8fdfeXYcYIcwMLCgrKywMy0v79fQ4uK1ZQvqnFBztAKAC0vL091PDa7u7tTHY8NQQ5Aa2tr6nQ6R451Oh2tra3V1KJiNf2LiiAHoF6vp/X1dSVJIjNTkiTRjR+fpOlfVIyRA2iFwWCgfr+v3d1dLS8va21tLbovKi52AkDkuNgJAA1FkANA5AhyAIgcQQ4AkSPIASByBDkARI4gB4DIEeQAEDmCHAAiR5ADQOQIcqBFmrxLTpsR5CjNYCB1u9LCQvqTzKhXG7ZzaysWzUIpBgNpdVU6tLOWOh1pfV2KbMG5xmjKLjltxuqHqFS3K2VkhpJEIjPq0fTt3NqA1Q9RqXE7aDVkZ60oNX2XnDYjyFGKcdlAZtSn6bvktFlhQW5mp8zs22Z2sajHRLzW1tIx8cM6nfQ46tH07dzarMge+b2Sni7w8RCxXi+9sJkkkln6kwud9ev1etre3tb+/r62t7ejDXHKKI+6qogHMbMbJL1d0pqkPy/iMRG/Xo/gRvGGZZR7ByVRwzJKSdF+Mc2rqB75w5IekDT20reZrZrZlpltXb58uaCnBTCrvL3a0Hq//X7/xRAf2tvbU7/fr6lFAXD3uW6Szkn6m4P/fpOki5P+5tZbb3UA9dnY2PBOp+OSXrx1Oh3f2NiY6feqZGZH2jO8mVltbaqKpC3PyNS568jN7K8l3SPpiqSXS7pG0hfc/e5xf0MdOVCvvJODQpxEFGKbqlJaHbm7f9jdb3D3rqR3Sbp0UogDqN/umIL+0eN5f69KlFEeRx050EJ5JweFOImIMsrjCg1yd/93dz9X5GMCKF7eXm2ovd+mlFEWhR45KsFKiGHJ26ul9xsHFs1C6VgJESgGi2ahNv3+0RCX0vttLvsFikSQB6aJQxCshAiUiyAPyHAIYmdHck9/rq7GH+ashNg8oc32bLvWBXnIPd6mDkFUtRJiyJ9tk7BlXICypnuWfatriv7Ghnun4572d9Nbp5MeD4HZ0bYdviVJ+u9JEk57p7GxUe5rCP2zbZIkSTKnyCdJUnfTGk9lTdGfRV1VK6FvPzaufWZpNA1R8XFc6J9tk7BlXH2oWlH4F92yhiBGQ1xKh1vuvpvhg8NC/2ybZNyszoWFBYZXatKqIA/9olvWZgwnnTA15WJoEUL/bJska7anJL3wwgs6f/58Zphvbm6q2+1qc3Oziia2T9Z4S9k3xsjzS5Lx4+aHx8+rUPY49zxi/GxjtrGxMXY52dOnTx/53UuXLr24FG6n0/FLly7V1Or4acwYeauC3D3sMMqSFVCjtyqWYY4hKGP7bGOXFeLD29DhEB/eDof5xsaGJ0niZuZJktS6znkMCPKIDQOqzh75uOenUKG9JgV5VogfDvMHH3wwuE0rQjcuyFs1Rh6rXi+tvNjYqG9n+lkvJlLb3VynT58+8fj58+ePbck2tLe3p4ceeij4LduimfiUle5l3+iRz27W4YN5hx1On87ukY8Mhx57ztCHY0IW+rDDxsaGLy0tHelRLy0tvdjOST3yrOMKaMu2ELe5E0MrzXZSUGcF6uJiGsJ5g32WIGc4ZnYhhkiWCxcu+KlTp1ySnzp1yi9cuHDk308aIw99YlGI7SPIG2xSzzdP5cvLXpaG8riCgnGzTk/qPM3yN0iFGCKj8n7ZjKtaCf3LKsRNngnyBpvU8z1p6v/ordPJDvNZetf0yGcXYoiMmubLZtgDHy09LHr4qMjHC/HLlCBvsEk93zw98klhPst4N2PkswshRCaFYmhfNkX38EM8YyDIG2xSzzdPLXreMJ/2gim13bOpO0TyPH8IXzaHldGe0C44E+QNlqfnezhQT592X1qaHOYMgdSrzhDJE4p1f9mMCu0MoQwEecNN2/Pd2HC/5prpeuRoj7yhGFKPNbQzhDIQ5Dhm3JCM2XwhznBK/GIMxdDOEMowLsiZ2dli42Zluktnz872mE3drq5tslY47HQ6WithGnFRsyd7vZ7W19eVJInMTEmSaH19Xb02LNyfle5l3+iRh6GM8kBKDpujimGTNvSiiyR2CMKoYe/58HIX8+4+tLCQRvcoM4nNYzCq2+1qJ2NrpyRJtM3WTsewQxCOydrIYt4t5NjgAdPYHTO+N+44shHkLTdcWXF/P/0573Bi1nZ1Va3QiPiM2zZu3HFkI8hRqNFe/unT0iteId1zD8vY4rgqL6o2GUGOwg17+Z/5jPTrX0u/+EU1FSysfR6fVleaFIiLnShNt5uG96gkSYO+SGVcuAVCw8VOVG7WXYVm0e8fDXEpvR/QZjNAaQhylKbKCpYqvzSA0Mwd5GZ2o5ltmtn3zewpM7u3iIYhflVWsFD2iDYrokd+RdL97n6zpDdI+oCZ3VzA4yJyZdSpj0PZYzii2bC4Qa6a9wHc/WeSfnbw378ys6clXS/p+/M+NuLX61VzsXH4HP1+OpyyvJyGOBc6qzUYDLS6uqq9gwsWOzs7Wl1dlSQqUUpUaNWKmXUl/Yek17n7L0f+bVXSqiQtLy/fmjUtF0DcmHJfrtKrVszsakmfl3TfaIhLkruvu/uKu6+cOXOmqKcFEBCm3NejkCA3s0WlIT5w9y8U8Zg4jgkvCB1T7utRRNWKSfp7SU+7+8fnbxKysM43YsCU+3oU0SN/o6R7JL3ZzL5zcLujgMfFIUx4QQyYcl8PpuhHgnW+ATBFP3JMeEHMsmrLqTcvUNa2QWXf2OrtJXk3Kt7YSHe2H93pnh2xELqs7dwWFxd9aWmJLd6mJLZ6C8+0K/YNBkx4QXzG1ZZnod78ZOOGVgjyGlW5zCtQl4WFBeXNGTPTPhd9xmKMPECs2Ic2mKaGnHrz2RDkNeICJtogq7Z8cXFRS0tLR45Rbz47grxGrNiHNsiqLX/00Uf1yCOPUG9eEMbIa8YFTAB5jRsjn3sZW8ynqmVeATQXQysAkCGmCUv0yAFgRGwbZNAjB4AR/X7/xRAf2tvbUz/QVeoIcgAYEdsGGQQ5AIyIbYMMghwARsS2QQZBDgAjYtsggwlBABAJFs0CmzcDDUUdeUuMrn0+3LxZYmYpEDt65C3B5s1AcxHkLcHa50BzEeQtwdrnQHMR5C3B2udAcxHkLdHrpZs6J4lklv4ct8kzgLhQtdIirH0ONBM9cgCIHEEOAJEjyAEgcgQ5AESOIAeAyBHkABA5ghwAIkeQA0DkCglyM7vdzH5oZs+Y2YeKeEwAQD5zB7mZnZL0KUlvk3SzpLvM7OZ5HxcAkE8RPfLXS3rG3X/k7s9L+qykOwt4XABADkUE+fWSfnLo/k8Pjh1hZqtmtmVmW5cvXy7gaQEAUoUXO9193d1X3H3lzJkzVT0tADReEUH+rKQbD92/4eAYAKACRQT5NyW91sxuMrMlSe+S9M8FPC4AIIe51yN39ytm9kFJX5F0StIj7v7U3C0DAORSyMYS7v6YpMeKeCwAwHSY2QkAkSPIgboMBlK3Ky0spD8Hg7pbhEixZydQh8FAWl2V9vbS+zs76X2JjVUxNXrkQB36/ZdCfGhvLz0OTIkgB+qwuzvdceAEBDlQh+Xl6Y4DJyDIgTqsrUmdztFjnU56HJgSQQ7UodeT1telJJHM0p/r61zoxEwIcqAuvZ60vS3t76c/CfE4BFg2SvkhAOQVaNkoPXIAyCvQslGCHADyCrRslCAHgLwCLRslyAEgr0DLRglyAMgr0LJRghwApjFr2WiJZYuUHwJA2UouW6RHDgBlK7lskSAHgLKVXLZIkANA2UouWyTIAaBsJZctEuQAULaSyxapWgGAKvR6pdWb0yMHgMgR5AAQOYIcACJHkANA5AjygAyeHKj7cFcLH11Q9+GuBk/Wv4UUgPAR5IEYPDnQ6pdXtfPcjlyuned2tPrlVcIcCFkg+3cS5IHof72vvd8eXYth77d76n+93i2kAIwxXAhrZ0dyf2khrBrCnCAPxO5z2WsujDsOoGYB7d9JkAdi+drsNRfGHQdqEchQQhAC2r+TIA/E2m1r6iweXYuhs9jR2m31biEFvCigoYQgBLR/51xBbmYfM7MfmNl3zeyLZvbKgtrVOr1belp/x7qSaxOZTMm1idbfsa7eLeVM6aVCBlMLaCghCAHt32nuPvsfm71V0iV3v2JmD0mSu//lpL9bWVnxra2tmZ8X8xlWyBy+uNpZ7JT6xYEGWFhIe+KjzNJtz7IMBmnQ7+6mPdW1tdr3tyxUxa/PzB5395Vjx+cJ8pEn+CNJf+zuE18FQV6v7sNd7Ty3c+x4cm2i7fu2q28Q4tDtpsMpo5Ik3bty1Oj2ZlLaYw1gs+JYjQvyIsfI3yvpX09owKqZbZnZ1uXLlwt8WowzbviEChnMZNqhBIZiKjMxyM3sa2b2vYzbnYd+py/piqSxA63uvu7uK+6+cubMmWJaX5AmjhefNMGIChnMZNo1tQOq6mi6uYdWzOw9kv5M0m3uvjfh1yWFNbTS1PHik4ZP1m5ba+RrRmCmHYrBRKUMrZjZ7ZIekPTOvCEemjpmVM56BjDN3500fFJ1hQxaKqCqjqabd4egT0p6maSvmpkkfcPd3zd3qypU9Xjx6BnAcMhD0olBOu3fLV+7nNkjHw6f9G7pEdwo13DIpclVK4GYq0fu7q9x9xvd/fcPblGFuFT9jMpZzwCm/TsmGCEIvV46jLK/n/4kxEvR+pmdVQXecFgkq5csTT4DmPbMgeEToD1av/nyMNj6X+9r97ldLV+7rLXb1goNvKwLqqMmnQFMGirJwvAJ0A6tD3Kp/MDLGhY5LM8ZwLhKE4ZKALR+aKUKJw2b5B3yYKgEQWEVxPFqeG8Km6I/jZDqyKvAlHg0ClPvxyv5valiij7GoIIEjVLU1Psm9uprWpaAIK8AwyJolCKm3jd1bfOaliUgyCvSu6Wn7fu2tf+RfW3ftz1x8k/T1n5Bg8yyocLmZtrr3txM7zd1Qa2aNpsgyANz0mJXQBCmnXq/uSmdO5f2us+dS+83dUGtmpYlIMgDsfnjTXUf7ur+r9xf+dovwFSmWQVxGOLD3vfeXnr/Va/Kfuwatkkr1LQrRBak8VUrgycHpU72KcLmjzd17h/PnVhrbjLtf2TMLixAiEZD/LClpTTofvObl45R+TJRK6tWYhimyBPiEmuFI0Lnz2eHuCQ9/7x09dWV91ybqtFBXvUStdNepMwb4pQqonazlAo++ujx8eKhTkf63OdYUKsgjQ7yKpeonaX3f/5L5yeGOKWKqN2spYJnz0oXL2Zf/Lt4Mf13FKLRQV7lErWz9P4fvfPRYxOFhjqLHV3600sTSxVPMnqG8P5/eT9ljZjePKWCo2FOiJei0UFe5YzKWXr/Z286q4t3Xcxs48W7LursTbP/z551hvDprU8Hfb0AgZq3VHAY5klCiJek0UFe5YzKWXv/o2FeRIhLk1dclChrxCEnjYEXMcnl7Nl0HLzIEG/iFP8ZNTrIpelmVM7jjtfekXn8Nb/7monDGcMwT65NCglxKf91gLK2tENEJo2Bh7j3ZlOn+M+o8UFelcf++7HM45d+fCnXcMbZm85q+77tQkJcyn8dgLLGksXQa5w0Bj7vJJcy3oOmTvGfUeMnBFVl4aMLcuV7L6tYvjbPrkSdxQ4VMWWKZbnXhYW0VzvKLC0NnEdZ70GZbQ5Y9BOCQl9IapqebRXDGVnXBy6sXGAFxirF0mssc6GnvO/BtL32mhanClUUPfKs3mVovcmsNposs5fOhhItEUuvscwzhzzvwSzPH8vZTsGi7pFXPUNzFlk94PetvC/YDSVCP8NphFh6jWUu9JTnPZjlzKWmxalCFUWPfNz4cwwLSYW4aFcMZziN0NJe4xF53oNYzlwCEHWPvMoZmkUruvyxiJ50DGc4jUCvMd97EMuZS8CiCHL2vEwVtZpjlWvQtF6vx8JQk96DrDp1s7Q2PNSSzcBEEeTseZkqqicd8xkOGuhwr11KQ3w41NLyiT55RTFGjlRR1woYI0ewut00vEclSdqbb7mox8iRKqonzRkOgtXUvTxLRpBHpMhrBVWtQQNMZdwFzoUFhldOQJBHhJ40Gi/rwqckvfACY+UnYIwcQFgGA+nd707De1TLx8oZI58TMyEbKIaVCduo1xs/EWjcWHnLP8tCgtzM7jczN7Prini80BRVv42AsJ512KYZK+eznD/IzexGSW+V1NjLysyEbKDQVyZseQ9zqrHy0D/LChTRI/+EpAeknItxR4iZkA0UcpkbPcyXJgmdOnX830ZDOuTPsiJzBbmZ3SnpWXd/IsfvrprZlpltXb58eZ6nrRwzIRso5PU96GGm8o6Vh/xZVmRikJvZ18zsexm3OyU9KOmv8jyRu6+7+4q7r5w5c2bedleKtV4aKMR9KIfoYb4kT0iH/FlWZGKQu/tb3P11ozdJP5J0k6QnzGxb0g2SvmVmry63ydWjfjvVqMqdkFcmpIf5kjwhHfJnWZHC6sgPwnzF3X8+6XepI48P67NUiHXMjxoM0mGl3d30y2xtrZ3vg8bXkRPkyKX7cFc7zx1fzIht60pCeCHDuCC/qqgncPduUY+F8FC5U7Fej+BGbszsRC5U7gDhIsiRC5U7QLgIcuRC5Q4QLlY/BIBIsPohADQUQQ4AkSPIASByBDkARI4gB4DI1VK1YmaXJR2f790c10mauFRBg7Tp9bbptUq83tAk7n5s+dhagrzpzGwrq0Soqdr0etv0WiVebywYWgGAyBHkABA5grwc63U3oGJter1teq0SrzcKjJEDQOTokQNA5AhyAIgcQV4yM7vfzNzMrqu7LWUys4+Z2Q/M7Ltm9kUze2XdbSqamd1uZj80s2fM7EN1t6dMZnajmW2a2ffN7Ckzu7fuNpXNzE6Z2bfN7GLdbZkWQV4iM7tR0lsltWE/tK9Kep27/56k/5L04ZrbUygzOyXpU5LeJulmSXeZ2c31tqpUVyTd7+43S3qDpA80/PVK0r2Snq67EbMgyMv1CUkPSGr8FWV3/zd3v3Jw9xuSbqizPSV4vaRn3P1H7v68pM9KurPmNpXG3X/m7t86+O9fKQ246+ttVXnM7AZJb5f0d3W3ZRYEeUnM7E5Jz7r7E3W3pQbvlfSvdTeiYNdL+smh+z9Vg4PtMDPrSvoDSf9Zc1PK9LDSTtd+ze2YyVV1NyBmZvY1Sa/O+Ke+pAeVDqs0xkmv192/dPA7faWn5YMq24ZymNnVkj4v6T53/2Xd7SmDmZ2T9L/u/riZvanm5syEIJ+Du78l67iZ3SLpJklPmJmUDjN8y8xe7+7/U2ETCzXu9Q6Z2XsknZN0mzdvgsKzkm48dP+Gg2ONZWaLSkN84O5fqLs9JXqjpHea2R2SXi7pGjPbcPe7a25XbkwIqoCZbUtacfeQV1Wbi5ndLunjkv7Q3S/X3Z6imdlVSi/i3qY0wL8p6U/c/alaG1YSS3sg/yDp/9z9vpqbU5mDHvlfuPu5mpsyFcbIUZRPSvodSV81s++Y2d/W3aAiHVzI/aCkryi98PdPTQ3xA2+UdI+kNx98nt856LEiQPTIASBy9MgBIHIEOQBEjiAHgMgR5AAQOYIcACJHkANA5AhyAIjc/wM1UoShXNNrN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ata:image/png;base64,iVBORw0KGgoAAAANSUhEUgAAAXIAAAD4CAYAAADxeG0DAAAAOXRFWHRTb2Z0d2FyZQBNYXRwbG90bGliIHZlcnNpb24zLjMuMiwgaHR0cHM6Ly9tYXRwbG90bGliLm9yZy8vihELAAAACXBIWXMAAAsTAAALEwEAmpwYAAAXa0lEQVR4nO3df4hsZ33H8c93b3bVIU2kN1eEJHsmoP8EU1qyiOAf9RqRGK+GQv8wnaR6/WPrVSGhKalmoOIfSwmC5g+tZWkTijtUKirW2xSr3i39y+JGjTFG26C7q8HSq4UorBhv9ts/zk6yO3tm58zM+fE857xfMGzm3N2ZZ2bCZ57znO/zPObuAgDEa6HuBgAA5kOQA0DkCHIAiBxBDgCRI8gBIHJX1fGk1113nXe73TqeGgCi9fjjj//c3c+MHq8lyLvdrra2tup4agCIlpntZB1naAUAIkeQA0DkCHIAiBxBDgCRI8gBIHIEOQBJ0mAwULfb1cLCgrrdrgaDQd1NQk4EOQANBgOtrq5qZ2dH7q6dnR2trq42Ksyb/EVldSxju7Ky4tSRA+Hodrva2Tleopwkiba3t6tvUMGGX1R7e3svHut0OlpfX1ev16uxZdMxs8fdfeXYcYIcwMLCgrKywMy0v79fQ4uK1ZQvqnFBztAKAC0vL091PDa7u7tTHY8NQQ5Aa2tr6nQ6R451Oh2tra3V1KJiNf2LiiAHoF6vp/X1dSVJIjNTkiTRjR+fpOlfVIyRA2iFwWCgfr+v3d1dLS8va21tLbovKi52AkDkuNgJAA1FkANA5AhyAIgcQQ4AkSPIASByBDkARI4gB4DIEeQAEDmCHAAiR5ADQOQIcqBFmrxLTpsR5CjNYCB1u9LCQvqTzKhXG7ZzaysWzUIpBgNpdVU6tLOWOh1pfV2KbMG5xmjKLjltxuqHqFS3K2VkhpJEIjPq0fTt3NqA1Q9RqXE7aDVkZ60oNX2XnDYjyFGKcdlAZtSn6bvktFlhQW5mp8zs22Z2sajHRLzW1tIx8cM6nfQ46tH07dzarMge+b2Sni7w8RCxXi+9sJkkkln6kwud9ev1etre3tb+/r62t7ejDXHKKI+6qogHMbMbJL1d0pqkPy/iMRG/Xo/gRvGGZZR7ByVRwzJKSdF+Mc2rqB75w5IekDT20reZrZrZlpltXb58uaCnBTCrvL3a0Hq//X7/xRAf2tvbU7/fr6lFAXD3uW6Szkn6m4P/fpOki5P+5tZbb3UA9dnY2PBOp+OSXrx1Oh3f2NiY6feqZGZH2jO8mVltbaqKpC3PyNS568jN7K8l3SPpiqSXS7pG0hfc/e5xf0MdOVCvvJODQpxEFGKbqlJaHbm7f9jdb3D3rqR3Sbp0UogDqN/umIL+0eN5f69KlFEeRx050EJ5JweFOImIMsrjCg1yd/93dz9X5GMCKF7eXm2ovd+mlFEWhR45KsFKiGHJ26ul9xsHFs1C6VgJESgGi2ahNv3+0RCX0vttLvsFikSQB6aJQxCshAiUiyAPyHAIYmdHck9/rq7GH+ashNg8oc32bLvWBXnIPd6mDkFUtRJiyJ9tk7BlXICypnuWfatriv7Ghnun4572d9Nbp5MeD4HZ0bYdviVJ+u9JEk57p7GxUe5rCP2zbZIkSTKnyCdJUnfTGk9lTdGfRV1VK6FvPzaufWZpNA1R8XFc6J9tk7BlXH2oWlH4F92yhiBGQ1xKh1vuvpvhg8NC/2ybZNyszoWFBYZXatKqIA/9olvWZgwnnTA15WJoEUL/bJska7anJL3wwgs6f/58Zphvbm6q2+1qc3Oziia2T9Z4S9k3xsjzS5Lx4+aHx8+rUPY49zxi/GxjtrGxMXY52dOnTx/53UuXLr24FG6n0/FLly7V1Or4acwYeauC3D3sMMqSFVCjtyqWYY4hKGP7bGOXFeLD29DhEB/eDof5xsaGJ0niZuZJktS6znkMCPKIDQOqzh75uOenUKG9JgV5VogfDvMHH3wwuE0rQjcuyFs1Rh6rXi+tvNjYqG9n+lkvJlLb3VynT58+8fj58+ePbck2tLe3p4ceeij4LduimfiUle5l3+iRz27W4YN5hx1On87ukY8Mhx57ztCHY0IW+rDDxsaGLy0tHelRLy0tvdjOST3yrOMKaMu2ELe5E0MrzXZSUGcF6uJiGsJ5g32WIGc4ZnYhhkiWCxcu+KlTp1ySnzp1yi9cuHDk308aIw99YlGI7SPIG2xSzzdP5cvLXpaG8riCgnGzTk/qPM3yN0iFGCKj8n7ZjKtaCf3LKsRNngnyBpvU8z1p6v/ordPJDvNZetf0yGcXYoiMmubLZtgDHy09LHr4qMjHC/HLlCBvsEk93zw98klhPst4N2PkswshRCaFYmhfNkX38EM8YyDIG2xSzzdPLXreMJ/2gim13bOpO0TyPH8IXzaHldGe0C44E+QNlqfnezhQT592X1qaHOYMgdSrzhDJE4p1f9mMCu0MoQwEecNN2/Pd2HC/5prpeuRoj7yhGFKPNbQzhDIQ5Dhm3JCM2XwhznBK/GIMxdDOEMowLsiZ2dli42Zluktnz872mE3drq5tslY47HQ6WithGnFRsyd7vZ7W19eVJInMTEmSaH19Xb02LNyfle5l3+iRh6GM8kBKDpujimGTNvSiiyR2CMKoYe/58HIX8+4+tLCQRvcoM4nNYzCq2+1qJ2NrpyRJtM3WTsewQxCOydrIYt4t5NjgAdPYHTO+N+44shHkLTdcWXF/P/0573Bi1nZ1Va3QiPiM2zZu3HFkI8hRqNFe/unT0iteId1zD8vY4rgqL6o2GUGOwg17+Z/5jPTrX0u/+EU1FSysfR6fVleaFIiLnShNt5uG96gkSYO+SGVcuAVCw8VOVG7WXYVm0e8fDXEpvR/QZjNAaQhylKbKCpYqvzSA0Mwd5GZ2o5ltmtn3zewpM7u3iIYhflVWsFD2iDYrokd+RdL97n6zpDdI+oCZ3VzA4yJyZdSpj0PZYzii2bC4Qa6a9wHc/WeSfnbw378ys6clXS/p+/M+NuLX61VzsXH4HP1+OpyyvJyGOBc6qzUYDLS6uqq9gwsWOzs7Wl1dlSQqUUpUaNWKmXUl/Yek17n7L0f+bVXSqiQtLy/fmjUtF0DcmHJfrtKrVszsakmfl3TfaIhLkruvu/uKu6+cOXOmqKcFEBCm3NejkCA3s0WlIT5w9y8U8Zg4jgkvCB1T7utRRNWKSfp7SU+7+8fnbxKysM43YsCU+3oU0SN/o6R7JL3ZzL5zcLujgMfFIUx4QQyYcl8PpuhHgnW+ATBFP3JMeEHMsmrLqTcvUNa2QWXf2OrtJXk3Kt7YSHe2H93pnh2xELqs7dwWFxd9aWmJLd6mJLZ6C8+0K/YNBkx4QXzG1ZZnod78ZOOGVgjyGlW5zCtQl4WFBeXNGTPTPhd9xmKMPECs2Ic2mKaGnHrz2RDkNeICJtogq7Z8cXFRS0tLR45Rbz47grxGrNiHNsiqLX/00Uf1yCOPUG9eEMbIa8YFTAB5jRsjn3sZW8ynqmVeATQXQysAkCGmCUv0yAFgRGwbZNAjB4AR/X7/xRAf2tvbUz/QVeoIcgAYEdsGGQQ5AIyIbYMMghwARsS2QQZBDgAjYtsggwlBABAJFs0CmzcDDUUdeUuMrn0+3LxZYmYpEDt65C3B5s1AcxHkLcHa50BzEeQtwdrnQHMR5C3B2udAcxHkLdHrpZs6J4lklv4ct8kzgLhQtdIirH0ONBM9cgCIHEEOAJEjyAEgcgQ5AESOIAeAyBHkABA5ghwAIkeQA0DkCglyM7vdzH5oZs+Y2YeKeEwAQD5zB7mZnZL0KUlvk3SzpLvM7OZ5HxcAkE8RPfLXS3rG3X/k7s9L+qykOwt4XABADkUE+fWSfnLo/k8Pjh1hZqtmtmVmW5cvXy7gaQEAUoUXO9193d1X3H3lzJkzVT0tADReEUH+rKQbD92/4eAYAKACRQT5NyW91sxuMrMlSe+S9M8FPC4AIIe51yN39ytm9kFJX5F0StIj7v7U3C0DAORSyMYS7v6YpMeKeCwAwHSY2QkAkSPIgboMBlK3Ky0spD8Hg7pbhEixZydQh8FAWl2V9vbS+zs76X2JjVUxNXrkQB36/ZdCfGhvLz0OTIkgB+qwuzvdceAEBDlQh+Xl6Y4DJyDIgTqsrUmdztFjnU56HJgSQQ7UodeT1telJJHM0p/r61zoxEwIcqAuvZ60vS3t76c/CfE4BFg2SvkhAOQVaNkoPXIAyCvQslGCHADyCrRslCAHgLwCLRslyAEgr0DLRglyAMgr0LJRghwApjFr2WiJZYuUHwJA2UouW6RHDgBlK7lskSAHgLKVXLZIkANA2UouWyTIAaBsJZctEuQAULaSyxapWgGAKvR6pdWb0yMHgMgR5AAQOYIcACJHkANA5AjygAyeHKj7cFcLH11Q9+GuBk/Wv4UUgPAR5IEYPDnQ6pdXtfPcjlyuned2tPrlVcIcCFkg+3cS5IHof72vvd8eXYth77d76n+93i2kAIwxXAhrZ0dyf2khrBrCnCAPxO5z2WsujDsOoGYB7d9JkAdi+drsNRfGHQdqEchQQhAC2r+TIA/E2m1r6iweXYuhs9jR2m31biEFvCigoYQgBLR/51xBbmYfM7MfmNl3zeyLZvbKgtrVOr1belp/x7qSaxOZTMm1idbfsa7eLeVM6aVCBlMLaCghCAHt32nuPvsfm71V0iV3v2JmD0mSu//lpL9bWVnxra2tmZ8X8xlWyBy+uNpZ7JT6xYEGWFhIe+KjzNJtz7IMBmnQ7+6mPdW1tdr3tyxUxa/PzB5395Vjx+cJ8pEn+CNJf+zuE18FQV6v7sNd7Ty3c+x4cm2i7fu2q28Q4tDtpsMpo5Ik3bty1Oj2ZlLaYw1gs+JYjQvyIsfI3yvpX09owKqZbZnZ1uXLlwt8WowzbviEChnMZNqhBIZiKjMxyM3sa2b2vYzbnYd+py/piqSxA63uvu7uK+6+cubMmWJaX5AmjhefNMGIChnMZNo1tQOq6mi6uYdWzOw9kv5M0m3uvjfh1yWFNbTS1PHik4ZP1m5ba+RrRmCmHYrBRKUMrZjZ7ZIekPTOvCEemjpmVM56BjDN3500fFJ1hQxaKqCqjqabd4egT0p6maSvmpkkfcPd3zd3qypU9Xjx6BnAcMhD0olBOu3fLV+7nNkjHw6f9G7pEdwo13DIpclVK4GYq0fu7q9x9xvd/fcPblGFuFT9jMpZzwCm/TsmGCEIvV46jLK/n/4kxEvR+pmdVQXecFgkq5csTT4DmPbMgeEToD1av/nyMNj6X+9r97ldLV+7rLXb1goNvKwLqqMmnQFMGirJwvAJ0A6tD3Kp/MDLGhY5LM8ZwLhKE4ZKALR+aKUKJw2b5B3yYKgEQWEVxPFqeG8Km6I/jZDqyKvAlHg0ClPvxyv5valiij7GoIIEjVLU1Psm9uprWpaAIK8AwyJolCKm3jd1bfOaliUgyCvSu6Wn7fu2tf+RfW3ftz1x8k/T1n5Bg8yyocLmZtrr3txM7zd1Qa2aNpsgyANz0mJXQBCmnXq/uSmdO5f2us+dS+83dUGtmpYlIMgDsfnjTXUf7ur+r9xf+dovwFSmWQVxGOLD3vfeXnr/Va/Kfuwatkkr1LQrRBak8VUrgycHpU72KcLmjzd17h/PnVhrbjLtf2TMLixAiEZD/LClpTTofvObl45R+TJRK6tWYhimyBPiEmuFI0Lnz2eHuCQ9/7x09dWV91ybqtFBXvUStdNepMwb4pQqonazlAo++ujx8eKhTkf63OdYUKsgjQ7yKpeonaX3f/5L5yeGOKWKqN2spYJnz0oXL2Zf/Lt4Mf13FKLRQV7lErWz9P4fvfPRYxOFhjqLHV3600sTSxVPMnqG8P5/eT9ljZjePKWCo2FOiJei0UFe5YzKWXr/Z286q4t3Xcxs48W7LursTbP/z551hvDprU8Hfb0AgZq3VHAY5klCiJek0UFe5YzKWXv/o2FeRIhLk1dclChrxCEnjYEXMcnl7Nl0HLzIEG/iFP8ZNTrIpelmVM7jjtfekXn8Nb/7monDGcMwT65NCglxKf91gLK2tENEJo2Bh7j3ZlOn+M+o8UFelcf++7HM45d+fCnXcMbZm85q+77tQkJcyn8dgLLGksXQa5w0Bj7vJJcy3oOmTvGfUeMnBFVl4aMLcuV7L6tYvjbPrkSdxQ4VMWWKZbnXhYW0VzvKLC0NnEdZ70GZbQ5Y9BOCQl9IapqebRXDGVnXBy6sXGAFxirF0mssc6GnvO/BtL32mhanClUUPfKs3mVovcmsNposs5fOhhItEUuvscwzhzzvwSzPH8vZTsGi7pFXPUNzFlk94PetvC/YDSVCP8NphFh6jWUu9JTnPZjlzKWmxalCFUWPfNz4cwwLSYW4aFcMZziN0NJe4xF53oNYzlwCEHWPvMoZmkUruvyxiJ50DGc4jUCvMd97EMuZS8CiCHL2vEwVtZpjlWvQtF6vx8JQk96DrDp1s7Q2PNSSzcBEEeTseZkqqicd8xkOGuhwr11KQ3w41NLyiT55RTFGjlRR1woYI0ewut00vEclSdqbb7mox8iRKqonzRkOgtXUvTxLRpBHpMhrBVWtQQNMZdwFzoUFhldOQJBHhJ40Gi/rwqckvfACY+UnYIwcQFgGA+nd707De1TLx8oZI58TMyEbKIaVCduo1xs/EWjcWHnLP8tCgtzM7jczN7Prini80BRVv42AsJ512KYZK+eznD/IzexGSW+V1NjLysyEbKDQVyZseQ9zqrHy0D/LChTRI/+EpAeknItxR4iZkA0UcpkbPcyXJgmdOnX830ZDOuTPsiJzBbmZ3SnpWXd/IsfvrprZlpltXb58eZ6nrRwzIRso5PU96GGm8o6Vh/xZVmRikJvZ18zsexm3OyU9KOmv8jyRu6+7+4q7r5w5c2bedleKtV4aKMR9KIfoYb4kT0iH/FlWZGKQu/tb3P11ozdJP5J0k6QnzGxb0g2SvmVmry63ydWjfjvVqMqdkFcmpIf5kjwhHfJnWZHC6sgPwnzF3X8+6XepI48P67NUiHXMjxoM0mGl3d30y2xtrZ3vg8bXkRPkyKX7cFc7zx1fzIht60pCeCHDuCC/qqgncPduUY+F8FC5U7Fej+BGbszsRC5U7gDhIsiRC5U7QLgIcuRC5Q4QLlY/BIBIsPohADQUQQ4AkSPIASByBDkARI4gB4DI1VK1YmaXJR2f790c10mauFRBg7Tp9bbptUq83tAk7n5s+dhagrzpzGwrq0Soqdr0etv0WiVebywYWgGAyBHkABA5grwc63U3oGJter1teq0SrzcKjJEDQOTokQNA5AhyAIgcQV4yM7vfzNzMrqu7LWUys4+Z2Q/M7Ltm9kUze2XdbSqamd1uZj80s2fM7EN1t6dMZnajmW2a2ffN7Ckzu7fuNpXNzE6Z2bfN7GLdbZkWQV4iM7tR0lsltWE/tK9Kep27/56k/5L04ZrbUygzOyXpU5LeJulmSXeZ2c31tqpUVyTd7+43S3qDpA80/PVK0r2Snq67EbMgyMv1CUkPSGr8FWV3/zd3v3Jw9xuSbqizPSV4vaRn3P1H7v68pM9KurPmNpXG3X/m7t86+O9fKQ246+ttVXnM7AZJb5f0d3W3ZRYEeUnM7E5Jz7r7E3W3pQbvlfSvdTeiYNdL+smh+z9Vg4PtMDPrSvoDSf9Zc1PK9LDSTtd+ze2YyVV1NyBmZvY1Sa/O+Ke+pAeVDqs0xkmv192/dPA7faWn5YMq24ZymNnVkj4v6T53/2Xd7SmDmZ2T9L/u/riZvanm5syEIJ+Du78l67iZ3SLpJklPmJmUDjN8y8xe7+7/U2ETCzXu9Q6Z2XsknZN0mzdvgsKzkm48dP+Gg2ONZWaLSkN84O5fqLs9JXqjpHea2R2SXi7pGjPbcPe7a25XbkwIqoCZbUtacfeQV1Wbi5ndLunjkv7Q3S/X3Z6imdlVSi/i3qY0wL8p6U/c/alaG1YSS3sg/yDp/9z9vpqbU5mDHvlfuPu5mpsyFcbIUZRPSvodSV81s++Y2d/W3aAiHVzI/aCkryi98PdPTQ3xA2+UdI+kNx98nt856LEiQPTIASBy9MgBIHIEOQBEjiAHgMgR5AAQOYIcACJHkANA5AhyAIjc/wM1UoShXNNrN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data:image/png;base64,iVBORw0KGgoAAAANSUhEUgAAAXIAAAD4CAYAAADxeG0DAAAAOXRFWHRTb2Z0d2FyZQBNYXRwbG90bGliIHZlcnNpb24zLjMuMiwgaHR0cHM6Ly9tYXRwbG90bGliLm9yZy8vihELAAAACXBIWXMAAAsTAAALEwEAmpwYAAAXa0lEQVR4nO3df4hsZ33H8c93b3bVIU2kN1eEJHsmoP8EU1qyiOAf9RqRGK+GQv8wnaR6/WPrVSGhKalmoOIfSwmC5g+tZWkTijtUKirW2xSr3i39y+JGjTFG26C7q8HSq4UorBhv9ts/zk6yO3tm58zM+fE857xfMGzm3N2ZZ2bCZ57znO/zPObuAgDEa6HuBgAA5kOQA0DkCHIAiBxBDgCRI8gBIHJX1fGk1113nXe73TqeGgCi9fjjj//c3c+MHq8lyLvdrra2tup4agCIlpntZB1naAUAIkeQA0DkCHIAiBxBDgCRI8gBIHIEOQBJ0mAwULfb1cLCgrrdrgaDQd1NQk4EOQANBgOtrq5qZ2dH7q6dnR2trq42Ksyb/EVldSxju7Ky4tSRA+Hodrva2Tleopwkiba3t6tvUMGGX1R7e3svHut0OlpfX1ev16uxZdMxs8fdfeXYcYIcwMLCgrKywMy0v79fQ4uK1ZQvqnFBztAKAC0vL091PDa7u7tTHY8NQQ5Aa2tr6nQ6R451Oh2tra3V1KJiNf2LiiAHoF6vp/X1dSVJIjNTkiTRjR+fpOlfVIyRA2iFwWCgfr+v3d1dLS8va21tLbovKi52AkDkuNgJAA1FkANA5AhyAIgcQQ4AkSPIASByBDkARI4gB4DIEeQAEDmCHAAiR5ADQOQIcqBFmrxLTpsR5CjNYCB1u9LCQvqTzKhXG7ZzaysWzUIpBgNpdVU6tLOWOh1pfV2KbMG5xmjKLjltxuqHqFS3K2VkhpJEIjPq0fTt3NqA1Q9RqXE7aDVkZ60oNX2XnDYjyFGKcdlAZtSn6bvktFlhQW5mp8zs22Z2sajHRLzW1tIx8cM6nfQ46tH07dzarMge+b2Sni7w8RCxXi+9sJkkkln6kwud9ev1etre3tb+/r62t7ejDXHKKI+6qogHMbMbJL1d0pqkPy/iMRG/Xo/gRvGGZZR7ByVRwzJKSdF+Mc2rqB75w5IekDT20reZrZrZlpltXb58uaCnBTCrvL3a0Hq//X7/xRAf2tvbU7/fr6lFAXD3uW6Szkn6m4P/fpOki5P+5tZbb3UA9dnY2PBOp+OSXrx1Oh3f2NiY6feqZGZH2jO8mVltbaqKpC3PyNS568jN7K8l3SPpiqSXS7pG0hfc/e5xf0MdOVCvvJODQpxEFGKbqlJaHbm7f9jdb3D3rqR3Sbp0UogDqN/umIL+0eN5f69KlFEeRx050EJ5JweFOImIMsrjCg1yd/93dz9X5GMCKF7eXm2ovd+mlFEWhR45KsFKiGHJ26ul9xsHFs1C6VgJESgGi2ahNv3+0RCX0vttLvsFikSQB6aJQxCshAiUiyAPyHAIYmdHck9/rq7GH+ashNg8oc32bLvWBXnIPd6mDkFUtRJiyJ9tk7BlXICypnuWfatriv7Ghnun4572d9Nbp5MeD4HZ0bYdviVJ+u9JEk57p7GxUe5rCP2zbZIkSTKnyCdJUnfTGk9lTdGfRV1VK6FvPzaufWZpNA1R8XFc6J9tk7BlXH2oWlH4F92yhiBGQ1xKh1vuvpvhg8NC/2ybZNyszoWFBYZXatKqIA/9olvWZgwnnTA15WJoEUL/bJska7anJL3wwgs6f/58Zphvbm6q2+1qc3Oziia2T9Z4S9k3xsjzS5Lx4+aHx8+rUPY49zxi/GxjtrGxMXY52dOnTx/53UuXLr24FG6n0/FLly7V1Or4acwYeauC3D3sMMqSFVCjtyqWYY4hKGP7bGOXFeLD29DhEB/eDof5xsaGJ0niZuZJktS6znkMCPKIDQOqzh75uOenUKG9JgV5VogfDvMHH3wwuE0rQjcuyFs1Rh6rXi+tvNjYqG9n+lkvJlLb3VynT58+8fj58+ePbck2tLe3p4ceeij4LduimfiUle5l3+iRz27W4YN5hx1On87ukY8Mhx57ztCHY0IW+rDDxsaGLy0tHelRLy0tvdjOST3yrOMKaMu2ELe5E0MrzXZSUGcF6uJiGsJ5g32WIGc4ZnYhhkiWCxcu+KlTp1ySnzp1yi9cuHDk308aIw99YlGI7SPIG2xSzzdP5cvLXpaG8riCgnGzTk/qPM3yN0iFGCKj8n7ZjKtaCf3LKsRNngnyBpvU8z1p6v/ordPJDvNZetf0yGcXYoiMmubLZtgDHy09LHr4qMjHC/HLlCBvsEk93zw98klhPst4N2PkswshRCaFYmhfNkX38EM8YyDIG2xSzzdPLXreMJ/2gim13bOpO0TyPH8IXzaHldGe0C44E+QNlqfnezhQT592X1qaHOYMgdSrzhDJE4p1f9mMCu0MoQwEecNN2/Pd2HC/5prpeuRoj7yhGFKPNbQzhDIQ5Dhm3JCM2XwhznBK/GIMxdDOEMowLsiZ2dli42Zluktnz872mE3drq5tslY47HQ6WithGnFRsyd7vZ7W19eVJInMTEmSaH19Xb02LNyfle5l3+iRh6GM8kBKDpujimGTNvSiiyR2CMKoYe/58HIX8+4+tLCQRvcoM4nNYzCq2+1qJ2NrpyRJtM3WTsewQxCOydrIYt4t5NjgAdPYHTO+N+44shHkLTdcWXF/P/0573Bi1nZ1Va3QiPiM2zZu3HFkI8hRqNFe/unT0iteId1zD8vY4rgqL6o2GUGOwg17+Z/5jPTrX0u/+EU1FSysfR6fVleaFIiLnShNt5uG96gkSYO+SGVcuAVCw8VOVG7WXYVm0e8fDXEpvR/QZjNAaQhylKbKCpYqvzSA0Mwd5GZ2o5ltmtn3zewpM7u3iIYhflVWsFD2iDYrokd+RdL97n6zpDdI+oCZ3VzA4yJyZdSpj0PZYzii2bC4Qa6a9wHc/WeSfnbw378ys6clXS/p+/M+NuLX61VzsXH4HP1+OpyyvJyGOBc6qzUYDLS6uqq9gwsWOzs7Wl1dlSQqUUpUaNWKmXUl/Yek17n7L0f+bVXSqiQtLy/fmjUtF0DcmHJfrtKrVszsakmfl3TfaIhLkruvu/uKu6+cOXOmqKcFEBCm3NejkCA3s0WlIT5w9y8U8Zg4jgkvCB1T7utRRNWKSfp7SU+7+8fnbxKysM43YsCU+3oU0SN/o6R7JL3ZzL5zcLujgMfFIUx4QQyYcl8PpuhHgnW+ATBFP3JMeEHMsmrLqTcvUNa2QWXf2OrtJXk3Kt7YSHe2H93pnh2xELqs7dwWFxd9aWmJLd6mJLZ6C8+0K/YNBkx4QXzG1ZZnod78ZOOGVgjyGlW5zCtQl4WFBeXNGTPTPhd9xmKMPECs2Ic2mKaGnHrz2RDkNeICJtogq7Z8cXFRS0tLR45Rbz47grxGrNiHNsiqLX/00Uf1yCOPUG9eEMbIa8YFTAB5jRsjn3sZW8ynqmVeATQXQysAkCGmCUv0yAFgRGwbZNAjB4AR/X7/xRAf2tvbUz/QVeoIcgAYEdsGGQQ5AIyIbYMMghwARsS2QQZBDgAjYtsggwlBABAJFs0CmzcDDUUdeUuMrn0+3LxZYmYpEDt65C3B5s1AcxHkLcHa50BzEeQtwdrnQHMR5C3B2udAcxHkLdHrpZs6J4lklv4ct8kzgLhQtdIirH0ONBM9cgCIHEEOAJEjyAEgcgQ5AESOIAeAyBHkABA5ghwAIkeQA0DkCglyM7vdzH5oZs+Y2YeKeEwAQD5zB7mZnZL0KUlvk3SzpLvM7OZ5HxcAkE8RPfLXS3rG3X/k7s9L+qykOwt4XABADkUE+fWSfnLo/k8Pjh1hZqtmtmVmW5cvXy7gaQEAUoUXO9193d1X3H3lzJkzVT0tADReEUH+rKQbD92/4eAYAKACRQT5NyW91sxuMrMlSe+S9M8FPC4AIIe51yN39ytm9kFJX5F0StIj7v7U3C0DAORSyMYS7v6YpMeKeCwAwHSY2QkAkSPIgboMBlK3Ky0spD8Hg7pbhEixZydQh8FAWl2V9vbS+zs76X2JjVUxNXrkQB36/ZdCfGhvLz0OTIkgB+qwuzvdceAEBDlQh+Xl6Y4DJyDIgTqsrUmdztFjnU56HJgSQQ7UodeT1telJJHM0p/r61zoxEwIcqAuvZ60vS3t76c/CfE4BFg2SvkhAOQVaNkoPXIAyCvQslGCHADyCrRslCAHgLwCLRslyAEgr0DLRglyAMgr0LJRghwApjFr2WiJZYuUHwJA2UouW6RHDgBlK7lskSAHgLKVXLZIkANA2UouWyTIAaBsJZctEuQAULaSyxapWgGAKvR6pdWb0yMHgMgR5AAQOYIcACJHkANA5AjygAyeHKj7cFcLH11Q9+GuBk/Wv4UUgPAR5IEYPDnQ6pdXtfPcjlyuned2tPrlVcIcCFkg+3cS5IHof72vvd8eXYth77d76n+93i2kAIwxXAhrZ0dyf2khrBrCnCAPxO5z2WsujDsOoGYB7d9JkAdi+drsNRfGHQdqEchQQhAC2r+TIA/E2m1r6iweXYuhs9jR2m31biEFvCigoYQgBLR/51xBbmYfM7MfmNl3zeyLZvbKgtrVOr1belp/x7qSaxOZTMm1idbfsa7eLeVM6aVCBlMLaCghCAHt32nuPvsfm71V0iV3v2JmD0mSu//lpL9bWVnxra2tmZ8X8xlWyBy+uNpZ7JT6xYEGWFhIe+KjzNJtz7IMBmnQ7+6mPdW1tdr3tyxUxa/PzB5395Vjx+cJ8pEn+CNJf+zuE18FQV6v7sNd7Ty3c+x4cm2i7fu2q28Q4tDtpsMpo5Ik3bty1Oj2ZlLaYw1gs+JYjQvyIsfI3yvpX09owKqZbZnZ1uXLlwt8WowzbviEChnMZNqhBIZiKjMxyM3sa2b2vYzbnYd+py/piqSxA63uvu7uK+6+cubMmWJaX5AmjhefNMGIChnMZNo1tQOq6mi6uYdWzOw9kv5M0m3uvjfh1yWFNbTS1PHik4ZP1m5ba+RrRmCmHYrBRKUMrZjZ7ZIekPTOvCEemjpmVM56BjDN3500fFJ1hQxaKqCqjqabd4egT0p6maSvmpkkfcPd3zd3qypU9Xjx6BnAcMhD0olBOu3fLV+7nNkjHw6f9G7pEdwo13DIpclVK4GYq0fu7q9x9xvd/fcPblGFuFT9jMpZzwCm/TsmGCEIvV46jLK/n/4kxEvR+pmdVQXecFgkq5csTT4DmPbMgeEToD1av/nyMNj6X+9r97ldLV+7rLXb1goNvKwLqqMmnQFMGirJwvAJ0A6tD3Kp/MDLGhY5LM8ZwLhKE4ZKALR+aKUKJw2b5B3yYKgEQWEVxPFqeG8Km6I/jZDqyKvAlHg0ClPvxyv5valiij7GoIIEjVLU1Psm9uprWpaAIK8AwyJolCKm3jd1bfOaliUgyCvSu6Wn7fu2tf+RfW3ftz1x8k/T1n5Bg8yyocLmZtrr3txM7zd1Qa2aNpsgyANz0mJXQBCmnXq/uSmdO5f2us+dS+83dUGtmpYlIMgDsfnjTXUf7ur+r9xf+dovwFSmWQVxGOLD3vfeXnr/Va/Kfuwatkkr1LQrRBak8VUrgycHpU72KcLmjzd17h/PnVhrbjLtf2TMLixAiEZD/LClpTTofvObl45R+TJRK6tWYhimyBPiEmuFI0Lnz2eHuCQ9/7x09dWV91ybqtFBXvUStdNepMwb4pQqonazlAo++ujx8eKhTkf63OdYUKsgjQ7yKpeonaX3f/5L5yeGOKWKqN2spYJnz0oXL2Zf/Lt4Mf13FKLRQV7lErWz9P4fvfPRYxOFhjqLHV3600sTSxVPMnqG8P5/eT9ljZjePKWCo2FOiJei0UFe5YzKWXr/Z286q4t3Xcxs48W7LursTbP/z551hvDprU8Hfb0AgZq3VHAY5klCiJek0UFe5YzKWXv/o2FeRIhLk1dclChrxCEnjYEXMcnl7Nl0HLzIEG/iFP8ZNTrIpelmVM7jjtfekXn8Nb/7monDGcMwT65NCglxKf91gLK2tENEJo2Bh7j3ZlOn+M+o8UFelcf++7HM45d+fCnXcMbZm85q+77tQkJcyn8dgLLGksXQa5w0Bj7vJJcy3oOmTvGfUeMnBFVl4aMLcuV7L6tYvjbPrkSdxQ4VMWWKZbnXhYW0VzvKLC0NnEdZ70GZbQ5Y9BOCQl9IapqebRXDGVnXBy6sXGAFxirF0mssc6GnvO/BtL32mhanClUUPfKs3mVovcmsNposs5fOhhItEUuvscwzhzzvwSzPH8vZTsGi7pFXPUNzFlk94PetvC/YDSVCP8NphFh6jWUu9JTnPZjlzKWmxalCFUWPfNz4cwwLSYW4aFcMZziN0NJe4xF53oNYzlwCEHWPvMoZmkUruvyxiJ50DGc4jUCvMd97EMuZS8CiCHL2vEwVtZpjlWvQtF6vx8JQk96DrDp1s7Q2PNSSzcBEEeTseZkqqicd8xkOGuhwr11KQ3w41NLyiT55RTFGjlRR1woYI0ewut00vEclSdqbb7mox8iRKqonzRkOgtXUvTxLRpBHpMhrBVWtQQNMZdwFzoUFhldOQJBHhJ40Gi/rwqckvfACY+UnYIwcQFgGA+nd707De1TLx8oZI58TMyEbKIaVCduo1xs/EWjcWHnLP8tCgtzM7jczN7Prini80BRVv42AsJ512KYZK+eznD/IzexGSW+V1NjLysyEbKDQVyZseQ9zqrHy0D/LChTRI/+EpAeknItxR4iZkA0UcpkbPcyXJgmdOnX830ZDOuTPsiJzBbmZ3SnpWXd/IsfvrprZlpltXb58eZ6nrRwzIRso5PU96GGm8o6Vh/xZVmRikJvZ18zsexm3OyU9KOmv8jyRu6+7+4q7r5w5c2bedleKtV4aKMR9KIfoYb4kT0iH/FlWZGKQu/tb3P11ozdJP5J0k6QnzGxb0g2SvmVmry63ydWjfjvVqMqdkFcmpIf5kjwhHfJnWZHC6sgPwnzF3X8+6XepI48P67NUiHXMjxoM0mGl3d30y2xtrZ3vg8bXkRPkyKX7cFc7zx1fzIht60pCeCHDuCC/qqgncPduUY+F8FC5U7Fej+BGbszsRC5U7gDhIsiRC5U7QLgIcuRC5Q4QLlY/BIBIsPohADQUQQ4AkSPIASByBDkARI4gB4DI1VK1YmaXJR2f790c10mauFRBg7Tp9bbptUq83tAk7n5s+dhagrzpzGwrq0Soqdr0etv0WiVebywYWgGAyBHkABA5grwc63U3oGJter1teq0SrzcKjJEDQOTokQNA5AhyAIgcQV4yM7vfzNzMrqu7LWUys4+Z2Q/M7Ltm9kUze2XdbSqamd1uZj80s2fM7EN1t6dMZnajmW2a2ffN7Ckzu7fuNpXNzE6Z2bfN7GLdbZkWQV4iM7tR0lsltWE/tK9Kep27/56k/5L04ZrbUygzOyXpU5LeJulmSXeZ2c31tqpUVyTd7+43S3qDpA80/PVK0r2Snq67EbMgyMv1CUkPSGr8FWV3/zd3v3Jw9xuSbqizPSV4vaRn3P1H7v68pM9KurPmNpXG3X/m7t86+O9fKQ246+ttVXnM7AZJb5f0d3W3ZRYEeUnM7E5Jz7r7E3W3pQbvlfSvdTeiYNdL+smh+z9Vg4PtMDPrSvoDSf9Zc1PK9LDSTtd+ze2YyVV1NyBmZvY1Sa/O+Ke+pAeVDqs0xkmv192/dPA7faWn5YMq24ZymNnVkj4v6T53/2Xd7SmDmZ2T9L/u/riZvanm5syEIJ+Du78l67iZ3SLpJklPmJmUDjN8y8xe7+7/U2ETCzXu9Q6Z2XsknZN0mzdvgsKzkm48dP+Gg2ONZWaLSkN84O5fqLs9JXqjpHea2R2SXi7pGjPbcPe7a25XbkwIqoCZbUtacfeQV1Wbi5ndLunjkv7Q3S/X3Z6imdlVSi/i3qY0wL8p6U/c/alaG1YSS3sg/yDp/9z9vpqbU5mDHvlfuPu5mpsyFcbIUZRPSvodSV81s++Y2d/W3aAiHVzI/aCkryi98PdPTQ3xA2+UdI+kNx98nt856LEiQPTIASBy9MgBIHIEOQBEjiAHgMgR5AAQOYIcACJHkANA5AhyAIjc/wM1UoShXNNrNg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data:image/png;base64,iVBORw0KGgoAAAANSUhEUgAAAXIAAAD4CAYAAADxeG0DAAAAOXRFWHRTb2Z0d2FyZQBNYXRwbG90bGliIHZlcnNpb24zLjMuMiwgaHR0cHM6Ly9tYXRwbG90bGliLm9yZy8vihELAAAACXBIWXMAAAsTAAALEwEAmpwYAAAXa0lEQVR4nO3df4hsZ33H8c93b3bVIU2kN1eEJHsmoP8EU1qyiOAf9RqRGK+GQv8wnaR6/WPrVSGhKalmoOIfSwmC5g+tZWkTijtUKirW2xSr3i39y+JGjTFG26C7q8HSq4UorBhv9ts/zk6yO3tm58zM+fE857xfMGzm3N2ZZ2bCZ57znO/zPObuAgDEa6HuBgAA5kOQA0DkCHIAiBxBDgCRI8gBIHJX1fGk1113nXe73TqeGgCi9fjjj//c3c+MHq8lyLvdrra2tup4agCIlpntZB1naAUAIkeQA0DkCHIAiBxBDgCRI8gBIHIEOQBJ0mAwULfb1cLCgrrdrgaDQd1NQk4EOQANBgOtrq5qZ2dH7q6dnR2trq42Ksyb/EVldSxju7Ky4tSRA+Hodrva2Tleopwkiba3t6tvUMGGX1R7e3svHut0OlpfX1ev16uxZdMxs8fdfeXYcYIcwMLCgrKywMy0v79fQ4uK1ZQvqnFBztAKAC0vL091PDa7u7tTHY8NQQ5Aa2tr6nQ6R451Oh2tra3V1KJiNf2LiiAHoF6vp/X1dSVJIjNTkiTRjR+fpOlfVIyRA2iFwWCgfr+v3d1dLS8va21tLbovKi52AkDkuNgJAA1FkANA5AhyAIgcQQ4AkSPIASByBDkARI4gB4DIEeQAEDmCHAAiR5ADQOQIcqBFmrxLTpsR5CjNYCB1u9LCQvqTzKhXG7ZzaysWzUIpBgNpdVU6tLOWOh1pfV2KbMG5xmjKLjltxuqHqFS3K2VkhpJEIjPq0fTt3NqA1Q9RqXE7aDVkZ60oNX2XnDYjyFGKcdlAZtSn6bvktFlhQW5mp8zs22Z2sajHRLzW1tIx8cM6nfQ46tH07dzarMge+b2Sni7w8RCxXi+9sJkkkln6kwud9ev1etre3tb+/r62t7ejDXHKKI+6qogHMbMbJL1d0pqkPy/iMRG/Xo/gRvGGZZR7ByVRwzJKSdF+Mc2rqB75w5IekDT20reZrZrZlpltXb58uaCnBTCrvL3a0Hq//X7/xRAf2tvbU7/fr6lFAXD3uW6Szkn6m4P/fpOki5P+5tZbb3UA9dnY2PBOp+OSXrx1Oh3f2NiY6feqZGZH2jO8mVltbaqKpC3PyNS568jN7K8l3SPpiqSXS7pG0hfc/e5xf0MdOVCvvJODQpxEFGKbqlJaHbm7f9jdb3D3rqR3Sbp0UogDqN/umIL+0eN5f69KlFEeRx050EJ5JweFOImIMsrjCg1yd/93dz9X5GMCKF7eXm2ovd+mlFEWhR45KsFKiGHJ26ul9xsHFs1C6VgJESgGi2ahNv3+0RCX0vttLvsFikSQB6aJQxCshAiUiyAPyHAIYmdHck9/rq7GH+ashNg8oc32bLvWBXnIPd6mDkFUtRJiyJ9tk7BlXICypnuWfatriv7Ghnun4572d9Nbp5MeD4HZ0bYdviVJ+u9JEk57p7GxUe5rCP2zbZIkSTKnyCdJUnfTGk9lTdGfRV1VK6FvPzaufWZpNA1R8XFc6J9tk7BlXH2oWlH4F92yhiBGQ1xKh1vuvpvhg8NC/2ybZNyszoWFBYZXatKqIA/9olvWZgwnnTA15WJoEUL/bJska7anJL3wwgs6f/58Zphvbm6q2+1qc3Oziia2T9Z4S9k3xsjzS5Lx4+aHx8+rUPY49zxi/GxjtrGxMXY52dOnTx/53UuXLr24FG6n0/FLly7V1Or4acwYeauC3D3sMMqSFVCjtyqWYY4hKGP7bGOXFeLD29DhEB/eDof5xsaGJ0niZuZJktS6znkMCPKIDQOqzh75uOenUKG9JgV5VogfDvMHH3wwuE0rQjcuyFs1Rh6rXi+tvNjYqG9n+lkvJlLb3VynT58+8fj58+ePbck2tLe3p4ceeij4LduimfiUle5l3+iRz27W4YN5hx1On87ukY8Mhx57ztCHY0IW+rDDxsaGLy0tHelRLy0tvdjOST3yrOMKaMu2ELe5E0MrzXZSUGcF6uJiGsJ5g32WIGc4ZnYhhkiWCxcu+KlTp1ySnzp1yi9cuHDk308aIw99YlGI7SPIG2xSzzdP5cvLXpaG8riCgnGzTk/qPM3yN0iFGCKj8n7ZjKtaCf3LKsRNngnyBpvU8z1p6v/ordPJDvNZetf0yGcXYoiMmubLZtgDHy09LHr4qMjHC/HLlCBvsEk93zw98klhPst4N2PkswshRCaFYmhfNkX38EM8YyDIG2xSzzdPLXreMJ/2gim13bOpO0TyPH8IXzaHldGe0C44E+QNlqfnezhQT592X1qaHOYMgdSrzhDJE4p1f9mMCu0MoQwEecNN2/Pd2HC/5prpeuRoj7yhGFKPNbQzhDIQ5Dhm3JCM2XwhznBK/GIMxdDOEMowLsiZ2dli42Zluktnz872mE3drq5tslY47HQ6WithGnFRsyd7vZ7W19eVJInMTEmSaH19Xb02LNyfle5l3+iRh6GM8kBKDpujimGTNvSiiyR2CMKoYe/58HIX8+4+tLCQRvcoM4nNYzCq2+1qJ2NrpyRJtM3WTsewQxCOydrIYt4t5NjgAdPYHTO+N+44shHkLTdcWXF/P/0573Bi1nZ1Va3QiPiM2zZu3HFkI8hRqNFe/unT0iteId1zD8vY4rgqL6o2GUGOwg17+Z/5jPTrX0u/+EU1FSysfR6fVleaFIiLnShNt5uG96gkSYO+SGVcuAVCw8VOVG7WXYVm0e8fDXEpvR/QZjNAaQhylKbKCpYqvzSA0Mwd5GZ2o5ltmtn3zewpM7u3iIYhflVWsFD2iDYrokd+RdL97n6zpDdI+oCZ3VzA4yJyZdSpj0PZYzii2bC4Qa6a9wHc/WeSfnbw378ys6clXS/p+/M+NuLX61VzsXH4HP1+OpyyvJyGOBc6qzUYDLS6uqq9gwsWOzs7Wl1dlSQqUUpUaNWKmXUl/Yek17n7L0f+bVXSqiQtLy/fmjUtF0DcmHJfrtKrVszsakmfl3TfaIhLkruvu/uKu6+cOXOmqKcFEBCm3NejkCA3s0WlIT5w9y8U8Zg4jgkvCB1T7utRRNWKSfp7SU+7+8fnbxKysM43YsCU+3oU0SN/o6R7JL3ZzL5zcLujgMfFIUx4QQyYcl8PpuhHgnW+ATBFP3JMeEHMsmrLqTcvUNa2QWXf2OrtJXk3Kt7YSHe2H93pnh2xELqs7dwWFxd9aWmJLd6mJLZ6C8+0K/YNBkx4QXzG1ZZnod78ZOOGVgjyGlW5zCtQl4WFBeXNGTPTPhd9xmKMPECs2Ic2mKaGnHrz2RDkNeICJtogq7Z8cXFRS0tLR45Rbz47grxGrNiHNsiqLX/00Uf1yCOPUG9eEMbIa8YFTAB5jRsjn3sZW8ynqmVeATQXQysAkCGmCUv0yAFgRGwbZNAjB4AR/X7/xRAf2tvbUz/QVeoIcgAYEdsGGQQ5AIyIbYMMghwARsS2QQZBDgAjYtsggwlBABAJFs0CmzcDDUUdeUuMrn0+3LxZYmYpEDt65C3B5s1AcxHkLcHa50BzEeQtwdrnQHMR5C3B2udAcxHkLdHrpZs6J4lklv4ct8kzgLhQtdIirH0ONBM9cgCIHEEOAJEjyAEgcgQ5AESOIAeAyBHkABA5ghwAIkeQA0DkCglyM7vdzH5oZs+Y2YeKeEwAQD5zB7mZnZL0KUlvk3SzpLvM7OZ5HxcAkE8RPfLXS3rG3X/k7s9L+qykOwt4XABADkUE+fWSfnLo/k8Pjh1hZqtmtmVmW5cvXy7gaQEAUoUXO9193d1X3H3lzJkzVT0tADReEUH+rKQbD92/4eAYAKACRQT5NyW91sxuMrMlSe+S9M8FPC4AIIe51yN39ytm9kFJX5F0StIj7v7U3C0DAORSyMYS7v6YpMeKeCwAwHSY2QkAkSPIgboMBlK3Ky0spD8Hg7pbhEixZydQh8FAWl2V9vbS+zs76X2JjVUxNXrkQB36/ZdCfGhvLz0OTIkgB+qwuzvdceAEBDlQh+Xl6Y4DJyDIgTqsrUmdztFjnU56HJgSQQ7UodeT1telJJHM0p/r61zoxEwIcqAuvZ60vS3t76c/CfE4BFg2SvkhAOQVaNkoPXIAyCvQslGCHADyCrRslCAHgLwCLRslyAEgr0DLRglyAMgr0LJRghwApjFr2WiJZYuUHwJA2UouW6RHDgBlK7lskSAHgLKVXLZIkANA2UouWyTIAaBsJZctEuQAULaSyxapWgGAKvR6pdWb0yMHgMgR5AAQOYIcACJHkANA5AjygAyeHKj7cFcLH11Q9+GuBk/Wv4UUgPAR5IEYPDnQ6pdXtfPcjlyuned2tPrlVcIcCFkg+3cS5IHof72vvd8eXYth77d76n+93i2kAIwxXAhrZ0dyf2khrBrCnCAPxO5z2WsujDsOoGYB7d9JkAdi+drsNRfGHQdqEchQQhAC2r+TIA/E2m1r6iweXYuhs9jR2m31biEFvCigoYQgBLR/51xBbmYfM7MfmNl3zeyLZvbKgtrVOr1belp/x7qSaxOZTMm1idbfsa7eLeVM6aVCBlMLaCghCAHt32nuPvsfm71V0iV3v2JmD0mSu//lpL9bWVnxra2tmZ8X8xlWyBy+uNpZ7JT6xYEGWFhIe+KjzNJtz7IMBmnQ7+6mPdW1tdr3tyxUxa/PzB5395Vjx+cJ8pEn+CNJf+zuE18FQV6v7sNd7Ty3c+x4cm2i7fu2q28Q4tDtpsMpo5Ik3bty1Oj2ZlLaYw1gs+JYjQvyIsfI3yvpX09owKqZbZnZ1uXLlwt8WowzbviEChnMZNqhBIZiKjMxyM3sa2b2vYzbnYd+py/piqSxA63uvu7uK+6+cubMmWJaX5AmjhefNMGIChnMZNo1tQOq6mi6uYdWzOw9kv5M0m3uvjfh1yWFNbTS1PHik4ZP1m5ba+RrRmCmHYrBRKUMrZjZ7ZIekPTOvCEemjpmVM56BjDN3500fFJ1hQxaKqCqjqabd4egT0p6maSvmpkkfcPd3zd3qypU9Xjx6BnAcMhD0olBOu3fLV+7nNkjHw6f9G7pEdwo13DIpclVK4GYq0fu7q9x9xvd/fcPblGFuFT9jMpZzwCm/TsmGCEIvV46jLK/n/4kxEvR+pmdVQXecFgkq5csTT4DmPbMgeEToD1av/nyMNj6X+9r97ldLV+7rLXb1goNvKwLqqMmnQFMGirJwvAJ0A6tD3Kp/MDLGhY5LM8ZwLhKE4ZKALR+aKUKJw2b5B3yYKgEQWEVxPFqeG8Km6I/jZDqyKvAlHg0ClPvxyv5valiij7GoIIEjVLU1Psm9uprWpaAIK8AwyJolCKm3jd1bfOaliUgyCvSu6Wn7fu2tf+RfW3ftz1x8k/T1n5Bg8yyocLmZtrr3txM7zd1Qa2aNpsgyANz0mJXQBCmnXq/uSmdO5f2us+dS+83dUGtmpYlIMgDsfnjTXUf7ur+r9xf+dovwFSmWQVxGOLD3vfeXnr/Va/Kfuwatkkr1LQrRBak8VUrgycHpU72KcLmjzd17h/PnVhrbjLtf2TMLixAiEZD/LClpTTofvObl45R+TJRK6tWYhimyBPiEmuFI0Lnz2eHuCQ9/7x09dWV91ybqtFBXvUStdNepMwb4pQqonazlAo++ujx8eKhTkf63OdYUKsgjQ7yKpeonaX3f/5L5yeGOKWKqN2spYJnz0oXL2Zf/Lt4Mf13FKLRQV7lErWz9P4fvfPRYxOFhjqLHV3600sTSxVPMnqG8P5/eT9ljZjePKWCo2FOiJei0UFe5YzKWXr/Z286q4t3Xcxs48W7LursTbP/z551hvDprU8Hfb0AgZq3VHAY5klCiJek0UFe5YzKWXv/o2FeRIhLk1dclChrxCEnjYEXMcnl7Nl0HLzIEG/iFP8ZNTrIpelmVM7jjtfekXn8Nb/7monDGcMwT65NCglxKf91gLK2tENEJo2Bh7j3ZlOn+M+o8UFelcf++7HM45d+fCnXcMbZm85q+77tQkJcyn8dgLLGksXQa5w0Bj7vJJcy3oOmTvGfUeMnBFVl4aMLcuV7L6tYvjbPrkSdxQ4VMWWKZbnXhYW0VzvKLC0NnEdZ70GZbQ5Y9BOCQl9IapqebRXDGVnXBy6sXGAFxirF0mssc6GnvO/BtL32mhanClUUPfKs3mVovcmsNposs5fOhhItEUuvscwzhzzvwSzPH8vZTsGi7pFXPUNzFlk94PetvC/YDSVCP8NphFh6jWUu9JTnPZjlzKWmxalCFUWPfNz4cwwLSYW4aFcMZziN0NJe4xF53oNYzlwCEHWPvMoZmkUruvyxiJ50DGc4jUCvMd97EMuZS8CiCHL2vEwVtZpjlWvQtF6vx8JQk96DrDp1s7Q2PNSSzcBEEeTseZkqqicd8xkOGuhwr11KQ3w41NLyiT55RTFGjlRR1woYI0ewut00vEclSdqbb7mox8iRKqonzRkOgtXUvTxLRpBHpMhrBVWtQQNMZdwFzoUFhldOQJBHhJ40Gi/rwqckvfACY+UnYIwcQFgGA+nd707De1TLx8oZI58TMyEbKIaVCduo1xs/EWjcWHnLP8tCgtzM7jczN7Prini80BRVv42AsJ512KYZK+eznD/IzexGSW+V1NjLysyEbKDQVyZseQ9zqrHy0D/LChTRI/+EpAeknItxR4iZkA0UcpkbPcyXJgmdOnX830ZDOuTPsiJzBbmZ3SnpWXd/IsfvrprZlpltXb58eZ6nrRwzIRso5PU96GGm8o6Vh/xZVmRikJvZ18zsexm3OyU9KOmv8jyRu6+7+4q7r5w5c2bedleKtV4aKMR9KIfoYb4kT0iH/FlWZGKQu/tb3P11ozdJP5J0k6QnzGxb0g2SvmVmry63ydWjfjvVqMqdkFcmpIf5kjwhHfJnWZHC6sgPwnzF3X8+6XepI48P67NUiHXMjxoM0mGl3d30y2xtrZ3vg8bXkRPkyKX7cFc7zx1fzIht60pCeCHDuCC/qqgncPduUY+F8FC5U7Fej+BGbszsRC5U7gDhIsiRC5U7QLgIcuRC5Q4QLlY/BIBIsPohADQUQQ4AkSPIASByBDkARI4gB4DI1VK1YmaXJR2f790c10mauFRBg7Tp9bbptUq83tAk7n5s+dhagrzpzGwrq0Soqdr0etv0WiVebywYWgGAyBHkABA5grwc63U3oGJter1teq0SrzcKjJEDQOTokQNA5AhyAIgcQV4yM7vfzNzMrqu7LWUys4+Z2Q/M7Ltm9kUze2XdbSqamd1uZj80s2fM7EN1t6dMZnajmW2a2ffN7Ckzu7fuNpXNzE6Z2bfN7GLdbZkWQV4iM7tR0lsltWE/tK9Kep27/56k/5L04ZrbUygzOyXpU5LeJulmSXeZ2c31tqpUVyTd7+43S3qDpA80/PVK0r2Snq67EbMgyMv1CUkPSGr8FWV3/zd3v3Jw9xuSbqizPSV4vaRn3P1H7v68pM9KurPmNpXG3X/m7t86+O9fKQ246+ttVXnM7AZJb5f0d3W3ZRYEeUnM7E5Jz7r7E3W3pQbvlfSvdTeiYNdL+smh+z9Vg4PtMDPrSvoDSf9Zc1PK9LDSTtd+ze2YyVV1NyBmZvY1Sa/O+Ke+pAeVDqs0xkmv192/dPA7faWn5YMq24ZymNnVkj4v6T53/2Xd7SmDmZ2T9L/u/riZvanm5syEIJ+Du78l67iZ3SLpJklPmJmUDjN8y8xe7+7/U2ETCzXu9Q6Z2XsknZN0mzdvgsKzkm48dP+Gg2ONZWaLSkN84O5fqLs9JXqjpHea2R2SXi7pGjPbcPe7a25XbkwIqoCZbUtacfeQV1Wbi5ndLunjkv7Q3S/X3Z6imdlVSi/i3qY0wL8p6U/c/alaG1YSS3sg/yDp/9z9vpqbU5mDHvlfuPu5mpsyFcbIUZRPSvodSV81s++Y2d/W3aAiHVzI/aCkryi98PdPTQ3xA2+UdI+kNx98nt856LEiQPTIASBy9MgBIHIEOQBEjiAHgMgR5AAQOYIcACJHkANA5AhyAIjc/wM1UoShXNNrN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6744072" y="2008203"/>
            <a:ext cx="2448272" cy="461665"/>
          </a:xfrm>
          <a:prstGeom prst="rect">
            <a:avLst/>
          </a:prstGeom>
          <a:noFill/>
          <a:ln w="19050">
            <a:noFill/>
          </a:ln>
        </p:spPr>
        <p:txBody>
          <a:bodyPr wrap="square" rtlCol="0">
            <a:spAutoFit/>
          </a:bodyPr>
          <a:lstStyle/>
          <a:p>
            <a:pPr algn="ctr"/>
            <a:r>
              <a:rPr lang="zh-CN" altLang="en-US" sz="2400" smtClean="0">
                <a:latin typeface="黑体" pitchFamily="49" charset="-122"/>
                <a:ea typeface="黑体" pitchFamily="49" charset="-122"/>
              </a:rPr>
              <a:t>运行结果：</a:t>
            </a:r>
            <a:endParaRPr lang="zh-CN" altLang="en-US" sz="2400" dirty="0" smtClean="0">
              <a:latin typeface="黑体" pitchFamily="49" charset="-122"/>
              <a:ea typeface="黑体" pitchFamily="49"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4251" y="2512042"/>
            <a:ext cx="4698413" cy="3149206"/>
          </a:xfrm>
          <a:prstGeom prst="rect">
            <a:avLst/>
          </a:prstGeom>
        </p:spPr>
      </p:pic>
    </p:spTree>
    <p:extLst>
      <p:ext uri="{BB962C8B-B14F-4D97-AF65-F5344CB8AC3E}">
        <p14:creationId xmlns:p14="http://schemas.microsoft.com/office/powerpoint/2010/main" val="2786110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t>4</a:t>
            </a:r>
            <a:endParaRPr lang="zh-CN" altLang="en-US"/>
          </a:p>
        </p:txBody>
      </p:sp>
      <p:sp>
        <p:nvSpPr>
          <p:cNvPr id="3" name="文本占位符 2"/>
          <p:cNvSpPr>
            <a:spLocks noGrp="1"/>
          </p:cNvSpPr>
          <p:nvPr>
            <p:ph type="body" sz="quarter" idx="12"/>
          </p:nvPr>
        </p:nvSpPr>
        <p:spPr/>
        <p:txBody>
          <a:bodyPr/>
          <a:lstStyle/>
          <a:p>
            <a:r>
              <a:rPr lang="zh-CN" altLang="en-US" smtClean="0"/>
              <a:t>算法总结</a:t>
            </a:r>
            <a:endParaRPr lang="zh-CN" altLang="en-US"/>
          </a:p>
        </p:txBody>
      </p:sp>
      <p:sp>
        <p:nvSpPr>
          <p:cNvPr id="4" name="矩形 3"/>
          <p:cNvSpPr/>
          <p:nvPr/>
        </p:nvSpPr>
        <p:spPr>
          <a:xfrm>
            <a:off x="551384" y="1743199"/>
            <a:ext cx="5040560" cy="461665"/>
          </a:xfrm>
          <a:prstGeom prst="rect">
            <a:avLst/>
          </a:prstGeom>
        </p:spPr>
        <p:txBody>
          <a:bodyPr wrap="square">
            <a:spAutoFit/>
          </a:bodyPr>
          <a:lstStyle/>
          <a:p>
            <a:r>
              <a:rPr lang="zh-CN" altLang="en-US" sz="2400"/>
              <a:t>每个类别中心的初始点如何</a:t>
            </a:r>
            <a:r>
              <a:rPr lang="zh-CN" altLang="en-US" sz="2400" smtClean="0"/>
              <a:t>选择：</a:t>
            </a:r>
            <a:endParaRPr lang="en-US" altLang="zh-CN" sz="2400" smtClean="0"/>
          </a:p>
        </p:txBody>
      </p:sp>
      <p:sp>
        <p:nvSpPr>
          <p:cNvPr id="6" name="矩形 5"/>
          <p:cNvSpPr/>
          <p:nvPr/>
        </p:nvSpPr>
        <p:spPr>
          <a:xfrm>
            <a:off x="623392" y="2627908"/>
            <a:ext cx="10873208" cy="2385268"/>
          </a:xfrm>
          <a:prstGeom prst="rect">
            <a:avLst/>
          </a:prstGeom>
        </p:spPr>
        <p:txBody>
          <a:bodyPr wrap="square">
            <a:spAutoFit/>
          </a:bodyPr>
          <a:lstStyle/>
          <a:p>
            <a:pPr marL="342900" lvl="0" indent="-342900">
              <a:spcBef>
                <a:spcPts val="600"/>
              </a:spcBef>
              <a:buFont typeface="Wingdings" pitchFamily="2" charset="2"/>
              <a:buChar char="l"/>
            </a:pPr>
            <a:r>
              <a:rPr lang="zh-CN" altLang="en-US" sz="2400" smtClean="0">
                <a:solidFill>
                  <a:srgbClr val="20517C"/>
                </a:solidFill>
              </a:rPr>
              <a:t>随机</a:t>
            </a:r>
            <a:r>
              <a:rPr lang="zh-CN" altLang="en-US" sz="2400">
                <a:solidFill>
                  <a:srgbClr val="20517C"/>
                </a:solidFill>
              </a:rPr>
              <a:t>法：最简单的确定初始类簇中心点的方法是随机选择</a:t>
            </a:r>
            <a:r>
              <a:rPr lang="en-US" altLang="zh-CN" sz="2400">
                <a:solidFill>
                  <a:srgbClr val="20517C"/>
                </a:solidFill>
              </a:rPr>
              <a:t>K</a:t>
            </a:r>
            <a:r>
              <a:rPr lang="zh-CN" altLang="en-US" sz="2400">
                <a:solidFill>
                  <a:srgbClr val="20517C"/>
                </a:solidFill>
              </a:rPr>
              <a:t>个点作为初始的类簇</a:t>
            </a:r>
            <a:r>
              <a:rPr lang="zh-CN" altLang="en-US" sz="2400" smtClean="0">
                <a:solidFill>
                  <a:srgbClr val="20517C"/>
                </a:solidFill>
              </a:rPr>
              <a:t>中心点</a:t>
            </a:r>
            <a:endParaRPr lang="en-US" altLang="zh-CN" sz="2400" smtClean="0">
              <a:solidFill>
                <a:srgbClr val="20517C"/>
              </a:solidFill>
            </a:endParaRPr>
          </a:p>
          <a:p>
            <a:pPr marL="342900" lvl="0" indent="-342900">
              <a:spcBef>
                <a:spcPts val="600"/>
              </a:spcBef>
              <a:buFont typeface="Wingdings" pitchFamily="2" charset="2"/>
              <a:buChar char="l"/>
            </a:pPr>
            <a:r>
              <a:rPr lang="zh-CN" altLang="en-US" sz="2400"/>
              <a:t>这</a:t>
            </a:r>
            <a:r>
              <a:rPr lang="en-US" altLang="zh-CN" sz="2400"/>
              <a:t>k</a:t>
            </a:r>
            <a:r>
              <a:rPr lang="zh-CN" altLang="en-US" sz="2400"/>
              <a:t>个点的距离尽可能</a:t>
            </a:r>
            <a:r>
              <a:rPr lang="zh-CN" altLang="en-US" sz="2400" smtClean="0"/>
              <a:t>远：</a:t>
            </a:r>
            <a:r>
              <a:rPr lang="zh-CN" altLang="en-US" sz="2400"/>
              <a:t>首先随机选择一个点作为第一个初始类簇中心点，然后选择距离该点最远的那个点作为第二个初始类簇中心点，然后再选择距离前两个点的最近距离最大的点作为第三个初始类簇的中心点，以此类推，直到选出</a:t>
            </a:r>
            <a:r>
              <a:rPr lang="en-US" altLang="zh-CN" sz="2400"/>
              <a:t>k</a:t>
            </a:r>
            <a:r>
              <a:rPr lang="zh-CN" altLang="en-US" sz="2400"/>
              <a:t>个初始类簇中心。</a:t>
            </a:r>
            <a:endParaRPr lang="zh-CN" altLang="en-US" sz="2400">
              <a:solidFill>
                <a:srgbClr val="20517C"/>
              </a:solidFill>
            </a:endParaRPr>
          </a:p>
        </p:txBody>
      </p:sp>
    </p:spTree>
    <p:extLst>
      <p:ext uri="{BB962C8B-B14F-4D97-AF65-F5344CB8AC3E}">
        <p14:creationId xmlns:p14="http://schemas.microsoft.com/office/powerpoint/2010/main" val="871018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t>4</a:t>
            </a:r>
            <a:endParaRPr lang="zh-CN" altLang="en-US"/>
          </a:p>
        </p:txBody>
      </p:sp>
      <p:sp>
        <p:nvSpPr>
          <p:cNvPr id="3" name="文本占位符 2"/>
          <p:cNvSpPr>
            <a:spLocks noGrp="1"/>
          </p:cNvSpPr>
          <p:nvPr>
            <p:ph type="body" sz="quarter" idx="12"/>
          </p:nvPr>
        </p:nvSpPr>
        <p:spPr/>
        <p:txBody>
          <a:bodyPr/>
          <a:lstStyle/>
          <a:p>
            <a:r>
              <a:rPr lang="zh-CN" altLang="en-US"/>
              <a:t>算法总结</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369" y="3068960"/>
            <a:ext cx="22383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526" r="5220"/>
          <a:stretch/>
        </p:blipFill>
        <p:spPr bwMode="auto">
          <a:xfrm>
            <a:off x="5809058" y="2420888"/>
            <a:ext cx="3743326"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95400" y="1556792"/>
            <a:ext cx="8424936" cy="461665"/>
          </a:xfrm>
          <a:prstGeom prst="rect">
            <a:avLst/>
          </a:prstGeom>
          <a:noFill/>
          <a:ln w="19050">
            <a:noFill/>
          </a:ln>
        </p:spPr>
        <p:txBody>
          <a:bodyPr wrap="square" rtlCol="0">
            <a:spAutoFit/>
          </a:bodyPr>
          <a:lstStyle/>
          <a:p>
            <a:r>
              <a:rPr lang="zh-CN" altLang="en-US" sz="2400">
                <a:solidFill>
                  <a:srgbClr val="20517C"/>
                </a:solidFill>
              </a:rPr>
              <a:t>随机初始化状态不同，</a:t>
            </a:r>
            <a:r>
              <a:rPr lang="en-US" altLang="zh-CN" sz="2400">
                <a:solidFill>
                  <a:srgbClr val="20517C"/>
                </a:solidFill>
              </a:rPr>
              <a:t>k</a:t>
            </a:r>
            <a:r>
              <a:rPr lang="zh-CN" altLang="en-US" sz="2400">
                <a:solidFill>
                  <a:srgbClr val="20517C"/>
                </a:solidFill>
              </a:rPr>
              <a:t>均值最后可能会得到不同的结果</a:t>
            </a:r>
          </a:p>
        </p:txBody>
      </p:sp>
      <p:sp>
        <p:nvSpPr>
          <p:cNvPr id="5" name="TextBox 4"/>
          <p:cNvSpPr txBox="1"/>
          <p:nvPr/>
        </p:nvSpPr>
        <p:spPr>
          <a:xfrm>
            <a:off x="9336360" y="3140968"/>
            <a:ext cx="1944216" cy="461665"/>
          </a:xfrm>
          <a:prstGeom prst="rect">
            <a:avLst/>
          </a:prstGeom>
          <a:noFill/>
          <a:ln w="19050">
            <a:noFill/>
          </a:ln>
        </p:spPr>
        <p:txBody>
          <a:bodyPr wrap="square" rtlCol="0">
            <a:spAutoFit/>
          </a:bodyPr>
          <a:lstStyle/>
          <a:p>
            <a:pPr algn="ctr"/>
            <a:r>
              <a:rPr lang="zh-CN" altLang="en-US" sz="2400" smtClean="0">
                <a:ea typeface="黑体" pitchFamily="49" charset="-122"/>
              </a:rPr>
              <a:t>全局最优</a:t>
            </a:r>
          </a:p>
        </p:txBody>
      </p:sp>
      <p:sp>
        <p:nvSpPr>
          <p:cNvPr id="8" name="TextBox 7"/>
          <p:cNvSpPr txBox="1"/>
          <p:nvPr/>
        </p:nvSpPr>
        <p:spPr>
          <a:xfrm>
            <a:off x="9336360" y="4725144"/>
            <a:ext cx="1944216" cy="461665"/>
          </a:xfrm>
          <a:prstGeom prst="rect">
            <a:avLst/>
          </a:prstGeom>
          <a:noFill/>
          <a:ln w="19050">
            <a:noFill/>
          </a:ln>
        </p:spPr>
        <p:txBody>
          <a:bodyPr wrap="square" rtlCol="0">
            <a:spAutoFit/>
          </a:bodyPr>
          <a:lstStyle/>
          <a:p>
            <a:pPr algn="ctr"/>
            <a:r>
              <a:rPr lang="zh-CN" altLang="en-US" sz="2400">
                <a:ea typeface="黑体" pitchFamily="49" charset="-122"/>
              </a:rPr>
              <a:t>局部</a:t>
            </a:r>
            <a:r>
              <a:rPr lang="zh-CN" altLang="en-US" sz="2400" smtClean="0">
                <a:ea typeface="黑体" pitchFamily="49" charset="-122"/>
              </a:rPr>
              <a:t>最优</a:t>
            </a:r>
          </a:p>
        </p:txBody>
      </p:sp>
    </p:spTree>
    <p:extLst>
      <p:ext uri="{BB962C8B-B14F-4D97-AF65-F5344CB8AC3E}">
        <p14:creationId xmlns:p14="http://schemas.microsoft.com/office/powerpoint/2010/main" val="1937207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t>4</a:t>
            </a:r>
            <a:endParaRPr lang="zh-CN" altLang="en-US"/>
          </a:p>
        </p:txBody>
      </p:sp>
      <p:sp>
        <p:nvSpPr>
          <p:cNvPr id="3" name="文本占位符 2"/>
          <p:cNvSpPr>
            <a:spLocks noGrp="1"/>
          </p:cNvSpPr>
          <p:nvPr>
            <p:ph type="body" sz="quarter" idx="12"/>
          </p:nvPr>
        </p:nvSpPr>
        <p:spPr/>
        <p:txBody>
          <a:bodyPr/>
          <a:lstStyle/>
          <a:p>
            <a:r>
              <a:rPr lang="zh-CN" altLang="en-US"/>
              <a:t>算法总结</a:t>
            </a:r>
          </a:p>
        </p:txBody>
      </p:sp>
      <p:sp>
        <p:nvSpPr>
          <p:cNvPr id="4" name="TextBox 3"/>
          <p:cNvSpPr txBox="1"/>
          <p:nvPr/>
        </p:nvSpPr>
        <p:spPr>
          <a:xfrm>
            <a:off x="695400" y="2082328"/>
            <a:ext cx="8568952" cy="4016484"/>
          </a:xfrm>
          <a:prstGeom prst="rect">
            <a:avLst/>
          </a:prstGeom>
          <a:noFill/>
        </p:spPr>
        <p:txBody>
          <a:bodyPr wrap="square" rtlCol="0">
            <a:spAutoFit/>
          </a:bodyPr>
          <a:lstStyle/>
          <a:p>
            <a:pPr>
              <a:spcBef>
                <a:spcPts val="600"/>
              </a:spcBef>
            </a:pPr>
            <a:r>
              <a:rPr lang="zh-CN" altLang="en-US" sz="2400" smtClean="0"/>
              <a:t>主要优点：</a:t>
            </a:r>
            <a:endParaRPr lang="en-US" altLang="zh-CN" sz="2400" smtClean="0"/>
          </a:p>
          <a:p>
            <a:pPr marL="576000" indent="-285750">
              <a:spcBef>
                <a:spcPts val="600"/>
              </a:spcBef>
              <a:buFont typeface="Wingdings" pitchFamily="2" charset="2"/>
              <a:buChar char="l"/>
            </a:pPr>
            <a:r>
              <a:rPr lang="zh-CN" altLang="en-US" sz="2400" smtClean="0"/>
              <a:t>原理简单，容易实现</a:t>
            </a:r>
            <a:endParaRPr lang="en-US" altLang="zh-CN" sz="2400" smtClean="0"/>
          </a:p>
          <a:p>
            <a:pPr marL="576000" indent="-285750">
              <a:buFont typeface="Wingdings" pitchFamily="2" charset="2"/>
              <a:buChar char="l"/>
            </a:pPr>
            <a:r>
              <a:rPr lang="zh-CN" altLang="en-US" sz="2400" smtClean="0"/>
              <a:t>可</a:t>
            </a:r>
            <a:r>
              <a:rPr lang="zh-CN" altLang="en-US" sz="2400"/>
              <a:t>解释度</a:t>
            </a:r>
            <a:r>
              <a:rPr lang="zh-CN" altLang="en-US" sz="2400" smtClean="0"/>
              <a:t>较强</a:t>
            </a:r>
            <a:endParaRPr lang="en-US" altLang="zh-CN" sz="2400"/>
          </a:p>
          <a:p>
            <a:pPr>
              <a:spcBef>
                <a:spcPts val="600"/>
              </a:spcBef>
            </a:pPr>
            <a:r>
              <a:rPr lang="zh-CN" altLang="en-US" sz="2400" smtClean="0"/>
              <a:t>主要缺点：</a:t>
            </a:r>
            <a:endParaRPr lang="en-US" altLang="zh-CN" sz="2400" smtClean="0"/>
          </a:p>
          <a:p>
            <a:pPr marL="576000" indent="-285750">
              <a:spcBef>
                <a:spcPts val="600"/>
              </a:spcBef>
              <a:buFont typeface="Wingdings" pitchFamily="2" charset="2"/>
              <a:buChar char="l"/>
            </a:pPr>
            <a:r>
              <a:rPr lang="en-US" altLang="zh-CN" sz="2400"/>
              <a:t>K</a:t>
            </a:r>
            <a:r>
              <a:rPr lang="zh-CN" altLang="en-US" sz="2400"/>
              <a:t>值很难</a:t>
            </a:r>
            <a:r>
              <a:rPr lang="zh-CN" altLang="en-US" sz="2400" smtClean="0"/>
              <a:t>确定</a:t>
            </a:r>
            <a:endParaRPr lang="en-US" altLang="zh-CN" sz="2400" smtClean="0"/>
          </a:p>
          <a:p>
            <a:pPr marL="576000" indent="-285750">
              <a:buFont typeface="Wingdings" pitchFamily="2" charset="2"/>
              <a:buChar char="l"/>
            </a:pPr>
            <a:r>
              <a:rPr lang="zh-CN" altLang="en-US" sz="2400" smtClean="0"/>
              <a:t>局部最优</a:t>
            </a:r>
            <a:endParaRPr lang="en-US" altLang="zh-CN" sz="2400" smtClean="0"/>
          </a:p>
          <a:p>
            <a:pPr marL="576000" indent="-285750">
              <a:buFont typeface="Wingdings" pitchFamily="2" charset="2"/>
              <a:buChar char="l"/>
            </a:pPr>
            <a:r>
              <a:rPr lang="zh-CN" altLang="en-US" sz="2400"/>
              <a:t>对噪音和异常点</a:t>
            </a:r>
            <a:r>
              <a:rPr lang="zh-CN" altLang="en-US" sz="2400" smtClean="0"/>
              <a:t>敏感</a:t>
            </a:r>
            <a:endParaRPr lang="en-US" altLang="zh-CN" sz="2400" smtClean="0"/>
          </a:p>
          <a:p>
            <a:pPr marL="576000" indent="-285750">
              <a:buFont typeface="Wingdings" pitchFamily="2" charset="2"/>
              <a:buChar char="l"/>
            </a:pPr>
            <a:r>
              <a:rPr lang="zh-CN" altLang="en-US" sz="2400"/>
              <a:t>需样本存在均值（限定数据种类</a:t>
            </a:r>
            <a:r>
              <a:rPr lang="zh-CN" altLang="en-US" sz="2400" smtClean="0"/>
              <a:t>）</a:t>
            </a:r>
            <a:endParaRPr lang="en-US" altLang="zh-CN" sz="2400" smtClean="0"/>
          </a:p>
          <a:p>
            <a:pPr marL="576000" indent="-285750">
              <a:buFont typeface="Wingdings" pitchFamily="2" charset="2"/>
              <a:buChar char="l"/>
            </a:pPr>
            <a:r>
              <a:rPr lang="zh-CN" altLang="en-US" sz="2400"/>
              <a:t>聚类效果依赖于聚类中心的</a:t>
            </a:r>
            <a:r>
              <a:rPr lang="zh-CN" altLang="en-US" sz="2400" smtClean="0"/>
              <a:t>初始化</a:t>
            </a:r>
            <a:endParaRPr lang="en-US" altLang="zh-CN" sz="2400" smtClean="0"/>
          </a:p>
          <a:p>
            <a:pPr marL="576000" indent="-285750">
              <a:buFont typeface="Wingdings" pitchFamily="2" charset="2"/>
              <a:buChar char="l"/>
            </a:pPr>
            <a:r>
              <a:rPr lang="zh-CN" altLang="en-US" sz="2400"/>
              <a:t>对于非凸数据集或类别规模差异太大的数据效果不好</a:t>
            </a:r>
            <a:endParaRPr lang="en-US" altLang="zh-CN" sz="2400" smtClean="0"/>
          </a:p>
        </p:txBody>
      </p:sp>
      <p:sp>
        <p:nvSpPr>
          <p:cNvPr id="5" name="矩形 4"/>
          <p:cNvSpPr/>
          <p:nvPr/>
        </p:nvSpPr>
        <p:spPr>
          <a:xfrm>
            <a:off x="576131" y="1383159"/>
            <a:ext cx="3935693" cy="461665"/>
          </a:xfrm>
          <a:prstGeom prst="rect">
            <a:avLst/>
          </a:prstGeom>
        </p:spPr>
        <p:txBody>
          <a:bodyPr wrap="none">
            <a:spAutoFit/>
          </a:bodyPr>
          <a:lstStyle/>
          <a:p>
            <a:r>
              <a:rPr lang="en-US" altLang="zh-CN" sz="2400"/>
              <a:t>K-means</a:t>
            </a:r>
            <a:r>
              <a:rPr lang="zh-CN" altLang="en-US" sz="2400"/>
              <a:t>算法的优点和缺点</a:t>
            </a:r>
          </a:p>
        </p:txBody>
      </p:sp>
    </p:spTree>
    <p:extLst>
      <p:ext uri="{BB962C8B-B14F-4D97-AF65-F5344CB8AC3E}">
        <p14:creationId xmlns:p14="http://schemas.microsoft.com/office/powerpoint/2010/main" val="3366801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a:spLocks noChangeArrowheads="1"/>
          </p:cNvSpPr>
          <p:nvPr>
            <p:custDataLst>
              <p:tags r:id="rId1"/>
            </p:custDataLst>
          </p:nvPr>
        </p:nvSpPr>
        <p:spPr bwMode="auto">
          <a:xfrm>
            <a:off x="4152900" y="1930400"/>
            <a:ext cx="3848100" cy="1398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sz="6600">
                <a:solidFill>
                  <a:srgbClr val="FFFFFF"/>
                </a:solidFill>
              </a:rPr>
              <a:t>THANKS</a:t>
            </a:r>
            <a:endParaRPr lang="zh-CN" altLang="en-US" sz="6600">
              <a:solidFill>
                <a:srgbClr val="FFFFFF"/>
              </a:solidFill>
            </a:endParaRPr>
          </a:p>
        </p:txBody>
      </p:sp>
      <p:cxnSp>
        <p:nvCxnSpPr>
          <p:cNvPr id="3" name="直接连接符 6"/>
          <p:cNvCxnSpPr>
            <a:cxnSpLocks noChangeShapeType="1"/>
          </p:cNvCxnSpPr>
          <p:nvPr>
            <p:custDataLst>
              <p:tags r:id="rId2"/>
            </p:custDataLst>
          </p:nvPr>
        </p:nvCxnSpPr>
        <p:spPr bwMode="auto">
          <a:xfrm>
            <a:off x="4152900" y="3352800"/>
            <a:ext cx="3848100" cy="0"/>
          </a:xfrm>
          <a:prstGeom prst="line">
            <a:avLst/>
          </a:prstGeom>
          <a:noFill/>
          <a:ln w="12700">
            <a:solidFill>
              <a:schemeClr val="accent1">
                <a:lumMod val="60000"/>
                <a:lumOff val="40000"/>
              </a:schemeClr>
            </a:solidFill>
            <a:rou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lstStyle/>
          <a:p>
            <a:r>
              <a:rPr lang="zh-CN" altLang="en-US" sz="3600"/>
              <a:t>目录</a:t>
            </a:r>
          </a:p>
        </p:txBody>
      </p:sp>
      <p:grpSp>
        <p:nvGrpSpPr>
          <p:cNvPr id="4" name="Group 3">
            <a:extLst>
              <a:ext uri="{FF2B5EF4-FFF2-40B4-BE49-F238E27FC236}">
                <a16:creationId xmlns="" xmlns:a16="http://schemas.microsoft.com/office/drawing/2014/main" id="{2900966F-8A3E-446D-B802-B1D2C05CD7A0}"/>
              </a:ext>
            </a:extLst>
          </p:cNvPr>
          <p:cNvGrpSpPr>
            <a:grpSpLocks/>
          </p:cNvGrpSpPr>
          <p:nvPr/>
        </p:nvGrpSpPr>
        <p:grpSpPr bwMode="auto">
          <a:xfrm>
            <a:off x="2063552" y="1987079"/>
            <a:ext cx="4752528" cy="665162"/>
            <a:chOff x="1152" y="1275"/>
            <a:chExt cx="3408" cy="419"/>
          </a:xfrm>
        </p:grpSpPr>
        <p:grpSp>
          <p:nvGrpSpPr>
            <p:cNvPr id="5" name="Group 4">
              <a:extLst>
                <a:ext uri="{FF2B5EF4-FFF2-40B4-BE49-F238E27FC236}">
                  <a16:creationId xmlns="" xmlns:a16="http://schemas.microsoft.com/office/drawing/2014/main" id="{7E43DB05-D069-4BA5-8A87-486B681FEED8}"/>
                </a:ext>
              </a:extLst>
            </p:cNvPr>
            <p:cNvGrpSpPr>
              <a:grpSpLocks/>
            </p:cNvGrpSpPr>
            <p:nvPr/>
          </p:nvGrpSpPr>
          <p:grpSpPr bwMode="auto">
            <a:xfrm>
              <a:off x="1152" y="1275"/>
              <a:ext cx="480" cy="419"/>
              <a:chOff x="1110" y="2656"/>
              <a:chExt cx="1549" cy="1351"/>
            </a:xfrm>
          </p:grpSpPr>
          <p:sp>
            <p:nvSpPr>
              <p:cNvPr id="9" name="AutoShape 5">
                <a:extLst>
                  <a:ext uri="{FF2B5EF4-FFF2-40B4-BE49-F238E27FC236}">
                    <a16:creationId xmlns="" xmlns:a16="http://schemas.microsoft.com/office/drawing/2014/main" id="{80E27187-4809-4939-96C7-033F139DC450}"/>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AutoShape 6">
                <a:extLst>
                  <a:ext uri="{FF2B5EF4-FFF2-40B4-BE49-F238E27FC236}">
                    <a16:creationId xmlns="" xmlns:a16="http://schemas.microsoft.com/office/drawing/2014/main" id="{BB314F3B-BC2A-4D28-869A-1A3CE2E5497B}"/>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AutoShape 7">
                <a:extLst>
                  <a:ext uri="{FF2B5EF4-FFF2-40B4-BE49-F238E27FC236}">
                    <a16:creationId xmlns="" xmlns:a16="http://schemas.microsoft.com/office/drawing/2014/main" id="{B9041D52-19DA-4C1B-81FB-C0576B6BFD79}"/>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grpSp>
        <p:sp>
          <p:nvSpPr>
            <p:cNvPr id="6" name="Line 8">
              <a:extLst>
                <a:ext uri="{FF2B5EF4-FFF2-40B4-BE49-F238E27FC236}">
                  <a16:creationId xmlns="" xmlns:a16="http://schemas.microsoft.com/office/drawing/2014/main" id="{438CAEB9-38DF-4C6A-B8F1-14D97D87BE0A}"/>
                </a:ext>
              </a:extLst>
            </p:cNvPr>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Text Box 9">
              <a:extLst>
                <a:ext uri="{FF2B5EF4-FFF2-40B4-BE49-F238E27FC236}">
                  <a16:creationId xmlns="" xmlns:a16="http://schemas.microsoft.com/office/drawing/2014/main" id="{845DEF37-17A7-449F-B0E7-E0CC98B14A4A}"/>
                </a:ext>
              </a:extLst>
            </p:cNvPr>
            <p:cNvSpPr txBox="1">
              <a:spLocks noChangeArrowheads="1"/>
            </p:cNvSpPr>
            <p:nvPr/>
          </p:nvSpPr>
          <p:spPr bwMode="auto">
            <a:xfrm>
              <a:off x="2160" y="1323"/>
              <a:ext cx="19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smtClean="0">
                  <a:solidFill>
                    <a:schemeClr val="tx2"/>
                  </a:solidFill>
                  <a:latin typeface="微软雅黑" panose="020B0503020204020204" pitchFamily="34" charset="-122"/>
                  <a:ea typeface="微软雅黑" panose="020B0503020204020204" pitchFamily="34" charset="-122"/>
                </a:rPr>
                <a:t>原理和流程</a:t>
              </a:r>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8" name="Text Box 10">
              <a:extLst>
                <a:ext uri="{FF2B5EF4-FFF2-40B4-BE49-F238E27FC236}">
                  <a16:creationId xmlns="" xmlns:a16="http://schemas.microsoft.com/office/drawing/2014/main" id="{B26C7D47-151B-4F23-BE2D-09332E5A6D05}"/>
                </a:ext>
              </a:extLst>
            </p:cNvPr>
            <p:cNvSpPr txBox="1">
              <a:spLocks noChangeArrowheads="1"/>
            </p:cNvSpPr>
            <p:nvPr/>
          </p:nvSpPr>
          <p:spPr bwMode="gray">
            <a:xfrm>
              <a:off x="1276" y="133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chemeClr val="bg1"/>
                  </a:solidFill>
                </a:rPr>
                <a:t>1</a:t>
              </a:r>
            </a:p>
          </p:txBody>
        </p:sp>
      </p:grpSp>
      <p:grpSp>
        <p:nvGrpSpPr>
          <p:cNvPr id="12" name="Group 11">
            <a:extLst>
              <a:ext uri="{FF2B5EF4-FFF2-40B4-BE49-F238E27FC236}">
                <a16:creationId xmlns="" xmlns:a16="http://schemas.microsoft.com/office/drawing/2014/main" id="{92C7CA3D-9679-4551-8CDF-7BAD3A42E1E3}"/>
              </a:ext>
            </a:extLst>
          </p:cNvPr>
          <p:cNvGrpSpPr>
            <a:grpSpLocks/>
          </p:cNvGrpSpPr>
          <p:nvPr/>
        </p:nvGrpSpPr>
        <p:grpSpPr bwMode="auto">
          <a:xfrm>
            <a:off x="2063552" y="2901479"/>
            <a:ext cx="4752528" cy="665162"/>
            <a:chOff x="1152" y="1851"/>
            <a:chExt cx="3408" cy="419"/>
          </a:xfrm>
        </p:grpSpPr>
        <p:grpSp>
          <p:nvGrpSpPr>
            <p:cNvPr id="13" name="Group 12">
              <a:extLst>
                <a:ext uri="{FF2B5EF4-FFF2-40B4-BE49-F238E27FC236}">
                  <a16:creationId xmlns="" xmlns:a16="http://schemas.microsoft.com/office/drawing/2014/main" id="{28DFBB59-341B-4455-AB30-FFF50344A2FB}"/>
                </a:ext>
              </a:extLst>
            </p:cNvPr>
            <p:cNvGrpSpPr>
              <a:grpSpLocks/>
            </p:cNvGrpSpPr>
            <p:nvPr/>
          </p:nvGrpSpPr>
          <p:grpSpPr bwMode="auto">
            <a:xfrm>
              <a:off x="1152" y="1851"/>
              <a:ext cx="480" cy="419"/>
              <a:chOff x="3174" y="2656"/>
              <a:chExt cx="1549" cy="1351"/>
            </a:xfrm>
          </p:grpSpPr>
          <p:sp>
            <p:nvSpPr>
              <p:cNvPr id="17" name="AutoShape 13">
                <a:extLst>
                  <a:ext uri="{FF2B5EF4-FFF2-40B4-BE49-F238E27FC236}">
                    <a16:creationId xmlns="" xmlns:a16="http://schemas.microsoft.com/office/drawing/2014/main" id="{37546F15-26F8-40ED-B347-AAC3DF27BEBF}"/>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AutoShape 14">
                <a:extLst>
                  <a:ext uri="{FF2B5EF4-FFF2-40B4-BE49-F238E27FC236}">
                    <a16:creationId xmlns="" xmlns:a16="http://schemas.microsoft.com/office/drawing/2014/main" id="{272585E4-9865-4AD9-8F86-E3E8F79FC46F}"/>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 name="AutoShape 15">
                <a:extLst>
                  <a:ext uri="{FF2B5EF4-FFF2-40B4-BE49-F238E27FC236}">
                    <a16:creationId xmlns="" xmlns:a16="http://schemas.microsoft.com/office/drawing/2014/main" id="{D3EE64E0-D2BB-4F89-A6F1-DD1C296A290A}"/>
                  </a:ext>
                </a:extLst>
              </p:cNvPr>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grpSp>
        <p:sp>
          <p:nvSpPr>
            <p:cNvPr id="14" name="Line 16">
              <a:extLst>
                <a:ext uri="{FF2B5EF4-FFF2-40B4-BE49-F238E27FC236}">
                  <a16:creationId xmlns="" xmlns:a16="http://schemas.microsoft.com/office/drawing/2014/main" id="{F675B33D-2283-4738-9E5B-207484584B55}"/>
                </a:ext>
              </a:extLst>
            </p:cNvPr>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Text Box 17">
              <a:extLst>
                <a:ext uri="{FF2B5EF4-FFF2-40B4-BE49-F238E27FC236}">
                  <a16:creationId xmlns="" xmlns:a16="http://schemas.microsoft.com/office/drawing/2014/main" id="{3AF18F67-CE2B-4763-9B1F-65E7A1AF5737}"/>
                </a:ext>
              </a:extLst>
            </p:cNvPr>
            <p:cNvSpPr txBox="1">
              <a:spLocks noChangeArrowheads="1"/>
            </p:cNvSpPr>
            <p:nvPr/>
          </p:nvSpPr>
          <p:spPr bwMode="auto">
            <a:xfrm>
              <a:off x="2160" y="1899"/>
              <a:ext cx="9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chemeClr val="tx2"/>
                  </a:solidFill>
                  <a:latin typeface="微软雅黑" panose="020B0503020204020204" pitchFamily="34" charset="-122"/>
                  <a:ea typeface="微软雅黑" panose="020B0503020204020204" pitchFamily="34" charset="-122"/>
                </a:rPr>
                <a:t>K</a:t>
              </a:r>
              <a:r>
                <a:rPr lang="zh-CN" altLang="en-US" sz="2400" smtClean="0">
                  <a:solidFill>
                    <a:schemeClr val="tx2"/>
                  </a:solidFill>
                  <a:latin typeface="微软雅黑" panose="020B0503020204020204" pitchFamily="34" charset="-122"/>
                  <a:ea typeface="微软雅黑" panose="020B0503020204020204" pitchFamily="34" charset="-122"/>
                </a:rPr>
                <a:t>值选取</a:t>
              </a:r>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6" name="Text Box 18">
              <a:extLst>
                <a:ext uri="{FF2B5EF4-FFF2-40B4-BE49-F238E27FC236}">
                  <a16:creationId xmlns="" xmlns:a16="http://schemas.microsoft.com/office/drawing/2014/main" id="{37C4E947-B4CC-499D-8956-52B1E0634E79}"/>
                </a:ext>
              </a:extLst>
            </p:cNvPr>
            <p:cNvSpPr txBox="1">
              <a:spLocks noChangeArrowheads="1"/>
            </p:cNvSpPr>
            <p:nvPr/>
          </p:nvSpPr>
          <p:spPr bwMode="gray">
            <a:xfrm>
              <a:off x="1276" y="191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chemeClr val="bg1"/>
                  </a:solidFill>
                </a:rPr>
                <a:t>2</a:t>
              </a:r>
            </a:p>
          </p:txBody>
        </p:sp>
      </p:grpSp>
      <p:grpSp>
        <p:nvGrpSpPr>
          <p:cNvPr id="20" name="Group 19">
            <a:extLst>
              <a:ext uri="{FF2B5EF4-FFF2-40B4-BE49-F238E27FC236}">
                <a16:creationId xmlns="" xmlns:a16="http://schemas.microsoft.com/office/drawing/2014/main" id="{212351DF-EF5D-4E10-AE00-E771E3FECE45}"/>
              </a:ext>
            </a:extLst>
          </p:cNvPr>
          <p:cNvGrpSpPr>
            <a:grpSpLocks/>
          </p:cNvGrpSpPr>
          <p:nvPr/>
        </p:nvGrpSpPr>
        <p:grpSpPr bwMode="auto">
          <a:xfrm>
            <a:off x="2063552" y="3793654"/>
            <a:ext cx="4752528" cy="665162"/>
            <a:chOff x="1152" y="2413"/>
            <a:chExt cx="3408" cy="419"/>
          </a:xfrm>
        </p:grpSpPr>
        <p:grpSp>
          <p:nvGrpSpPr>
            <p:cNvPr id="21" name="Group 20">
              <a:extLst>
                <a:ext uri="{FF2B5EF4-FFF2-40B4-BE49-F238E27FC236}">
                  <a16:creationId xmlns="" xmlns:a16="http://schemas.microsoft.com/office/drawing/2014/main" id="{BAB88E79-AF7A-4C5D-9129-6C9F9668C9FA}"/>
                </a:ext>
              </a:extLst>
            </p:cNvPr>
            <p:cNvGrpSpPr>
              <a:grpSpLocks/>
            </p:cNvGrpSpPr>
            <p:nvPr/>
          </p:nvGrpSpPr>
          <p:grpSpPr bwMode="auto">
            <a:xfrm>
              <a:off x="1152" y="2413"/>
              <a:ext cx="480" cy="419"/>
              <a:chOff x="1110" y="2656"/>
              <a:chExt cx="1549" cy="1351"/>
            </a:xfrm>
          </p:grpSpPr>
          <p:sp>
            <p:nvSpPr>
              <p:cNvPr id="25" name="AutoShape 21">
                <a:extLst>
                  <a:ext uri="{FF2B5EF4-FFF2-40B4-BE49-F238E27FC236}">
                    <a16:creationId xmlns="" xmlns:a16="http://schemas.microsoft.com/office/drawing/2014/main" id="{A1EE9B33-0B8E-4588-8DF8-FD582771F5F0}"/>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AutoShape 22">
                <a:extLst>
                  <a:ext uri="{FF2B5EF4-FFF2-40B4-BE49-F238E27FC236}">
                    <a16:creationId xmlns="" xmlns:a16="http://schemas.microsoft.com/office/drawing/2014/main" id="{C9A53FD0-F316-4D6D-AE29-66EF633938A3}"/>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AutoShape 23">
                <a:extLst>
                  <a:ext uri="{FF2B5EF4-FFF2-40B4-BE49-F238E27FC236}">
                    <a16:creationId xmlns="" xmlns:a16="http://schemas.microsoft.com/office/drawing/2014/main" id="{8B63741B-F6A5-4E45-9233-2260B8D4B124}"/>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grpSp>
        <p:sp>
          <p:nvSpPr>
            <p:cNvPr id="22" name="Line 24">
              <a:extLst>
                <a:ext uri="{FF2B5EF4-FFF2-40B4-BE49-F238E27FC236}">
                  <a16:creationId xmlns="" xmlns:a16="http://schemas.microsoft.com/office/drawing/2014/main" id="{0BFD212B-C257-4B6E-A528-CA811BAD3B7C}"/>
                </a:ext>
              </a:extLst>
            </p:cNvPr>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25">
              <a:extLst>
                <a:ext uri="{FF2B5EF4-FFF2-40B4-BE49-F238E27FC236}">
                  <a16:creationId xmlns="" xmlns:a16="http://schemas.microsoft.com/office/drawing/2014/main" id="{0EC3FF95-7247-406E-B0C5-E87B6C43A741}"/>
                </a:ext>
              </a:extLst>
            </p:cNvPr>
            <p:cNvSpPr txBox="1">
              <a:spLocks noChangeArrowheads="1"/>
            </p:cNvSpPr>
            <p:nvPr/>
          </p:nvSpPr>
          <p:spPr bwMode="auto">
            <a:xfrm>
              <a:off x="2160" y="2461"/>
              <a:ext cx="10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smtClean="0">
                  <a:solidFill>
                    <a:schemeClr val="tx2"/>
                  </a:solidFill>
                  <a:latin typeface="微软雅黑" panose="020B0503020204020204" pitchFamily="34" charset="-122"/>
                  <a:ea typeface="微软雅黑" panose="020B0503020204020204" pitchFamily="34" charset="-122"/>
                </a:rPr>
                <a:t>代码实现</a:t>
              </a:r>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24" name="Text Box 26">
              <a:extLst>
                <a:ext uri="{FF2B5EF4-FFF2-40B4-BE49-F238E27FC236}">
                  <a16:creationId xmlns="" xmlns:a16="http://schemas.microsoft.com/office/drawing/2014/main" id="{A46F7D1E-30A4-48B1-BEB8-4D3E0F27475A}"/>
                </a:ext>
              </a:extLst>
            </p:cNvPr>
            <p:cNvSpPr txBox="1">
              <a:spLocks noChangeArrowheads="1"/>
            </p:cNvSpPr>
            <p:nvPr/>
          </p:nvSpPr>
          <p:spPr bwMode="gray">
            <a:xfrm>
              <a:off x="1276" y="247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chemeClr val="bg1"/>
                  </a:solidFill>
                </a:rPr>
                <a:t>3</a:t>
              </a:r>
            </a:p>
          </p:txBody>
        </p:sp>
      </p:grpSp>
      <p:grpSp>
        <p:nvGrpSpPr>
          <p:cNvPr id="28" name="Group 27">
            <a:extLst>
              <a:ext uri="{FF2B5EF4-FFF2-40B4-BE49-F238E27FC236}">
                <a16:creationId xmlns="" xmlns:a16="http://schemas.microsoft.com/office/drawing/2014/main" id="{245B1C4A-7FB9-4C01-A45E-C61F1D43325F}"/>
              </a:ext>
            </a:extLst>
          </p:cNvPr>
          <p:cNvGrpSpPr>
            <a:grpSpLocks/>
          </p:cNvGrpSpPr>
          <p:nvPr/>
        </p:nvGrpSpPr>
        <p:grpSpPr bwMode="auto">
          <a:xfrm>
            <a:off x="2063552" y="4708054"/>
            <a:ext cx="4752528" cy="665162"/>
            <a:chOff x="1152" y="2989"/>
            <a:chExt cx="3408" cy="419"/>
          </a:xfrm>
        </p:grpSpPr>
        <p:grpSp>
          <p:nvGrpSpPr>
            <p:cNvPr id="29" name="Group 28">
              <a:extLst>
                <a:ext uri="{FF2B5EF4-FFF2-40B4-BE49-F238E27FC236}">
                  <a16:creationId xmlns="" xmlns:a16="http://schemas.microsoft.com/office/drawing/2014/main" id="{EF98AD97-3834-437E-BAE5-34D9B5643F38}"/>
                </a:ext>
              </a:extLst>
            </p:cNvPr>
            <p:cNvGrpSpPr>
              <a:grpSpLocks/>
            </p:cNvGrpSpPr>
            <p:nvPr/>
          </p:nvGrpSpPr>
          <p:grpSpPr bwMode="auto">
            <a:xfrm>
              <a:off x="1152" y="2989"/>
              <a:ext cx="480" cy="419"/>
              <a:chOff x="3174" y="2656"/>
              <a:chExt cx="1549" cy="1351"/>
            </a:xfrm>
          </p:grpSpPr>
          <p:sp>
            <p:nvSpPr>
              <p:cNvPr id="33" name="AutoShape 29">
                <a:extLst>
                  <a:ext uri="{FF2B5EF4-FFF2-40B4-BE49-F238E27FC236}">
                    <a16:creationId xmlns="" xmlns:a16="http://schemas.microsoft.com/office/drawing/2014/main" id="{4C98A700-D4D1-4CBF-9A40-8960754FEE2D}"/>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AutoShape 30">
                <a:extLst>
                  <a:ext uri="{FF2B5EF4-FFF2-40B4-BE49-F238E27FC236}">
                    <a16:creationId xmlns="" xmlns:a16="http://schemas.microsoft.com/office/drawing/2014/main" id="{3F320861-DD67-4BF1-85E7-E3E465FB53F5}"/>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AutoShape 31">
                <a:extLst>
                  <a:ext uri="{FF2B5EF4-FFF2-40B4-BE49-F238E27FC236}">
                    <a16:creationId xmlns="" xmlns:a16="http://schemas.microsoft.com/office/drawing/2014/main" id="{693845DA-AB4B-4508-BC9F-7332A8289488}"/>
                  </a:ext>
                </a:extLst>
              </p:cNvPr>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grpSp>
        <p:sp>
          <p:nvSpPr>
            <p:cNvPr id="30" name="Line 32">
              <a:extLst>
                <a:ext uri="{FF2B5EF4-FFF2-40B4-BE49-F238E27FC236}">
                  <a16:creationId xmlns="" xmlns:a16="http://schemas.microsoft.com/office/drawing/2014/main" id="{F234046B-8E3A-4F6F-B92B-B4E80CA45FEA}"/>
                </a:ext>
              </a:extLst>
            </p:cNvPr>
            <p:cNvSpPr>
              <a:spLocks noChangeShapeType="1"/>
            </p:cNvSpPr>
            <p:nvPr/>
          </p:nvSpPr>
          <p:spPr bwMode="auto">
            <a:xfrm>
              <a:off x="1536" y="337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Text Box 33">
              <a:extLst>
                <a:ext uri="{FF2B5EF4-FFF2-40B4-BE49-F238E27FC236}">
                  <a16:creationId xmlns="" xmlns:a16="http://schemas.microsoft.com/office/drawing/2014/main" id="{2BF046DE-C9FB-4069-BA00-6B7BA25B211A}"/>
                </a:ext>
              </a:extLst>
            </p:cNvPr>
            <p:cNvSpPr txBox="1">
              <a:spLocks noChangeArrowheads="1"/>
            </p:cNvSpPr>
            <p:nvPr/>
          </p:nvSpPr>
          <p:spPr bwMode="auto">
            <a:xfrm>
              <a:off x="2160" y="3037"/>
              <a:ext cx="10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smtClean="0">
                  <a:solidFill>
                    <a:schemeClr val="tx2"/>
                  </a:solidFill>
                  <a:latin typeface="微软雅黑" panose="020B0503020204020204" pitchFamily="34" charset="-122"/>
                  <a:ea typeface="微软雅黑" panose="020B0503020204020204" pitchFamily="34" charset="-122"/>
                </a:rPr>
                <a:t>算法总结</a:t>
              </a:r>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32" name="Text Box 34">
              <a:extLst>
                <a:ext uri="{FF2B5EF4-FFF2-40B4-BE49-F238E27FC236}">
                  <a16:creationId xmlns="" xmlns:a16="http://schemas.microsoft.com/office/drawing/2014/main" id="{44D2CBF9-781A-4A86-9B3B-01B796DFAD58}"/>
                </a:ext>
              </a:extLst>
            </p:cNvPr>
            <p:cNvSpPr txBox="1">
              <a:spLocks noChangeArrowheads="1"/>
            </p:cNvSpPr>
            <p:nvPr/>
          </p:nvSpPr>
          <p:spPr bwMode="gray">
            <a:xfrm>
              <a:off x="1276" y="305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chemeClr val="bg1"/>
                  </a:solidFill>
                </a:rPr>
                <a:t>4</a:t>
              </a:r>
            </a:p>
          </p:txBody>
        </p:sp>
      </p:grpSp>
    </p:spTree>
    <p:extLst>
      <p:ext uri="{BB962C8B-B14F-4D97-AF65-F5344CB8AC3E}">
        <p14:creationId xmlns:p14="http://schemas.microsoft.com/office/powerpoint/2010/main" val="2310005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0" smtClean="0"/>
              <a:t>1</a:t>
            </a:r>
            <a:endParaRPr lang="zh-CN" altLang="en-US" b="0"/>
          </a:p>
        </p:txBody>
      </p:sp>
      <p:sp>
        <p:nvSpPr>
          <p:cNvPr id="3" name="文本占位符 2"/>
          <p:cNvSpPr>
            <a:spLocks noGrp="1"/>
          </p:cNvSpPr>
          <p:nvPr>
            <p:ph type="body" sz="quarter" idx="12"/>
          </p:nvPr>
        </p:nvSpPr>
        <p:spPr/>
        <p:txBody>
          <a:bodyPr/>
          <a:lstStyle/>
          <a:p>
            <a:r>
              <a:rPr lang="zh-CN" altLang="en-US" smtClean="0"/>
              <a:t>原理</a:t>
            </a:r>
            <a:r>
              <a:rPr lang="zh-CN" altLang="en-US"/>
              <a:t>和</a:t>
            </a:r>
            <a:r>
              <a:rPr lang="zh-CN" altLang="en-US" smtClean="0"/>
              <a:t>流程</a:t>
            </a:r>
            <a:endParaRPr lang="en-US" altLang="zh-CN"/>
          </a:p>
          <a:p>
            <a:endParaRPr lang="zh-CN" altLang="en-US"/>
          </a:p>
        </p:txBody>
      </p:sp>
      <p:sp>
        <p:nvSpPr>
          <p:cNvPr id="4" name="TextBox 3"/>
          <p:cNvSpPr txBox="1"/>
          <p:nvPr/>
        </p:nvSpPr>
        <p:spPr>
          <a:xfrm>
            <a:off x="0" y="1494130"/>
            <a:ext cx="2808312" cy="584775"/>
          </a:xfrm>
          <a:prstGeom prst="rect">
            <a:avLst/>
          </a:prstGeom>
          <a:noFill/>
          <a:ln w="19050">
            <a:noFill/>
          </a:ln>
        </p:spPr>
        <p:txBody>
          <a:bodyPr wrap="square" rtlCol="0">
            <a:spAutoFit/>
          </a:bodyPr>
          <a:lstStyle/>
          <a:p>
            <a:pPr algn="ctr"/>
            <a:r>
              <a:rPr lang="zh-CN" altLang="en-US" sz="3200" smtClean="0">
                <a:latin typeface="黑体" pitchFamily="49" charset="-122"/>
                <a:ea typeface="黑体" pitchFamily="49" charset="-122"/>
              </a:rPr>
              <a:t>相关概念</a:t>
            </a:r>
            <a:r>
              <a:rPr lang="zh-CN" altLang="en-US" sz="1600" smtClean="0">
                <a:latin typeface="黑体" pitchFamily="49" charset="-122"/>
                <a:ea typeface="黑体" pitchFamily="49" charset="-122"/>
              </a:rPr>
              <a:t>：</a:t>
            </a:r>
          </a:p>
        </p:txBody>
      </p:sp>
      <p:sp>
        <p:nvSpPr>
          <p:cNvPr id="6" name="TextBox 5"/>
          <p:cNvSpPr txBox="1"/>
          <p:nvPr/>
        </p:nvSpPr>
        <p:spPr>
          <a:xfrm>
            <a:off x="623392" y="2348880"/>
            <a:ext cx="11377264" cy="1200329"/>
          </a:xfrm>
          <a:prstGeom prst="rect">
            <a:avLst/>
          </a:prstGeom>
          <a:noFill/>
          <a:ln w="19050">
            <a:noFill/>
          </a:ln>
        </p:spPr>
        <p:txBody>
          <a:bodyPr wrap="square" rtlCol="0">
            <a:spAutoFit/>
          </a:bodyPr>
          <a:lstStyle/>
          <a:p>
            <a:r>
              <a:rPr lang="zh-CN" altLang="en-US" sz="2400" smtClean="0">
                <a:latin typeface="黑体" pitchFamily="49" charset="-122"/>
                <a:ea typeface="黑体" pitchFamily="49" charset="-122"/>
              </a:rPr>
              <a:t>聚类：</a:t>
            </a:r>
            <a:r>
              <a:rPr lang="zh-CN" altLang="en-US" sz="2400"/>
              <a:t>“类”指的是具有相似性的集合。聚类是指将数据集划分为若干类，使得类内之间的数据最为相似，各类之间的数据相似度差别尽可能大</a:t>
            </a:r>
            <a:r>
              <a:rPr lang="zh-CN" altLang="en-US" sz="2400" smtClean="0"/>
              <a:t>。</a:t>
            </a:r>
            <a:endParaRPr lang="en-US" altLang="zh-CN" sz="2400" smtClean="0"/>
          </a:p>
          <a:p>
            <a:r>
              <a:rPr lang="zh-CN" altLang="en-US" sz="2400" b="1" smtClean="0">
                <a:solidFill>
                  <a:srgbClr val="FF0000"/>
                </a:solidFill>
              </a:rPr>
              <a:t>聚类分析</a:t>
            </a:r>
            <a:r>
              <a:rPr lang="zh-CN" altLang="en-US" sz="2400" b="1">
                <a:solidFill>
                  <a:srgbClr val="FF0000"/>
                </a:solidFill>
              </a:rPr>
              <a:t>就是以相似性为基础</a:t>
            </a:r>
            <a:r>
              <a:rPr lang="zh-CN" altLang="en-US" sz="2400"/>
              <a:t>，对数据集进行聚类划分，属于</a:t>
            </a:r>
            <a:r>
              <a:rPr lang="zh-CN" altLang="en-US" sz="2400" b="1">
                <a:solidFill>
                  <a:srgbClr val="FF0000"/>
                </a:solidFill>
              </a:rPr>
              <a:t>无监督学习</a:t>
            </a:r>
            <a:endParaRPr lang="zh-CN" altLang="en-US" sz="2400" smtClean="0">
              <a:solidFill>
                <a:srgbClr val="FF0000"/>
              </a:solidFill>
              <a:latin typeface="黑体" pitchFamily="49" charset="-122"/>
              <a:ea typeface="黑体" pitchFamily="49" charset="-122"/>
            </a:endParaRPr>
          </a:p>
        </p:txBody>
      </p:sp>
      <p:sp>
        <p:nvSpPr>
          <p:cNvPr id="7" name="TextBox 6"/>
          <p:cNvSpPr txBox="1"/>
          <p:nvPr/>
        </p:nvSpPr>
        <p:spPr>
          <a:xfrm>
            <a:off x="335360" y="4077072"/>
            <a:ext cx="3024336" cy="584775"/>
          </a:xfrm>
          <a:prstGeom prst="rect">
            <a:avLst/>
          </a:prstGeom>
          <a:noFill/>
          <a:ln w="19050">
            <a:noFill/>
          </a:ln>
        </p:spPr>
        <p:txBody>
          <a:bodyPr wrap="square" rtlCol="0">
            <a:spAutoFit/>
          </a:bodyPr>
          <a:lstStyle/>
          <a:p>
            <a:pPr algn="ctr"/>
            <a:r>
              <a:rPr lang="en-US" altLang="zh-CN" sz="3200" smtClean="0">
                <a:latin typeface="黑体" pitchFamily="49" charset="-122"/>
                <a:ea typeface="黑体" pitchFamily="49" charset="-122"/>
              </a:rPr>
              <a:t>K-means</a:t>
            </a:r>
            <a:r>
              <a:rPr lang="zh-CN" altLang="en-US" sz="2800" smtClean="0">
                <a:latin typeface="黑体" pitchFamily="49" charset="-122"/>
                <a:ea typeface="黑体" pitchFamily="49" charset="-122"/>
              </a:rPr>
              <a:t>术语</a:t>
            </a:r>
            <a:r>
              <a:rPr lang="zh-CN" altLang="en-US" sz="3200" smtClean="0">
                <a:latin typeface="黑体" pitchFamily="49" charset="-122"/>
                <a:ea typeface="黑体" pitchFamily="49" charset="-122"/>
              </a:rPr>
              <a:t>：</a:t>
            </a:r>
            <a:endParaRPr lang="en-US" altLang="zh-CN" sz="3200" smtClean="0">
              <a:latin typeface="黑体" pitchFamily="49" charset="-122"/>
              <a:ea typeface="黑体" pitchFamily="49" charset="-122"/>
            </a:endParaRPr>
          </a:p>
        </p:txBody>
      </p:sp>
      <p:sp>
        <p:nvSpPr>
          <p:cNvPr id="8" name="TextBox 7"/>
          <p:cNvSpPr txBox="1"/>
          <p:nvPr/>
        </p:nvSpPr>
        <p:spPr>
          <a:xfrm>
            <a:off x="695400" y="4869160"/>
            <a:ext cx="10153128" cy="830997"/>
          </a:xfrm>
          <a:prstGeom prst="rect">
            <a:avLst/>
          </a:prstGeom>
          <a:noFill/>
          <a:ln w="19050">
            <a:noFill/>
          </a:ln>
        </p:spPr>
        <p:txBody>
          <a:bodyPr wrap="square" rtlCol="0">
            <a:spAutoFit/>
          </a:bodyPr>
          <a:lstStyle/>
          <a:p>
            <a:r>
              <a:rPr lang="zh-CN" altLang="en-US" sz="2400" smtClean="0">
                <a:latin typeface="黑体" pitchFamily="49" charset="-122"/>
                <a:ea typeface="黑体" pitchFamily="49" charset="-122"/>
              </a:rPr>
              <a:t>簇：</a:t>
            </a:r>
            <a:r>
              <a:rPr lang="zh-CN" altLang="en-US" sz="2400"/>
              <a:t>所有数据点的集合，簇中的对象是</a:t>
            </a:r>
            <a:r>
              <a:rPr lang="zh-CN" altLang="en-US" sz="2400" smtClean="0"/>
              <a:t>相似的</a:t>
            </a:r>
            <a:endParaRPr lang="en-US" altLang="zh-CN" sz="2400" smtClean="0"/>
          </a:p>
          <a:p>
            <a:r>
              <a:rPr lang="zh-CN" altLang="en-US" sz="2400"/>
              <a:t>质心：簇中</a:t>
            </a:r>
            <a:r>
              <a:rPr lang="zh-CN" altLang="en-US" sz="2400" smtClean="0"/>
              <a:t>所有数据点的</a:t>
            </a:r>
            <a:r>
              <a:rPr lang="zh-CN" altLang="en-US" sz="2400"/>
              <a:t>中心</a:t>
            </a:r>
            <a:r>
              <a:rPr lang="zh-CN" altLang="en-US" sz="2400" smtClean="0"/>
              <a:t>（所有</a:t>
            </a:r>
            <a:r>
              <a:rPr lang="zh-CN" altLang="en-US" sz="2400"/>
              <a:t>值的</a:t>
            </a:r>
            <a:r>
              <a:rPr lang="zh-CN" altLang="en-US" sz="2400" smtClean="0"/>
              <a:t>均值）</a:t>
            </a:r>
            <a:endParaRPr lang="en-US" altLang="zh-CN" sz="2400" smtClean="0"/>
          </a:p>
        </p:txBody>
      </p:sp>
    </p:spTree>
    <p:extLst>
      <p:ext uri="{BB962C8B-B14F-4D97-AF65-F5344CB8AC3E}">
        <p14:creationId xmlns:p14="http://schemas.microsoft.com/office/powerpoint/2010/main" val="1839533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t>1</a:t>
            </a:r>
            <a:endParaRPr lang="zh-CN" altLang="en-US"/>
          </a:p>
        </p:txBody>
      </p:sp>
      <p:sp>
        <p:nvSpPr>
          <p:cNvPr id="3" name="文本占位符 2"/>
          <p:cNvSpPr>
            <a:spLocks noGrp="1"/>
          </p:cNvSpPr>
          <p:nvPr>
            <p:ph type="body" sz="quarter" idx="12"/>
          </p:nvPr>
        </p:nvSpPr>
        <p:spPr/>
        <p:txBody>
          <a:bodyPr/>
          <a:lstStyle/>
          <a:p>
            <a:r>
              <a:rPr lang="zh-CN" altLang="en-US" smtClean="0"/>
              <a:t>原理和流程</a:t>
            </a:r>
            <a:endParaRPr lang="zh-CN" altLang="en-US"/>
          </a:p>
        </p:txBody>
      </p:sp>
      <p:sp>
        <p:nvSpPr>
          <p:cNvPr id="6" name="文本框 5">
            <a:extLst>
              <a:ext uri="{FF2B5EF4-FFF2-40B4-BE49-F238E27FC236}">
                <a16:creationId xmlns="" xmlns:a16="http://schemas.microsoft.com/office/drawing/2014/main" id="{FC358CA5-7707-43C1-BD71-0404A81DD7E2}"/>
              </a:ext>
            </a:extLst>
          </p:cNvPr>
          <p:cNvSpPr txBox="1"/>
          <p:nvPr/>
        </p:nvSpPr>
        <p:spPr>
          <a:xfrm>
            <a:off x="561438" y="1700808"/>
            <a:ext cx="10729192" cy="2893100"/>
          </a:xfrm>
          <a:prstGeom prst="rect">
            <a:avLst/>
          </a:prstGeom>
          <a:noFill/>
        </p:spPr>
        <p:txBody>
          <a:bodyPr wrap="square" rtlCol="0">
            <a:spAutoFit/>
          </a:bodyPr>
          <a:lstStyle/>
          <a:p>
            <a:pPr>
              <a:lnSpc>
                <a:spcPct val="150000"/>
              </a:lnSpc>
              <a:spcBef>
                <a:spcPts val="1200"/>
              </a:spcBef>
            </a:pPr>
            <a:r>
              <a:rPr lang="en-US" altLang="zh-CN" sz="2800" smtClean="0">
                <a:latin typeface="+mn-ea"/>
              </a:rPr>
              <a:t>k-means</a:t>
            </a:r>
            <a:r>
              <a:rPr lang="zh-CN" altLang="en-US" sz="2800" smtClean="0">
                <a:latin typeface="+mn-ea"/>
              </a:rPr>
              <a:t>算法基本步骤：</a:t>
            </a:r>
            <a:endParaRPr lang="en-US" altLang="zh-CN" sz="2800" smtClean="0">
              <a:latin typeface="+mn-ea"/>
            </a:endParaRPr>
          </a:p>
          <a:p>
            <a:pPr marL="457200" indent="-457200">
              <a:spcBef>
                <a:spcPts val="600"/>
              </a:spcBef>
              <a:buFont typeface="+mj-lt"/>
              <a:buAutoNum type="arabicPeriod"/>
            </a:pPr>
            <a:r>
              <a:rPr lang="zh-CN" altLang="en-US" sz="2400">
                <a:latin typeface="+mn-ea"/>
              </a:rPr>
              <a:t> </a:t>
            </a:r>
            <a:r>
              <a:rPr lang="zh-CN" altLang="en-US" sz="2400" smtClean="0">
                <a:solidFill>
                  <a:srgbClr val="FF0000"/>
                </a:solidFill>
                <a:latin typeface="+mn-ea"/>
              </a:rPr>
              <a:t>随机</a:t>
            </a:r>
            <a:r>
              <a:rPr lang="zh-CN" altLang="en-US" sz="2400">
                <a:latin typeface="+mn-ea"/>
              </a:rPr>
              <a:t>选</a:t>
            </a:r>
            <a:r>
              <a:rPr lang="en-US" altLang="zh-CN" sz="2400">
                <a:latin typeface="+mn-ea"/>
              </a:rPr>
              <a:t>k</a:t>
            </a:r>
            <a:r>
              <a:rPr lang="zh-CN" altLang="en-US" sz="2400">
                <a:latin typeface="+mn-ea"/>
              </a:rPr>
              <a:t>个点作为初代的聚类中心点 </a:t>
            </a:r>
            <a:endParaRPr lang="en-US" altLang="zh-CN" sz="2400">
              <a:latin typeface="+mn-ea"/>
            </a:endParaRPr>
          </a:p>
          <a:p>
            <a:pPr marL="457200" indent="-457200">
              <a:spcBef>
                <a:spcPts val="600"/>
              </a:spcBef>
              <a:buFont typeface="+mj-lt"/>
              <a:buAutoNum type="arabicPeriod"/>
            </a:pPr>
            <a:r>
              <a:rPr lang="zh-CN" altLang="en-US" sz="2400">
                <a:latin typeface="+mn-ea"/>
              </a:rPr>
              <a:t>将数据集中的每个点分配到一个簇中，即为每个点找</a:t>
            </a:r>
            <a:r>
              <a:rPr lang="zh-CN" altLang="en-US" sz="2400">
                <a:solidFill>
                  <a:srgbClr val="FF0000"/>
                </a:solidFill>
                <a:latin typeface="+mn-ea"/>
              </a:rPr>
              <a:t>距离其最近</a:t>
            </a:r>
            <a:r>
              <a:rPr lang="zh-CN" altLang="en-US" sz="2400">
                <a:latin typeface="+mn-ea"/>
              </a:rPr>
              <a:t>的质心，并将其分</a:t>
            </a:r>
            <a:r>
              <a:rPr lang="zh-CN" altLang="en-US" sz="2400" smtClean="0">
                <a:latin typeface="+mn-ea"/>
              </a:rPr>
              <a:t>配给</a:t>
            </a:r>
            <a:r>
              <a:rPr lang="zh-CN" altLang="en-US" sz="2400">
                <a:latin typeface="+mn-ea"/>
              </a:rPr>
              <a:t>质心</a:t>
            </a:r>
            <a:r>
              <a:rPr lang="zh-CN" altLang="en-US" sz="2400" smtClean="0">
                <a:latin typeface="+mn-ea"/>
              </a:rPr>
              <a:t>所</a:t>
            </a:r>
            <a:r>
              <a:rPr lang="zh-CN" altLang="en-US" sz="2400">
                <a:latin typeface="+mn-ea"/>
              </a:rPr>
              <a:t>对应的</a:t>
            </a:r>
            <a:r>
              <a:rPr lang="zh-CN" altLang="en-US" sz="2400" smtClean="0">
                <a:latin typeface="+mn-ea"/>
              </a:rPr>
              <a:t>簇</a:t>
            </a:r>
            <a:endParaRPr lang="en-US" altLang="zh-CN" sz="2400" smtClean="0">
              <a:latin typeface="+mn-ea"/>
            </a:endParaRPr>
          </a:p>
          <a:p>
            <a:pPr marL="457200" indent="-457200">
              <a:spcBef>
                <a:spcPts val="600"/>
              </a:spcBef>
              <a:buFont typeface="+mj-lt"/>
              <a:buAutoNum type="arabicPeriod"/>
            </a:pPr>
            <a:r>
              <a:rPr lang="zh-CN" altLang="en-US" sz="2400">
                <a:latin typeface="+mn-ea"/>
              </a:rPr>
              <a:t>簇分好后，计算每个簇所有点的</a:t>
            </a:r>
            <a:r>
              <a:rPr lang="zh-CN" altLang="en-US" sz="2400">
                <a:solidFill>
                  <a:srgbClr val="FF0000"/>
                </a:solidFill>
                <a:latin typeface="+mn-ea"/>
              </a:rPr>
              <a:t>平均值</a:t>
            </a:r>
            <a:r>
              <a:rPr lang="zh-CN" altLang="en-US" sz="2400">
                <a:latin typeface="+mn-ea"/>
              </a:rPr>
              <a:t>，将平均值作为对应簇新的</a:t>
            </a:r>
            <a:r>
              <a:rPr lang="zh-CN" altLang="en-US" sz="2400" smtClean="0">
                <a:latin typeface="+mn-ea"/>
              </a:rPr>
              <a:t>质心</a:t>
            </a:r>
            <a:endParaRPr lang="en-US" altLang="zh-CN" sz="2400" smtClean="0">
              <a:latin typeface="+mn-ea"/>
            </a:endParaRPr>
          </a:p>
          <a:p>
            <a:pPr marL="457200" indent="-457200">
              <a:spcBef>
                <a:spcPts val="600"/>
              </a:spcBef>
              <a:buFont typeface="+mj-lt"/>
              <a:buAutoNum type="arabicPeriod"/>
            </a:pPr>
            <a:r>
              <a:rPr lang="zh-CN" altLang="en-US" sz="2400">
                <a:latin typeface="+mn-ea"/>
              </a:rPr>
              <a:t>循环</a:t>
            </a:r>
            <a:r>
              <a:rPr lang="en-US" altLang="zh-CN" sz="2400" smtClean="0">
                <a:latin typeface="+mn-ea"/>
              </a:rPr>
              <a:t>2~3</a:t>
            </a:r>
            <a:r>
              <a:rPr lang="zh-CN" altLang="en-US" sz="2400" smtClean="0">
                <a:latin typeface="+mn-ea"/>
              </a:rPr>
              <a:t>步骤，直到</a:t>
            </a:r>
            <a:r>
              <a:rPr lang="zh-CN" altLang="en-US" sz="2400" smtClean="0">
                <a:solidFill>
                  <a:srgbClr val="FF0000"/>
                </a:solidFill>
                <a:latin typeface="+mn-ea"/>
              </a:rPr>
              <a:t>簇中心不再改变</a:t>
            </a:r>
            <a:r>
              <a:rPr lang="zh-CN" altLang="en-US" sz="2400">
                <a:latin typeface="+mn-ea"/>
              </a:rPr>
              <a:t>或者</a:t>
            </a:r>
            <a:r>
              <a:rPr lang="zh-CN" altLang="en-US" sz="2400" smtClean="0">
                <a:solidFill>
                  <a:srgbClr val="FF0000"/>
                </a:solidFill>
                <a:latin typeface="+mn-ea"/>
              </a:rPr>
              <a:t>达到指定的迭代次数</a:t>
            </a:r>
          </a:p>
        </p:txBody>
      </p:sp>
      <p:sp>
        <p:nvSpPr>
          <p:cNvPr id="26" name="双括号 25">
            <a:extLst>
              <a:ext uri="{FF2B5EF4-FFF2-40B4-BE49-F238E27FC236}">
                <a16:creationId xmlns="" xmlns:a16="http://schemas.microsoft.com/office/drawing/2014/main" id="{E2E39B85-1776-4D39-BA4C-2C18CCC9AEE2}"/>
              </a:ext>
            </a:extLst>
          </p:cNvPr>
          <p:cNvSpPr/>
          <p:nvPr/>
        </p:nvSpPr>
        <p:spPr>
          <a:xfrm>
            <a:off x="6468023" y="705134"/>
            <a:ext cx="558502" cy="288032"/>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a:t>0+5</a:t>
            </a:r>
            <a:endParaRPr lang="zh-CN" altLang="en-US"/>
          </a:p>
        </p:txBody>
      </p:sp>
    </p:spTree>
    <p:extLst>
      <p:ext uri="{BB962C8B-B14F-4D97-AF65-F5344CB8AC3E}">
        <p14:creationId xmlns:p14="http://schemas.microsoft.com/office/powerpoint/2010/main" val="2225387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0057" y="1275813"/>
            <a:ext cx="3116623" cy="24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p:cNvSpPr>
            <a:spLocks noGrp="1"/>
          </p:cNvSpPr>
          <p:nvPr>
            <p:ph type="body" sz="quarter" idx="10"/>
          </p:nvPr>
        </p:nvSpPr>
        <p:spPr/>
        <p:txBody>
          <a:bodyPr/>
          <a:lstStyle/>
          <a:p>
            <a:r>
              <a:rPr lang="en-US" altLang="zh-CN"/>
              <a:t>1</a:t>
            </a:r>
            <a:endParaRPr lang="zh-CN" altLang="en-US"/>
          </a:p>
        </p:txBody>
      </p:sp>
      <p:sp>
        <p:nvSpPr>
          <p:cNvPr id="3" name="文本占位符 2"/>
          <p:cNvSpPr>
            <a:spLocks noGrp="1"/>
          </p:cNvSpPr>
          <p:nvPr>
            <p:ph type="body" sz="quarter" idx="12"/>
          </p:nvPr>
        </p:nvSpPr>
        <p:spPr/>
        <p:txBody>
          <a:bodyPr/>
          <a:lstStyle/>
          <a:p>
            <a:r>
              <a:rPr lang="zh-CN" altLang="en-US" smtClean="0"/>
              <a:t>原理和流程</a:t>
            </a:r>
            <a:endParaRPr lang="zh-CN" altLang="en-US"/>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4445"/>
          <a:stretch/>
        </p:blipFill>
        <p:spPr bwMode="auto">
          <a:xfrm>
            <a:off x="47328" y="1260354"/>
            <a:ext cx="3096344" cy="242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3732"/>
          <a:stretch/>
        </p:blipFill>
        <p:spPr bwMode="auto">
          <a:xfrm>
            <a:off x="2855640" y="1260354"/>
            <a:ext cx="3314153" cy="242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4229"/>
          <a:stretch/>
        </p:blipFill>
        <p:spPr bwMode="auto">
          <a:xfrm>
            <a:off x="5951984" y="1275813"/>
            <a:ext cx="3157147" cy="24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334" y="3978735"/>
            <a:ext cx="3240360" cy="2538572"/>
          </a:xfrm>
          <a:prstGeom prst="rect">
            <a:avLst/>
          </a:prstGeom>
          <a:noFill/>
          <a:ln w="19050">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rotWithShape="1">
          <a:blip r:embed="rId7">
            <a:extLst>
              <a:ext uri="{28A0092B-C50C-407E-A947-70E740481C1C}">
                <a14:useLocalDpi xmlns:a14="http://schemas.microsoft.com/office/drawing/2010/main" val="0"/>
              </a:ext>
            </a:extLst>
          </a:blip>
          <a:srcRect r="3705"/>
          <a:stretch/>
        </p:blipFill>
        <p:spPr bwMode="auto">
          <a:xfrm>
            <a:off x="8544272" y="3978735"/>
            <a:ext cx="3141057" cy="2538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53558" y="3980422"/>
            <a:ext cx="3442642" cy="2536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495600" y="3082008"/>
            <a:ext cx="432048" cy="369332"/>
          </a:xfrm>
          <a:prstGeom prst="rect">
            <a:avLst/>
          </a:prstGeom>
          <a:noFill/>
          <a:ln w="19050">
            <a:noFill/>
          </a:ln>
        </p:spPr>
        <p:txBody>
          <a:bodyPr wrap="square" rtlCol="0">
            <a:spAutoFit/>
          </a:bodyPr>
          <a:lstStyle/>
          <a:p>
            <a:pPr algn="ctr"/>
            <a:r>
              <a:rPr lang="en-US" altLang="zh-CN" smtClean="0"/>
              <a:t>1</a:t>
            </a:r>
            <a:endParaRPr lang="zh-CN" altLang="en-US"/>
          </a:p>
        </p:txBody>
      </p:sp>
      <p:sp>
        <p:nvSpPr>
          <p:cNvPr id="14" name="TextBox 13"/>
          <p:cNvSpPr txBox="1"/>
          <p:nvPr/>
        </p:nvSpPr>
        <p:spPr>
          <a:xfrm>
            <a:off x="5591944" y="3054470"/>
            <a:ext cx="432048" cy="369332"/>
          </a:xfrm>
          <a:prstGeom prst="rect">
            <a:avLst/>
          </a:prstGeom>
          <a:noFill/>
          <a:ln w="19050">
            <a:noFill/>
          </a:ln>
        </p:spPr>
        <p:txBody>
          <a:bodyPr wrap="square" rtlCol="0">
            <a:spAutoFit/>
          </a:bodyPr>
          <a:lstStyle/>
          <a:p>
            <a:pPr algn="ctr"/>
            <a:r>
              <a:rPr lang="en-US" altLang="zh-CN"/>
              <a:t>2</a:t>
            </a:r>
            <a:endParaRPr lang="zh-CN" altLang="en-US"/>
          </a:p>
        </p:txBody>
      </p:sp>
      <p:sp>
        <p:nvSpPr>
          <p:cNvPr id="15" name="TextBox 14"/>
          <p:cNvSpPr txBox="1"/>
          <p:nvPr/>
        </p:nvSpPr>
        <p:spPr>
          <a:xfrm>
            <a:off x="8688288" y="3092570"/>
            <a:ext cx="432048" cy="369332"/>
          </a:xfrm>
          <a:prstGeom prst="rect">
            <a:avLst/>
          </a:prstGeom>
          <a:noFill/>
          <a:ln w="19050">
            <a:noFill/>
          </a:ln>
        </p:spPr>
        <p:txBody>
          <a:bodyPr wrap="square" rtlCol="0">
            <a:spAutoFit/>
          </a:bodyPr>
          <a:lstStyle>
            <a:defPPr>
              <a:defRPr lang="zh-CN"/>
            </a:defPPr>
            <a:lvl1pPr algn="ctr"/>
          </a:lstStyle>
          <a:p>
            <a:r>
              <a:rPr lang="en-US" altLang="zh-CN"/>
              <a:t>3</a:t>
            </a:r>
            <a:endParaRPr lang="zh-CN" altLang="en-US"/>
          </a:p>
        </p:txBody>
      </p:sp>
      <p:sp>
        <p:nvSpPr>
          <p:cNvPr id="16" name="TextBox 15"/>
          <p:cNvSpPr txBox="1"/>
          <p:nvPr/>
        </p:nvSpPr>
        <p:spPr>
          <a:xfrm>
            <a:off x="7104112" y="5805264"/>
            <a:ext cx="432048" cy="369332"/>
          </a:xfrm>
          <a:prstGeom prst="rect">
            <a:avLst/>
          </a:prstGeom>
          <a:noFill/>
          <a:ln w="19050">
            <a:noFill/>
          </a:ln>
        </p:spPr>
        <p:txBody>
          <a:bodyPr wrap="square" rtlCol="0">
            <a:spAutoFit/>
          </a:bodyPr>
          <a:lstStyle>
            <a:defPPr>
              <a:defRPr lang="zh-CN"/>
            </a:defPPr>
            <a:lvl1pPr algn="ctr"/>
          </a:lstStyle>
          <a:p>
            <a:r>
              <a:rPr lang="en-US" altLang="zh-CN"/>
              <a:t>6</a:t>
            </a:r>
            <a:endParaRPr lang="zh-CN" altLang="en-US"/>
          </a:p>
        </p:txBody>
      </p:sp>
      <p:sp>
        <p:nvSpPr>
          <p:cNvPr id="17" name="TextBox 16"/>
          <p:cNvSpPr txBox="1"/>
          <p:nvPr/>
        </p:nvSpPr>
        <p:spPr>
          <a:xfrm>
            <a:off x="3118817" y="5805264"/>
            <a:ext cx="432048" cy="369332"/>
          </a:xfrm>
          <a:prstGeom prst="rect">
            <a:avLst/>
          </a:prstGeom>
          <a:noFill/>
          <a:ln w="19050">
            <a:noFill/>
          </a:ln>
        </p:spPr>
        <p:txBody>
          <a:bodyPr wrap="square" rtlCol="0">
            <a:spAutoFit/>
          </a:bodyPr>
          <a:lstStyle>
            <a:defPPr>
              <a:defRPr lang="zh-CN"/>
            </a:defPPr>
            <a:lvl1pPr algn="ctr"/>
          </a:lstStyle>
          <a:p>
            <a:r>
              <a:rPr lang="en-US" altLang="zh-CN"/>
              <a:t>5</a:t>
            </a:r>
            <a:endParaRPr lang="zh-CN" altLang="en-US"/>
          </a:p>
        </p:txBody>
      </p:sp>
      <p:sp>
        <p:nvSpPr>
          <p:cNvPr id="18" name="TextBox 17"/>
          <p:cNvSpPr txBox="1"/>
          <p:nvPr/>
        </p:nvSpPr>
        <p:spPr>
          <a:xfrm>
            <a:off x="11568608" y="3082008"/>
            <a:ext cx="432048" cy="369332"/>
          </a:xfrm>
          <a:prstGeom prst="rect">
            <a:avLst/>
          </a:prstGeom>
          <a:noFill/>
          <a:ln w="19050">
            <a:noFill/>
          </a:ln>
        </p:spPr>
        <p:txBody>
          <a:bodyPr wrap="square" rtlCol="0">
            <a:spAutoFit/>
          </a:bodyPr>
          <a:lstStyle>
            <a:defPPr>
              <a:defRPr lang="zh-CN"/>
            </a:defPPr>
            <a:lvl1pPr algn="ctr"/>
          </a:lstStyle>
          <a:p>
            <a:r>
              <a:rPr lang="en-US" altLang="zh-CN"/>
              <a:t>4</a:t>
            </a:r>
            <a:endParaRPr lang="zh-CN" altLang="en-US"/>
          </a:p>
        </p:txBody>
      </p:sp>
      <p:sp>
        <p:nvSpPr>
          <p:cNvPr id="19" name="TextBox 18"/>
          <p:cNvSpPr txBox="1"/>
          <p:nvPr/>
        </p:nvSpPr>
        <p:spPr>
          <a:xfrm>
            <a:off x="10992544" y="5805264"/>
            <a:ext cx="432048" cy="369332"/>
          </a:xfrm>
          <a:prstGeom prst="rect">
            <a:avLst/>
          </a:prstGeom>
          <a:noFill/>
          <a:ln w="19050">
            <a:noFill/>
          </a:ln>
        </p:spPr>
        <p:txBody>
          <a:bodyPr wrap="square" rtlCol="0">
            <a:spAutoFit/>
          </a:bodyPr>
          <a:lstStyle>
            <a:defPPr>
              <a:defRPr lang="zh-CN"/>
            </a:defPPr>
            <a:lvl1pPr algn="ctr"/>
          </a:lstStyle>
          <a:p>
            <a:r>
              <a:rPr lang="en-US" altLang="zh-CN" smtClean="0"/>
              <a:t>7</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415480" y="332656"/>
            <a:ext cx="4586400" cy="496824"/>
          </a:xfrm>
        </p:spPr>
        <p:txBody>
          <a:bodyPr/>
          <a:lstStyle/>
          <a:p>
            <a:pPr algn="l"/>
            <a:r>
              <a:rPr lang="en-US" altLang="zh-CN" sz="4000" b="0">
                <a:latin typeface="微软雅黑" panose="020B0503020204020204" pitchFamily="34" charset="-122"/>
                <a:ea typeface="微软雅黑" panose="020B0503020204020204" pitchFamily="34" charset="-122"/>
              </a:rPr>
              <a:t>K</a:t>
            </a:r>
            <a:r>
              <a:rPr lang="zh-CN" altLang="en-US" sz="4000" b="0">
                <a:latin typeface="微软雅黑" panose="020B0503020204020204" pitchFamily="34" charset="-122"/>
                <a:ea typeface="微软雅黑" panose="020B0503020204020204" pitchFamily="34" charset="-122"/>
              </a:rPr>
              <a:t>值选取</a:t>
            </a:r>
            <a:endParaRPr lang="en-US" altLang="zh-CN" sz="4000" b="0">
              <a:latin typeface="微软雅黑" panose="020B0503020204020204" pitchFamily="34" charset="-122"/>
              <a:ea typeface="微软雅黑" panose="020B0503020204020204" pitchFamily="34" charset="-122"/>
            </a:endParaRPr>
          </a:p>
          <a:p>
            <a:endParaRPr lang="zh-CN" altLang="en-US" sz="3600" b="0"/>
          </a:p>
        </p:txBody>
      </p:sp>
      <p:sp>
        <p:nvSpPr>
          <p:cNvPr id="2" name="文本框 1">
            <a:extLst>
              <a:ext uri="{FF2B5EF4-FFF2-40B4-BE49-F238E27FC236}">
                <a16:creationId xmlns="" xmlns:a16="http://schemas.microsoft.com/office/drawing/2014/main" id="{1882A1D4-5F9D-4D2E-A098-551D7D9C22AB}"/>
              </a:ext>
            </a:extLst>
          </p:cNvPr>
          <p:cNvSpPr txBox="1"/>
          <p:nvPr/>
        </p:nvSpPr>
        <p:spPr>
          <a:xfrm>
            <a:off x="911424" y="1772815"/>
            <a:ext cx="8856984" cy="1908215"/>
          </a:xfrm>
          <a:prstGeom prst="rect">
            <a:avLst/>
          </a:prstGeom>
          <a:noFill/>
        </p:spPr>
        <p:txBody>
          <a:bodyPr wrap="square" rtlCol="0">
            <a:spAutoFit/>
          </a:bodyPr>
          <a:lstStyle/>
          <a:p>
            <a:pPr>
              <a:lnSpc>
                <a:spcPct val="150000"/>
              </a:lnSpc>
              <a:spcBef>
                <a:spcPts val="1200"/>
              </a:spcBef>
            </a:pPr>
            <a:r>
              <a:rPr lang="en-US" altLang="zh-CN" sz="2400">
                <a:latin typeface="+mn-ea"/>
              </a:rPr>
              <a:t>K</a:t>
            </a:r>
            <a:r>
              <a:rPr lang="zh-CN" altLang="en-US" sz="2400">
                <a:latin typeface="+mn-ea"/>
              </a:rPr>
              <a:t>值如何选取：</a:t>
            </a:r>
            <a:endParaRPr lang="en-US" altLang="zh-CN" sz="2400">
              <a:latin typeface="+mn-ea"/>
            </a:endParaRPr>
          </a:p>
          <a:p>
            <a:pPr>
              <a:lnSpc>
                <a:spcPct val="150000"/>
              </a:lnSpc>
              <a:spcBef>
                <a:spcPts val="1200"/>
              </a:spcBef>
            </a:pPr>
            <a:r>
              <a:rPr lang="zh-CN" altLang="en-US" sz="2400">
                <a:solidFill>
                  <a:srgbClr val="FF0000"/>
                </a:solidFill>
                <a:latin typeface="+mn-ea"/>
              </a:rPr>
              <a:t>手肘法   </a:t>
            </a:r>
            <a:r>
              <a:rPr lang="zh-CN" altLang="en-US" sz="2400">
                <a:latin typeface="+mn-ea"/>
              </a:rPr>
              <a:t>核心指标为</a:t>
            </a:r>
            <a:r>
              <a:rPr lang="en-US" altLang="zh-CN" sz="2400">
                <a:solidFill>
                  <a:srgbClr val="FF0000"/>
                </a:solidFill>
                <a:latin typeface="+mn-ea"/>
              </a:rPr>
              <a:t>SSE</a:t>
            </a:r>
            <a:r>
              <a:rPr lang="en-US" altLang="zh-CN" sz="2400">
                <a:latin typeface="+mn-ea"/>
              </a:rPr>
              <a:t>(</a:t>
            </a:r>
            <a:r>
              <a:rPr lang="zh-CN" altLang="en-US" sz="2400">
                <a:latin typeface="+mn-ea"/>
              </a:rPr>
              <a:t>误差平方和</a:t>
            </a:r>
            <a:r>
              <a:rPr lang="en-US" altLang="zh-CN" sz="2400" smtClean="0">
                <a:latin typeface="+mn-ea"/>
              </a:rPr>
              <a:t>)</a:t>
            </a:r>
            <a:br>
              <a:rPr lang="en-US" altLang="zh-CN" sz="2400" smtClean="0">
                <a:latin typeface="+mn-ea"/>
              </a:rPr>
            </a:br>
            <a:r>
              <a:rPr lang="en-US" altLang="zh-CN" sz="2400" smtClean="0">
                <a:latin typeface="+mn-ea"/>
              </a:rPr>
              <a:t>                SSE</a:t>
            </a:r>
            <a:r>
              <a:rPr lang="zh-CN" altLang="en-US" sz="2400">
                <a:latin typeface="+mn-ea"/>
              </a:rPr>
              <a:t>是所有样本的聚类误差，代表了聚类</a:t>
            </a:r>
            <a:r>
              <a:rPr lang="zh-CN" altLang="en-US" sz="2400" smtClean="0">
                <a:latin typeface="+mn-ea"/>
              </a:rPr>
              <a:t>效果的</a:t>
            </a:r>
            <a:r>
              <a:rPr lang="zh-CN" altLang="en-US" sz="2400">
                <a:latin typeface="+mn-ea"/>
              </a:rPr>
              <a:t>好坏</a:t>
            </a:r>
            <a:endParaRPr lang="en-US" altLang="zh-CN" sz="2400">
              <a:latin typeface="+mn-ea"/>
            </a:endParaRPr>
          </a:p>
        </p:txBody>
      </p:sp>
      <mc:AlternateContent xmlns:mc="http://schemas.openxmlformats.org/markup-compatibility/2006" xmlns:a14="http://schemas.microsoft.com/office/drawing/2010/main">
        <mc:Choice Requires="a14">
          <p:sp>
            <p:nvSpPr>
              <p:cNvPr id="5" name="TextBox 4"/>
              <p:cNvSpPr txBox="1"/>
              <p:nvPr/>
            </p:nvSpPr>
            <p:spPr>
              <a:xfrm>
                <a:off x="999282" y="3921094"/>
                <a:ext cx="8985150" cy="1884170"/>
              </a:xfrm>
              <a:prstGeom prst="rect">
                <a:avLst/>
              </a:prstGeom>
              <a:noFill/>
            </p:spPr>
            <p:txBody>
              <a:bodyPr wrap="square" rtlCol="0">
                <a:spAutoFit/>
              </a:bodyPr>
              <a:lstStyle/>
              <a:p>
                <a:pPr>
                  <a:lnSpc>
                    <a:spcPct val="150000"/>
                  </a:lnSpc>
                </a:pPr>
                <a:r>
                  <a:rPr lang="en-US" altLang="zh-CN" sz="2400" smtClean="0">
                    <a:latin typeface="+mn-ea"/>
                  </a:rPr>
                  <a:t>SSE</a:t>
                </a:r>
                <a14:m>
                  <m:oMath xmlns:m="http://schemas.openxmlformats.org/officeDocument/2006/math">
                    <m:r>
                      <a:rPr lang="pt-BR" altLang="zh-CN" sz="2400">
                        <a:latin typeface="Cambria Math"/>
                      </a:rPr>
                      <m:t>=</m:t>
                    </m:r>
                    <m:sSup>
                      <m:sSupPr>
                        <m:ctrlPr>
                          <a:rPr lang="en-US" altLang="zh-CN" sz="2400" i="1">
                            <a:latin typeface="Cambria Math"/>
                          </a:rPr>
                        </m:ctrlPr>
                      </m:sSupPr>
                      <m:e>
                        <m:nary>
                          <m:naryPr>
                            <m:chr m:val="∑"/>
                            <m:ctrlPr>
                              <a:rPr lang="pt-BR" altLang="zh-CN" sz="2400" i="1" smtClean="0">
                                <a:latin typeface="Cambria Math"/>
                              </a:rPr>
                            </m:ctrlPr>
                          </m:naryPr>
                          <m:sub>
                            <m:r>
                              <m:rPr>
                                <m:brk m:alnAt="23"/>
                              </m:rPr>
                              <a:rPr lang="en-US" altLang="zh-CN" sz="2400">
                                <a:latin typeface="Cambria Math"/>
                              </a:rPr>
                              <m:t>𝒊</m:t>
                            </m:r>
                            <m:r>
                              <a:rPr lang="pt-BR" altLang="zh-CN" sz="2400">
                                <a:latin typeface="Cambria Math"/>
                              </a:rPr>
                              <m:t>=</m:t>
                            </m:r>
                            <m:r>
                              <a:rPr lang="en-US" altLang="zh-CN" sz="2400">
                                <a:latin typeface="Cambria Math"/>
                              </a:rPr>
                              <m:t>𝟏</m:t>
                            </m:r>
                          </m:sub>
                          <m:sup>
                            <m:r>
                              <a:rPr lang="en-US" altLang="zh-CN" sz="2400">
                                <a:latin typeface="Cambria Math"/>
                              </a:rPr>
                              <m:t>𝒌</m:t>
                            </m:r>
                          </m:sup>
                          <m:e>
                            <m:nary>
                              <m:naryPr>
                                <m:chr m:val="∑"/>
                                <m:supHide m:val="on"/>
                                <m:ctrlPr>
                                  <a:rPr lang="pt-BR" altLang="zh-CN" sz="2400" i="1" smtClean="0">
                                    <a:latin typeface="Cambria Math"/>
                                  </a:rPr>
                                </m:ctrlPr>
                              </m:naryPr>
                              <m:sub>
                                <m:sSub>
                                  <m:sSubPr>
                                    <m:ctrlPr>
                                      <a:rPr lang="pt-BR" altLang="zh-CN" sz="2400" i="1" smtClean="0">
                                        <a:latin typeface="Cambria Math"/>
                                      </a:rPr>
                                    </m:ctrlPr>
                                  </m:sSubPr>
                                  <m:e>
                                    <m:r>
                                      <a:rPr lang="en-US" altLang="zh-CN" sz="2400" b="0" i="1" smtClean="0">
                                        <a:latin typeface="Cambria Math"/>
                                      </a:rPr>
                                      <m:t>𝑥</m:t>
                                    </m:r>
                                  </m:e>
                                  <m:sub>
                                    <m:r>
                                      <a:rPr lang="en-US" altLang="zh-CN" sz="2400" b="0" i="1" smtClean="0">
                                        <a:latin typeface="Cambria Math"/>
                                      </a:rPr>
                                      <m:t>𝑖</m:t>
                                    </m:r>
                                  </m:sub>
                                </m:sSub>
                                <m:r>
                                  <m:rPr>
                                    <m:brk m:alnAt="23"/>
                                  </m:rPr>
                                  <a:rPr lang="zh-CN" altLang="en-US" sz="2400">
                                    <a:latin typeface="Cambria Math"/>
                                  </a:rPr>
                                  <m:t>𝝐</m:t>
                                </m:r>
                                <m:sSub>
                                  <m:sSubPr>
                                    <m:ctrlPr>
                                      <a:rPr lang="en-US" altLang="zh-CN" sz="2400" i="1">
                                        <a:latin typeface="Cambria Math"/>
                                      </a:rPr>
                                    </m:ctrlPr>
                                  </m:sSubPr>
                                  <m:e>
                                    <m:r>
                                      <a:rPr lang="en-US" altLang="zh-CN" sz="2400">
                                        <a:latin typeface="Cambria Math"/>
                                      </a:rPr>
                                      <m:t>𝑪</m:t>
                                    </m:r>
                                  </m:e>
                                  <m:sub>
                                    <m:r>
                                      <a:rPr lang="en-US" altLang="zh-CN" sz="2400">
                                        <a:latin typeface="Cambria Math"/>
                                      </a:rPr>
                                      <m:t>𝒊</m:t>
                                    </m:r>
                                  </m:sub>
                                </m:sSub>
                              </m:sub>
                              <m:sup/>
                              <m:e>
                                <m:r>
                                  <a:rPr lang="en-US" altLang="zh-CN" sz="2400">
                                    <a:latin typeface="Cambria Math"/>
                                  </a:rPr>
                                  <m:t>|</m:t>
                                </m:r>
                                <m:sSub>
                                  <m:sSubPr>
                                    <m:ctrlPr>
                                      <a:rPr lang="en-US" altLang="zh-CN" sz="2400" i="1" smtClean="0">
                                        <a:latin typeface="Cambria Math"/>
                                      </a:rPr>
                                    </m:ctrlPr>
                                  </m:sSubPr>
                                  <m:e>
                                    <m:r>
                                      <a:rPr lang="en-US" altLang="zh-CN" sz="2400" b="0" i="1" smtClean="0">
                                        <a:latin typeface="Cambria Math"/>
                                      </a:rPr>
                                      <m:t>𝑥</m:t>
                                    </m:r>
                                  </m:e>
                                  <m:sub>
                                    <m:r>
                                      <a:rPr lang="en-US" altLang="zh-CN" sz="2400" b="0" i="1" smtClean="0">
                                        <a:latin typeface="Cambria Math"/>
                                      </a:rPr>
                                      <m:t>𝑖</m:t>
                                    </m:r>
                                  </m:sub>
                                </m:sSub>
                                <m:r>
                                  <a:rPr lang="en-US" altLang="zh-CN" sz="2400">
                                    <a:latin typeface="Cambria Math"/>
                                  </a:rPr>
                                  <m:t>−</m:t>
                                </m:r>
                              </m:e>
                            </m:nary>
                            <m:sSub>
                              <m:sSubPr>
                                <m:ctrlPr>
                                  <a:rPr lang="en-US" altLang="zh-CN" sz="2400" i="1" smtClean="0">
                                    <a:latin typeface="Cambria Math"/>
                                  </a:rPr>
                                </m:ctrlPr>
                              </m:sSubPr>
                              <m:e>
                                <m:r>
                                  <a:rPr lang="en-US" altLang="zh-CN" sz="2400" b="0" i="1" smtClean="0">
                                    <a:latin typeface="Cambria Math"/>
                                  </a:rPr>
                                  <m:t>𝑚</m:t>
                                </m:r>
                              </m:e>
                              <m:sub>
                                <m:r>
                                  <a:rPr lang="en-US" altLang="zh-CN" sz="2400" b="0" i="1" smtClean="0">
                                    <a:latin typeface="Cambria Math"/>
                                  </a:rPr>
                                  <m:t>𝑖</m:t>
                                </m:r>
                              </m:sub>
                            </m:sSub>
                          </m:e>
                        </m:nary>
                        <m:r>
                          <a:rPr lang="en-US" altLang="zh-CN" sz="2400">
                            <a:latin typeface="Cambria Math"/>
                          </a:rPr>
                          <m:t>|</m:t>
                        </m:r>
                      </m:e>
                      <m:sup>
                        <m:r>
                          <a:rPr lang="en-US" altLang="zh-CN" sz="2400">
                            <a:latin typeface="Cambria Math"/>
                          </a:rPr>
                          <m:t>𝟐</m:t>
                        </m:r>
                      </m:sup>
                    </m:sSup>
                  </m:oMath>
                </a14:m>
                <a:r>
                  <a:rPr lang="zh-CN" altLang="en-US" sz="2400">
                    <a:latin typeface="+mn-ea"/>
                  </a:rPr>
                  <a:t>    </a:t>
                </a:r>
                <a14:m>
                  <m:oMath xmlns:m="http://schemas.openxmlformats.org/officeDocument/2006/math">
                    <m:sSub>
                      <m:sSubPr>
                        <m:ctrlPr>
                          <a:rPr lang="en-US" altLang="zh-CN" sz="2400" i="1" smtClean="0">
                            <a:latin typeface="Cambria Math"/>
                          </a:rPr>
                        </m:ctrlPr>
                      </m:sSubPr>
                      <m:e>
                        <m:r>
                          <a:rPr lang="en-US" altLang="zh-CN" sz="2400" b="0" i="1" smtClean="0">
                            <a:latin typeface="Cambria Math"/>
                          </a:rPr>
                          <m:t>𝑚</m:t>
                        </m:r>
                      </m:e>
                      <m:sub>
                        <m:r>
                          <a:rPr lang="en-US" altLang="zh-CN" sz="2400" b="0" i="1" smtClean="0">
                            <a:latin typeface="Cambria Math"/>
                          </a:rPr>
                          <m:t>𝑖</m:t>
                        </m:r>
                      </m:sub>
                    </m:sSub>
                    <m:r>
                      <a:rPr lang="en-US" altLang="zh-CN" sz="2400" b="0" i="1" smtClean="0">
                        <a:latin typeface="Cambria Math"/>
                      </a:rPr>
                      <m:t>=</m:t>
                    </m:r>
                    <m:f>
                      <m:fPr>
                        <m:ctrlPr>
                          <a:rPr lang="en-US" altLang="zh-CN" sz="2400" i="1">
                            <a:latin typeface="Cambria Math"/>
                          </a:rPr>
                        </m:ctrlPr>
                      </m:fPr>
                      <m:num>
                        <m:r>
                          <a:rPr lang="en-US" altLang="zh-CN" sz="2400">
                            <a:latin typeface="Cambria Math"/>
                          </a:rPr>
                          <m:t>𝟏</m:t>
                        </m:r>
                      </m:num>
                      <m:den>
                        <m:r>
                          <a:rPr lang="en-US" altLang="zh-CN" sz="2400">
                            <a:latin typeface="Cambria Math"/>
                          </a:rPr>
                          <m:t>|</m:t>
                        </m:r>
                        <m:sSub>
                          <m:sSubPr>
                            <m:ctrlPr>
                              <a:rPr lang="en-US" altLang="zh-CN" sz="2400" i="1">
                                <a:latin typeface="Cambria Math"/>
                              </a:rPr>
                            </m:ctrlPr>
                          </m:sSubPr>
                          <m:e>
                            <m:r>
                              <a:rPr lang="en-US" altLang="zh-CN" sz="2400">
                                <a:latin typeface="Cambria Math"/>
                              </a:rPr>
                              <m:t>𝑪</m:t>
                            </m:r>
                          </m:e>
                          <m:sub>
                            <m:r>
                              <a:rPr lang="en-US" altLang="zh-CN" sz="2400">
                                <a:latin typeface="Cambria Math"/>
                              </a:rPr>
                              <m:t>𝒊</m:t>
                            </m:r>
                          </m:sub>
                        </m:sSub>
                        <m:r>
                          <a:rPr lang="en-US" altLang="zh-CN" sz="2400">
                            <a:latin typeface="Cambria Math"/>
                          </a:rPr>
                          <m:t>|</m:t>
                        </m:r>
                      </m:den>
                    </m:f>
                    <m:nary>
                      <m:naryPr>
                        <m:chr m:val="∑"/>
                        <m:limLoc m:val="subSup"/>
                        <m:supHide m:val="on"/>
                        <m:ctrlPr>
                          <a:rPr lang="en-US" altLang="zh-CN" sz="2400" i="1" smtClean="0">
                            <a:latin typeface="Cambria Math"/>
                          </a:rPr>
                        </m:ctrlPr>
                      </m:naryPr>
                      <m:sub>
                        <m:sSub>
                          <m:sSubPr>
                            <m:ctrlPr>
                              <a:rPr lang="en-US" altLang="zh-CN" sz="2400" i="1" smtClean="0">
                                <a:latin typeface="Cambria Math"/>
                              </a:rPr>
                            </m:ctrlPr>
                          </m:sSubPr>
                          <m:e>
                            <m:r>
                              <a:rPr lang="en-US" altLang="zh-CN" sz="2400" b="0" i="1" smtClean="0">
                                <a:latin typeface="Cambria Math"/>
                              </a:rPr>
                              <m:t>𝑥</m:t>
                            </m:r>
                          </m:e>
                          <m:sub>
                            <m:r>
                              <a:rPr lang="en-US" altLang="zh-CN" sz="2400" b="0" i="1" smtClean="0">
                                <a:latin typeface="Cambria Math"/>
                              </a:rPr>
                              <m:t>𝑖</m:t>
                            </m:r>
                          </m:sub>
                        </m:sSub>
                        <m:r>
                          <m:rPr>
                            <m:brk m:alnAt="9"/>
                          </m:rPr>
                          <a:rPr lang="zh-CN" altLang="en-US" sz="2400" b="0" i="1" smtClean="0">
                            <a:latin typeface="Cambria Math"/>
                          </a:rPr>
                          <m:t>𝜖</m:t>
                        </m:r>
                        <m:sSub>
                          <m:sSubPr>
                            <m:ctrlPr>
                              <a:rPr lang="en-US" altLang="zh-CN" sz="2400" b="0" i="1" smtClean="0">
                                <a:latin typeface="Cambria Math"/>
                              </a:rPr>
                            </m:ctrlPr>
                          </m:sSubPr>
                          <m:e>
                            <m:r>
                              <a:rPr lang="en-US" altLang="zh-CN" sz="2400" b="0" i="1" smtClean="0">
                                <a:latin typeface="Cambria Math"/>
                              </a:rPr>
                              <m:t>𝐶</m:t>
                            </m:r>
                          </m:e>
                          <m:sub>
                            <m:r>
                              <a:rPr lang="en-US" altLang="zh-CN" sz="2400" b="0" i="1" smtClean="0">
                                <a:latin typeface="Cambria Math"/>
                              </a:rPr>
                              <m:t>𝑖</m:t>
                            </m:r>
                          </m:sub>
                        </m:sSub>
                      </m:sub>
                      <m:sup/>
                      <m:e>
                        <m:sSub>
                          <m:sSubPr>
                            <m:ctrlPr>
                              <a:rPr lang="en-US" altLang="zh-CN" sz="2400" i="1" smtClean="0">
                                <a:latin typeface="Cambria Math"/>
                              </a:rPr>
                            </m:ctrlPr>
                          </m:sSubPr>
                          <m:e>
                            <m:r>
                              <a:rPr lang="en-US" altLang="zh-CN" sz="2400" b="0" i="1" smtClean="0">
                                <a:latin typeface="Cambria Math"/>
                              </a:rPr>
                              <m:t>𝑥</m:t>
                            </m:r>
                          </m:e>
                          <m:sub>
                            <m:r>
                              <a:rPr lang="en-US" altLang="zh-CN" sz="2400" b="0" i="1" smtClean="0">
                                <a:latin typeface="Cambria Math"/>
                              </a:rPr>
                              <m:t>𝑖</m:t>
                            </m:r>
                          </m:sub>
                        </m:sSub>
                      </m:e>
                    </m:nary>
                  </m:oMath>
                </a14:m>
                <a:endParaRPr lang="en-US" altLang="zh-CN" sz="2400">
                  <a:latin typeface="+mn-ea"/>
                </a:endParaRPr>
              </a:p>
              <a:p>
                <a:pPr>
                  <a:lnSpc>
                    <a:spcPct val="150000"/>
                  </a:lnSpc>
                </a:pPr>
                <a14:m>
                  <m:oMath xmlns:m="http://schemas.openxmlformats.org/officeDocument/2006/math">
                    <m:sSub>
                      <m:sSubPr>
                        <m:ctrlPr>
                          <a:rPr lang="en-US" altLang="zh-CN" sz="2400" i="1">
                            <a:latin typeface="Cambria Math"/>
                          </a:rPr>
                        </m:ctrlPr>
                      </m:sSubPr>
                      <m:e>
                        <m:r>
                          <m:rPr>
                            <m:sty m:val="p"/>
                          </m:rPr>
                          <a:rPr lang="en-US" altLang="zh-CN" sz="2400">
                            <a:latin typeface="Cambria Math"/>
                          </a:rPr>
                          <m:t>C</m:t>
                        </m:r>
                      </m:e>
                      <m:sub>
                        <m:r>
                          <m:rPr>
                            <m:sty m:val="p"/>
                          </m:rPr>
                          <a:rPr lang="en-US" altLang="zh-CN" sz="2400">
                            <a:latin typeface="Cambria Math"/>
                          </a:rPr>
                          <m:t>i</m:t>
                        </m:r>
                      </m:sub>
                    </m:sSub>
                    <m:r>
                      <a:rPr lang="en-US" altLang="zh-CN" sz="2400">
                        <a:latin typeface="Cambria Math"/>
                      </a:rPr>
                      <m:t> </m:t>
                    </m:r>
                  </m:oMath>
                </a14:m>
                <a:r>
                  <a:rPr lang="zh-CN" altLang="en-US" sz="2400">
                    <a:latin typeface="+mn-ea"/>
                  </a:rPr>
                  <a:t>是第</a:t>
                </a:r>
                <a:r>
                  <a:rPr lang="en-US" altLang="zh-CN" sz="2400">
                    <a:latin typeface="+mn-ea"/>
                  </a:rPr>
                  <a:t>i</a:t>
                </a:r>
                <a:r>
                  <a:rPr lang="zh-CN" altLang="en-US" sz="2400">
                    <a:latin typeface="+mn-ea"/>
                  </a:rPr>
                  <a:t>个簇</a:t>
                </a:r>
                <a:r>
                  <a:rPr lang="zh-CN" altLang="en-US" sz="2400" smtClean="0">
                    <a:latin typeface="+mn-ea"/>
                  </a:rPr>
                  <a:t>，</a:t>
                </a:r>
                <a14:m>
                  <m:oMath xmlns:m="http://schemas.openxmlformats.org/officeDocument/2006/math">
                    <m:sSub>
                      <m:sSubPr>
                        <m:ctrlPr>
                          <a:rPr lang="en-US" altLang="zh-CN" sz="2400" i="1" smtClean="0">
                            <a:latin typeface="Cambria Math"/>
                          </a:rPr>
                        </m:ctrlPr>
                      </m:sSubPr>
                      <m:e>
                        <m:r>
                          <a:rPr lang="en-US" altLang="zh-CN" sz="2400" b="0" i="1" smtClean="0">
                            <a:latin typeface="Cambria Math"/>
                          </a:rPr>
                          <m:t>𝑥</m:t>
                        </m:r>
                      </m:e>
                      <m:sub>
                        <m:r>
                          <a:rPr lang="en-US" altLang="zh-CN" sz="2400" b="0" i="1" smtClean="0">
                            <a:latin typeface="Cambria Math"/>
                          </a:rPr>
                          <m:t>𝑖</m:t>
                        </m:r>
                      </m:sub>
                    </m:sSub>
                  </m:oMath>
                </a14:m>
                <a:r>
                  <a:rPr lang="zh-CN" altLang="en-US" sz="2400" smtClean="0">
                    <a:latin typeface="+mn-ea"/>
                  </a:rPr>
                  <a:t>是</a:t>
                </a:r>
                <a14:m>
                  <m:oMath xmlns:m="http://schemas.openxmlformats.org/officeDocument/2006/math">
                    <m:sSub>
                      <m:sSubPr>
                        <m:ctrlPr>
                          <a:rPr lang="en-US" altLang="zh-CN" sz="2400" i="1">
                            <a:latin typeface="Cambria Math"/>
                          </a:rPr>
                        </m:ctrlPr>
                      </m:sSubPr>
                      <m:e>
                        <m:r>
                          <m:rPr>
                            <m:sty m:val="p"/>
                          </m:rPr>
                          <a:rPr lang="en-US" altLang="zh-CN" sz="2400">
                            <a:latin typeface="Cambria Math"/>
                          </a:rPr>
                          <m:t>C</m:t>
                        </m:r>
                      </m:e>
                      <m:sub>
                        <m:r>
                          <m:rPr>
                            <m:sty m:val="p"/>
                          </m:rPr>
                          <a:rPr lang="en-US" altLang="zh-CN" sz="2400">
                            <a:latin typeface="Cambria Math"/>
                          </a:rPr>
                          <m:t>i</m:t>
                        </m:r>
                      </m:sub>
                    </m:sSub>
                    <m:r>
                      <a:rPr lang="en-US" altLang="zh-CN" sz="2400">
                        <a:latin typeface="Cambria Math"/>
                      </a:rPr>
                      <m:t> </m:t>
                    </m:r>
                  </m:oMath>
                </a14:m>
                <a:r>
                  <a:rPr lang="zh-CN" altLang="en-US" sz="2400">
                    <a:latin typeface="+mn-ea"/>
                  </a:rPr>
                  <a:t>中的样本点，</a:t>
                </a:r>
                <a14:m>
                  <m:oMath xmlns:m="http://schemas.openxmlformats.org/officeDocument/2006/math">
                    <m:sSub>
                      <m:sSubPr>
                        <m:ctrlPr>
                          <a:rPr lang="en-US" altLang="zh-CN" sz="2400" i="1">
                            <a:latin typeface="Cambria Math"/>
                          </a:rPr>
                        </m:ctrlPr>
                      </m:sSubPr>
                      <m:e>
                        <m:r>
                          <m:rPr>
                            <m:sty m:val="p"/>
                          </m:rPr>
                          <a:rPr lang="en-US" altLang="zh-CN" sz="2400">
                            <a:latin typeface="Cambria Math"/>
                          </a:rPr>
                          <m:t>m</m:t>
                        </m:r>
                      </m:e>
                      <m:sub>
                        <m:r>
                          <m:rPr>
                            <m:sty m:val="p"/>
                          </m:rPr>
                          <a:rPr lang="en-US" altLang="zh-CN" sz="2400">
                            <a:latin typeface="Cambria Math"/>
                          </a:rPr>
                          <m:t>i</m:t>
                        </m:r>
                      </m:sub>
                    </m:sSub>
                  </m:oMath>
                </a14:m>
                <a:r>
                  <a:rPr lang="zh-CN" altLang="en-US" sz="2400">
                    <a:latin typeface="+mn-ea"/>
                  </a:rPr>
                  <a:t>是</a:t>
                </a:r>
                <a14:m>
                  <m:oMath xmlns:m="http://schemas.openxmlformats.org/officeDocument/2006/math">
                    <m:sSub>
                      <m:sSubPr>
                        <m:ctrlPr>
                          <a:rPr lang="en-US" altLang="zh-CN" sz="2400" i="1">
                            <a:latin typeface="Cambria Math"/>
                          </a:rPr>
                        </m:ctrlPr>
                      </m:sSubPr>
                      <m:e>
                        <m:r>
                          <m:rPr>
                            <m:sty m:val="p"/>
                          </m:rPr>
                          <a:rPr lang="en-US" altLang="zh-CN" sz="2400">
                            <a:latin typeface="Cambria Math"/>
                          </a:rPr>
                          <m:t>C</m:t>
                        </m:r>
                      </m:e>
                      <m:sub>
                        <m:r>
                          <m:rPr>
                            <m:sty m:val="p"/>
                          </m:rPr>
                          <a:rPr lang="en-US" altLang="zh-CN" sz="2400">
                            <a:latin typeface="Cambria Math"/>
                          </a:rPr>
                          <m:t>i</m:t>
                        </m:r>
                      </m:sub>
                    </m:sSub>
                  </m:oMath>
                </a14:m>
                <a:r>
                  <a:rPr lang="zh-CN" altLang="en-US" sz="2400" smtClean="0">
                    <a:latin typeface="+mn-ea"/>
                  </a:rPr>
                  <a:t>的均值向量即质心</a:t>
                </a:r>
                <a:endParaRPr lang="en-US" altLang="zh-CN" sz="2400">
                  <a:latin typeface="+mn-ea"/>
                </a:endParaRPr>
              </a:p>
              <a:p>
                <a:endParaRPr lang="zh-CN" altLang="en-US" sz="2400">
                  <a:latin typeface="+mn-ea"/>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99282" y="3921094"/>
                <a:ext cx="8985150" cy="1884170"/>
              </a:xfrm>
              <a:prstGeom prst="rect">
                <a:avLst/>
              </a:prstGeom>
              <a:blipFill rotWithShape="1">
                <a:blip r:embed="rId4"/>
                <a:stretch>
                  <a:fillRect l="-1085"/>
                </a:stretch>
              </a:blipFill>
            </p:spPr>
            <p:txBody>
              <a:bodyPr/>
              <a:lstStyle/>
              <a:p>
                <a:r>
                  <a:rPr lang="zh-CN" altLang="en-US">
                    <a:noFill/>
                  </a:rPr>
                  <a:t> </a:t>
                </a:r>
              </a:p>
            </p:txBody>
          </p:sp>
        </mc:Fallback>
      </mc:AlternateContent>
      <p:sp>
        <p:nvSpPr>
          <p:cNvPr id="6" name="文本占位符 1"/>
          <p:cNvSpPr>
            <a:spLocks noGrp="1"/>
          </p:cNvSpPr>
          <p:nvPr>
            <p:ph type="body" sz="quarter" idx="10"/>
          </p:nvPr>
        </p:nvSpPr>
        <p:spPr>
          <a:xfrm>
            <a:off x="459944" y="278936"/>
            <a:ext cx="864096" cy="1008063"/>
          </a:xfrm>
        </p:spPr>
        <p:txBody>
          <a:bodyPr/>
          <a:lstStyle/>
          <a:p>
            <a:r>
              <a:rPr lang="en-US" altLang="zh-CN" b="0"/>
              <a:t>2</a:t>
            </a:r>
            <a:endParaRPr lang="zh-CN" altLang="en-US" b="0"/>
          </a:p>
        </p:txBody>
      </p:sp>
    </p:spTree>
    <p:extLst>
      <p:ext uri="{BB962C8B-B14F-4D97-AF65-F5344CB8AC3E}">
        <p14:creationId xmlns:p14="http://schemas.microsoft.com/office/powerpoint/2010/main" val="41957947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t>2</a:t>
            </a:r>
            <a:endParaRPr lang="zh-CN" altLang="en-US"/>
          </a:p>
        </p:txBody>
      </p:sp>
      <p:sp>
        <p:nvSpPr>
          <p:cNvPr id="3" name="文本占位符 2"/>
          <p:cNvSpPr>
            <a:spLocks noGrp="1"/>
          </p:cNvSpPr>
          <p:nvPr>
            <p:ph type="body" sz="quarter" idx="12"/>
          </p:nvPr>
        </p:nvSpPr>
        <p:spPr/>
        <p:txBody>
          <a:bodyPr/>
          <a:lstStyle/>
          <a:p>
            <a:r>
              <a:rPr lang="en-US" altLang="zh-CN" smtClean="0"/>
              <a:t>K</a:t>
            </a:r>
            <a:r>
              <a:rPr lang="zh-CN" altLang="en-US" smtClean="0"/>
              <a:t>值选取</a:t>
            </a:r>
            <a:endParaRPr lang="zh-CN" altLang="en-US"/>
          </a:p>
        </p:txBody>
      </p:sp>
      <p:sp>
        <p:nvSpPr>
          <p:cNvPr id="4" name="TextBox 3"/>
          <p:cNvSpPr txBox="1"/>
          <p:nvPr/>
        </p:nvSpPr>
        <p:spPr>
          <a:xfrm>
            <a:off x="623392" y="1192684"/>
            <a:ext cx="10873208" cy="2308324"/>
          </a:xfrm>
          <a:prstGeom prst="rect">
            <a:avLst/>
          </a:prstGeom>
          <a:noFill/>
        </p:spPr>
        <p:txBody>
          <a:bodyPr wrap="square" rtlCol="0">
            <a:spAutoFit/>
          </a:bodyPr>
          <a:lstStyle/>
          <a:p>
            <a:r>
              <a:rPr lang="zh-CN" altLang="en-US" sz="2400" smtClean="0">
                <a:latin typeface="+mn-ea"/>
              </a:rPr>
              <a:t>手肘法核心思想</a:t>
            </a:r>
            <a:r>
              <a:rPr lang="zh-CN" altLang="en-US" sz="2000" smtClean="0">
                <a:latin typeface="+mn-ea"/>
              </a:rPr>
              <a:t>：</a:t>
            </a:r>
            <a:endParaRPr lang="en-US" altLang="zh-CN" sz="2000" smtClean="0">
              <a:latin typeface="+mn-ea"/>
            </a:endParaRPr>
          </a:p>
          <a:p>
            <a:r>
              <a:rPr lang="zh-CN" altLang="en-US" sz="2000" smtClean="0">
                <a:latin typeface="+mn-ea"/>
              </a:rPr>
              <a:t>        随着</a:t>
            </a:r>
            <a:r>
              <a:rPr lang="zh-CN" altLang="en-US" sz="2000">
                <a:latin typeface="+mn-ea"/>
              </a:rPr>
              <a:t>聚类数</a:t>
            </a:r>
            <a:r>
              <a:rPr lang="en-US" altLang="zh-CN" sz="2000">
                <a:latin typeface="+mn-ea"/>
              </a:rPr>
              <a:t>k</a:t>
            </a:r>
            <a:r>
              <a:rPr lang="zh-CN" altLang="en-US" sz="2000">
                <a:latin typeface="+mn-ea"/>
              </a:rPr>
              <a:t>的增大，样本划分会更加精细，每个簇的聚合程度会逐渐提高，那么误差平方和</a:t>
            </a:r>
            <a:r>
              <a:rPr lang="en-US" altLang="zh-CN" sz="2000">
                <a:latin typeface="+mn-ea"/>
              </a:rPr>
              <a:t>SSE</a:t>
            </a:r>
            <a:r>
              <a:rPr lang="zh-CN" altLang="en-US" sz="2000">
                <a:latin typeface="+mn-ea"/>
              </a:rPr>
              <a:t>自然会逐渐变小</a:t>
            </a:r>
            <a:r>
              <a:rPr lang="zh-CN" altLang="en-US" sz="2000" smtClean="0">
                <a:latin typeface="+mn-ea"/>
              </a:rPr>
              <a:t>。</a:t>
            </a:r>
            <a:endParaRPr lang="en-US" altLang="zh-CN" sz="2000" smtClean="0">
              <a:latin typeface="+mn-ea"/>
            </a:endParaRPr>
          </a:p>
          <a:p>
            <a:r>
              <a:rPr lang="en-US" altLang="zh-CN" sz="2000">
                <a:latin typeface="+mn-ea"/>
              </a:rPr>
              <a:t> </a:t>
            </a:r>
            <a:r>
              <a:rPr lang="en-US" altLang="zh-CN" sz="2000" smtClean="0">
                <a:latin typeface="+mn-ea"/>
              </a:rPr>
              <a:t>       </a:t>
            </a:r>
            <a:r>
              <a:rPr lang="zh-CN" altLang="en-US" sz="2000" smtClean="0">
                <a:latin typeface="+mn-ea"/>
              </a:rPr>
              <a:t>当</a:t>
            </a:r>
            <a:r>
              <a:rPr lang="en-US" altLang="zh-CN" sz="2000">
                <a:latin typeface="+mn-ea"/>
              </a:rPr>
              <a:t>k</a:t>
            </a:r>
            <a:r>
              <a:rPr lang="zh-CN" altLang="en-US" sz="2000">
                <a:latin typeface="+mn-ea"/>
              </a:rPr>
              <a:t>小于真实聚类数时，由于</a:t>
            </a:r>
            <a:r>
              <a:rPr lang="en-US" altLang="zh-CN" sz="2000">
                <a:latin typeface="+mn-ea"/>
              </a:rPr>
              <a:t>k</a:t>
            </a:r>
            <a:r>
              <a:rPr lang="zh-CN" altLang="en-US" sz="2000">
                <a:latin typeface="+mn-ea"/>
              </a:rPr>
              <a:t>的增大会大幅增加每个簇的聚合程度，</a:t>
            </a:r>
            <a:r>
              <a:rPr lang="zh-CN" altLang="en-US" sz="2000" smtClean="0">
                <a:latin typeface="+mn-ea"/>
              </a:rPr>
              <a:t>故</a:t>
            </a:r>
            <a:r>
              <a:rPr lang="en-US" altLang="zh-CN" sz="2000" smtClean="0">
                <a:latin typeface="+mn-ea"/>
              </a:rPr>
              <a:t>SSE</a:t>
            </a:r>
            <a:r>
              <a:rPr lang="zh-CN" altLang="en-US" sz="2000">
                <a:latin typeface="+mn-ea"/>
              </a:rPr>
              <a:t>的下降</a:t>
            </a:r>
            <a:r>
              <a:rPr lang="zh-CN" altLang="en-US" sz="2000" smtClean="0">
                <a:latin typeface="+mn-ea"/>
              </a:rPr>
              <a:t>幅度会</a:t>
            </a:r>
            <a:r>
              <a:rPr lang="zh-CN" altLang="en-US" sz="2000">
                <a:latin typeface="+mn-ea"/>
              </a:rPr>
              <a:t>很大，而当</a:t>
            </a:r>
            <a:r>
              <a:rPr lang="en-US" altLang="zh-CN" sz="2000">
                <a:latin typeface="+mn-ea"/>
              </a:rPr>
              <a:t>k</a:t>
            </a:r>
            <a:r>
              <a:rPr lang="zh-CN" altLang="en-US" sz="2000">
                <a:latin typeface="+mn-ea"/>
              </a:rPr>
              <a:t>到达真实聚类数时，再增加</a:t>
            </a:r>
            <a:r>
              <a:rPr lang="en-US" altLang="zh-CN" sz="2000">
                <a:latin typeface="+mn-ea"/>
              </a:rPr>
              <a:t>k</a:t>
            </a:r>
            <a:r>
              <a:rPr lang="zh-CN" altLang="en-US" sz="2000">
                <a:latin typeface="+mn-ea"/>
              </a:rPr>
              <a:t>所得到的聚合程度回报会迅速变小，</a:t>
            </a:r>
            <a:r>
              <a:rPr lang="zh-CN" altLang="en-US" sz="2000" smtClean="0">
                <a:latin typeface="+mn-ea"/>
              </a:rPr>
              <a:t>所以</a:t>
            </a:r>
            <a:r>
              <a:rPr lang="en-US" altLang="zh-CN" sz="2000" smtClean="0">
                <a:latin typeface="+mn-ea"/>
              </a:rPr>
              <a:t>SSE</a:t>
            </a:r>
            <a:r>
              <a:rPr lang="zh-CN" altLang="en-US" sz="2000">
                <a:latin typeface="+mn-ea"/>
              </a:rPr>
              <a:t>的下降</a:t>
            </a:r>
            <a:r>
              <a:rPr lang="zh-CN" altLang="en-US" sz="2000" smtClean="0">
                <a:latin typeface="+mn-ea"/>
              </a:rPr>
              <a:t>幅度会</a:t>
            </a:r>
            <a:r>
              <a:rPr lang="zh-CN" altLang="en-US" sz="2000">
                <a:latin typeface="+mn-ea"/>
              </a:rPr>
              <a:t>骤减，然后随着</a:t>
            </a:r>
            <a:r>
              <a:rPr lang="en-US" altLang="zh-CN" sz="2000">
                <a:latin typeface="+mn-ea"/>
              </a:rPr>
              <a:t>k</a:t>
            </a:r>
            <a:r>
              <a:rPr lang="zh-CN" altLang="en-US" sz="2000">
                <a:latin typeface="+mn-ea"/>
              </a:rPr>
              <a:t>值的继续增大而趋于平缓，也就是说 </a:t>
            </a:r>
            <a:r>
              <a:rPr lang="en-US" altLang="zh-CN" sz="2000">
                <a:latin typeface="+mn-ea"/>
              </a:rPr>
              <a:t>SSE</a:t>
            </a:r>
            <a:r>
              <a:rPr lang="zh-CN" altLang="en-US" sz="2000">
                <a:latin typeface="+mn-ea"/>
              </a:rPr>
              <a:t>和</a:t>
            </a:r>
            <a:r>
              <a:rPr lang="en-US" altLang="zh-CN" sz="2000">
                <a:latin typeface="+mn-ea"/>
              </a:rPr>
              <a:t>k</a:t>
            </a:r>
            <a:r>
              <a:rPr lang="zh-CN" altLang="en-US" sz="2000">
                <a:latin typeface="+mn-ea"/>
              </a:rPr>
              <a:t>的关系图是一个手肘的形状，而这个肘部对应的</a:t>
            </a:r>
            <a:r>
              <a:rPr lang="en-US" altLang="zh-CN" sz="2000">
                <a:latin typeface="+mn-ea"/>
              </a:rPr>
              <a:t>k</a:t>
            </a:r>
            <a:r>
              <a:rPr lang="zh-CN" altLang="en-US" sz="2000">
                <a:latin typeface="+mn-ea"/>
              </a:rPr>
              <a:t>值就是数据的真实聚类数</a:t>
            </a:r>
            <a:r>
              <a:rPr lang="zh-CN" altLang="en-US" sz="2000" smtClean="0">
                <a:latin typeface="+mn-ea"/>
              </a:rPr>
              <a:t>，我们则选取</a:t>
            </a:r>
            <a:r>
              <a:rPr lang="zh-CN" altLang="en-US" sz="2000">
                <a:latin typeface="+mn-ea"/>
              </a:rPr>
              <a:t>肘部对应的</a:t>
            </a:r>
            <a:r>
              <a:rPr lang="en-US" altLang="zh-CN" sz="2000">
                <a:latin typeface="+mn-ea"/>
              </a:rPr>
              <a:t>k</a:t>
            </a:r>
            <a:r>
              <a:rPr lang="zh-CN" altLang="en-US" sz="2000">
                <a:latin typeface="+mn-ea"/>
              </a:rPr>
              <a:t>作为我们的最佳聚类数 </a:t>
            </a:r>
          </a:p>
        </p:txBody>
      </p:sp>
      <p:graphicFrame>
        <p:nvGraphicFramePr>
          <p:cNvPr id="7" name="图表 6"/>
          <p:cNvGraphicFramePr/>
          <p:nvPr>
            <p:extLst>
              <p:ext uri="{D42A27DB-BD31-4B8C-83A1-F6EECF244321}">
                <p14:modId xmlns:p14="http://schemas.microsoft.com/office/powerpoint/2010/main" val="2172592444"/>
              </p:ext>
            </p:extLst>
          </p:nvPr>
        </p:nvGraphicFramePr>
        <p:xfrm>
          <a:off x="1919536" y="3645024"/>
          <a:ext cx="6192688" cy="3069373"/>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1415480" y="4437112"/>
            <a:ext cx="792088" cy="369332"/>
          </a:xfrm>
          <a:prstGeom prst="rect">
            <a:avLst/>
          </a:prstGeom>
          <a:noFill/>
        </p:spPr>
        <p:txBody>
          <a:bodyPr wrap="square" rtlCol="0">
            <a:spAutoFit/>
          </a:bodyPr>
          <a:lstStyle/>
          <a:p>
            <a:r>
              <a:rPr lang="en-US" altLang="zh-CN" smtClean="0"/>
              <a:t>SSE</a:t>
            </a:r>
            <a:endParaRPr lang="zh-CN" altLang="en-US"/>
          </a:p>
        </p:txBody>
      </p:sp>
      <p:sp>
        <p:nvSpPr>
          <p:cNvPr id="9" name="TextBox 8"/>
          <p:cNvSpPr txBox="1"/>
          <p:nvPr/>
        </p:nvSpPr>
        <p:spPr>
          <a:xfrm>
            <a:off x="7343923" y="6268670"/>
            <a:ext cx="576064" cy="369332"/>
          </a:xfrm>
          <a:prstGeom prst="rect">
            <a:avLst/>
          </a:prstGeom>
          <a:noFill/>
        </p:spPr>
        <p:txBody>
          <a:bodyPr wrap="square" rtlCol="0">
            <a:spAutoFit/>
          </a:bodyPr>
          <a:lstStyle/>
          <a:p>
            <a:r>
              <a:rPr lang="en-US" altLang="zh-CN" smtClean="0"/>
              <a:t>k</a:t>
            </a:r>
            <a:endParaRPr lang="zh-CN" altLang="en-US"/>
          </a:p>
        </p:txBody>
      </p:sp>
      <p:sp>
        <p:nvSpPr>
          <p:cNvPr id="10" name="TextBox 9"/>
          <p:cNvSpPr txBox="1"/>
          <p:nvPr/>
        </p:nvSpPr>
        <p:spPr>
          <a:xfrm>
            <a:off x="8112224" y="5345340"/>
            <a:ext cx="3096344" cy="923330"/>
          </a:xfrm>
          <a:prstGeom prst="rect">
            <a:avLst/>
          </a:prstGeom>
          <a:noFill/>
        </p:spPr>
        <p:txBody>
          <a:bodyPr wrap="square" rtlCol="0">
            <a:spAutoFit/>
          </a:bodyPr>
          <a:lstStyle/>
          <a:p>
            <a:r>
              <a:rPr lang="zh-CN" altLang="en-US"/>
              <a:t>显然，肘部</a:t>
            </a:r>
            <a:r>
              <a:rPr lang="zh-CN" altLang="en-US" smtClean="0"/>
              <a:t>对应的</a:t>
            </a:r>
            <a:r>
              <a:rPr lang="en-US" altLang="zh-CN"/>
              <a:t>k</a:t>
            </a:r>
            <a:r>
              <a:rPr lang="zh-CN" altLang="en-US"/>
              <a:t>值为</a:t>
            </a:r>
            <a:r>
              <a:rPr lang="en-US" altLang="zh-CN"/>
              <a:t>4</a:t>
            </a:r>
            <a:r>
              <a:rPr lang="zh-CN" altLang="en-US"/>
              <a:t>，故对于这个数据集的聚类而言，最佳聚类</a:t>
            </a:r>
            <a:r>
              <a:rPr lang="zh-CN" altLang="en-US" smtClean="0"/>
              <a:t>数应该</a:t>
            </a:r>
            <a:r>
              <a:rPr lang="zh-CN" altLang="en-US"/>
              <a:t>选</a:t>
            </a:r>
            <a:r>
              <a:rPr lang="en-US" altLang="zh-CN"/>
              <a:t>4</a:t>
            </a:r>
            <a:endParaRPr lang="zh-CN" altLang="en-US"/>
          </a:p>
        </p:txBody>
      </p:sp>
    </p:spTree>
    <p:extLst>
      <p:ext uri="{BB962C8B-B14F-4D97-AF65-F5344CB8AC3E}">
        <p14:creationId xmlns:p14="http://schemas.microsoft.com/office/powerpoint/2010/main" val="3611033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t>2</a:t>
            </a:r>
            <a:endParaRPr lang="zh-CN" altLang="en-US"/>
          </a:p>
        </p:txBody>
      </p:sp>
      <p:sp>
        <p:nvSpPr>
          <p:cNvPr id="3" name="文本占位符 2"/>
          <p:cNvSpPr>
            <a:spLocks noGrp="1"/>
          </p:cNvSpPr>
          <p:nvPr>
            <p:ph type="body" sz="quarter" idx="12"/>
          </p:nvPr>
        </p:nvSpPr>
        <p:spPr/>
        <p:txBody>
          <a:bodyPr/>
          <a:lstStyle/>
          <a:p>
            <a:r>
              <a:rPr lang="en-US" altLang="zh-CN" smtClean="0"/>
              <a:t>K</a:t>
            </a:r>
            <a:r>
              <a:rPr lang="zh-CN" altLang="en-US" smtClean="0"/>
              <a:t>值选取</a:t>
            </a:r>
            <a:endParaRPr lang="zh-CN" altLang="en-US"/>
          </a:p>
        </p:txBody>
      </p:sp>
      <p:graphicFrame>
        <p:nvGraphicFramePr>
          <p:cNvPr id="4" name="图表 3"/>
          <p:cNvGraphicFramePr/>
          <p:nvPr>
            <p:extLst>
              <p:ext uri="{D42A27DB-BD31-4B8C-83A1-F6EECF244321}">
                <p14:modId xmlns:p14="http://schemas.microsoft.com/office/powerpoint/2010/main" val="1277629315"/>
              </p:ext>
            </p:extLst>
          </p:nvPr>
        </p:nvGraphicFramePr>
        <p:xfrm>
          <a:off x="767408" y="1988840"/>
          <a:ext cx="6192688" cy="306937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3992245439"/>
              </p:ext>
            </p:extLst>
          </p:nvPr>
        </p:nvGraphicFramePr>
        <p:xfrm>
          <a:off x="5591944" y="1916832"/>
          <a:ext cx="6192688" cy="30693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7569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t>2</a:t>
            </a:r>
            <a:endParaRPr lang="zh-CN" altLang="en-US"/>
          </a:p>
        </p:txBody>
      </p:sp>
      <p:sp>
        <p:nvSpPr>
          <p:cNvPr id="3" name="文本占位符 2"/>
          <p:cNvSpPr>
            <a:spLocks noGrp="1"/>
          </p:cNvSpPr>
          <p:nvPr>
            <p:ph type="body" sz="quarter" idx="12"/>
          </p:nvPr>
        </p:nvSpPr>
        <p:spPr/>
        <p:txBody>
          <a:bodyPr/>
          <a:lstStyle/>
          <a:p>
            <a:r>
              <a:rPr lang="en-US" altLang="zh-CN" smtClean="0"/>
              <a:t>K</a:t>
            </a:r>
            <a:r>
              <a:rPr lang="zh-CN" altLang="en-US" smtClean="0"/>
              <a:t>值选取</a:t>
            </a:r>
            <a:endParaRPr lang="zh-CN" altLang="en-US"/>
          </a:p>
        </p:txBody>
      </p:sp>
      <p:graphicFrame>
        <p:nvGraphicFramePr>
          <p:cNvPr id="4" name="图表 3"/>
          <p:cNvGraphicFramePr/>
          <p:nvPr>
            <p:extLst>
              <p:ext uri="{D42A27DB-BD31-4B8C-83A1-F6EECF244321}">
                <p14:modId xmlns:p14="http://schemas.microsoft.com/office/powerpoint/2010/main" val="3063853714"/>
              </p:ext>
            </p:extLst>
          </p:nvPr>
        </p:nvGraphicFramePr>
        <p:xfrm>
          <a:off x="512912" y="2204864"/>
          <a:ext cx="5112568" cy="35283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p:cNvGraphicFramePr/>
          <p:nvPr>
            <p:extLst>
              <p:ext uri="{D42A27DB-BD31-4B8C-83A1-F6EECF244321}">
                <p14:modId xmlns:p14="http://schemas.microsoft.com/office/powerpoint/2010/main" val="1556876082"/>
              </p:ext>
            </p:extLst>
          </p:nvPr>
        </p:nvGraphicFramePr>
        <p:xfrm>
          <a:off x="6456040" y="2276872"/>
          <a:ext cx="5112568" cy="352839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479376" y="1268760"/>
            <a:ext cx="8640960" cy="461665"/>
          </a:xfrm>
          <a:prstGeom prst="rect">
            <a:avLst/>
          </a:prstGeom>
          <a:noFill/>
          <a:ln w="19050">
            <a:noFill/>
          </a:ln>
        </p:spPr>
        <p:txBody>
          <a:bodyPr wrap="square" rtlCol="0">
            <a:spAutoFit/>
          </a:bodyPr>
          <a:lstStyle/>
          <a:p>
            <a:r>
              <a:rPr lang="zh-CN" altLang="en-US" sz="2400" smtClean="0">
                <a:latin typeface="黑体" pitchFamily="49" charset="-122"/>
                <a:ea typeface="黑体" pitchFamily="49" charset="-122"/>
              </a:rPr>
              <a:t>看哪个聚类数量，能更好地应用于后续目的</a:t>
            </a:r>
          </a:p>
        </p:txBody>
      </p:sp>
      <p:sp>
        <p:nvSpPr>
          <p:cNvPr id="8" name="椭圆 7"/>
          <p:cNvSpPr/>
          <p:nvPr/>
        </p:nvSpPr>
        <p:spPr>
          <a:xfrm rot="2464853">
            <a:off x="1219883" y="4118484"/>
            <a:ext cx="1584176" cy="1154435"/>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2464853">
            <a:off x="2247830" y="3519347"/>
            <a:ext cx="1584176" cy="1154435"/>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2464853">
            <a:off x="3399958" y="2943283"/>
            <a:ext cx="1584176" cy="1154435"/>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3628606">
            <a:off x="9715858" y="3044867"/>
            <a:ext cx="1424358" cy="976173"/>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3439739">
            <a:off x="8751234" y="3418805"/>
            <a:ext cx="1497729" cy="97773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3787129">
            <a:off x="7906054" y="3851395"/>
            <a:ext cx="1374068" cy="975843"/>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3878566">
            <a:off x="7095096" y="4372506"/>
            <a:ext cx="1323541" cy="958516"/>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49530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矩形 4"/>
</p:tagLst>
</file>

<file path=ppt/tags/tag2.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6"/>
</p:tagLst>
</file>

<file path=ppt/theme/theme1.xml><?xml version="1.0" encoding="utf-8"?>
<a:theme xmlns:a="http://schemas.openxmlformats.org/drawingml/2006/main" name="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w="19050">
          <a:noFill/>
        </a:ln>
      </a:spPr>
      <a:bodyPr wrap="square" rtlCol="0">
        <a:spAutoFit/>
      </a:bodyPr>
      <a:lstStyle>
        <a:defPPr algn="ctr">
          <a:defRPr sz="3200" dirty="0" smtClean="0">
            <a:latin typeface="黑体" pitchFamily="49" charset="-122"/>
            <a:ea typeface="黑体" pitchFamily="49"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3023</TotalTime>
  <Words>1354</Words>
  <Application>Microsoft Office PowerPoint</Application>
  <PresentationFormat>自定义</PresentationFormat>
  <Paragraphs>164</Paragraphs>
  <Slides>16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宋体</vt:lpstr>
      <vt:lpstr>微软雅黑</vt:lpstr>
      <vt:lpstr>Wingdings</vt:lpstr>
      <vt:lpstr>Cambria Math</vt:lpstr>
      <vt:lpstr>华文新魏</vt:lpstr>
      <vt:lpstr>华文细黑</vt:lpstr>
      <vt:lpstr>Calibri</vt:lpstr>
      <vt:lpstr>黑体</vt:lpstr>
      <vt:lpstr>Arial Narrow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@小川PPT</dc:creator>
  <cp:lastModifiedBy>DELL</cp:lastModifiedBy>
  <cp:revision>559</cp:revision>
  <dcterms:created xsi:type="dcterms:W3CDTF">2015-05-14T07:52:00Z</dcterms:created>
  <dcterms:modified xsi:type="dcterms:W3CDTF">2020-11-20T07:38:47Z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