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09" r:id="rId3"/>
    <p:sldId id="410" r:id="rId4"/>
    <p:sldId id="411" r:id="rId5"/>
    <p:sldId id="413" r:id="rId6"/>
    <p:sldId id="414" r:id="rId7"/>
    <p:sldId id="415" r:id="rId8"/>
    <p:sldId id="416" r:id="rId9"/>
    <p:sldId id="418" r:id="rId10"/>
    <p:sldId id="419" r:id="rId11"/>
    <p:sldId id="420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6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3.png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朴素贝叶斯算法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87115" y="4825320"/>
            <a:ext cx="9799200" cy="1472400"/>
          </a:xfrm>
        </p:spPr>
        <p:txBody>
          <a:bodyPr/>
          <a:p>
            <a:pPr algn="r"/>
            <a:r>
              <a:rPr lang="zh-CN" altLang="en-US"/>
              <a:t>王一博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显然不嫁的比例大于嫁的比例，所以结果为不嫁。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9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 朴素贝叶斯算法总结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优点：</a:t>
            </a:r>
            <a:endParaRPr lang="zh-CN" altLang="en-US" dirty="0"/>
          </a:p>
          <a:p>
            <a:r>
              <a:rPr lang="zh-CN" altLang="en-US" dirty="0"/>
              <a:t>（1） 算法逻辑简单,易于实现（算法思路很简单，只要使用贝叶斯公式转化数学即可！）</a:t>
            </a:r>
            <a:endParaRPr lang="zh-CN" altLang="en-US" dirty="0"/>
          </a:p>
          <a:p>
            <a:r>
              <a:rPr lang="zh-CN" altLang="en-US" dirty="0"/>
              <a:t>（2）分类过程中时空开销小（假设特征相互独立，只会涉及到二维存储）</a:t>
            </a:r>
            <a:endParaRPr lang="zh-CN" altLang="en-US" dirty="0"/>
          </a:p>
          <a:p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理论上，朴素贝叶斯模型与其他分类方法相比具有最小的误差率。但是实际上并非总是如此，这是因为朴素贝叶斯模型假设属性之间相互独立，这个假设在实际应用中往往是不成立的，在属性个数比较多或者属性之间相关性较大时，分类效果不好。</a:t>
            </a:r>
            <a:endParaRPr lang="zh-CN" altLang="en-US" dirty="0"/>
          </a:p>
          <a:p>
            <a:r>
              <a:rPr lang="zh-CN" altLang="en-US" dirty="0"/>
              <a:t>而在属性相关性较小时，朴素贝叶斯性能最为良好。对于这一点，有半朴素贝叶斯之类的算法通过考虑部分关联性适度改进。</a:t>
            </a:r>
            <a:endParaRPr lang="zh-CN" altLang="en-US" dirty="0"/>
          </a:p>
          <a:p>
            <a:pPr marL="0" indent="0" algn="r">
              <a:buNone/>
            </a:pPr>
            <a:endParaRPr lang="zh-CN" altLang="en-US" dirty="0"/>
          </a:p>
          <a:p>
            <a:pPr marL="0" indent="0" algn="r">
              <a:buNone/>
            </a:pPr>
            <a:r>
              <a:rPr lang="zh-CN" altLang="en-US" dirty="0"/>
              <a:t>参考：李航博士《统计学习方法》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1000" fill="hold"/>
                                              <p:tgtEl>
                                                <p:spTgt spid="2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2" dur="1000" fill="hold"/>
                                              <p:tgtEl>
                                                <p:spTgt spid="2">
                                                  <p:txEl>
                                                    <p:pRg st="1" end="1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7" dur="1000" fill="hold"/>
                                              <p:tgtEl>
                                                <p:spTgt spid="2">
                                                  <p:txEl>
                                                    <p:pRg st="2" end="2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2" dur="1000" fill="hold"/>
                                              <p:tgtEl>
                                                <p:spTgt spid="2">
                                                  <p:txEl>
                                                    <p:pRg st="3" end="3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7" dur="1000" fill="hold"/>
                                              <p:tgtEl>
                                                <p:spTgt spid="2">
                                                  <p:txEl>
                                                    <p:pRg st="4" end="4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2" dur="1000" fill="hold"/>
                                              <p:tgtEl>
                                                <p:spTgt spid="2">
                                                  <p:txEl>
                                                    <p:pRg st="5" end="5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37" dur="1000" fill="hold"/>
                                              <p:tgtEl>
                                                <p:spTgt spid="2">
                                                  <p:txEl>
                                                    <p:pRg st="7" end="7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1.1 朴素贝叶斯算法简介</a:t>
            </a:r>
            <a:endParaRPr lang="zh-CN" altLang="en-US" dirty="0"/>
          </a:p>
          <a:p>
            <a:r>
              <a:rPr lang="zh-CN" altLang="en-US" dirty="0"/>
              <a:t>1.</a:t>
            </a:r>
            <a:r>
              <a:rPr lang="en-US" altLang="zh-CN" dirty="0"/>
              <a:t>2</a:t>
            </a:r>
            <a:r>
              <a:rPr lang="zh-CN" altLang="en-US" dirty="0"/>
              <a:t> 具体案例</a:t>
            </a:r>
            <a:endParaRPr lang="zh-CN" altLang="en-US" dirty="0"/>
          </a:p>
          <a:p>
            <a:r>
              <a:rPr lang="zh-CN" altLang="en-US" dirty="0"/>
              <a:t>1.</a:t>
            </a:r>
            <a:r>
              <a:rPr lang="en-US" altLang="zh-CN" dirty="0"/>
              <a:t>3</a:t>
            </a:r>
            <a:r>
              <a:rPr lang="zh-CN" altLang="en-US" dirty="0"/>
              <a:t> 朴素贝叶斯算法总结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1.1 朴素贝叶斯算法简介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贝叶斯分类是一类分类算法的总称，这类算法均以贝叶斯定理为基础，故统称为贝叶斯分类。</a:t>
            </a:r>
            <a:endParaRPr lang="zh-CN" altLang="en-US" dirty="0"/>
          </a:p>
          <a:p>
            <a:r>
              <a:rPr lang="zh-CN" altLang="en-US" dirty="0"/>
              <a:t>对于分类问题，其实谁都不会陌生，日常生活中我们每天都进行着分类过程。例如，当你看到一个人，你的脑子下意识判断他是学生还是社会上的人；你可能经常会走在路上对身旁的朋友说“这个人一看就很有钱”之类的话，其实这就是一种分类操作。</a:t>
            </a:r>
            <a:endParaRPr lang="zh-CN" altLang="en-US" dirty="0"/>
          </a:p>
          <a:p>
            <a:r>
              <a:rPr lang="zh-CN" altLang="en-US" dirty="0"/>
              <a:t>朴素贝叶斯分类算法的核心是下面这个贝叶斯公式：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换个表达形式就会明朗很多，如下：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3691255"/>
            <a:ext cx="5643245" cy="146558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30" y="5509895"/>
            <a:ext cx="5382895" cy="739775"/>
          </a:xfrm>
          <a:prstGeom prst="rect">
            <a:avLst/>
          </a:prstGeom>
        </p:spPr>
      </p:pic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518230"/>
            <a:ext cx="10969200" cy="705600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5615" y="1049020"/>
            <a:ext cx="11104880" cy="5265420"/>
          </a:xfrm>
        </p:spPr>
        <p:txBody>
          <a:bodyPr>
            <a:normAutofit fontScale="8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现在给我们的问题是，如果一对男女朋友，男生想女生求婚，男生的四个特点分别是不帅，性格不好，身高矮，不上进，请你判断一下女生是嫁还是不嫁？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这是一个典型的分类问题，转为数学问题就是比较p(嫁|(不帅、性格不好、身高矮、不上进))与p(不嫁|(不帅、性格不好、身高矮、不上进))的概率，谁的概率大，我就能给出嫁或者不嫁的答案！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049020"/>
            <a:ext cx="9222105" cy="3841115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48055" y="6541095"/>
            <a:ext cx="3960000" cy="316800"/>
          </a:xfrm>
        </p:spPr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这里我们联系到朴素贝叶斯公式：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要求等式左边的</a:t>
            </a:r>
            <a:r>
              <a:rPr lang="en-US" altLang="zh-CN" dirty="0"/>
              <a:t>p,</a:t>
            </a:r>
            <a:r>
              <a:rPr dirty="0"/>
              <a:t>只用求出等式右边的就行了，但貌似不好求解。然而，朴素贝叶斯算法是假设各个特征之间相互独立，所以等式可以转化为：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而右边的几项我们都是可以求出来的</a:t>
            </a:r>
            <a:endParaRPr dirty="0"/>
          </a:p>
          <a:p>
            <a:endParaRPr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2016760"/>
            <a:ext cx="10058400" cy="826135"/>
          </a:xfrm>
          <a:prstGeom prst="rect">
            <a:avLst/>
          </a:prstGeom>
        </p:spPr>
      </p:pic>
      <p:pic>
        <p:nvPicPr>
          <p:cNvPr id="8" name="图片 7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" y="3514090"/>
            <a:ext cx="10058400" cy="15297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134745"/>
            <a:ext cx="10968990" cy="51796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首先我们整理训练数据中，嫁的样本数如下：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则 p(嫁) = 6（选择嫁的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zh-CN" altLang="en-US" dirty="0"/>
              <a:t>/12（总样本数） = 1/2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1552575"/>
            <a:ext cx="7792085" cy="3930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同理，则p(不帅|嫁) = 3（在嫁的条件下不帅的人数）/6（嫁的总人数） = 1/2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则p(性格不好|嫁)= 1/6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则p(矮|嫁) = 1/6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则p(不上进|嫁) = 1/6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分子求完了，下面求分母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6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5" name="图片 4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1634490"/>
            <a:ext cx="7962900" cy="2266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 descr="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65" y="1094105"/>
            <a:ext cx="7991475" cy="425259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7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6315" y="5547995"/>
            <a:ext cx="8688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p（不帅） = </a:t>
            </a:r>
            <a:r>
              <a:rPr lang="en-US" altLang="zh-CN"/>
              <a:t>5</a:t>
            </a:r>
            <a:r>
              <a:rPr lang="zh-CN" altLang="en-US"/>
              <a:t>/12                          p（性格不好） = 4/12 = 1/3  </a:t>
            </a:r>
            <a:endParaRPr lang="zh-CN" altLang="en-US"/>
          </a:p>
          <a:p>
            <a:r>
              <a:rPr lang="zh-CN" altLang="en-US"/>
              <a:t>p（身高矮） = 7/12                               p（不上进） = </a:t>
            </a:r>
            <a:r>
              <a:rPr lang="en-US" altLang="zh-CN"/>
              <a:t>5</a:t>
            </a:r>
            <a:r>
              <a:rPr lang="zh-CN" altLang="en-US"/>
              <a:t>/12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1.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具体案例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然后计算等式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570" dirty="0">
                <a:solidFill>
                  <a:schemeClr val="tx1"/>
                </a:solidFill>
              </a:rPr>
              <a:t>= (1/2*1/6*1/6*1/6*1/2)/(</a:t>
            </a:r>
            <a:r>
              <a:rPr lang="en-US" altLang="zh-CN" sz="2570" dirty="0">
                <a:solidFill>
                  <a:schemeClr val="tx1"/>
                </a:solidFill>
              </a:rPr>
              <a:t>5</a:t>
            </a:r>
            <a:r>
              <a:rPr lang="zh-CN" altLang="en-US" sz="2570" dirty="0">
                <a:solidFill>
                  <a:schemeClr val="tx1"/>
                </a:solidFill>
              </a:rPr>
              <a:t>/</a:t>
            </a:r>
            <a:r>
              <a:rPr lang="en-US" altLang="zh-CN" sz="2570" dirty="0">
                <a:solidFill>
                  <a:schemeClr val="tx1"/>
                </a:solidFill>
              </a:rPr>
              <a:t>12</a:t>
            </a:r>
            <a:r>
              <a:rPr lang="zh-CN" altLang="en-US" sz="2570" dirty="0">
                <a:solidFill>
                  <a:schemeClr val="tx1"/>
                </a:solidFill>
              </a:rPr>
              <a:t>*1/3*7/12*</a:t>
            </a:r>
            <a:r>
              <a:rPr lang="en-US" altLang="zh-CN" sz="2570" dirty="0">
                <a:solidFill>
                  <a:schemeClr val="tx1"/>
                </a:solidFill>
              </a:rPr>
              <a:t>5/12</a:t>
            </a:r>
            <a:r>
              <a:rPr lang="zh-CN" altLang="en-US" sz="2570" dirty="0">
                <a:solidFill>
                  <a:schemeClr val="tx1"/>
                </a:solidFill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>
                <a:solidFill>
                  <a:schemeClr val="tx1"/>
                </a:solidFill>
              </a:rPr>
              <a:t>=((1/6*1/2*1*1/2)*1/2)/(5/12*1/3*7/12*5/12)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</a:rPr>
              <a:t>第</a:t>
            </a:r>
            <a:r>
              <a:rPr lang="en-US" altLang="zh-CN" sz="1600">
                <a:solidFill>
                  <a:schemeClr val="tx1"/>
                </a:solidFill>
              </a:rPr>
              <a:t>8</a:t>
            </a:r>
            <a:r>
              <a:rPr lang="zh-CN" altLang="en-US" sz="1600">
                <a:solidFill>
                  <a:schemeClr val="tx1"/>
                </a:solidFill>
              </a:rPr>
              <a:t>页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1920875"/>
            <a:ext cx="10058400" cy="1306830"/>
          </a:xfrm>
          <a:prstGeom prst="rect">
            <a:avLst/>
          </a:prstGeom>
        </p:spPr>
      </p:pic>
      <p:pic>
        <p:nvPicPr>
          <p:cNvPr id="7" name="图片 6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4105275"/>
            <a:ext cx="10505440" cy="14211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ζ_h_f"/>
  <p:tag name="KSO_WM_UNIT_INDEX" val="1605775754528_1_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DIAGRAM_MODELTYPE" val="dynamicNum"/>
  <p:tag name="KSO_WM_UNIT_DYNMNUM_TYPE" val="1"/>
  <p:tag name="KSO_WM_DYNAMICNUM_SPEED" val="3"/>
  <p:tag name="KSO_WM_UNIT_DYNMNUM_DGM_ANIMTYPE" val="5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演示</Application>
  <PresentationFormat>宽屏</PresentationFormat>
  <Paragraphs>133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黑体</vt:lpstr>
      <vt:lpstr>Arial Unicode MS</vt:lpstr>
      <vt:lpstr>Calibri</vt:lpstr>
      <vt:lpstr>Office 主题​​</vt:lpstr>
      <vt:lpstr>朴素贝叶斯算法</vt:lpstr>
      <vt:lpstr>目录</vt:lpstr>
      <vt:lpstr>1.1 朴素贝叶斯算法简介</vt:lpstr>
      <vt:lpstr>1.2 具体案例 </vt:lpstr>
      <vt:lpstr>1.2 具体案例</vt:lpstr>
      <vt:lpstr>1.2 具体案例 </vt:lpstr>
      <vt:lpstr>1.2 具体案例</vt:lpstr>
      <vt:lpstr>1.2 具体案例 </vt:lpstr>
      <vt:lpstr>1.2 具体案例</vt:lpstr>
      <vt:lpstr>1.2 具体案例 </vt:lpstr>
      <vt:lpstr>1.3 朴素贝叶斯算法总结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云卷风舒</cp:lastModifiedBy>
  <cp:revision>176</cp:revision>
  <dcterms:created xsi:type="dcterms:W3CDTF">2019-06-19T02:08:00Z</dcterms:created>
  <dcterms:modified xsi:type="dcterms:W3CDTF">2020-11-19T12:13:27Z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