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64" r:id="rId7"/>
    <p:sldId id="261" r:id="rId8"/>
    <p:sldId id="265" r:id="rId9"/>
    <p:sldId id="266" r:id="rId10"/>
    <p:sldId id="262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D621-E038-458E-B255-4358375D5F4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7251-CC01-4BEA-8993-DDE1604A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8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7251-CC01-4BEA-8993-DDE1604AB0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4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7251-CC01-4BEA-8993-DDE1604AB0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7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7251-CC01-4BEA-8993-DDE1604AB0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1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Zt</a:t>
            </a:r>
            <a:r>
              <a:rPr lang="zh-CN" altLang="en-US" dirty="0" smtClean="0"/>
              <a:t>为归一化系数，作用是将权重缩放到</a:t>
            </a:r>
            <a:r>
              <a:rPr lang="en-US" altLang="zh-CN" dirty="0" smtClean="0"/>
              <a:t>0-1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7251-CC01-4BEA-8993-DDE1604AB0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7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7251-CC01-4BEA-8993-DDE1604AB0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18168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/>
              <a:t>集成学习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140968"/>
            <a:ext cx="7772400" cy="1199704"/>
          </a:xfrm>
        </p:spPr>
        <p:txBody>
          <a:bodyPr/>
          <a:lstStyle/>
          <a:p>
            <a:r>
              <a:rPr lang="zh-CN" altLang="en-US" dirty="0" smtClean="0"/>
              <a:t>汇报人：代晨迪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100" dirty="0"/>
              <a:t>给定下面这张训练数据表所示的数据，假设弱分类器由</a:t>
            </a:r>
            <a:r>
              <a:rPr lang="en-US" altLang="zh-CN" sz="3100" dirty="0" smtClean="0"/>
              <a:t>x</a:t>
            </a:r>
            <a:r>
              <a:rPr lang="zh-CN" altLang="en-US" sz="3100" dirty="0" smtClean="0"/>
              <a:t>产</a:t>
            </a:r>
            <a:r>
              <a:rPr lang="zh-CN" altLang="en-US" sz="3100" dirty="0"/>
              <a:t>生，其阈值</a:t>
            </a:r>
            <a:r>
              <a:rPr lang="en-US" altLang="zh-CN" sz="3100" dirty="0"/>
              <a:t>v</a:t>
            </a:r>
            <a:r>
              <a:rPr lang="zh-CN" altLang="en-US" sz="3100" dirty="0"/>
              <a:t>使该分类器在训练数据集上的分类误差率最低，试用</a:t>
            </a:r>
            <a:r>
              <a:rPr lang="en-US" altLang="zh-CN" sz="3100" dirty="0" err="1"/>
              <a:t>Adaboost</a:t>
            </a:r>
            <a:r>
              <a:rPr lang="zh-CN" altLang="en-US" sz="3100" dirty="0"/>
              <a:t>算法学习一个强分类器</a:t>
            </a:r>
            <a:r>
              <a:rPr lang="zh-CN" altLang="en-US" sz="4600" dirty="0" smtClean="0"/>
              <a:t>。</a:t>
            </a:r>
            <a:endParaRPr lang="en-US" altLang="zh-CN" sz="46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步</a:t>
            </a:r>
            <a:r>
              <a:rPr lang="zh-CN" altLang="en-US" sz="2400" dirty="0"/>
              <a:t>骤一：初始化训练数据权重相等，训练第一个学习器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D1=(w11​​,w12,...,w110​​,)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w1i=0.1,  i=1,2</a:t>
            </a:r>
            <a:r>
              <a:rPr lang="en-US" altLang="zh-CN" dirty="0"/>
              <a:t>,...,10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5" y="3212976"/>
            <a:ext cx="7128792" cy="14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583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步骤二：</a:t>
            </a:r>
            <a:r>
              <a:rPr lang="en-US" altLang="zh-CN" sz="2000" dirty="0" err="1"/>
              <a:t>AdaBoost</a:t>
            </a:r>
            <a:r>
              <a:rPr lang="zh-CN" altLang="en-US" sz="2000" dirty="0"/>
              <a:t>反复学习基本分类器，在每</a:t>
            </a:r>
            <a:r>
              <a:rPr lang="zh-CN" altLang="en-US" sz="2000" dirty="0" smtClean="0"/>
              <a:t>一轮</a:t>
            </a:r>
            <a:r>
              <a:rPr lang="en-US" altLang="zh-CN" sz="2000" dirty="0" smtClean="0"/>
              <a:t>m=1,2</a:t>
            </a:r>
            <a:r>
              <a:rPr lang="en-US" altLang="zh-CN" sz="2000" dirty="0"/>
              <a:t>,...,M</a:t>
            </a:r>
            <a:r>
              <a:rPr lang="zh-CN" altLang="en-US" sz="2000" dirty="0"/>
              <a:t>顺次的执行下列操</a:t>
            </a:r>
            <a:r>
              <a:rPr lang="zh-CN" altLang="en-US" sz="2000" dirty="0" smtClean="0"/>
              <a:t>作：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）在权值分布为</a:t>
            </a:r>
            <a:r>
              <a:rPr lang="en-US" altLang="zh-CN" sz="2000" dirty="0" err="1"/>
              <a:t>Dt</a:t>
            </a:r>
            <a:r>
              <a:rPr lang="zh-CN" altLang="en-US" sz="2000" dirty="0"/>
              <a:t>的训练数据上，确定基分类器；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）计算该学习器上在训练数据上的错误率：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c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计算该学习器的投票权重：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）根据投票权重对训练数据重新赋权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将下一轮的学习器的注意力集中在错误数据中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重复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步到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步，执行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次。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步骤</a:t>
            </a:r>
            <a:r>
              <a:rPr lang="zh-CN" altLang="en-US" sz="2000" dirty="0"/>
              <a:t>三：对</a:t>
            </a:r>
            <a:r>
              <a:rPr lang="en-US" altLang="zh-CN" sz="2000" dirty="0"/>
              <a:t>m</a:t>
            </a:r>
            <a:r>
              <a:rPr lang="zh-CN" altLang="en-US" sz="2000" dirty="0"/>
              <a:t>个学习器进行加权投</a:t>
            </a:r>
            <a:r>
              <a:rPr lang="zh-CN" altLang="en-US" sz="2000" dirty="0" smtClean="0"/>
              <a:t>票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94255"/>
            <a:ext cx="2160240" cy="42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66563"/>
            <a:ext cx="2271936" cy="64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31" y="2918072"/>
            <a:ext cx="35433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68" y="5373216"/>
            <a:ext cx="26479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3395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问题解答：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步骤一：初始化训练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权重相等，训练第一个学习器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步骤二：</a:t>
            </a:r>
            <a:r>
              <a:rPr lang="en-US" altLang="zh-CN" sz="2000" dirty="0" err="1"/>
              <a:t>AdaBoost</a:t>
            </a:r>
            <a:r>
              <a:rPr lang="zh-CN" altLang="en-US" sz="2000" dirty="0"/>
              <a:t>反复学习基本分类器，在每一轮</a:t>
            </a:r>
            <a:r>
              <a:rPr lang="en-US" altLang="zh-CN" sz="2000" dirty="0"/>
              <a:t>m=1,2</a:t>
            </a:r>
            <a:r>
              <a:rPr lang="en-US" altLang="zh-CN" sz="2000" dirty="0" smtClean="0"/>
              <a:t>,..., M</a:t>
            </a:r>
            <a:r>
              <a:rPr lang="zh-CN" altLang="en-US" sz="2000" dirty="0" smtClean="0"/>
              <a:t>顺</a:t>
            </a:r>
            <a:r>
              <a:rPr lang="zh-CN" altLang="en-US" sz="2000" dirty="0"/>
              <a:t>次的执行下列操作</a:t>
            </a:r>
            <a:r>
              <a:rPr lang="zh-CN" altLang="en-US" sz="2000" dirty="0" smtClean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当</a:t>
            </a:r>
            <a:r>
              <a:rPr lang="en-US" altLang="zh-CN" sz="2000" dirty="0"/>
              <a:t>m=1</a:t>
            </a:r>
            <a:r>
              <a:rPr lang="zh-CN" altLang="en-US" sz="2000" dirty="0"/>
              <a:t>的时候：（</a:t>
            </a:r>
            <a:r>
              <a:rPr lang="en-US" altLang="zh-CN" sz="2000" dirty="0"/>
              <a:t>a</a:t>
            </a:r>
            <a:r>
              <a:rPr lang="zh-CN" altLang="en-US" sz="2000" dirty="0"/>
              <a:t>）在权值分布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D1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训练数据上，阈值</a:t>
            </a:r>
            <a:r>
              <a:rPr lang="en-US" altLang="zh-CN" sz="2000" dirty="0"/>
              <a:t>v</a:t>
            </a:r>
            <a:r>
              <a:rPr lang="zh-CN" altLang="en-US" sz="2000" dirty="0"/>
              <a:t>取</a:t>
            </a:r>
            <a:r>
              <a:rPr lang="en-US" altLang="zh-CN" sz="2000" dirty="0"/>
              <a:t>2.5</a:t>
            </a:r>
            <a:r>
              <a:rPr lang="zh-CN" altLang="en-US" sz="2000" dirty="0"/>
              <a:t>时分类误差率最低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6,7,8</a:t>
            </a:r>
            <a:r>
              <a:rPr lang="zh-CN" altLang="en-US" sz="2000" dirty="0"/>
              <a:t>被分</a:t>
            </a:r>
            <a:r>
              <a:rPr lang="zh-CN" altLang="en-US" sz="2000" dirty="0" smtClean="0"/>
              <a:t>错，故</a:t>
            </a:r>
            <a:r>
              <a:rPr lang="zh-CN" altLang="en-US" sz="2000" dirty="0"/>
              <a:t>基本分类器为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）计算该学习器在训练数据中的错误率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c</a:t>
            </a:r>
            <a:r>
              <a:rPr lang="zh-CN" altLang="en-US" sz="2000" dirty="0"/>
              <a:t>）计算该学习器的投票权重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）根</a:t>
            </a:r>
            <a:r>
              <a:rPr lang="zh-CN" altLang="en-US" sz="2000" dirty="0"/>
              <a:t>据投票权重，对训练数据重新赋权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52736"/>
            <a:ext cx="2972370" cy="86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1812"/>
            <a:ext cx="2571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22" y="3700462"/>
            <a:ext cx="3108881" cy="52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98775"/>
            <a:ext cx="2304256" cy="30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41168"/>
            <a:ext cx="345638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2216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根据下公式，计算各个权重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经过计</a:t>
            </a:r>
            <a:r>
              <a:rPr lang="zh-CN" altLang="en-US" sz="2000" dirty="0" smtClean="0"/>
              <a:t>算</a:t>
            </a:r>
            <a:r>
              <a:rPr lang="en-US" altLang="zh-CN" sz="2000" dirty="0" smtClean="0"/>
              <a:t>D2</a:t>
            </a:r>
            <a:r>
              <a:rPr lang="zh-CN" altLang="en-US" sz="2000" dirty="0" smtClean="0"/>
              <a:t>的值为：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计算过程：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分类器</a:t>
            </a:r>
            <a:r>
              <a:rPr lang="en-US" altLang="zh-CN" sz="2000" dirty="0" smtClean="0"/>
              <a:t>H1(x)</a:t>
            </a:r>
            <a:r>
              <a:rPr lang="zh-CN" altLang="en-US" sz="2000" dirty="0" smtClean="0"/>
              <a:t>训</a:t>
            </a:r>
            <a:r>
              <a:rPr lang="zh-CN" altLang="en-US" sz="2000" dirty="0"/>
              <a:t>练数据集上有</a:t>
            </a:r>
            <a:r>
              <a:rPr lang="en-US" altLang="zh-CN" sz="2000" dirty="0"/>
              <a:t>3</a:t>
            </a:r>
            <a:r>
              <a:rPr lang="zh-CN" altLang="en-US" sz="2000" dirty="0"/>
              <a:t>个误分类点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/>
              <a:t>当</a:t>
            </a:r>
            <a:r>
              <a:rPr lang="en-US" altLang="zh-CN" sz="2000" b="1" dirty="0"/>
              <a:t>m=2</a:t>
            </a:r>
            <a:r>
              <a:rPr lang="zh-CN" altLang="en-US" sz="2000" b="1" dirty="0"/>
              <a:t>的时候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）在权值分布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​2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训练数据上，阈值</a:t>
            </a:r>
            <a:r>
              <a:rPr lang="en-US" altLang="zh-CN" sz="2000" dirty="0"/>
              <a:t>v</a:t>
            </a:r>
            <a:r>
              <a:rPr lang="zh-CN" altLang="en-US" sz="2000" dirty="0"/>
              <a:t>取</a:t>
            </a:r>
            <a:r>
              <a:rPr lang="en-US" altLang="zh-CN" sz="2000" dirty="0"/>
              <a:t>8.5</a:t>
            </a:r>
            <a:r>
              <a:rPr lang="zh-CN" altLang="en-US" sz="2000" dirty="0"/>
              <a:t>时分类误差率最低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3,4,5</a:t>
            </a:r>
            <a:r>
              <a:rPr lang="zh-CN" altLang="en-US" sz="2000" dirty="0"/>
              <a:t>被</a:t>
            </a:r>
            <a:r>
              <a:rPr lang="zh-CN" altLang="en-US" sz="2000" dirty="0" smtClean="0"/>
              <a:t>分错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故基本分类器为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3924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03425"/>
            <a:ext cx="8856984" cy="2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39243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12380"/>
            <a:ext cx="3960440" cy="52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2466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589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）计算该学习器在训练数据中的错误</a:t>
            </a:r>
            <a:r>
              <a:rPr lang="zh-CN" altLang="en-US" sz="2000" dirty="0" smtClean="0"/>
              <a:t>率：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c</a:t>
            </a:r>
            <a:r>
              <a:rPr lang="zh-CN" altLang="en-US" sz="2000" dirty="0"/>
              <a:t>）计算该学习器的投票权重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）根据投票权重，对</a:t>
            </a:r>
            <a:r>
              <a:rPr lang="zh-CN" altLang="en-US" sz="2000" dirty="0" smtClean="0"/>
              <a:t>训练</a:t>
            </a:r>
            <a:r>
              <a:rPr lang="zh-CN" altLang="en-US" sz="2000" dirty="0"/>
              <a:t>数据重新赋权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zh-CN" altLang="en-US" sz="2000" dirty="0"/>
              <a:t>经计</a:t>
            </a:r>
            <a:r>
              <a:rPr lang="zh-CN" altLang="en-US" sz="2000" dirty="0" smtClean="0"/>
              <a:t>算得，</a:t>
            </a:r>
            <a:r>
              <a:rPr lang="en-US" altLang="zh-CN" sz="2000" dirty="0" smtClean="0"/>
              <a:t>D3</a:t>
            </a:r>
            <a:r>
              <a:rPr lang="zh-CN" altLang="en-US" sz="2000" dirty="0" smtClean="0"/>
              <a:t>的值为：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分类</a:t>
            </a:r>
            <a:r>
              <a:rPr lang="zh-CN" altLang="en-US" sz="2000" dirty="0" smtClean="0"/>
              <a:t>器</a:t>
            </a:r>
            <a:r>
              <a:rPr lang="en-US" altLang="zh-CN" sz="2000" dirty="0" smtClean="0"/>
              <a:t>H​2​​ </a:t>
            </a:r>
            <a:r>
              <a:rPr lang="en-US" altLang="zh-CN" sz="2000" dirty="0"/>
              <a:t>(x)</a:t>
            </a:r>
            <a:r>
              <a:rPr lang="zh-CN" altLang="en-US" sz="2000" dirty="0"/>
              <a:t>在训练数据集上有</a:t>
            </a:r>
            <a:r>
              <a:rPr lang="en-US" altLang="zh-CN" sz="2000" dirty="0"/>
              <a:t>3</a:t>
            </a:r>
            <a:r>
              <a:rPr lang="zh-CN" altLang="en-US" sz="2000" dirty="0"/>
              <a:t>个误分类点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当</a:t>
            </a:r>
            <a:r>
              <a:rPr lang="en-US" altLang="zh-CN" sz="2000" b="1" dirty="0" smtClean="0"/>
              <a:t>m=3</a:t>
            </a:r>
            <a:r>
              <a:rPr lang="zh-CN" altLang="en-US" sz="2000" b="1" dirty="0" smtClean="0"/>
              <a:t>时的时候：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）在权值分布为</a:t>
            </a:r>
            <a:r>
              <a:rPr lang="en-US" altLang="zh-CN" sz="2000" dirty="0" smtClean="0"/>
              <a:t>D​3​​ </a:t>
            </a:r>
            <a:r>
              <a:rPr lang="zh-CN" altLang="en-US" sz="2000" dirty="0"/>
              <a:t>的训练数据上，阈值</a:t>
            </a:r>
            <a:r>
              <a:rPr lang="en-US" altLang="zh-CN" sz="2000" dirty="0"/>
              <a:t>v</a:t>
            </a:r>
            <a:r>
              <a:rPr lang="zh-CN" altLang="en-US" sz="2000" dirty="0"/>
              <a:t>取</a:t>
            </a:r>
            <a:r>
              <a:rPr lang="en-US" altLang="zh-CN" sz="2000" dirty="0"/>
              <a:t>5.5</a:t>
            </a:r>
            <a:r>
              <a:rPr lang="zh-CN" altLang="en-US" sz="2000" dirty="0"/>
              <a:t>时分类误差率最低，故基本分类器为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）计算该学习器在训练数据中的错误率：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67004"/>
            <a:ext cx="2880320" cy="2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80728"/>
            <a:ext cx="2376264" cy="29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9291529" cy="31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6" y="2564904"/>
            <a:ext cx="450770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56" y="4581128"/>
            <a:ext cx="2438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47" y="5172595"/>
            <a:ext cx="19348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6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c</a:t>
            </a:r>
            <a:r>
              <a:rPr lang="zh-CN" altLang="en-US" sz="2000" dirty="0"/>
              <a:t>）计算该学习器的投票权重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d</a:t>
            </a:r>
            <a:r>
              <a:rPr lang="zh-CN" altLang="en-US" sz="2000" dirty="0"/>
              <a:t>）根据投票权重，对训练数据重新赋权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经计算得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D4​​ </a:t>
            </a:r>
            <a:r>
              <a:rPr lang="zh-CN" altLang="en-US" sz="2000" dirty="0"/>
              <a:t>的值为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分</a:t>
            </a:r>
            <a:r>
              <a:rPr lang="zh-CN" altLang="en-US" sz="2000" dirty="0"/>
              <a:t>类</a:t>
            </a:r>
            <a:r>
              <a:rPr lang="zh-CN" altLang="en-US" sz="2000" dirty="0" smtClean="0"/>
              <a:t>器</a:t>
            </a:r>
            <a:r>
              <a:rPr lang="en-US" altLang="zh-CN" sz="2000" dirty="0" smtClean="0"/>
              <a:t>H​3​​ </a:t>
            </a:r>
            <a:r>
              <a:rPr lang="en-US" altLang="zh-CN" sz="2000" dirty="0"/>
              <a:t>(x)</a:t>
            </a:r>
            <a:r>
              <a:rPr lang="zh-CN" altLang="en-US" sz="2000" dirty="0"/>
              <a:t>在训练数据集上的误分类点个数为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步骤三：对</a:t>
            </a:r>
            <a:r>
              <a:rPr lang="en-US" altLang="zh-CN" sz="2000" dirty="0"/>
              <a:t>m</a:t>
            </a:r>
            <a:r>
              <a:rPr lang="zh-CN" altLang="en-US" sz="2000" dirty="0"/>
              <a:t>个学习器进行加权投票</a:t>
            </a:r>
            <a:r>
              <a:rPr lang="en-US" altLang="zh-CN" sz="2000" dirty="0"/>
              <a:t>,</a:t>
            </a:r>
            <a:r>
              <a:rPr lang="zh-CN" altLang="en-US" sz="2000" dirty="0"/>
              <a:t>获取最终分类</a:t>
            </a:r>
            <a:r>
              <a:rPr lang="zh-CN" altLang="en-US" sz="2000" dirty="0" smtClean="0"/>
              <a:t>器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605277"/>
            <a:ext cx="1512739" cy="3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45" y="1484784"/>
            <a:ext cx="6375027" cy="22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45" y="1988838"/>
            <a:ext cx="5976664" cy="35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9" y="3251200"/>
            <a:ext cx="59753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278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400" dirty="0"/>
              <a:t>if __name__ == '__main__':</a:t>
            </a:r>
          </a:p>
          <a:p>
            <a:pPr marL="109728" indent="0">
              <a:buNone/>
            </a:pPr>
            <a:r>
              <a:rPr lang="en-US" altLang="zh-CN" sz="1400" dirty="0"/>
              <a:t>    #</a:t>
            </a:r>
            <a:r>
              <a:rPr lang="zh-CN" altLang="en-US" sz="1400" dirty="0"/>
              <a:t>开始时间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start = </a:t>
            </a:r>
            <a:r>
              <a:rPr lang="en-US" altLang="zh-CN" sz="1400" dirty="0" err="1"/>
              <a:t>time.time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pPr marL="109728" indent="0">
              <a:buNone/>
            </a:pPr>
            <a:r>
              <a:rPr lang="en-US" altLang="zh-CN" sz="1400" dirty="0"/>
              <a:t>    # </a:t>
            </a:r>
            <a:r>
              <a:rPr lang="zh-CN" altLang="en-US" sz="1400" dirty="0"/>
              <a:t>获取训练集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print('start read </a:t>
            </a:r>
            <a:r>
              <a:rPr lang="en-US" altLang="zh-CN" sz="1400" dirty="0" err="1"/>
              <a:t>transSet</a:t>
            </a:r>
            <a:r>
              <a:rPr lang="en-US" altLang="zh-CN" sz="1400" dirty="0"/>
              <a:t>')</a:t>
            </a:r>
          </a:p>
          <a:p>
            <a:pPr marL="109728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trainDataList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trainLabelList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loadData</a:t>
            </a:r>
            <a:r>
              <a:rPr lang="en-US" altLang="zh-CN" sz="1400" dirty="0"/>
              <a:t>('../</a:t>
            </a:r>
            <a:r>
              <a:rPr lang="en-US" altLang="zh-CN" sz="1400" dirty="0" err="1"/>
              <a:t>Mnist</a:t>
            </a:r>
            <a:r>
              <a:rPr lang="en-US" altLang="zh-CN" sz="1400" dirty="0"/>
              <a:t>/mnist_train.csv</a:t>
            </a:r>
            <a:r>
              <a:rPr lang="en-US" altLang="zh-CN" sz="1400" dirty="0" smtClean="0"/>
              <a:t>')</a:t>
            </a:r>
            <a:endParaRPr lang="en-US" altLang="zh-CN" sz="1400" dirty="0"/>
          </a:p>
          <a:p>
            <a:pPr marL="109728" indent="0">
              <a:buNone/>
            </a:pPr>
            <a:r>
              <a:rPr lang="en-US" altLang="zh-CN" sz="1400" dirty="0"/>
              <a:t>    # </a:t>
            </a:r>
            <a:r>
              <a:rPr lang="zh-CN" altLang="en-US" sz="1400" dirty="0"/>
              <a:t>获取测试集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print('start read </a:t>
            </a:r>
            <a:r>
              <a:rPr lang="en-US" altLang="zh-CN" sz="1400" dirty="0" err="1"/>
              <a:t>testSet</a:t>
            </a:r>
            <a:r>
              <a:rPr lang="en-US" altLang="zh-CN" sz="1400" dirty="0"/>
              <a:t>')</a:t>
            </a:r>
          </a:p>
          <a:p>
            <a:pPr marL="109728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testDataList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testLabelList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loadData</a:t>
            </a:r>
            <a:r>
              <a:rPr lang="en-US" altLang="zh-CN" sz="1400" dirty="0"/>
              <a:t>('../</a:t>
            </a:r>
            <a:r>
              <a:rPr lang="en-US" altLang="zh-CN" sz="1400" dirty="0" err="1"/>
              <a:t>Mnist</a:t>
            </a:r>
            <a:r>
              <a:rPr lang="en-US" altLang="zh-CN" sz="1400" dirty="0"/>
              <a:t>/mnist_test.csv</a:t>
            </a:r>
            <a:r>
              <a:rPr lang="en-US" altLang="zh-CN" sz="1400" dirty="0" smtClean="0"/>
              <a:t>')</a:t>
            </a:r>
            <a:endParaRPr lang="en-US" altLang="zh-CN" sz="1400" dirty="0"/>
          </a:p>
          <a:p>
            <a:pPr marL="109728" indent="0">
              <a:buNone/>
            </a:pPr>
            <a:r>
              <a:rPr lang="en-US" altLang="zh-CN" sz="1400" dirty="0"/>
              <a:t>    #</a:t>
            </a:r>
            <a:r>
              <a:rPr lang="zh-CN" altLang="en-US" sz="1400" dirty="0"/>
              <a:t>创建提升树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print('start 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 train')</a:t>
            </a:r>
          </a:p>
          <a:p>
            <a:pPr marL="109728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smtClean="0"/>
              <a:t>tree = </a:t>
            </a:r>
            <a:r>
              <a:rPr lang="en-US" altLang="zh-CN" sz="1400" dirty="0" err="1"/>
              <a:t>createBosstingTree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trainDataList</a:t>
            </a:r>
            <a:r>
              <a:rPr lang="en-US" altLang="zh-CN" sz="1400" dirty="0"/>
              <a:t>[:10000], </a:t>
            </a:r>
            <a:r>
              <a:rPr lang="en-US" altLang="zh-CN" sz="1400" dirty="0" err="1"/>
              <a:t>trainLabelList</a:t>
            </a:r>
            <a:r>
              <a:rPr lang="en-US" altLang="zh-CN" sz="1400" dirty="0"/>
              <a:t>[:10000], 40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109728" indent="0">
              <a:buNone/>
            </a:pPr>
            <a:r>
              <a:rPr lang="en-US" altLang="zh-CN" sz="1400" dirty="0"/>
              <a:t>    #</a:t>
            </a:r>
            <a:r>
              <a:rPr lang="zh-CN" altLang="en-US" sz="1400" dirty="0"/>
              <a:t>测试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print('start to test')</a:t>
            </a:r>
          </a:p>
          <a:p>
            <a:pPr marL="109728" indent="0">
              <a:buNone/>
            </a:pPr>
            <a:r>
              <a:rPr lang="en-US" altLang="zh-CN" sz="1400" dirty="0"/>
              <a:t>    accuracy = </a:t>
            </a:r>
            <a:r>
              <a:rPr lang="en-US" altLang="zh-CN" sz="1400" dirty="0" err="1"/>
              <a:t>model_test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testDataList</a:t>
            </a:r>
            <a:r>
              <a:rPr lang="en-US" altLang="zh-CN" sz="1400" dirty="0"/>
              <a:t>[:1000], </a:t>
            </a:r>
            <a:r>
              <a:rPr lang="en-US" altLang="zh-CN" sz="1400" dirty="0" err="1"/>
              <a:t>testLabelList</a:t>
            </a:r>
            <a:r>
              <a:rPr lang="en-US" altLang="zh-CN" sz="1400" dirty="0"/>
              <a:t>[:1000], tree)</a:t>
            </a:r>
          </a:p>
          <a:p>
            <a:pPr marL="109728" indent="0">
              <a:buNone/>
            </a:pPr>
            <a:r>
              <a:rPr lang="en-US" altLang="zh-CN" sz="1400" dirty="0"/>
              <a:t>    print('the accuracy is:%d' % (accuracy * 100), </a:t>
            </a:r>
            <a:r>
              <a:rPr lang="en-US" altLang="zh-CN" sz="1400" dirty="0" smtClean="0"/>
              <a:t>'%')</a:t>
            </a:r>
            <a:endParaRPr lang="en-US" altLang="zh-CN" sz="1400" dirty="0"/>
          </a:p>
          <a:p>
            <a:pPr marL="109728" indent="0">
              <a:buNone/>
            </a:pPr>
            <a:r>
              <a:rPr lang="en-US" altLang="zh-CN" sz="1400" dirty="0"/>
              <a:t>    #</a:t>
            </a:r>
            <a:r>
              <a:rPr lang="zh-CN" altLang="en-US" sz="1400" dirty="0"/>
              <a:t>结束时间</a:t>
            </a:r>
          </a:p>
          <a:p>
            <a:pPr marL="109728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end = </a:t>
            </a:r>
            <a:r>
              <a:rPr lang="en-US" altLang="zh-CN" sz="1400" dirty="0" err="1"/>
              <a:t>time.time</a:t>
            </a:r>
            <a:r>
              <a:rPr lang="en-US" altLang="zh-CN" sz="1400" dirty="0"/>
              <a:t>()</a:t>
            </a:r>
          </a:p>
          <a:p>
            <a:pPr marL="109728" indent="0">
              <a:buNone/>
            </a:pPr>
            <a:r>
              <a:rPr lang="en-US" altLang="zh-CN" sz="1400" dirty="0"/>
              <a:t>    print('time span:', end - start)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算法相关代码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2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loadData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fileName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：用来返回数</a:t>
            </a:r>
            <a:r>
              <a:rPr lang="zh-CN" altLang="en-US" sz="2000" dirty="0" smtClean="0"/>
              <a:t>据集</a:t>
            </a:r>
            <a:r>
              <a:rPr lang="zh-CN" altLang="en-US" sz="2000" dirty="0"/>
              <a:t>和标</a:t>
            </a:r>
            <a:r>
              <a:rPr lang="zh-CN" altLang="en-US" sz="2000" dirty="0" smtClean="0"/>
              <a:t>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pt-BR" altLang="zh-CN" sz="1800" dirty="0" smtClean="0"/>
              <a:t>def </a:t>
            </a:r>
            <a:r>
              <a:rPr lang="pt-BR" altLang="zh-CN" sz="1800" dirty="0"/>
              <a:t>calc_e_Gx(trainDataArr, trainLabelArr, n, div, rule, D</a:t>
            </a:r>
            <a:r>
              <a:rPr lang="pt-BR" altLang="zh-CN" sz="1800" dirty="0" smtClean="0"/>
              <a:t>)</a:t>
            </a:r>
            <a:r>
              <a:rPr lang="zh-CN" altLang="en-US" sz="1800" dirty="0"/>
              <a:t>：返回预测结果和分类错误率</a:t>
            </a:r>
            <a:r>
              <a:rPr lang="en-US" altLang="zh-CN" sz="1800" dirty="0" smtClean="0"/>
              <a:t>e</a:t>
            </a:r>
            <a:r>
              <a:rPr lang="zh-CN" altLang="en-US" sz="1800" dirty="0"/>
              <a:t>，更新新的</a:t>
            </a:r>
            <a:r>
              <a:rPr lang="en-US" altLang="zh-CN" sz="1800" dirty="0" smtClean="0"/>
              <a:t>D</a:t>
            </a:r>
          </a:p>
          <a:p>
            <a:endParaRPr lang="en-US" altLang="zh-CN" sz="1800" dirty="0" smtClean="0"/>
          </a:p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createSigleBoostingTree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trainDataArr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trainLabelArr</a:t>
            </a:r>
            <a:r>
              <a:rPr lang="en-US" altLang="zh-CN" sz="1800" dirty="0"/>
              <a:t>, D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用来创建单层提升树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createBosstingTree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trainDataList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trainLabelList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treeNum</a:t>
            </a:r>
            <a:r>
              <a:rPr lang="en-US" altLang="zh-CN" sz="1800" dirty="0"/>
              <a:t> = 50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：用来创建提升树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err="1"/>
              <a:t>def</a:t>
            </a:r>
            <a:r>
              <a:rPr lang="en-US" altLang="zh-CN" sz="1800" dirty="0"/>
              <a:t> predict(x, div, rule, feature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：用来输出单独层预测结果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model_test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testDataList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testLabelList</a:t>
            </a:r>
            <a:r>
              <a:rPr lang="en-US" altLang="zh-CN" sz="1800" dirty="0"/>
              <a:t>, tree</a:t>
            </a:r>
            <a:r>
              <a:rPr lang="en-US" altLang="zh-CN" sz="1800" dirty="0" smtClean="0"/>
              <a:t>):</a:t>
            </a:r>
            <a:r>
              <a:rPr lang="zh-CN" altLang="en-US" sz="1800" dirty="0" smtClean="0"/>
              <a:t>用来输出模型的测试结果</a:t>
            </a:r>
            <a:endParaRPr lang="en-US" altLang="zh-CN" sz="1800" dirty="0"/>
          </a:p>
          <a:p>
            <a:pPr marL="109728" indent="0">
              <a:buNone/>
            </a:pPr>
            <a:endParaRPr lang="en-US" altLang="zh-CN" sz="1800" dirty="0" smtClean="0"/>
          </a:p>
          <a:p>
            <a:pPr marL="109728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796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257" y="296733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谢谢观看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46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算法概念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算法原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算法示例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算法代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364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集成学</a:t>
            </a:r>
            <a:r>
              <a:rPr lang="zh-CN" altLang="en-US" sz="2400" dirty="0" smtClean="0"/>
              <a:t>习通过</a:t>
            </a:r>
            <a:r>
              <a:rPr lang="zh-CN" altLang="en-US" sz="2400" dirty="0"/>
              <a:t>构</a:t>
            </a:r>
            <a:r>
              <a:rPr lang="zh-CN" altLang="en-US" sz="2400" dirty="0" smtClean="0"/>
              <a:t>建并结合多个学习器来完成学习任务。</a:t>
            </a:r>
            <a:r>
              <a:rPr lang="en-US" altLang="zh-CN" sz="2400" dirty="0" smtClean="0"/>
              <a:t>Boosting </a:t>
            </a:r>
            <a:r>
              <a:rPr lang="zh-CN" altLang="en-US" sz="2400" dirty="0" smtClean="0"/>
              <a:t>是一族可将弱学习器提升为强学习器的算</a:t>
            </a:r>
            <a:r>
              <a:rPr lang="zh-CN" altLang="en-US" sz="2400" dirty="0" smtClean="0"/>
              <a:t>法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这</a:t>
            </a:r>
            <a:r>
              <a:rPr lang="zh-CN" altLang="en-US" sz="2400" dirty="0" smtClean="0"/>
              <a:t>族算法的工作机制类似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先从初始训练集训练出一个基学习器，再根据基学习器的表现对训练样本分布进行调整，使得先前基学习器做错的训练样本在后续受到更多关注，然后基于调整后的样本分布来训练下一个基学习器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如此重复进行，直至基学习器数目达到事先指定的</a:t>
            </a:r>
            <a:r>
              <a:rPr lang="zh-CN" altLang="en-US" sz="2400" dirty="0" smtClean="0"/>
              <a:t>值，最</a:t>
            </a:r>
            <a:r>
              <a:rPr lang="zh-CN" altLang="en-US" sz="2400" dirty="0" smtClean="0"/>
              <a:t>终将这个基学习器进行加权结</a:t>
            </a:r>
            <a:r>
              <a:rPr lang="zh-CN" altLang="en-US" sz="2400" dirty="0" smtClean="0"/>
              <a:t>合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Boosting </a:t>
            </a:r>
            <a:r>
              <a:rPr lang="zh-CN" altLang="en-US" sz="2400" dirty="0"/>
              <a:t>族算法最著名的代表是 </a:t>
            </a:r>
            <a:r>
              <a:rPr lang="en-US" altLang="zh-CN" sz="2400" dirty="0" err="1" smtClean="0"/>
              <a:t>AdaBoost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4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在这个二分类任务中</a:t>
            </a:r>
            <a:r>
              <a:rPr lang="zh-CN" altLang="en-US" sz="2000" dirty="0"/>
              <a:t>，假定三个分类器在三个测试样</a:t>
            </a:r>
            <a:r>
              <a:rPr lang="zh-CN" altLang="en-US" sz="2000" dirty="0" smtClean="0"/>
              <a:t>本上</a:t>
            </a:r>
            <a:r>
              <a:rPr lang="zh-CN" altLang="en-US" sz="2000" dirty="0"/>
              <a:t>的表现</a:t>
            </a:r>
            <a:r>
              <a:rPr lang="zh-CN" altLang="en-US" sz="2000" dirty="0" smtClean="0"/>
              <a:t>如上图所</a:t>
            </a:r>
            <a:r>
              <a:rPr lang="zh-CN" altLang="en-US" sz="2000" dirty="0"/>
              <a:t>示</a:t>
            </a:r>
            <a:r>
              <a:rPr lang="zh-CN" altLang="en-US" sz="2000" dirty="0" smtClean="0"/>
              <a:t>，集成学习的结果通过投票法产生，即“少</a:t>
            </a:r>
            <a:r>
              <a:rPr lang="zh-CN" altLang="en-US" sz="2000" dirty="0"/>
              <a:t>数服从多</a:t>
            </a:r>
            <a:r>
              <a:rPr lang="zh-CN" altLang="en-US" sz="2000" dirty="0" smtClean="0"/>
              <a:t>数”可</a:t>
            </a:r>
            <a:r>
              <a:rPr lang="zh-CN" altLang="en-US" sz="2000" dirty="0"/>
              <a:t>得准确度较高，差异度也较高，可以较好地提升集成性</a:t>
            </a:r>
            <a:r>
              <a:rPr lang="zh-CN" altLang="en-US" sz="2000" dirty="0" smtClean="0"/>
              <a:t>能。从而总结出个体学习器要有一定的“准确性”，即学习器不能太坏，并且要有“</a:t>
            </a:r>
            <a:r>
              <a:rPr lang="zh-CN" altLang="en-US" sz="2000" dirty="0" smtClean="0"/>
              <a:t>多样性</a:t>
            </a:r>
            <a:r>
              <a:rPr lang="zh-CN" altLang="en-US" sz="2000" dirty="0" smtClean="0"/>
              <a:t>”，即学习器间要有差异。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6" y="1196752"/>
            <a:ext cx="8109917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在集成模型中，某个体学习器都属于同一类别，例如都是决策树或者都是神经网络，则称该集成为同质的；某个体学习器包含多种类型的学习算法，例如既有决策树又有神经网络，则称该集成为异质的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同质集成：个体学习器称为“基学习器”，对应的算法为“基学习算法”。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异质集成：个体学习器称为“组件学习器”或直接称为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个体学习器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   Boosting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算法要求基学习器能对特定分布的数据进行学习，即每次都更新样  本分布权重。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重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赋权法 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对每个样本附加一个权重，这时涉及到样本属性与标签的计算，都需要乘上一个权值。 </a:t>
            </a:r>
            <a:endParaRPr lang="en-US" altLang="zh-CN" sz="1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重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采样法 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对于一些无法接受带权样本的及学习算法，适合用“重采样法”进行处理。方法大致过程是，根据各个样本的权重，对训练数据进行重采样，初始时样本权重一样，每个样本被采样到的概率一致，每次从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个原始的训练样本中按照权重有放回采样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个样本作为训练集，然后计算训练集错误率，然后调整权重，重复采样，集成多个基学习器。</a:t>
            </a:r>
            <a:endParaRPr lang="en-US" altLang="zh-CN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000" dirty="0"/>
              <a:t>定义基学习器的集成为加权结</a:t>
            </a:r>
            <a:r>
              <a:rPr lang="zh-CN" altLang="en-US" sz="2000" dirty="0" smtClean="0"/>
              <a:t>合：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>
              <a:buSzPct val="80000"/>
            </a:pPr>
            <a:r>
              <a:rPr lang="zh-CN" altLang="en-US" sz="2000" dirty="0" smtClean="0"/>
              <a:t>指数损失函数：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342900" indent="-342900"/>
            <a:r>
              <a:rPr lang="zh-CN" altLang="en-US" sz="2000" dirty="0"/>
              <a:t>基学习器之间的多样性是影响集成器泛化性能的重要因素，一般的思路是在学习过程中引入随机性，常见的做法主要是对数据样本、输入属</a:t>
            </a:r>
            <a:r>
              <a:rPr lang="zh-CN" altLang="en-US" sz="2000" dirty="0" smtClean="0"/>
              <a:t>性、输</a:t>
            </a:r>
            <a:r>
              <a:rPr lang="zh-CN" altLang="en-US" sz="2000" dirty="0"/>
              <a:t>出表</a:t>
            </a:r>
            <a:r>
              <a:rPr lang="zh-CN" altLang="en-US" sz="2000" dirty="0" smtClean="0"/>
              <a:t>示、算</a:t>
            </a:r>
            <a:r>
              <a:rPr lang="zh-CN" altLang="en-US" sz="2000" dirty="0"/>
              <a:t>法参数进行扰动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zh-CN" altLang="en-US" sz="2000" dirty="0"/>
              <a:t>结合策略指的是在训练好基学习器后，如何将这些基学习器的输出结合起来产生集成模型的最终输出</a:t>
            </a:r>
            <a:r>
              <a:rPr lang="zh-CN" altLang="en-US" sz="2000" dirty="0" smtClean="0"/>
              <a:t>，这里也有一</a:t>
            </a:r>
            <a:r>
              <a:rPr lang="zh-CN" altLang="en-US" sz="2000" dirty="0"/>
              <a:t>些常用的结合策</a:t>
            </a:r>
            <a:r>
              <a:rPr lang="zh-CN" altLang="en-US" sz="2000" dirty="0" smtClean="0"/>
              <a:t>略。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1.</a:t>
            </a:r>
            <a:r>
              <a:rPr lang="zh-CN" altLang="en-US" sz="2000" dirty="0" smtClean="0"/>
              <a:t>平均法（主要用来解决回归问题）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2.</a:t>
            </a:r>
            <a:r>
              <a:rPr lang="zh-CN" altLang="en-US" sz="2000" dirty="0"/>
              <a:t>投票法</a:t>
            </a:r>
            <a:r>
              <a:rPr lang="zh-CN" altLang="en-US" sz="2000" dirty="0" smtClean="0"/>
              <a:t>（主要用来解决分</a:t>
            </a:r>
            <a:r>
              <a:rPr lang="zh-CN" altLang="en-US" sz="2000" dirty="0"/>
              <a:t>类问题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342900" indent="-342900"/>
            <a:r>
              <a:rPr lang="en-US" altLang="zh-CN" sz="2000" dirty="0" err="1" smtClean="0"/>
              <a:t>AdaBoost</a:t>
            </a:r>
            <a:r>
              <a:rPr lang="zh-CN" altLang="en-US" sz="2000" dirty="0" smtClean="0"/>
              <a:t>算法构造过程可以概括为：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步</a:t>
            </a:r>
            <a:r>
              <a:rPr lang="zh-CN" altLang="en-US" sz="2000" dirty="0"/>
              <a:t>骤一：初始化训练数据权重相等，训练第一个学习器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步</a:t>
            </a:r>
            <a:r>
              <a:rPr lang="zh-CN" altLang="en-US" sz="2000" dirty="0"/>
              <a:t>骤二：</a:t>
            </a:r>
            <a:r>
              <a:rPr lang="en-US" altLang="zh-CN" sz="2000" dirty="0" err="1"/>
              <a:t>AdaBoost</a:t>
            </a:r>
            <a:r>
              <a:rPr lang="zh-CN" altLang="en-US" sz="2000" dirty="0"/>
              <a:t>反复学习基本分类器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步</a:t>
            </a:r>
            <a:r>
              <a:rPr lang="zh-CN" altLang="en-US" sz="2000" dirty="0"/>
              <a:t>骤三：对</a:t>
            </a:r>
            <a:r>
              <a:rPr lang="en-US" altLang="zh-CN" sz="2000" dirty="0"/>
              <a:t>m</a:t>
            </a:r>
            <a:r>
              <a:rPr lang="zh-CN" altLang="en-US" sz="2000" dirty="0"/>
              <a:t>个学习器进行加权投票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435"/>
            <a:ext cx="26765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960735"/>
            <a:ext cx="4829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Adaboost</a:t>
            </a:r>
            <a:r>
              <a:rPr lang="zh-CN" altLang="en-US" sz="2000" dirty="0" smtClean="0"/>
              <a:t>算法的运行过程如下：训练数据中的每一个样本，并赋予其一个权重，这些权重构成了向量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。一开始，这些权重都初始化成相等值。首先在训练数据上训练出一个弱分类器并计算该分类器的错误率，然后在同一数据集上再次训练弱分类器。在分类器的第二次训练当中，将会重新调整每个样本的权重，其中第一次分对的样本的权重将会降低，而第一次分错的样本的权重将会提高。为了从所有的弱分类器中得到最终的分类结果，</a:t>
            </a:r>
            <a:r>
              <a:rPr lang="en-US" altLang="zh-CN" sz="2000" dirty="0" err="1" smtClean="0"/>
              <a:t>Adaboost</a:t>
            </a:r>
            <a:r>
              <a:rPr lang="zh-CN" altLang="en-US" sz="2000" dirty="0" smtClean="0"/>
              <a:t>为每个分类器都分配了一个权重值</a:t>
            </a:r>
            <a:r>
              <a:rPr lang="en-US" altLang="zh-CN" sz="2000" dirty="0" smtClean="0"/>
              <a:t>alpha,</a:t>
            </a:r>
            <a:r>
              <a:rPr lang="zh-CN" altLang="en-US" sz="2000" dirty="0" smtClean="0"/>
              <a:t>这些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值是基于每个弱分类器的错误率进行计算的。其中错误率的定义为：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而权重值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alpha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的计算公式为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算法原理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30774"/>
            <a:ext cx="311953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7" y="5210881"/>
            <a:ext cx="2389855" cy="67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2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在上图</a:t>
            </a:r>
            <a:r>
              <a:rPr lang="zh-CN" altLang="en-US" sz="2000" dirty="0"/>
              <a:t>中，左边是数据集，其中直方</a:t>
            </a:r>
            <a:r>
              <a:rPr lang="zh-CN" altLang="en-US" sz="2000" dirty="0" smtClean="0"/>
              <a:t>图的不同宽度表示每个样本上的不同权重。在经过一个分类器之后，加权的结果会通过三角形中的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值进行加权。每个三角形中输出的加权结果在椭圆形中求和，从而得到最终的输出结果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计算出</a:t>
            </a:r>
            <a:r>
              <a:rPr lang="en-US" altLang="zh-CN" sz="2000" dirty="0" smtClean="0"/>
              <a:t>alpha</a:t>
            </a:r>
            <a:r>
              <a:rPr lang="zh-CN" altLang="en-US" sz="2000" dirty="0" smtClean="0"/>
              <a:t>值后，可以对权重向量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进行更新，以使得那些正确分类的样本的权重降低而错分样本的权重升高。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4664"/>
            <a:ext cx="5921710" cy="308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9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/>
              <a:t>总结：</a:t>
            </a:r>
            <a:r>
              <a:rPr lang="en-US" altLang="zh-CN" sz="2000" dirty="0" err="1"/>
              <a:t>Adaboost</a:t>
            </a:r>
            <a:r>
              <a:rPr lang="zh-CN" altLang="en-US" sz="2000" dirty="0"/>
              <a:t>算法的核心步骤</a:t>
            </a:r>
            <a:r>
              <a:rPr lang="en-US" altLang="zh-CN" sz="2000" dirty="0"/>
              <a:t>:   </a:t>
            </a:r>
            <a:r>
              <a:rPr lang="zh-CN" altLang="en-US" sz="2000" dirty="0"/>
              <a:t>一</a:t>
            </a:r>
            <a:r>
              <a:rPr lang="en-US" altLang="zh-CN" sz="2000" dirty="0"/>
              <a:t>.</a:t>
            </a:r>
            <a:r>
              <a:rPr lang="zh-CN" altLang="en-US" sz="2000" dirty="0"/>
              <a:t>计算基学习器的权重</a:t>
            </a:r>
          </a:p>
          <a:p>
            <a:pPr marL="0" indent="0">
              <a:buNone/>
            </a:pPr>
            <a:r>
              <a:rPr lang="zh-CN" altLang="en-US" sz="2000" dirty="0"/>
              <a:t>				     二</a:t>
            </a:r>
            <a:r>
              <a:rPr lang="en-US" altLang="zh-CN" sz="2000" dirty="0"/>
              <a:t>,</a:t>
            </a:r>
            <a:r>
              <a:rPr lang="zh-CN" altLang="en-US" sz="2000" dirty="0"/>
              <a:t>进行更新样本权重分布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权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重向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量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的计算方法如下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①如果某个样本被正确分类，那么该样本的权重更改为：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②如果某个样本被错误分类，那么该样本的权重更改为：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在计算</a:t>
            </a:r>
            <a:r>
              <a:rPr lang="zh-CN" altLang="en-US" sz="2000" dirty="0" smtClean="0"/>
              <a:t>出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后，</a:t>
            </a:r>
            <a:r>
              <a:rPr lang="en-US" altLang="zh-CN" sz="2000" dirty="0" err="1" smtClean="0"/>
              <a:t>Adaboost</a:t>
            </a:r>
            <a:r>
              <a:rPr lang="zh-CN" altLang="en-US" sz="2000" dirty="0" smtClean="0"/>
              <a:t>又开始进入下一轮迭代。</a:t>
            </a:r>
            <a:r>
              <a:rPr lang="en-US" altLang="zh-CN" sz="2000" dirty="0" err="1" smtClean="0"/>
              <a:t>Adaboost</a:t>
            </a:r>
            <a:r>
              <a:rPr lang="zh-CN" altLang="en-US" sz="2000" dirty="0" smtClean="0"/>
              <a:t>算法会不断地重复训练和调整权重的过程，直到训练错误率为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或者弱分类器的数目达到用户的指定值为止。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10" y="2555898"/>
            <a:ext cx="261238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56" y="3645024"/>
            <a:ext cx="2659153" cy="68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290</TotalTime>
  <Words>2388</Words>
  <Application>Microsoft Office PowerPoint</Application>
  <PresentationFormat>全屏显示(4:3)</PresentationFormat>
  <Paragraphs>180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聚合</vt:lpstr>
      <vt:lpstr>集成学习</vt:lpstr>
      <vt:lpstr>目录</vt:lpstr>
      <vt:lpstr>概述</vt:lpstr>
      <vt:lpstr>PowerPoint 演示文稿</vt:lpstr>
      <vt:lpstr>算法概念</vt:lpstr>
      <vt:lpstr>PowerPoint 演示文稿</vt:lpstr>
      <vt:lpstr>算法原理</vt:lpstr>
      <vt:lpstr>PowerPoint 演示文稿</vt:lpstr>
      <vt:lpstr>PowerPoint 演示文稿</vt:lpstr>
      <vt:lpstr>算法示例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算法相关代码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Adaboost元算法</dc:title>
  <dc:creator>dell</dc:creator>
  <cp:lastModifiedBy>dell</cp:lastModifiedBy>
  <cp:revision>49</cp:revision>
  <dcterms:created xsi:type="dcterms:W3CDTF">2020-11-11T11:30:22Z</dcterms:created>
  <dcterms:modified xsi:type="dcterms:W3CDTF">2020-11-18T11:27:28Z</dcterms:modified>
</cp:coreProperties>
</file>