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4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852" initials="1" lastIdx="1" clrIdx="0">
    <p:extLst>
      <p:ext uri="{19B8F6BF-5375-455C-9EA6-DF929625EA0E}">
        <p15:presenceInfo xmlns:p15="http://schemas.microsoft.com/office/powerpoint/2012/main" userId="1385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9ADFC-ED32-4443-87ED-AA33166AE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14987"/>
            <a:ext cx="8689976" cy="2509213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ED95B-FC92-46E1-A987-D6BEA54CC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</a:t>
            </a:r>
            <a:r>
              <a:rPr lang="zh-CN" altLang="en-US" dirty="0"/>
              <a:t>主讲人：王金凯</a:t>
            </a:r>
          </a:p>
        </p:txBody>
      </p:sp>
    </p:spTree>
    <p:extLst>
      <p:ext uri="{BB962C8B-B14F-4D97-AF65-F5344CB8AC3E}">
        <p14:creationId xmlns:p14="http://schemas.microsoft.com/office/powerpoint/2010/main" val="21252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6A6DC55-ECB9-42D5-9686-043B24EB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66" y="2483223"/>
            <a:ext cx="1993246" cy="3319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E9AAEF-1F3D-4A79-86B0-36732E1D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28554" cy="52000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信息增益代码实现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1B705-5003-44B0-9743-87E62C8F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6" y="1272988"/>
            <a:ext cx="9582150" cy="4966495"/>
          </a:xfrm>
          <a:prstGeom prst="rect">
            <a:avLst/>
          </a:prstGeom>
          <a:effectLst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42C891-31DD-4EF3-90D2-435293B6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67" y="2483223"/>
            <a:ext cx="1874465" cy="3944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21082D-B583-4CA4-827F-EDD661CAC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22685" y="2526556"/>
            <a:ext cx="19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zh-CN" altLang="en-US" sz="1400" b="1" i="1" dirty="0">
                <a:solidFill>
                  <a:schemeClr val="bg1">
                    <a:lumMod val="75000"/>
                  </a:schemeClr>
                </a:solidFill>
              </a:rPr>
              <a:t>对打不打球进行分类</a:t>
            </a:r>
          </a:p>
        </p:txBody>
      </p:sp>
    </p:spTree>
    <p:extLst>
      <p:ext uri="{BB962C8B-B14F-4D97-AF65-F5344CB8AC3E}">
        <p14:creationId xmlns:p14="http://schemas.microsoft.com/office/powerpoint/2010/main" val="22168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03AEBA-AEF6-46D5-B703-0510667D110A}"/>
              </a:ext>
            </a:extLst>
          </p:cNvPr>
          <p:cNvSpPr txBox="1"/>
          <p:nvPr/>
        </p:nvSpPr>
        <p:spPr>
          <a:xfrm>
            <a:off x="1156447" y="394447"/>
            <a:ext cx="9879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构造决策树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13895C-FAAB-4461-84EC-7BC16D33B475}"/>
              </a:ext>
            </a:extLst>
          </p:cNvPr>
          <p:cNvSpPr txBox="1"/>
          <p:nvPr/>
        </p:nvSpPr>
        <p:spPr>
          <a:xfrm>
            <a:off x="1156447" y="1246094"/>
            <a:ext cx="106052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根据数据统计，</a:t>
            </a:r>
            <a:r>
              <a:rPr lang="en-US" altLang="zh-CN" sz="2400" dirty="0"/>
              <a:t>outlook</a:t>
            </a:r>
            <a:r>
              <a:rPr lang="zh-CN" altLang="en-US" sz="2400" dirty="0"/>
              <a:t>取值分别为</a:t>
            </a:r>
            <a:r>
              <a:rPr lang="en-US" altLang="zh-CN" sz="2400" dirty="0" err="1"/>
              <a:t>sunny,overcast,rainy</a:t>
            </a:r>
            <a:r>
              <a:rPr lang="en-US" altLang="zh-CN" sz="2400" dirty="0"/>
              <a:t>,</a:t>
            </a:r>
            <a:r>
              <a:rPr lang="zh-CN" altLang="en-US" sz="2400" dirty="0"/>
              <a:t>的概率分别为：</a:t>
            </a:r>
            <a:r>
              <a:rPr lang="en-US" altLang="zh-CN" sz="2400" dirty="0"/>
              <a:t>5/14</a:t>
            </a:r>
            <a:r>
              <a:rPr lang="zh-CN" altLang="en-US" sz="2400" dirty="0"/>
              <a:t>，</a:t>
            </a:r>
            <a:r>
              <a:rPr lang="en-US" altLang="zh-CN" sz="2400" dirty="0"/>
              <a:t>4/14</a:t>
            </a:r>
            <a:r>
              <a:rPr lang="zh-CN" altLang="en-US" sz="2400" dirty="0"/>
              <a:t>，</a:t>
            </a:r>
            <a:r>
              <a:rPr lang="en-US" altLang="zh-CN" sz="2400" dirty="0"/>
              <a:t>5/14</a:t>
            </a:r>
          </a:p>
          <a:p>
            <a:endParaRPr lang="en-US" altLang="zh-CN" sz="2400" dirty="0"/>
          </a:p>
          <a:p>
            <a:r>
              <a:rPr lang="zh-CN" altLang="en-US" sz="2400" dirty="0"/>
              <a:t>熵值计算：</a:t>
            </a:r>
            <a:r>
              <a:rPr lang="en-US" altLang="zh-CN" sz="2400" dirty="0"/>
              <a:t>5/14</a:t>
            </a:r>
            <a:r>
              <a:rPr lang="zh-CN" altLang="en-US" sz="2400" dirty="0"/>
              <a:t>*</a:t>
            </a:r>
            <a:r>
              <a:rPr lang="en-US" altLang="zh-CN" sz="2400" dirty="0"/>
              <a:t>0.971+4/14</a:t>
            </a:r>
            <a:r>
              <a:rPr lang="zh-CN" altLang="en-US" sz="2400" dirty="0"/>
              <a:t>*</a:t>
            </a:r>
            <a:r>
              <a:rPr lang="en-US" altLang="zh-CN" sz="2400" dirty="0"/>
              <a:t>0+5/14</a:t>
            </a:r>
            <a:r>
              <a:rPr lang="zh-CN" altLang="en-US" sz="2400" dirty="0"/>
              <a:t>*</a:t>
            </a:r>
            <a:r>
              <a:rPr lang="en-US" altLang="zh-CN" sz="2400" dirty="0"/>
              <a:t>0.971=0.693</a:t>
            </a:r>
          </a:p>
          <a:p>
            <a:endParaRPr lang="en-US" altLang="zh-CN" sz="2400" dirty="0"/>
          </a:p>
          <a:p>
            <a:r>
              <a:rPr lang="zh-CN" altLang="en-US" sz="2400" dirty="0"/>
              <a:t>信息增益：系统的熵值从原始的</a:t>
            </a:r>
            <a:r>
              <a:rPr lang="en-US" altLang="zh-CN" sz="2400" dirty="0"/>
              <a:t>0.940</a:t>
            </a:r>
            <a:r>
              <a:rPr lang="zh-CN" altLang="en-US" sz="2400" dirty="0"/>
              <a:t>下降到了</a:t>
            </a:r>
            <a:r>
              <a:rPr lang="en-US" altLang="zh-CN" sz="2400" dirty="0"/>
              <a:t>0.693,</a:t>
            </a:r>
            <a:r>
              <a:rPr lang="zh-CN" altLang="en-US" sz="2400" dirty="0"/>
              <a:t>增益为</a:t>
            </a:r>
            <a:r>
              <a:rPr lang="en-US" altLang="zh-CN" sz="2400" dirty="0"/>
              <a:t>0.247</a:t>
            </a:r>
          </a:p>
          <a:p>
            <a:r>
              <a:rPr lang="zh-CN" altLang="en-US" sz="2400" dirty="0"/>
              <a:t>同样可以计算</a:t>
            </a:r>
            <a:r>
              <a:rPr lang="en-US" altLang="zh-CN" sz="2400" dirty="0"/>
              <a:t>gain(temperature)=0.029,gain(humidity)=0.152,gain(windy)=0.048.</a:t>
            </a:r>
          </a:p>
          <a:p>
            <a:r>
              <a:rPr lang="en-US" altLang="zh-CN" sz="2400" dirty="0"/>
              <a:t>Gain(outlook)</a:t>
            </a:r>
            <a:r>
              <a:rPr lang="zh-CN" altLang="en-US" sz="2400" dirty="0"/>
              <a:t>最大（即</a:t>
            </a:r>
            <a:r>
              <a:rPr lang="en-US" altLang="zh-CN" sz="2400" dirty="0"/>
              <a:t>outlook</a:t>
            </a:r>
            <a:r>
              <a:rPr lang="zh-CN" altLang="en-US" sz="2400" dirty="0"/>
              <a:t>在第一步使系统的信息熵下降得最快），所以决策树的根节点就取</a:t>
            </a:r>
            <a:r>
              <a:rPr lang="en-US" altLang="zh-CN" sz="2400" dirty="0"/>
              <a:t>outlook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同样的方式可以计算出其他特征的信息增益，那么我们选择最大的那个 就可以啦，相当于是遍历了一遍特征，找出来了大当家，然后再其余的中继续通过信息增益找二当家！</a:t>
            </a:r>
          </a:p>
        </p:txBody>
      </p:sp>
    </p:spTree>
    <p:extLst>
      <p:ext uri="{BB962C8B-B14F-4D97-AF65-F5344CB8AC3E}">
        <p14:creationId xmlns:p14="http://schemas.microsoft.com/office/powerpoint/2010/main" val="370065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DA2520-4D48-4DDA-A757-AA38CC274D35}"/>
              </a:ext>
            </a:extLst>
          </p:cNvPr>
          <p:cNvSpPr txBox="1"/>
          <p:nvPr/>
        </p:nvSpPr>
        <p:spPr>
          <a:xfrm>
            <a:off x="717176" y="1395800"/>
            <a:ext cx="1075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</a:t>
            </a:r>
            <a:r>
              <a:rPr lang="zh-CN" altLang="en-US" sz="2800" dirty="0"/>
              <a:t>在了解</a:t>
            </a:r>
            <a:r>
              <a:rPr lang="en-US" altLang="zh-CN" sz="2800" dirty="0"/>
              <a:t>ID3</a:t>
            </a:r>
            <a:r>
              <a:rPr lang="zh-CN" altLang="en-US" sz="2800" dirty="0"/>
              <a:t>算法之前，必须先对决策树有了解。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CBB14F-EE12-421A-B5A3-E187F5C6D354}"/>
              </a:ext>
            </a:extLst>
          </p:cNvPr>
          <p:cNvSpPr txBox="1"/>
          <p:nvPr/>
        </p:nvSpPr>
        <p:spPr>
          <a:xfrm>
            <a:off x="384856" y="4909978"/>
            <a:ext cx="1119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如上图所示，我设置两个属性，年龄和性别，我想在这</a:t>
            </a:r>
            <a:r>
              <a:rPr lang="en-US" altLang="zh-CN" dirty="0"/>
              <a:t>5</a:t>
            </a:r>
            <a:r>
              <a:rPr lang="zh-CN" altLang="en-US" dirty="0"/>
              <a:t>个人当中分出谁愿意打篮球，谁不愿意打篮球。决策树算法以树状结构表示数据分类的结果。每个决策点实现一个具有离散输出的测试函数，记为分支。</a:t>
            </a:r>
            <a:endParaRPr lang="en-US" altLang="zh-CN" dirty="0"/>
          </a:p>
          <a:p>
            <a:r>
              <a:rPr lang="zh-CN" altLang="en-US" dirty="0"/>
              <a:t>决策树中有根节点，非叶子节点（决策点），叶子节点，分支。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6BBB6C-4D2D-42C9-97B1-204879E2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919020"/>
            <a:ext cx="7905750" cy="25812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D37F23-3C0F-4464-A394-A7D0356182DE}"/>
              </a:ext>
            </a:extLst>
          </p:cNvPr>
          <p:cNvSpPr txBox="1"/>
          <p:nvPr/>
        </p:nvSpPr>
        <p:spPr>
          <a:xfrm>
            <a:off x="913774" y="359961"/>
            <a:ext cx="83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决策树</a:t>
            </a:r>
          </a:p>
        </p:txBody>
      </p:sp>
    </p:spTree>
    <p:extLst>
      <p:ext uri="{BB962C8B-B14F-4D97-AF65-F5344CB8AC3E}">
        <p14:creationId xmlns:p14="http://schemas.microsoft.com/office/powerpoint/2010/main" val="29990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A14C78-8471-4E75-8A6B-AAD852A4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41" y="969813"/>
            <a:ext cx="9010650" cy="55817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E051BE-1112-4AD6-804F-1B2DE35EA1D0}"/>
              </a:ext>
            </a:extLst>
          </p:cNvPr>
          <p:cNvSpPr txBox="1"/>
          <p:nvPr/>
        </p:nvSpPr>
        <p:spPr>
          <a:xfrm>
            <a:off x="1830480" y="600481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决策树中有根节点，非叶子节点（决策点），叶子节点，分支。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5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3D719C-2809-4BCB-A57D-12F6B833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74" y="1078062"/>
            <a:ext cx="9209584" cy="54392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0C3255-FE59-42C1-B578-CCF16C1BF13D}"/>
              </a:ext>
            </a:extLst>
          </p:cNvPr>
          <p:cNvSpPr txBox="1"/>
          <p:nvPr/>
        </p:nvSpPr>
        <p:spPr>
          <a:xfrm>
            <a:off x="1255059" y="340659"/>
            <a:ext cx="68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决策树的构造</a:t>
            </a:r>
          </a:p>
        </p:txBody>
      </p:sp>
    </p:spTree>
    <p:extLst>
      <p:ext uri="{BB962C8B-B14F-4D97-AF65-F5344CB8AC3E}">
        <p14:creationId xmlns:p14="http://schemas.microsoft.com/office/powerpoint/2010/main" val="2012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B37FA-1DF0-424D-8C80-A91A750E5940}"/>
              </a:ext>
            </a:extLst>
          </p:cNvPr>
          <p:cNvSpPr txBox="1"/>
          <p:nvPr/>
        </p:nvSpPr>
        <p:spPr>
          <a:xfrm>
            <a:off x="932329" y="448235"/>
            <a:ext cx="931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决策树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85AC08-6482-43E1-8F06-D9A543CD9707}"/>
                  </a:ext>
                </a:extLst>
              </p:cNvPr>
              <p:cNvSpPr txBox="1"/>
              <p:nvPr/>
            </p:nvSpPr>
            <p:spPr>
              <a:xfrm>
                <a:off x="932329" y="1281953"/>
                <a:ext cx="1041698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热力学中的热熵是表示分子状态混乱程度的物理量。</a:t>
                </a:r>
                <a:endPara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香农用信息熵的概念来描述信源的不确定度。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P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X,Y</a:t>
                </a:r>
                <a:r>
                  <a:rPr lang="zh-CN" altLang="en-US" sz="2400" dirty="0"/>
                  <a:t>）</a:t>
                </a:r>
                <a:r>
                  <a:rPr lang="en-US" altLang="zh-CN" sz="2400" dirty="0"/>
                  <a:t>=P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）*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） 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两个事件相互独立</a:t>
                </a:r>
                <a:r>
                  <a:rPr lang="en-US" altLang="zh-CN" sz="2400" dirty="0"/>
                  <a:t>Log(XY)=Log(X)+Log(Y)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H(X),H(Y)</a:t>
                </a:r>
                <a:r>
                  <a:rPr lang="zh-CN" altLang="en-US" sz="2400" dirty="0"/>
                  <a:t>当成它们发生的不确定性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P</a:t>
                </a:r>
                <a:r>
                  <a:rPr lang="zh-CN" altLang="en-US" sz="2400" dirty="0"/>
                  <a:t>（几率越大）</a:t>
                </a:r>
                <a:r>
                  <a:rPr lang="en-US" altLang="zh-CN" sz="2400" dirty="0"/>
                  <a:t>-&gt;H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）值越小  如：周一正常上课</a:t>
                </a:r>
                <a:endParaRPr lang="en-US" altLang="zh-CN" sz="2400" dirty="0"/>
              </a:p>
              <a:p>
                <a:r>
                  <a:rPr lang="en-US" altLang="zh-CN" sz="2400" dirty="0"/>
                  <a:t>P</a:t>
                </a:r>
                <a:r>
                  <a:rPr lang="zh-CN" altLang="en-US" sz="2400" dirty="0"/>
                  <a:t>（几率越小）</a:t>
                </a:r>
                <a:r>
                  <a:rPr lang="en-US" altLang="zh-CN" sz="2400" dirty="0"/>
                  <a:t>-&gt;H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）值越大  如：周一不上课</a:t>
                </a:r>
                <a:endParaRPr lang="en-US" altLang="zh-CN" sz="2400" dirty="0"/>
              </a:p>
              <a:p>
                <a:endParaRPr lang="en-US" altLang="zh-CN" sz="24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sz="3200" dirty="0"/>
                  <a:t>熵</a:t>
                </a:r>
                <a:r>
                  <a:rPr lang="en-US" altLang="zh-CN" sz="3200" dirty="0"/>
                  <a:t>=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𝑃𝑖𝑙𝑛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2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信息增益：分类前的信息熵减去分类后的信息熵。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85AC08-6482-43E1-8F06-D9A543CD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29" y="1281953"/>
                <a:ext cx="10416989" cy="5016758"/>
              </a:xfrm>
              <a:prstGeom prst="rect">
                <a:avLst/>
              </a:prstGeom>
              <a:blipFill>
                <a:blip r:embed="rId2"/>
                <a:stretch>
                  <a:fillRect l="-1521" t="-1337" b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4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2B15-B0DD-484F-BFD6-C63C557E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28554" cy="5020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决策树构造实例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BF9975-8CB6-44C4-9E23-63D45D1906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60897" y="1335836"/>
            <a:ext cx="7417454" cy="44910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7CBA97-8C26-4EC6-B394-B78D08B17C57}"/>
              </a:ext>
            </a:extLst>
          </p:cNvPr>
          <p:cNvSpPr txBox="1"/>
          <p:nvPr/>
        </p:nvSpPr>
        <p:spPr>
          <a:xfrm>
            <a:off x="439271" y="1335836"/>
            <a:ext cx="3675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数据：</a:t>
            </a:r>
            <a:r>
              <a:rPr lang="en-US" altLang="zh-CN" sz="3200" dirty="0"/>
              <a:t>14</a:t>
            </a:r>
            <a:r>
              <a:rPr lang="zh-CN" altLang="en-US" sz="3200" dirty="0"/>
              <a:t>天打球情况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特征：</a:t>
            </a:r>
            <a:r>
              <a:rPr lang="en-US" altLang="zh-CN" sz="3200" dirty="0"/>
              <a:t>4</a:t>
            </a:r>
            <a:r>
              <a:rPr lang="zh-CN" altLang="en-US" sz="3200" dirty="0"/>
              <a:t>种环境变化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目标：构造决策树</a:t>
            </a:r>
          </a:p>
        </p:txBody>
      </p:sp>
    </p:spTree>
    <p:extLst>
      <p:ext uri="{BB962C8B-B14F-4D97-AF65-F5344CB8AC3E}">
        <p14:creationId xmlns:p14="http://schemas.microsoft.com/office/powerpoint/2010/main" val="311297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BB57B-A8E1-41E4-A065-B6084DC5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3308601" cy="53387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决策树构造实例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EDD5F7-F421-474A-8981-E1D58478AB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13319" y="1233077"/>
            <a:ext cx="5591800" cy="50204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D175C6-8D74-4EDC-B1C4-AF22509A0F7D}"/>
              </a:ext>
            </a:extLst>
          </p:cNvPr>
          <p:cNvSpPr txBox="1"/>
          <p:nvPr/>
        </p:nvSpPr>
        <p:spPr>
          <a:xfrm>
            <a:off x="600635" y="1380565"/>
            <a:ext cx="4912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划分方式：</a:t>
            </a:r>
            <a:r>
              <a:rPr lang="en-US" altLang="zh-CN" sz="3200" dirty="0"/>
              <a:t>4</a:t>
            </a:r>
            <a:r>
              <a:rPr lang="zh-CN" altLang="en-US" sz="3200" dirty="0"/>
              <a:t>种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问题：谁当根节点呢？ 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依据：信息增益</a:t>
            </a:r>
          </a:p>
        </p:txBody>
      </p:sp>
    </p:spTree>
    <p:extLst>
      <p:ext uri="{BB962C8B-B14F-4D97-AF65-F5344CB8AC3E}">
        <p14:creationId xmlns:p14="http://schemas.microsoft.com/office/powerpoint/2010/main" val="146891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247612-9135-4CDB-8DF3-B98C79F3EB95}"/>
                  </a:ext>
                </a:extLst>
              </p:cNvPr>
              <p:cNvSpPr txBox="1"/>
              <p:nvPr/>
            </p:nvSpPr>
            <p:spPr>
              <a:xfrm>
                <a:off x="1165412" y="782545"/>
                <a:ext cx="10237694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/>
              </a:p>
              <a:p>
                <a:r>
                  <a:rPr lang="zh-CN" altLang="en-US" sz="2400" dirty="0"/>
                  <a:t>构造决策树的基本思想是随着树的深度增加，节点的熵迅速地降低。熵降低的速度越快越好。这样我们有望得到一颗高度最矮的决策树。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在没有给定任何天气信息时，根据历史数据，我们只知道新的一天打球的概率是</a:t>
                </a:r>
                <a:r>
                  <a:rPr lang="en-US" altLang="zh-CN" sz="2400" dirty="0"/>
                  <a:t>9/14</a:t>
                </a:r>
                <a:r>
                  <a:rPr lang="zh-CN" altLang="en-US" sz="2400" dirty="0"/>
                  <a:t>，不打的概率是</a:t>
                </a:r>
                <a:r>
                  <a:rPr lang="en-US" altLang="zh-CN" sz="2400" dirty="0"/>
                  <a:t>5/14</a:t>
                </a:r>
                <a:r>
                  <a:rPr lang="zh-CN" altLang="en-US" sz="2400" dirty="0"/>
                  <a:t>。此时的熵为：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                  -9/14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9/14</m:t>
                        </m:r>
                      </m:e>
                    </m:func>
                  </m:oMath>
                </a14:m>
                <a:r>
                  <a:rPr lang="en-US" altLang="zh-CN" sz="2400" dirty="0"/>
                  <a:t>-5/14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5/14</m:t>
                        </m:r>
                      </m:e>
                    </m:func>
                  </m:oMath>
                </a14:m>
                <a:r>
                  <a:rPr lang="en-US" altLang="zh-CN" sz="2400" dirty="0"/>
                  <a:t>=0.940</a:t>
                </a:r>
                <a:r>
                  <a:rPr lang="zh-CN" altLang="en-US" sz="2400" dirty="0"/>
                  <a:t>（分类前的信息熵）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4</a:t>
                </a:r>
                <a:r>
                  <a:rPr lang="zh-CN" altLang="en-US" sz="2400" dirty="0"/>
                  <a:t>个特征逐一分析，先从</a:t>
                </a:r>
                <a:r>
                  <a:rPr lang="en-US" altLang="zh-CN" sz="2400" dirty="0"/>
                  <a:t>OUTLOOK</a:t>
                </a:r>
                <a:r>
                  <a:rPr lang="zh-CN" altLang="en-US" sz="2400" dirty="0"/>
                  <a:t>开始：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OUTLOOK=sunny</a:t>
                </a:r>
                <a:r>
                  <a:rPr lang="zh-CN" altLang="en-US" sz="2400" dirty="0"/>
                  <a:t>时，熵值为</a:t>
                </a:r>
                <a:r>
                  <a:rPr lang="en-US" altLang="zh-CN" sz="2400" dirty="0"/>
                  <a:t>0.971</a:t>
                </a:r>
              </a:p>
              <a:p>
                <a:r>
                  <a:rPr lang="en-US" altLang="zh-CN" sz="2400" dirty="0"/>
                  <a:t>OUTLOOK=overcast</a:t>
                </a:r>
                <a:r>
                  <a:rPr lang="zh-CN" altLang="en-US" sz="2400" dirty="0"/>
                  <a:t>时，熵值为</a:t>
                </a:r>
                <a:r>
                  <a:rPr lang="en-US" altLang="zh-CN" sz="2400" dirty="0"/>
                  <a:t>0</a:t>
                </a:r>
              </a:p>
              <a:p>
                <a:r>
                  <a:rPr lang="en-US" altLang="zh-CN" sz="2400" dirty="0"/>
                  <a:t>OUTLOOK=rainy</a:t>
                </a:r>
                <a:r>
                  <a:rPr lang="zh-CN" altLang="en-US" sz="2400" dirty="0"/>
                  <a:t>时，熵值为</a:t>
                </a:r>
                <a:r>
                  <a:rPr lang="en-US" altLang="zh-CN" sz="2400" dirty="0"/>
                  <a:t>0.971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247612-9135-4CDB-8DF3-B98C79F3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2" y="782545"/>
                <a:ext cx="10237694" cy="5816977"/>
              </a:xfrm>
              <a:prstGeom prst="rect">
                <a:avLst/>
              </a:prstGeo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685C99E-20B9-45A0-831A-A62ED1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195" y="3865847"/>
            <a:ext cx="3267075" cy="2733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F445CC-393F-4DF4-B856-D08D25C5F5A0}"/>
              </a:ext>
            </a:extLst>
          </p:cNvPr>
          <p:cNvSpPr txBox="1"/>
          <p:nvPr/>
        </p:nvSpPr>
        <p:spPr>
          <a:xfrm>
            <a:off x="1165412" y="295835"/>
            <a:ext cx="845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构造决策树</a:t>
            </a:r>
          </a:p>
        </p:txBody>
      </p:sp>
    </p:spTree>
    <p:extLst>
      <p:ext uri="{BB962C8B-B14F-4D97-AF65-F5344CB8AC3E}">
        <p14:creationId xmlns:p14="http://schemas.microsoft.com/office/powerpoint/2010/main" val="36366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B6FCD-5F17-45F7-929F-B2A8EB7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3936131" cy="5289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计算熵的代码实现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CDB75-C654-43F1-810C-B9F750C5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2" y="1412781"/>
            <a:ext cx="9591675" cy="38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207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316</TotalTime>
  <Words>589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Arial</vt:lpstr>
      <vt:lpstr>Cambria Math</vt:lpstr>
      <vt:lpstr>Tw Cen MT</vt:lpstr>
      <vt:lpstr>水滴</vt:lpstr>
      <vt:lpstr>ID3算法</vt:lpstr>
      <vt:lpstr>PowerPoint 演示文稿</vt:lpstr>
      <vt:lpstr>PowerPoint 演示文稿</vt:lpstr>
      <vt:lpstr>PowerPoint 演示文稿</vt:lpstr>
      <vt:lpstr>PowerPoint 演示文稿</vt:lpstr>
      <vt:lpstr>决策树构造实例</vt:lpstr>
      <vt:lpstr>决策树构造实例</vt:lpstr>
      <vt:lpstr>PowerPoint 演示文稿</vt:lpstr>
      <vt:lpstr>计算熵的代码实现</vt:lpstr>
      <vt:lpstr>信息增益代码实现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ID3算法</dc:title>
  <dc:creator>13852</dc:creator>
  <cp:lastModifiedBy>13852</cp:lastModifiedBy>
  <cp:revision>19</cp:revision>
  <dcterms:created xsi:type="dcterms:W3CDTF">2020-11-19T08:02:33Z</dcterms:created>
  <dcterms:modified xsi:type="dcterms:W3CDTF">2020-11-20T02:43:31Z</dcterms:modified>
</cp:coreProperties>
</file>