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61" r:id="rId4"/>
    <p:sldId id="262" r:id="rId5"/>
    <p:sldId id="297" r:id="rId6"/>
    <p:sldId id="301" r:id="rId7"/>
    <p:sldId id="298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A1B3B-77F5-4656-A590-35F9B8D3EF87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180B9-C334-4A7D-AE76-09F7FBCE2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CB0EC-DADA-4401-B417-32D553C8978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82B7-18F9-4A0E-BF21-C8ACA026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62778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b="1" dirty="0">
                <a:solidFill>
                  <a:srgbClr val="002060"/>
                </a:solidFill>
              </a:rPr>
              <a:t>支持向量机</a:t>
            </a:r>
            <a:br>
              <a:rPr lang="en-US" altLang="zh-CN" sz="6600" b="1" dirty="0">
                <a:solidFill>
                  <a:srgbClr val="002060"/>
                </a:solidFill>
              </a:rPr>
            </a:br>
            <a:r>
              <a:rPr lang="en-US" altLang="zh-CN" sz="6600" b="1" dirty="0">
                <a:solidFill>
                  <a:srgbClr val="002060"/>
                </a:solidFill>
              </a:rPr>
              <a:t>(support vector </a:t>
            </a:r>
            <a:r>
              <a:rPr lang="en-US" altLang="zh-CN" sz="6600" b="1" dirty="0" err="1">
                <a:solidFill>
                  <a:srgbClr val="002060"/>
                </a:solidFill>
              </a:rPr>
              <a:t>machine,SVM</a:t>
            </a:r>
            <a:r>
              <a:rPr lang="en-US" altLang="zh-CN" sz="6600" b="1" dirty="0">
                <a:solidFill>
                  <a:srgbClr val="002060"/>
                </a:solidFill>
              </a:rPr>
              <a:t>)</a:t>
            </a:r>
            <a:endParaRPr lang="zh-CN" altLang="en-US" sz="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0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E7B04C11-B609-414D-A094-4229C510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15" y="710028"/>
            <a:ext cx="50673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10840CFE-3838-4A17-81E5-2F20F576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88" y="4140092"/>
            <a:ext cx="32956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68833D-495C-4907-A72E-43E95F026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29" y="570114"/>
            <a:ext cx="2872989" cy="20956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0D21990-BE1E-49E7-B4BD-0A4AA4046472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软间隔最大化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245774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FE084B-59CD-4DAD-BD8E-C678C9C501B8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核函数</a:t>
            </a:r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23F5B92F-96DD-49B7-9F77-B34CF24F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9" y="792887"/>
            <a:ext cx="3037274" cy="205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38CA61FA-C975-4D41-8B08-3A810CCB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968"/>
            <a:ext cx="41433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4038F1-2FEA-460C-AA12-323CC2266628}"/>
              </a:ext>
            </a:extLst>
          </p:cNvPr>
          <p:cNvSpPr txBox="1"/>
          <p:nvPr/>
        </p:nvSpPr>
        <p:spPr>
          <a:xfrm>
            <a:off x="5326601" y="1180730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用核函数代替高维内积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F271CC-6DDE-414D-B02B-7851B6999FE1}"/>
              </a:ext>
            </a:extLst>
          </p:cNvPr>
          <p:cNvSpPr txBox="1"/>
          <p:nvPr/>
        </p:nvSpPr>
        <p:spPr>
          <a:xfrm>
            <a:off x="4261281" y="1748901"/>
            <a:ext cx="751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选取适当的核函数</a:t>
            </a:r>
            <a:r>
              <a:rPr lang="en-US" altLang="zh-CN" dirty="0"/>
              <a:t>K(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和惩罚参数</a:t>
            </a:r>
            <a:r>
              <a:rPr lang="en-US" altLang="zh-CN" dirty="0"/>
              <a:t>C&gt;0</a:t>
            </a:r>
            <a:r>
              <a:rPr lang="zh-CN" altLang="en-US" dirty="0"/>
              <a:t>。构造并求解凸二次规划问题</a:t>
            </a:r>
          </a:p>
        </p:txBody>
      </p:sp>
      <p:pic>
        <p:nvPicPr>
          <p:cNvPr id="4102" name="Picture 6" descr="在这里插入图片描述">
            <a:extLst>
              <a:ext uri="{FF2B5EF4-FFF2-40B4-BE49-F238E27FC236}">
                <a16:creationId xmlns:a16="http://schemas.microsoft.com/office/drawing/2014/main" id="{ABE31E42-C874-4865-9DF9-312AA1FE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66" y="2164702"/>
            <a:ext cx="3735743" cy="253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D61FE6-AC96-4D97-88A9-952B8C8E0107}"/>
              </a:ext>
            </a:extLst>
          </p:cNvPr>
          <p:cNvSpPr txBox="1"/>
          <p:nvPr/>
        </p:nvSpPr>
        <p:spPr>
          <a:xfrm>
            <a:off x="4367814" y="479570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4104" name="Picture 8" descr="在这里插入图片描述">
            <a:extLst>
              <a:ext uri="{FF2B5EF4-FFF2-40B4-BE49-F238E27FC236}">
                <a16:creationId xmlns:a16="http://schemas.microsoft.com/office/drawing/2014/main" id="{1CCB9C49-9926-4E05-A622-18ED119A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6" y="5048767"/>
            <a:ext cx="36290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5BF739-874E-40DC-B713-69A634C1938B}"/>
                  </a:ext>
                </a:extLst>
              </p:cNvPr>
              <p:cNvSpPr/>
              <p:nvPr/>
            </p:nvSpPr>
            <p:spPr>
              <a:xfrm>
                <a:off x="4880803" y="5248428"/>
                <a:ext cx="1596334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W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5BF739-874E-40DC-B713-69A634C19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03" y="5248428"/>
                <a:ext cx="1596334" cy="384464"/>
              </a:xfrm>
              <a:prstGeom prst="rect">
                <a:avLst/>
              </a:prstGeom>
              <a:blipFill>
                <a:blip r:embed="rId6"/>
                <a:stretch>
                  <a:fillRect l="-3435" t="-111111" r="-763" b="-179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1B8A458-8BDA-4E3C-8EB4-0EF849C43306}"/>
              </a:ext>
            </a:extLst>
          </p:cNvPr>
          <p:cNvSpPr txBox="1"/>
          <p:nvPr/>
        </p:nvSpPr>
        <p:spPr>
          <a:xfrm>
            <a:off x="4447712" y="6124945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分类决策函数</a:t>
            </a:r>
          </a:p>
        </p:txBody>
      </p:sp>
      <p:pic>
        <p:nvPicPr>
          <p:cNvPr id="4106" name="Picture 10" descr="在这里插入图片描述">
            <a:extLst>
              <a:ext uri="{FF2B5EF4-FFF2-40B4-BE49-F238E27FC236}">
                <a16:creationId xmlns:a16="http://schemas.microsoft.com/office/drawing/2014/main" id="{3317E844-C7A8-4E0C-824C-718A468B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6" y="5897067"/>
            <a:ext cx="3421465" cy="8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3002A2E-A0A2-4ACC-A93E-E0800CD079AE}"/>
              </a:ext>
            </a:extLst>
          </p:cNvPr>
          <p:cNvSpPr/>
          <p:nvPr/>
        </p:nvSpPr>
        <p:spPr>
          <a:xfrm>
            <a:off x="499465" y="82073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常见的核函数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：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98152B-C0D5-4945-A747-B0713BC90D5D}"/>
              </a:ext>
            </a:extLst>
          </p:cNvPr>
          <p:cNvSpPr/>
          <p:nvPr/>
        </p:nvSpPr>
        <p:spPr>
          <a:xfrm>
            <a:off x="499465" y="1665757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1.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线性核函数</a:t>
            </a:r>
            <a:endParaRPr lang="zh-CN" altLang="en-US" dirty="0"/>
          </a:p>
        </p:txBody>
      </p:sp>
      <p:pic>
        <p:nvPicPr>
          <p:cNvPr id="5122" name="Picture 2" descr="在这里插入图片描述">
            <a:extLst>
              <a:ext uri="{FF2B5EF4-FFF2-40B4-BE49-F238E27FC236}">
                <a16:creationId xmlns:a16="http://schemas.microsoft.com/office/drawing/2014/main" id="{28CA4A81-1A4F-47C6-B894-A419BC22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53" y="1428565"/>
            <a:ext cx="2219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60162C-B00D-40E1-930D-A4FF2D505A93}"/>
              </a:ext>
            </a:extLst>
          </p:cNvPr>
          <p:cNvSpPr/>
          <p:nvPr/>
        </p:nvSpPr>
        <p:spPr>
          <a:xfrm>
            <a:off x="527517" y="2690336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2.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多项式核函数</a:t>
            </a:r>
            <a:endParaRPr lang="zh-CN" altLang="en-US" dirty="0"/>
          </a:p>
        </p:txBody>
      </p:sp>
      <p:pic>
        <p:nvPicPr>
          <p:cNvPr id="5124" name="Picture 4" descr="在这里插入图片描述">
            <a:extLst>
              <a:ext uri="{FF2B5EF4-FFF2-40B4-BE49-F238E27FC236}">
                <a16:creationId xmlns:a16="http://schemas.microsoft.com/office/drawing/2014/main" id="{F289337F-AAD4-4D48-A836-ED718F247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43" y="2497633"/>
            <a:ext cx="23336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404B52A-47A4-470D-AE24-209F2DF37A13}"/>
              </a:ext>
            </a:extLst>
          </p:cNvPr>
          <p:cNvSpPr/>
          <p:nvPr/>
        </p:nvSpPr>
        <p:spPr>
          <a:xfrm>
            <a:off x="527517" y="3613667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3.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高斯核函数</a:t>
            </a:r>
            <a:endParaRPr lang="zh-CN" altLang="en-US" dirty="0"/>
          </a:p>
        </p:txBody>
      </p:sp>
      <p:pic>
        <p:nvPicPr>
          <p:cNvPr id="5126" name="Picture 6" descr="在这里插入图片描述">
            <a:extLst>
              <a:ext uri="{FF2B5EF4-FFF2-40B4-BE49-F238E27FC236}">
                <a16:creationId xmlns:a16="http://schemas.microsoft.com/office/drawing/2014/main" id="{B97D039D-2F9E-4096-95AA-AECD56B3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84" y="3369708"/>
            <a:ext cx="3524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EF3F8F-6CA9-416B-AA1E-9524ABDCF630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常见核函数</a:t>
            </a:r>
          </a:p>
        </p:txBody>
      </p:sp>
    </p:spTree>
    <p:extLst>
      <p:ext uri="{BB962C8B-B14F-4D97-AF65-F5344CB8AC3E}">
        <p14:creationId xmlns:p14="http://schemas.microsoft.com/office/powerpoint/2010/main" val="128992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9284B1-2491-4473-BA5E-854B7520E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96" y="1226629"/>
            <a:ext cx="7186283" cy="44047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6DAA7AC-64ED-48F1-8149-F63600572DC2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优缺点</a:t>
            </a:r>
          </a:p>
        </p:txBody>
      </p:sp>
    </p:spTree>
    <p:extLst>
      <p:ext uri="{BB962C8B-B14F-4D97-AF65-F5344CB8AC3E}">
        <p14:creationId xmlns:p14="http://schemas.microsoft.com/office/powerpoint/2010/main" val="43394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6CBE5B-B4E9-48F6-8019-A55047A7E75C}"/>
              </a:ext>
            </a:extLst>
          </p:cNvPr>
          <p:cNvSpPr/>
          <p:nvPr/>
        </p:nvSpPr>
        <p:spPr>
          <a:xfrm>
            <a:off x="0" y="0"/>
            <a:ext cx="12192000" cy="7204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支持向量机 </a:t>
            </a:r>
            <a:r>
              <a:rPr lang="en-US" altLang="zh-CN" sz="4000" b="1" dirty="0"/>
              <a:t>(SVM)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212355-22CB-499D-9DE3-5E597AD4B559}"/>
              </a:ext>
            </a:extLst>
          </p:cNvPr>
          <p:cNvSpPr txBox="1"/>
          <p:nvPr/>
        </p:nvSpPr>
        <p:spPr>
          <a:xfrm>
            <a:off x="2006351" y="916112"/>
            <a:ext cx="7625919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/>
              <a:t>通俗来讲，它是一种二类分类模型，其基本模型定义为特征空间上的间隔最大的线性分类器，即支持向量机的学习策略是间隔最大化，最终可以转化为一个凸二次规划问题的求解。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478835-8E69-4919-9D6E-BB4715E45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55" y="3165446"/>
            <a:ext cx="4162425" cy="2781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2B3955-A6B6-4E41-8FA4-E11DD74ADC5C}"/>
              </a:ext>
            </a:extLst>
          </p:cNvPr>
          <p:cNvSpPr txBox="1"/>
          <p:nvPr/>
        </p:nvSpPr>
        <p:spPr>
          <a:xfrm>
            <a:off x="4705164" y="6161103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存在多个划分超平面将两类训练样本分开</a:t>
            </a:r>
          </a:p>
        </p:txBody>
      </p:sp>
    </p:spTree>
    <p:extLst>
      <p:ext uri="{BB962C8B-B14F-4D97-AF65-F5344CB8AC3E}">
        <p14:creationId xmlns:p14="http://schemas.microsoft.com/office/powerpoint/2010/main" val="37358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8942C4-A90D-444C-8365-4A187ADD0B01}"/>
              </a:ext>
            </a:extLst>
          </p:cNvPr>
          <p:cNvGrpSpPr/>
          <p:nvPr/>
        </p:nvGrpSpPr>
        <p:grpSpPr>
          <a:xfrm>
            <a:off x="120003" y="2632364"/>
            <a:ext cx="8401191" cy="4036496"/>
            <a:chOff x="120003" y="2632364"/>
            <a:chExt cx="8401191" cy="40364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E33F19E-49FD-4748-871F-7C42B83F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03" y="3230335"/>
              <a:ext cx="8401191" cy="3438525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3FF7061-BC70-4595-BC8C-209757B04226}"/>
                </a:ext>
              </a:extLst>
            </p:cNvPr>
            <p:cNvCxnSpPr/>
            <p:nvPr/>
          </p:nvCxnSpPr>
          <p:spPr>
            <a:xfrm flipV="1">
              <a:off x="886691" y="3048000"/>
              <a:ext cx="96982" cy="651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341376-C9C4-4097-9B4B-948B02EDD66C}"/>
                </a:ext>
              </a:extLst>
            </p:cNvPr>
            <p:cNvSpPr txBox="1"/>
            <p:nvPr/>
          </p:nvSpPr>
          <p:spPr>
            <a:xfrm>
              <a:off x="443345" y="263236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</a:t>
              </a:r>
              <a:r>
                <a:rPr lang="en-US" altLang="zh-CN" baseline="30000" dirty="0" err="1"/>
                <a:t>T</a:t>
              </a:r>
              <a:r>
                <a:rPr lang="en-US" altLang="zh-CN" dirty="0" err="1"/>
                <a:t>x</a:t>
              </a:r>
              <a:r>
                <a:rPr lang="en-US" altLang="zh-CN" dirty="0"/>
                <a:t> + b = 0</a:t>
              </a:r>
              <a:endParaRPr lang="zh-CN" altLang="en-US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DF0F8C8-655E-483A-B115-83F90500361F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硬间隔最大化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C6567D-2A3B-4E21-878D-D873C9158AAE}"/>
              </a:ext>
            </a:extLst>
          </p:cNvPr>
          <p:cNvSpPr/>
          <p:nvPr/>
        </p:nvSpPr>
        <p:spPr>
          <a:xfrm>
            <a:off x="935182" y="836790"/>
            <a:ext cx="10744200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spc="100" dirty="0"/>
              <a:t>假设给定一个特征空间上的训练数据集</a:t>
            </a:r>
            <a:r>
              <a:rPr lang="en-US" altLang="zh-CN" sz="2400" spc="100" dirty="0"/>
              <a:t>T={(x</a:t>
            </a:r>
            <a:r>
              <a:rPr lang="en-US" altLang="zh-CN" sz="2400" spc="100" baseline="-25000" dirty="0"/>
              <a:t>1</a:t>
            </a:r>
            <a:r>
              <a:rPr lang="en-US" altLang="zh-CN" sz="2400" spc="100" dirty="0"/>
              <a:t>,y</a:t>
            </a:r>
            <a:r>
              <a:rPr lang="en-US" altLang="zh-CN" sz="2400" spc="100" baseline="-25000" dirty="0"/>
              <a:t>1</a:t>
            </a:r>
            <a:r>
              <a:rPr lang="en-US" altLang="zh-CN" sz="2400" spc="100" dirty="0"/>
              <a:t>),…..(</a:t>
            </a:r>
            <a:r>
              <a:rPr lang="en-US" altLang="zh-CN" sz="2400" spc="100" dirty="0" err="1"/>
              <a:t>x</a:t>
            </a:r>
            <a:r>
              <a:rPr lang="en-US" altLang="zh-CN" sz="2400" spc="100" baseline="-25000" dirty="0" err="1"/>
              <a:t>N</a:t>
            </a:r>
            <a:r>
              <a:rPr lang="en-US" altLang="zh-CN" sz="2400" spc="100" dirty="0" err="1"/>
              <a:t>,y</a:t>
            </a:r>
            <a:r>
              <a:rPr lang="en-US" altLang="zh-CN" sz="2400" spc="100" baseline="-25000" dirty="0" err="1"/>
              <a:t>N</a:t>
            </a:r>
            <a:r>
              <a:rPr lang="en-US" altLang="zh-CN" sz="2400" spc="100" dirty="0"/>
              <a:t>)},</a:t>
            </a:r>
            <a:r>
              <a:rPr lang="en-US" altLang="zh-CN" sz="2400" spc="100" dirty="0" err="1"/>
              <a:t>y</a:t>
            </a:r>
            <a:r>
              <a:rPr lang="en-US" altLang="zh-CN" sz="2400" spc="100" baseline="-25000" dirty="0" err="1"/>
              <a:t>i</a:t>
            </a:r>
            <a:r>
              <a:rPr lang="en-US" altLang="zh-CN" sz="2400" spc="100" dirty="0">
                <a:sym typeface="Symbol" panose="05050102010706020507" pitchFamily="18" charset="2"/>
              </a:rPr>
              <a:t>{-1</a:t>
            </a:r>
            <a:r>
              <a:rPr lang="zh-CN" altLang="en-US" sz="2400" spc="100" dirty="0">
                <a:sym typeface="Symbol" panose="05050102010706020507" pitchFamily="18" charset="2"/>
              </a:rPr>
              <a:t>，</a:t>
            </a:r>
            <a:r>
              <a:rPr lang="en-US" altLang="zh-CN" sz="2400" spc="100" dirty="0">
                <a:sym typeface="Symbol" panose="05050102010706020507" pitchFamily="18" charset="2"/>
              </a:rPr>
              <a:t>+1}</a:t>
            </a:r>
            <a:r>
              <a:rPr lang="zh-CN" altLang="en-US" sz="2400" spc="100" dirty="0">
                <a:sym typeface="Symbol" panose="05050102010706020507" pitchFamily="18" charset="2"/>
              </a:rPr>
              <a:t>，</a:t>
            </a:r>
            <a:r>
              <a:rPr lang="en-US" altLang="zh-CN" sz="2400" spc="100" dirty="0">
                <a:sym typeface="Symbol" panose="05050102010706020507" pitchFamily="18" charset="2"/>
              </a:rPr>
              <a:t>x</a:t>
            </a:r>
            <a:r>
              <a:rPr lang="en-US" altLang="zh-CN" sz="2400" spc="100" baseline="-25000" dirty="0">
                <a:sym typeface="Symbol" panose="05050102010706020507" pitchFamily="18" charset="2"/>
              </a:rPr>
              <a:t>i</a:t>
            </a:r>
            <a:r>
              <a:rPr lang="zh-CN" altLang="en-US" sz="2400" spc="100" dirty="0">
                <a:sym typeface="Symbol" panose="05050102010706020507" pitchFamily="18" charset="2"/>
              </a:rPr>
              <a:t>为第</a:t>
            </a:r>
            <a:r>
              <a:rPr lang="en-US" altLang="zh-CN" sz="2400" spc="100" dirty="0" err="1">
                <a:sym typeface="Symbol" panose="05050102010706020507" pitchFamily="18" charset="2"/>
              </a:rPr>
              <a:t>i</a:t>
            </a:r>
            <a:r>
              <a:rPr lang="zh-CN" altLang="en-US" sz="2400" spc="100" dirty="0">
                <a:sym typeface="Symbol" panose="05050102010706020507" pitchFamily="18" charset="2"/>
              </a:rPr>
              <a:t>个特征向量，</a:t>
            </a:r>
            <a:r>
              <a:rPr lang="en-US" altLang="zh-CN" sz="2400" spc="100" dirty="0" err="1">
                <a:sym typeface="Symbol" panose="05050102010706020507" pitchFamily="18" charset="2"/>
              </a:rPr>
              <a:t>y</a:t>
            </a:r>
            <a:r>
              <a:rPr lang="en-US" altLang="zh-CN" sz="2400" spc="100" baseline="-25000" dirty="0" err="1">
                <a:sym typeface="Symbol" panose="05050102010706020507" pitchFamily="18" charset="2"/>
              </a:rPr>
              <a:t>i</a:t>
            </a:r>
            <a:r>
              <a:rPr lang="zh-CN" altLang="en-US" sz="2400" spc="100" dirty="0">
                <a:sym typeface="Symbol" panose="05050102010706020507" pitchFamily="18" charset="2"/>
              </a:rPr>
              <a:t>为类标记，等于</a:t>
            </a:r>
            <a:r>
              <a:rPr lang="en-US" altLang="zh-CN" sz="2400" spc="100" dirty="0">
                <a:sym typeface="Symbol" panose="05050102010706020507" pitchFamily="18" charset="2"/>
              </a:rPr>
              <a:t>+1</a:t>
            </a:r>
            <a:r>
              <a:rPr lang="zh-CN" altLang="en-US" sz="2400" spc="100" dirty="0">
                <a:sym typeface="Symbol" panose="05050102010706020507" pitchFamily="18" charset="2"/>
              </a:rPr>
              <a:t>是为正例，等于</a:t>
            </a:r>
            <a:r>
              <a:rPr lang="en-US" altLang="zh-CN" sz="2400" spc="100" dirty="0">
                <a:sym typeface="Symbol" panose="05050102010706020507" pitchFamily="18" charset="2"/>
              </a:rPr>
              <a:t>-1</a:t>
            </a:r>
            <a:r>
              <a:rPr lang="zh-CN" altLang="en-US" sz="2400" spc="100" dirty="0">
                <a:sym typeface="Symbol" panose="05050102010706020507" pitchFamily="18" charset="2"/>
              </a:rPr>
              <a:t>时为负例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304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D11448D-D965-4EFA-BAE0-8DA75E3BF79B}"/>
              </a:ext>
            </a:extLst>
          </p:cNvPr>
          <p:cNvGrpSpPr/>
          <p:nvPr/>
        </p:nvGrpSpPr>
        <p:grpSpPr>
          <a:xfrm>
            <a:off x="250471" y="2776558"/>
            <a:ext cx="8401191" cy="4036496"/>
            <a:chOff x="120003" y="2632364"/>
            <a:chExt cx="8401191" cy="403649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BA693DC-00F5-4E69-A2CD-5E213C1A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03" y="3230335"/>
              <a:ext cx="8401191" cy="3438525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11BF86F-C6D5-4628-BF39-B489764EA29E}"/>
                </a:ext>
              </a:extLst>
            </p:cNvPr>
            <p:cNvCxnSpPr/>
            <p:nvPr/>
          </p:nvCxnSpPr>
          <p:spPr>
            <a:xfrm flipV="1">
              <a:off x="886691" y="3048000"/>
              <a:ext cx="96982" cy="651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57E842B-CFB1-4DCA-8F94-003C914E56CB}"/>
                </a:ext>
              </a:extLst>
            </p:cNvPr>
            <p:cNvSpPr txBox="1"/>
            <p:nvPr/>
          </p:nvSpPr>
          <p:spPr>
            <a:xfrm>
              <a:off x="443345" y="263236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</a:t>
              </a:r>
              <a:r>
                <a:rPr lang="en-US" altLang="zh-CN" baseline="30000" dirty="0" err="1"/>
                <a:t>T</a:t>
              </a:r>
              <a:r>
                <a:rPr lang="en-US" altLang="zh-CN" dirty="0" err="1"/>
                <a:t>x</a:t>
              </a:r>
              <a:r>
                <a:rPr lang="en-US" altLang="zh-CN" dirty="0"/>
                <a:t> + b = 0</a:t>
              </a:r>
              <a:endParaRPr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8F65E4A-0BF3-4589-AE06-37DA6C72CCCC}"/>
              </a:ext>
            </a:extLst>
          </p:cNvPr>
          <p:cNvSpPr txBox="1"/>
          <p:nvPr/>
        </p:nvSpPr>
        <p:spPr>
          <a:xfrm>
            <a:off x="443345" y="643302"/>
            <a:ext cx="2689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margin(</a:t>
            </a:r>
            <a:r>
              <a:rPr lang="en-US" altLang="zh-CN" dirty="0" err="1"/>
              <a:t>w,b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s.t.</a:t>
            </a:r>
            <a:r>
              <a:rPr lang="en-US" altLang="zh-CN" dirty="0"/>
              <a:t>   w</a:t>
            </a:r>
            <a:r>
              <a:rPr lang="en-US" altLang="zh-CN" baseline="30000" dirty="0"/>
              <a:t>T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+b&gt;0   y</a:t>
            </a:r>
            <a:r>
              <a:rPr lang="en-US" altLang="zh-CN" baseline="-25000" dirty="0"/>
              <a:t>i</a:t>
            </a:r>
            <a:r>
              <a:rPr lang="en-US" altLang="zh-CN" dirty="0"/>
              <a:t>=+1</a:t>
            </a:r>
          </a:p>
          <a:p>
            <a:r>
              <a:rPr lang="en-US" altLang="zh-CN" dirty="0"/>
              <a:t>         w</a:t>
            </a:r>
            <a:r>
              <a:rPr lang="en-US" altLang="zh-CN" baseline="30000" dirty="0"/>
              <a:t>T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+b&lt;0   y</a:t>
            </a:r>
            <a:r>
              <a:rPr lang="en-US" altLang="zh-CN" baseline="-25000" dirty="0"/>
              <a:t>i</a:t>
            </a:r>
            <a:r>
              <a:rPr lang="en-US" altLang="zh-CN" dirty="0"/>
              <a:t>=-1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63D06-0775-471D-99E9-EF5E77F24224}"/>
              </a:ext>
            </a:extLst>
          </p:cNvPr>
          <p:cNvSpPr txBox="1"/>
          <p:nvPr/>
        </p:nvSpPr>
        <p:spPr>
          <a:xfrm>
            <a:off x="886691" y="1964047"/>
            <a:ext cx="25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i</a:t>
            </a:r>
            <a:r>
              <a:rPr lang="en-US" altLang="zh-CN" dirty="0"/>
              <a:t>(w</a:t>
            </a:r>
            <a:r>
              <a:rPr lang="en-US" altLang="zh-CN" baseline="30000" dirty="0"/>
              <a:t>T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+b) &gt; 0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831387B6-0653-4167-9530-B5AF2CA1DA55}"/>
              </a:ext>
            </a:extLst>
          </p:cNvPr>
          <p:cNvSpPr/>
          <p:nvPr/>
        </p:nvSpPr>
        <p:spPr>
          <a:xfrm>
            <a:off x="443345" y="803564"/>
            <a:ext cx="45719" cy="10400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DC65DF-6194-4CCA-AD9F-E8ABC9D1C895}"/>
              </a:ext>
            </a:extLst>
          </p:cNvPr>
          <p:cNvSpPr/>
          <p:nvPr/>
        </p:nvSpPr>
        <p:spPr>
          <a:xfrm>
            <a:off x="6311079" y="1189692"/>
            <a:ext cx="599100" cy="238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72D6BA-0354-410F-918D-E21DDBE86A53}"/>
                  </a:ext>
                </a:extLst>
              </p:cNvPr>
              <p:cNvSpPr txBox="1"/>
              <p:nvPr/>
            </p:nvSpPr>
            <p:spPr>
              <a:xfrm>
                <a:off x="2797360" y="788458"/>
                <a:ext cx="3849634" cy="1374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margin(</a:t>
                </a:r>
                <a:r>
                  <a:rPr lang="en-US" altLang="zh-CN" dirty="0" err="1"/>
                  <a:t>w,b</a:t>
                </a:r>
                <a:r>
                  <a:rPr lang="en-US" altLang="zh-CN" dirty="0"/>
                  <a:t>) = min distance(w,b,x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= 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+b|</a:t>
                </a:r>
              </a:p>
              <a:p>
                <a:r>
                  <a:rPr lang="en-US" altLang="zh-CN" dirty="0"/>
                  <a:t>	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72D6BA-0354-410F-918D-E21DDBE8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360" y="788458"/>
                <a:ext cx="3849634" cy="1374928"/>
              </a:xfrm>
              <a:prstGeom prst="rect">
                <a:avLst/>
              </a:prstGeom>
              <a:blipFill>
                <a:blip r:embed="rId3"/>
                <a:stretch>
                  <a:fillRect l="-1426" t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21ABF7FE-3733-4BCD-8FC0-A85EAB33C052}"/>
              </a:ext>
            </a:extLst>
          </p:cNvPr>
          <p:cNvSpPr/>
          <p:nvPr/>
        </p:nvSpPr>
        <p:spPr>
          <a:xfrm>
            <a:off x="4046795" y="1075851"/>
            <a:ext cx="675868" cy="22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W,b,x</a:t>
            </a:r>
            <a:r>
              <a:rPr lang="en-US" altLang="zh-CN" sz="1100" baseline="-25000" dirty="0">
                <a:solidFill>
                  <a:schemeClr val="tx1"/>
                </a:solidFill>
              </a:rPr>
              <a:t>i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4E1FA2-6F29-46C9-A62C-66FCE7D55177}"/>
              </a:ext>
            </a:extLst>
          </p:cNvPr>
          <p:cNvSpPr/>
          <p:nvPr/>
        </p:nvSpPr>
        <p:spPr>
          <a:xfrm>
            <a:off x="4046795" y="1642504"/>
            <a:ext cx="675868" cy="22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W,b,x</a:t>
            </a:r>
            <a:r>
              <a:rPr lang="en-US" altLang="zh-CN" sz="1100" baseline="-25000" dirty="0">
                <a:solidFill>
                  <a:schemeClr val="tx1"/>
                </a:solidFill>
              </a:rPr>
              <a:t>i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CE4A58E-63E6-46B5-9FEE-2980D800E520}"/>
                  </a:ext>
                </a:extLst>
              </p:cNvPr>
              <p:cNvSpPr txBox="1"/>
              <p:nvPr/>
            </p:nvSpPr>
            <p:spPr>
              <a:xfrm>
                <a:off x="7190462" y="735473"/>
                <a:ext cx="3943927" cy="134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Max 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+b|</a:t>
                </a:r>
              </a:p>
              <a:p>
                <a:r>
                  <a:rPr lang="en-US" altLang="zh-CN" dirty="0"/>
                  <a:t> </a:t>
                </a:r>
              </a:p>
              <a:p>
                <a:r>
                  <a:rPr lang="en-US" altLang="zh-CN" dirty="0" err="1"/>
                  <a:t>s.t.</a:t>
                </a:r>
                <a:r>
                  <a:rPr lang="en-US" altLang="zh-CN" dirty="0"/>
                  <a:t> 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&gt; 0</a:t>
                </a:r>
                <a:endParaRPr lang="zh-CN" altLang="en-US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CE4A58E-63E6-46B5-9FEE-2980D800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62" y="735473"/>
                <a:ext cx="3943927" cy="1349857"/>
              </a:xfrm>
              <a:prstGeom prst="rect">
                <a:avLst/>
              </a:prstGeom>
              <a:blipFill>
                <a:blip r:embed="rId4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24C34822-46A4-40C9-A9C6-747CB5AF8587}"/>
              </a:ext>
            </a:extLst>
          </p:cNvPr>
          <p:cNvSpPr/>
          <p:nvPr/>
        </p:nvSpPr>
        <p:spPr>
          <a:xfrm>
            <a:off x="7212929" y="1002065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E51500-8BEE-4DF6-8509-84D7FAED339C}"/>
              </a:ext>
            </a:extLst>
          </p:cNvPr>
          <p:cNvSpPr/>
          <p:nvPr/>
        </p:nvSpPr>
        <p:spPr>
          <a:xfrm>
            <a:off x="7528748" y="977857"/>
            <a:ext cx="675868" cy="22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</a:t>
            </a:r>
            <a:r>
              <a:rPr lang="en-US" altLang="zh-CN" sz="1100" baseline="-25000" dirty="0">
                <a:solidFill>
                  <a:schemeClr val="tx1"/>
                </a:solidFill>
              </a:rPr>
              <a:t>i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C92CB68-BAAA-417A-B126-6B81497BE883}"/>
                  </a:ext>
                </a:extLst>
              </p:cNvPr>
              <p:cNvSpPr txBox="1"/>
              <p:nvPr/>
            </p:nvSpPr>
            <p:spPr>
              <a:xfrm>
                <a:off x="3786814" y="2407396"/>
                <a:ext cx="5375611" cy="1442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Max 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=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min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 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s.t.</a:t>
                </a:r>
                <a:r>
                  <a:rPr lang="en-US" altLang="zh-CN" dirty="0"/>
                  <a:t>  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&gt; 0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  &gt;0 ,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使得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/>
                  <a:t>min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=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 </a:t>
                </a:r>
                <a:endParaRPr lang="zh-CN" altLang="en-US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C92CB68-BAAA-417A-B126-6B81497B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14" y="2407396"/>
                <a:ext cx="5375611" cy="1442190"/>
              </a:xfrm>
              <a:prstGeom prst="rect">
                <a:avLst/>
              </a:prstGeom>
              <a:blipFill>
                <a:blip r:embed="rId5"/>
                <a:stretch>
                  <a:fillRect l="-907" r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>
            <a:extLst>
              <a:ext uri="{FF2B5EF4-FFF2-40B4-BE49-F238E27FC236}">
                <a16:creationId xmlns:a16="http://schemas.microsoft.com/office/drawing/2014/main" id="{A10378B5-68CA-4FC9-9953-C5417AA8C0C3}"/>
              </a:ext>
            </a:extLst>
          </p:cNvPr>
          <p:cNvSpPr/>
          <p:nvPr/>
        </p:nvSpPr>
        <p:spPr>
          <a:xfrm>
            <a:off x="7079676" y="803559"/>
            <a:ext cx="45719" cy="10400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3DBCB87-4C47-4853-81A8-CCB6C4A21F44}"/>
              </a:ext>
            </a:extLst>
          </p:cNvPr>
          <p:cNvSpPr/>
          <p:nvPr/>
        </p:nvSpPr>
        <p:spPr>
          <a:xfrm>
            <a:off x="3754585" y="2493810"/>
            <a:ext cx="45719" cy="10400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A352AE4D-C7ED-4C03-AC08-7EAD402EB91F}"/>
              </a:ext>
            </a:extLst>
          </p:cNvPr>
          <p:cNvSpPr/>
          <p:nvPr/>
        </p:nvSpPr>
        <p:spPr>
          <a:xfrm>
            <a:off x="9162425" y="1410401"/>
            <a:ext cx="543468" cy="10834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D4EAA5-95DF-486E-8B1E-B9AAEAECC457}"/>
              </a:ext>
            </a:extLst>
          </p:cNvPr>
          <p:cNvSpPr/>
          <p:nvPr/>
        </p:nvSpPr>
        <p:spPr>
          <a:xfrm>
            <a:off x="3841352" y="2761515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36944F-4028-4556-81C8-B6D0085A2D90}"/>
              </a:ext>
            </a:extLst>
          </p:cNvPr>
          <p:cNvSpPr/>
          <p:nvPr/>
        </p:nvSpPr>
        <p:spPr>
          <a:xfrm>
            <a:off x="6210477" y="2747654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05FC94-D84A-4B6B-B113-6D6E5EFC89D6}"/>
              </a:ext>
            </a:extLst>
          </p:cNvPr>
          <p:cNvSpPr/>
          <p:nvPr/>
        </p:nvSpPr>
        <p:spPr>
          <a:xfrm>
            <a:off x="6994889" y="2672333"/>
            <a:ext cx="675868" cy="22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</a:t>
            </a:r>
            <a:r>
              <a:rPr lang="en-US" altLang="zh-CN" sz="1100" baseline="-25000" dirty="0">
                <a:solidFill>
                  <a:schemeClr val="tx1"/>
                </a:solidFill>
              </a:rPr>
              <a:t>i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D35987-6156-4B9A-9E2E-F132283F1023}"/>
              </a:ext>
            </a:extLst>
          </p:cNvPr>
          <p:cNvSpPr/>
          <p:nvPr/>
        </p:nvSpPr>
        <p:spPr>
          <a:xfrm>
            <a:off x="4113133" y="2700027"/>
            <a:ext cx="675868" cy="22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</a:t>
            </a:r>
            <a:r>
              <a:rPr lang="en-US" altLang="zh-CN" sz="1100" baseline="-25000" dirty="0">
                <a:solidFill>
                  <a:schemeClr val="tx1"/>
                </a:solidFill>
              </a:rPr>
              <a:t>i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DA6E5A-BEAD-4EB8-948A-B57BF49F46D3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硬间隔最大化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8022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1"/>
          <p:cNvCxnSpPr>
            <a:cxnSpLocks/>
          </p:cNvCxnSpPr>
          <p:nvPr/>
        </p:nvCxnSpPr>
        <p:spPr>
          <a:xfrm>
            <a:off x="0" y="775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9F9F12-0E03-4AEE-89BB-38EB8209204D}"/>
                  </a:ext>
                </a:extLst>
              </p:cNvPr>
              <p:cNvSpPr txBox="1"/>
              <p:nvPr/>
            </p:nvSpPr>
            <p:spPr>
              <a:xfrm>
                <a:off x="720389" y="1097852"/>
                <a:ext cx="5375611" cy="1442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Max 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=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min y</a:t>
                </a:r>
                <a:r>
                  <a:rPr lang="en-US" altLang="zh-CN" baseline="-25000" dirty="0">
                    <a:highlight>
                      <a:srgbClr val="FFFF00"/>
                    </a:highlight>
                  </a:rPr>
                  <a:t>i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(w</a:t>
                </a:r>
                <a:r>
                  <a:rPr lang="en-US" altLang="zh-CN" baseline="30000" dirty="0">
                    <a:highlight>
                      <a:srgbClr val="FFFF00"/>
                    </a:highlight>
                  </a:rPr>
                  <a:t>T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x</a:t>
                </a:r>
                <a:r>
                  <a:rPr lang="en-US" altLang="zh-CN" baseline="-25000" dirty="0">
                    <a:highlight>
                      <a:srgbClr val="FFFF00"/>
                    </a:highlight>
                  </a:rPr>
                  <a:t>i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+b)  </a:t>
                </a:r>
              </a:p>
              <a:p>
                <a:endParaRPr lang="en-US" altLang="zh-CN" dirty="0">
                  <a:highlight>
                    <a:srgbClr val="FFFF00"/>
                  </a:highlight>
                </a:endParaRPr>
              </a:p>
              <a:p>
                <a:r>
                  <a:rPr lang="en-US" altLang="zh-CN" dirty="0"/>
                  <a:t>s.t.  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&gt; 0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  &gt;0 ,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使得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/>
                  <a:t>min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=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 </a:t>
                </a:r>
                <a:endParaRPr lang="zh-CN" altLang="en-US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9F9F12-0E03-4AEE-89BB-38EB8209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89" y="1097852"/>
                <a:ext cx="5375611" cy="1442190"/>
              </a:xfrm>
              <a:prstGeom prst="rect">
                <a:avLst/>
              </a:prstGeom>
              <a:blipFill>
                <a:blip r:embed="rId4"/>
                <a:stretch>
                  <a:fillRect l="-907" r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D351851-5B94-4476-8C7A-0924F75A88DA}"/>
              </a:ext>
            </a:extLst>
          </p:cNvPr>
          <p:cNvSpPr/>
          <p:nvPr/>
        </p:nvSpPr>
        <p:spPr>
          <a:xfrm>
            <a:off x="720389" y="1426864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035600-EE0D-4777-8A25-B4A4A3F075F0}"/>
              </a:ext>
            </a:extLst>
          </p:cNvPr>
          <p:cNvSpPr/>
          <p:nvPr/>
        </p:nvSpPr>
        <p:spPr>
          <a:xfrm>
            <a:off x="1033411" y="1373686"/>
            <a:ext cx="675868" cy="22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</a:t>
            </a:r>
            <a:r>
              <a:rPr lang="en-US" altLang="zh-CN" sz="1100" baseline="-25000" dirty="0">
                <a:solidFill>
                  <a:schemeClr val="tx1"/>
                </a:solidFill>
              </a:rPr>
              <a:t>i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97C91A-548C-4DFB-9315-DDF34CAAF930}"/>
              </a:ext>
            </a:extLst>
          </p:cNvPr>
          <p:cNvSpPr/>
          <p:nvPr/>
        </p:nvSpPr>
        <p:spPr>
          <a:xfrm>
            <a:off x="3177650" y="1443034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876D9F-EAC1-475C-8362-494E491B7BB9}"/>
              </a:ext>
            </a:extLst>
          </p:cNvPr>
          <p:cNvSpPr/>
          <p:nvPr/>
        </p:nvSpPr>
        <p:spPr>
          <a:xfrm>
            <a:off x="3972741" y="1402003"/>
            <a:ext cx="675868" cy="22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</a:t>
            </a:r>
            <a:r>
              <a:rPr lang="en-US" altLang="zh-CN" sz="1100" baseline="-25000" dirty="0">
                <a:solidFill>
                  <a:schemeClr val="tx1"/>
                </a:solidFill>
              </a:rPr>
              <a:t>i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BB4ADC5-7257-4123-AA28-D1AD88F1753D}"/>
              </a:ext>
            </a:extLst>
          </p:cNvPr>
          <p:cNvSpPr/>
          <p:nvPr/>
        </p:nvSpPr>
        <p:spPr>
          <a:xfrm>
            <a:off x="563418" y="1283855"/>
            <a:ext cx="83127" cy="8312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EB6EED-2846-458E-95D2-6C4F991A91A5}"/>
              </a:ext>
            </a:extLst>
          </p:cNvPr>
          <p:cNvSpPr txBox="1"/>
          <p:nvPr/>
        </p:nvSpPr>
        <p:spPr>
          <a:xfrm>
            <a:off x="4572000" y="775856"/>
            <a:ext cx="1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</a:t>
            </a:r>
            <a:r>
              <a:rPr lang="en-US" altLang="zh-CN" dirty="0">
                <a:sym typeface="Symbol" panose="05050102010706020507" pitchFamily="18" charset="2"/>
              </a:rPr>
              <a:t>=1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CBBBB6-E5DD-4BFA-AF64-68342473561F}"/>
              </a:ext>
            </a:extLst>
          </p:cNvPr>
          <p:cNvSpPr txBox="1"/>
          <p:nvPr/>
        </p:nvSpPr>
        <p:spPr>
          <a:xfrm>
            <a:off x="-55831" y="2720861"/>
            <a:ext cx="53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 panose="05050102010706020507" pitchFamily="18" charset="2"/>
              </a:rPr>
              <a:t>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DB8F0F-4878-477F-AC74-D2FDA8C2CC9F}"/>
                  </a:ext>
                </a:extLst>
              </p:cNvPr>
              <p:cNvSpPr txBox="1"/>
              <p:nvPr/>
            </p:nvSpPr>
            <p:spPr>
              <a:xfrm>
                <a:off x="549150" y="2280896"/>
                <a:ext cx="5375611" cy="134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b="0" dirty="0"/>
                  <a:t>                 min ||W||  =  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s.t. min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= 1</a:t>
                </a:r>
              </a:p>
              <a:p>
                <a:r>
                  <a:rPr lang="en-US" altLang="zh-CN" dirty="0"/>
                  <a:t>      ( 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</a:t>
                </a:r>
                <a:r>
                  <a:rPr lang="en-US" altLang="zh-CN" dirty="0">
                    <a:sym typeface="Symbol" panose="05050102010706020507" pitchFamily="18" charset="2"/>
                  </a:rPr>
                  <a:t> 1 )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</a:t>
                </a:r>
                <a:r>
                  <a:rPr lang="zh-CN" altLang="en-US" sz="1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1- </a:t>
                </a:r>
                <a:r>
                  <a:rPr lang="en-US" altLang="zh-CN" dirty="0"/>
                  <a:t>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 </a:t>
                </a:r>
                <a:r>
                  <a:rPr lang="en-US" altLang="zh-CN" dirty="0">
                    <a:sym typeface="Symbol" panose="05050102010706020507" pitchFamily="18" charset="2"/>
                  </a:rPr>
                  <a:t> 0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DB8F0F-4878-477F-AC74-D2FDA8C2C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0" y="2280896"/>
                <a:ext cx="5375611" cy="1349857"/>
              </a:xfrm>
              <a:prstGeom prst="rect">
                <a:avLst/>
              </a:prstGeom>
              <a:blipFill>
                <a:blip r:embed="rId5"/>
                <a:stretch>
                  <a:fillRect l="-907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EBB61D42-45C9-4CE9-B3D3-5BC4BBC598D0}"/>
              </a:ext>
            </a:extLst>
          </p:cNvPr>
          <p:cNvSpPr/>
          <p:nvPr/>
        </p:nvSpPr>
        <p:spPr>
          <a:xfrm>
            <a:off x="590714" y="2623124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E62BBECA-1789-44FD-9EF5-3407522CCD6C}"/>
              </a:ext>
            </a:extLst>
          </p:cNvPr>
          <p:cNvSpPr/>
          <p:nvPr/>
        </p:nvSpPr>
        <p:spPr>
          <a:xfrm>
            <a:off x="507587" y="2456873"/>
            <a:ext cx="83127" cy="11300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2598926-E4E3-4C10-837E-CB1E09C82CD4}"/>
              </a:ext>
            </a:extLst>
          </p:cNvPr>
          <p:cNvSpPr txBox="1"/>
          <p:nvPr/>
        </p:nvSpPr>
        <p:spPr>
          <a:xfrm>
            <a:off x="1668189" y="2208235"/>
            <a:ext cx="53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 panose="05050102010706020507" pitchFamily="18" charset="2"/>
              </a:rPr>
              <a:t></a:t>
            </a:r>
            <a:endParaRPr lang="zh-CN" altLang="en-US" sz="3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A5CBD0-2F7E-4992-8162-5BA72A53EC0B}"/>
              </a:ext>
            </a:extLst>
          </p:cNvPr>
          <p:cNvSpPr/>
          <p:nvPr/>
        </p:nvSpPr>
        <p:spPr>
          <a:xfrm>
            <a:off x="2305797" y="2601632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1EBF953-BBD9-4DD1-8728-0F9EDF99560C}"/>
              </a:ext>
            </a:extLst>
          </p:cNvPr>
          <p:cNvSpPr/>
          <p:nvPr/>
        </p:nvSpPr>
        <p:spPr>
          <a:xfrm>
            <a:off x="3661326" y="2609907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ED6D8C-DAAC-428E-BCF8-95A86836C442}"/>
              </a:ext>
            </a:extLst>
          </p:cNvPr>
          <p:cNvSpPr txBox="1"/>
          <p:nvPr/>
        </p:nvSpPr>
        <p:spPr>
          <a:xfrm>
            <a:off x="7660551" y="2618901"/>
            <a:ext cx="388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Primal problem(</a:t>
            </a:r>
            <a:r>
              <a:rPr lang="zh-CN" altLang="en-US" dirty="0"/>
              <a:t>原问题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0E9C4F-0583-4B8C-9505-D6E6BC53314C}"/>
              </a:ext>
            </a:extLst>
          </p:cNvPr>
          <p:cNvSpPr txBox="1"/>
          <p:nvPr/>
        </p:nvSpPr>
        <p:spPr>
          <a:xfrm>
            <a:off x="-26683" y="4194850"/>
            <a:ext cx="53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 panose="05050102010706020507" pitchFamily="18" charset="2"/>
              </a:rPr>
              <a:t>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DC80E1-1879-4926-8E1F-055CBCC250BD}"/>
                  </a:ext>
                </a:extLst>
              </p:cNvPr>
              <p:cNvSpPr txBox="1"/>
              <p:nvPr/>
            </p:nvSpPr>
            <p:spPr>
              <a:xfrm>
                <a:off x="558386" y="3814618"/>
                <a:ext cx="4761759" cy="76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L(</a:t>
                </a:r>
                <a:r>
                  <a:rPr lang="en-US" altLang="zh-CN" dirty="0" err="1"/>
                  <a:t>w,b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ym typeface="Symbol" panose="05050102010706020507" pitchFamily="18" charset="2"/>
                  </a:rPr>
                  <a:t>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𝑤𝑇𝑤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(1- </a:t>
                </a:r>
                <a:r>
                  <a:rPr lang="en-US" altLang="zh-CN" dirty="0"/>
                  <a:t>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+b))       </a:t>
                </a:r>
              </a:p>
              <a:p>
                <a:r>
                  <a:rPr lang="en-US" altLang="zh-CN" dirty="0"/>
                  <a:t>    </a:t>
                </a:r>
                <a:endParaRPr lang="zh-CN" altLang="en-US" baseline="-25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DC80E1-1879-4926-8E1F-055CBCC2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6" y="3814618"/>
                <a:ext cx="4761759" cy="760465"/>
              </a:xfrm>
              <a:prstGeom prst="rect">
                <a:avLst/>
              </a:prstGeom>
              <a:blipFill>
                <a:blip r:embed="rId6"/>
                <a:stretch>
                  <a:fillRect l="-1152" t="-50400" b="-4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24BA9CB9-3B7E-4C70-957D-9220751F1B8D}"/>
              </a:ext>
            </a:extLst>
          </p:cNvPr>
          <p:cNvSpPr txBox="1"/>
          <p:nvPr/>
        </p:nvSpPr>
        <p:spPr>
          <a:xfrm>
            <a:off x="619248" y="4281964"/>
            <a:ext cx="558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Min max L(</a:t>
            </a:r>
            <a:r>
              <a:rPr lang="en-US" altLang="zh-CN" b="0" dirty="0" err="1"/>
              <a:t>w,b</a:t>
            </a:r>
            <a:r>
              <a:rPr lang="en-US" altLang="zh-CN" b="0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 </a:t>
            </a:r>
            <a:r>
              <a:rPr lang="en-US" altLang="zh-CN" b="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s.t.  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1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 0 </a:t>
            </a:r>
            <a:endParaRPr lang="zh-CN" altLang="en-US" sz="1800" baseline="-25000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6F5A23C-F5C8-4AAF-9CF6-7ED3CF62E8D3}"/>
              </a:ext>
            </a:extLst>
          </p:cNvPr>
          <p:cNvSpPr/>
          <p:nvPr/>
        </p:nvSpPr>
        <p:spPr>
          <a:xfrm>
            <a:off x="606771" y="4530069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B953712-0BC1-41FB-B5A3-8FA895CD1FA6}"/>
              </a:ext>
            </a:extLst>
          </p:cNvPr>
          <p:cNvSpPr/>
          <p:nvPr/>
        </p:nvSpPr>
        <p:spPr>
          <a:xfrm>
            <a:off x="1055108" y="4530069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DDB90B0D-77D6-4EA6-9C6F-95F47B44873A}"/>
              </a:ext>
            </a:extLst>
          </p:cNvPr>
          <p:cNvSpPr/>
          <p:nvPr/>
        </p:nvSpPr>
        <p:spPr>
          <a:xfrm>
            <a:off x="521854" y="4378315"/>
            <a:ext cx="83127" cy="6479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14B35C-AAC8-4CBD-983B-27830E2C7BF3}"/>
              </a:ext>
            </a:extLst>
          </p:cNvPr>
          <p:cNvSpPr txBox="1"/>
          <p:nvPr/>
        </p:nvSpPr>
        <p:spPr>
          <a:xfrm>
            <a:off x="604498" y="5165043"/>
            <a:ext cx="207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Max min L(</a:t>
            </a:r>
            <a:r>
              <a:rPr lang="en-US" altLang="zh-CN" b="0" dirty="0" err="1"/>
              <a:t>w,b</a:t>
            </a:r>
            <a:r>
              <a:rPr lang="en-US" altLang="zh-CN" b="0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 </a:t>
            </a:r>
            <a:r>
              <a:rPr lang="en-US" altLang="zh-CN" b="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s.t.  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1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 0 </a:t>
            </a:r>
            <a:endParaRPr lang="zh-CN" altLang="en-US" sz="1800" baseline="-25000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C83BAF5F-5C5B-4D6C-8E2B-6ED3AB071C40}"/>
              </a:ext>
            </a:extLst>
          </p:cNvPr>
          <p:cNvSpPr/>
          <p:nvPr/>
        </p:nvSpPr>
        <p:spPr>
          <a:xfrm>
            <a:off x="523703" y="5279390"/>
            <a:ext cx="83127" cy="6479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1BE3F9C-A65B-4C80-94C7-3CED3B06FB86}"/>
              </a:ext>
            </a:extLst>
          </p:cNvPr>
          <p:cNvSpPr/>
          <p:nvPr/>
        </p:nvSpPr>
        <p:spPr>
          <a:xfrm>
            <a:off x="634527" y="5417882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BFD3555-6C4E-4306-832E-9819284879C9}"/>
              </a:ext>
            </a:extLst>
          </p:cNvPr>
          <p:cNvSpPr/>
          <p:nvPr/>
        </p:nvSpPr>
        <p:spPr>
          <a:xfrm>
            <a:off x="1207508" y="4682469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A6C50C4-7117-4FC5-BC95-58FE6C064DEB}"/>
              </a:ext>
            </a:extLst>
          </p:cNvPr>
          <p:cNvSpPr/>
          <p:nvPr/>
        </p:nvSpPr>
        <p:spPr>
          <a:xfrm>
            <a:off x="1125223" y="5431136"/>
            <a:ext cx="461087" cy="20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W,b</a:t>
            </a:r>
            <a:endParaRPr lang="zh-CN" alt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CBE0F48-10F0-4546-92AE-7EA5FACEFC2E}"/>
              </a:ext>
            </a:extLst>
          </p:cNvPr>
          <p:cNvSpPr txBox="1"/>
          <p:nvPr/>
        </p:nvSpPr>
        <p:spPr>
          <a:xfrm>
            <a:off x="2411411" y="5342559"/>
            <a:ext cx="53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 panose="05050102010706020507" pitchFamily="18" charset="2"/>
              </a:rPr>
              <a:t>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C010B0A-FA50-4D03-969F-ED2D6E011097}"/>
                  </a:ext>
                </a:extLst>
              </p:cNvPr>
              <p:cNvSpPr txBox="1"/>
              <p:nvPr/>
            </p:nvSpPr>
            <p:spPr>
              <a:xfrm>
                <a:off x="2992582" y="5092380"/>
                <a:ext cx="6206836" cy="1637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/>
                  <a:t>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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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zh-CN" b="0" i="1" baseline="3000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s.t.  </a:t>
                </a:r>
                <a:r>
                  <a:rPr lang="en-US" altLang="zh-CN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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  0 </a:t>
                </a:r>
              </a:p>
              <a:p>
                <a:r>
                  <a:rPr lang="en-US" altLang="zh-CN" dirty="0"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ym typeface="Symbol" panose="05050102010706020507" pitchFamily="18" charset="2"/>
                          </a:rPr>
                          <m:t>i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altLang="zh-CN" baseline="-25000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C010B0A-FA50-4D03-969F-ED2D6E01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2" y="5092380"/>
                <a:ext cx="6206836" cy="1637884"/>
              </a:xfrm>
              <a:prstGeom prst="rect">
                <a:avLst/>
              </a:prstGeom>
              <a:blipFill>
                <a:blip r:embed="rId7"/>
                <a:stretch>
                  <a:fillRect l="-884" t="-23420" b="-22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A308C46E-DA07-4CFC-A927-B08B03F04658}"/>
              </a:ext>
            </a:extLst>
          </p:cNvPr>
          <p:cNvSpPr/>
          <p:nvPr/>
        </p:nvSpPr>
        <p:spPr>
          <a:xfrm>
            <a:off x="3062784" y="5320664"/>
            <a:ext cx="461087" cy="327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4BB00EE8-5BF5-4439-812F-E0EF3984F999}"/>
              </a:ext>
            </a:extLst>
          </p:cNvPr>
          <p:cNvSpPr/>
          <p:nvPr/>
        </p:nvSpPr>
        <p:spPr>
          <a:xfrm>
            <a:off x="2957498" y="5350997"/>
            <a:ext cx="83127" cy="6479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70AEE3-CAD7-4E0D-9D33-CA91D9FAE8B6}"/>
              </a:ext>
            </a:extLst>
          </p:cNvPr>
          <p:cNvSpPr txBox="1"/>
          <p:nvPr/>
        </p:nvSpPr>
        <p:spPr>
          <a:xfrm>
            <a:off x="5356677" y="3887626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构建拉格朗日乘数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7A95FB-A261-4819-83F8-41B9377F0B5F}"/>
              </a:ext>
            </a:extLst>
          </p:cNvPr>
          <p:cNvSpPr txBox="1"/>
          <p:nvPr/>
        </p:nvSpPr>
        <p:spPr>
          <a:xfrm>
            <a:off x="4932937" y="2603832"/>
            <a:ext cx="53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 panose="05050102010706020507" pitchFamily="18" charset="2"/>
              </a:rPr>
              <a:t>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F49978-AEFF-453C-91F1-56B74F4DBC07}"/>
                  </a:ext>
                </a:extLst>
              </p:cNvPr>
              <p:cNvSpPr txBox="1"/>
              <p:nvPr/>
            </p:nvSpPr>
            <p:spPr>
              <a:xfrm>
                <a:off x="5841654" y="2361422"/>
                <a:ext cx="1833284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𝑤𝑇𝑤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ym typeface="Symbol" panose="05050102010706020507" pitchFamily="18" charset="2"/>
                  </a:rPr>
                  <a:t>1- 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w</a:t>
                </a:r>
                <a:r>
                  <a:rPr lang="en-US" altLang="zh-CN" baseline="30000" dirty="0" err="1"/>
                  <a:t>T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+b</a:t>
                </a:r>
                <a:r>
                  <a:rPr lang="en-US" altLang="zh-CN" dirty="0"/>
                  <a:t>) </a:t>
                </a:r>
                <a:r>
                  <a:rPr lang="en-US" altLang="zh-CN" dirty="0">
                    <a:sym typeface="Symbol" panose="05050102010706020507" pitchFamily="18" charset="2"/>
                  </a:rPr>
                  <a:t> 0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F49978-AEFF-453C-91F1-56B74F4D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54" y="2361422"/>
                <a:ext cx="1833284" cy="1037463"/>
              </a:xfrm>
              <a:prstGeom prst="rect">
                <a:avLst/>
              </a:prstGeom>
              <a:blipFill>
                <a:blip r:embed="rId8"/>
                <a:stretch>
                  <a:fillRect l="-2658" b="-8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括号 35">
            <a:extLst>
              <a:ext uri="{FF2B5EF4-FFF2-40B4-BE49-F238E27FC236}">
                <a16:creationId xmlns:a16="http://schemas.microsoft.com/office/drawing/2014/main" id="{0215B9D8-EC86-4B8B-9522-FED8BF62B78B}"/>
              </a:ext>
            </a:extLst>
          </p:cNvPr>
          <p:cNvSpPr/>
          <p:nvPr/>
        </p:nvSpPr>
        <p:spPr>
          <a:xfrm>
            <a:off x="5740597" y="2572598"/>
            <a:ext cx="83127" cy="8312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弧形 6">
            <a:extLst>
              <a:ext uri="{FF2B5EF4-FFF2-40B4-BE49-F238E27FC236}">
                <a16:creationId xmlns:a16="http://schemas.microsoft.com/office/drawing/2014/main" id="{1142ADE2-59FE-4817-AFB8-924109AAAA0C}"/>
              </a:ext>
            </a:extLst>
          </p:cNvPr>
          <p:cNvSpPr/>
          <p:nvPr/>
        </p:nvSpPr>
        <p:spPr>
          <a:xfrm>
            <a:off x="273708" y="4779625"/>
            <a:ext cx="134665" cy="9819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837BE2-7A40-454B-B843-364A9E76F3F5}"/>
              </a:ext>
            </a:extLst>
          </p:cNvPr>
          <p:cNvSpPr/>
          <p:nvPr/>
        </p:nvSpPr>
        <p:spPr>
          <a:xfrm>
            <a:off x="10064" y="13974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硬间隔最大化</a:t>
            </a:r>
          </a:p>
        </p:txBody>
      </p:sp>
    </p:spTree>
    <p:extLst>
      <p:ext uri="{BB962C8B-B14F-4D97-AF65-F5344CB8AC3E}">
        <p14:creationId xmlns:p14="http://schemas.microsoft.com/office/powerpoint/2010/main" val="295690771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B659C9-3586-4861-95CD-2B694B0A8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0" y="718703"/>
            <a:ext cx="9504219" cy="59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201A83-F04A-4587-A0DE-EF48CB28DB67}"/>
                  </a:ext>
                </a:extLst>
              </p:cNvPr>
              <p:cNvSpPr txBox="1"/>
              <p:nvPr/>
            </p:nvSpPr>
            <p:spPr>
              <a:xfrm>
                <a:off x="1120204" y="1012202"/>
                <a:ext cx="5866526" cy="2783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      </a:t>
                </a:r>
                <a:r>
                  <a:rPr lang="zh-CN" altLang="en-US" dirty="0"/>
                  <a:t>满足</a:t>
                </a:r>
                <a:r>
                  <a:rPr lang="en-US" altLang="zh-CN" dirty="0" err="1"/>
                  <a:t>kKT</a:t>
                </a:r>
                <a:r>
                  <a:rPr lang="zh-CN" altLang="en-US" dirty="0"/>
                  <a:t>条件</a:t>
                </a:r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dirty="0"/>
                  <a:t>=0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dirty="0"/>
                  <a:t>=0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den>
                    </m:f>
                  </m:oMath>
                </a14:m>
                <a:r>
                  <a:rPr lang="en-US" altLang="zh-CN" dirty="0"/>
                  <a:t>=0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ym typeface="Symbol" panose="05050102010706020507" pitchFamily="18" charset="2"/>
                  </a:rPr>
                  <a:t>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 (1- </a:t>
                </a:r>
                <a:r>
                  <a:rPr lang="en-US" altLang="zh-CN" dirty="0"/>
                  <a:t>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+b))=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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 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ym typeface="Symbol" panose="05050102010706020507" pitchFamily="18" charset="2"/>
                  </a:rPr>
                  <a:t>1- </a:t>
                </a:r>
                <a:r>
                  <a:rPr lang="en-US" altLang="zh-CN" dirty="0"/>
                  <a:t>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</a:t>
                </a:r>
                <a:r>
                  <a:rPr lang="en-US" altLang="zh-CN" dirty="0">
                    <a:sym typeface="Symbol" panose="05050102010706020507" pitchFamily="18" charset="2"/>
                  </a:rPr>
                  <a:t> 0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201A83-F04A-4587-A0DE-EF48CB28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04" y="1012202"/>
                <a:ext cx="5866526" cy="2783006"/>
              </a:xfrm>
              <a:prstGeom prst="rect">
                <a:avLst/>
              </a:prstGeom>
              <a:blipFill>
                <a:blip r:embed="rId2"/>
                <a:stretch>
                  <a:fillRect l="-936" t="-1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ADAB3D46-EED9-4F7D-AD9C-782359016883}"/>
              </a:ext>
            </a:extLst>
          </p:cNvPr>
          <p:cNvSpPr/>
          <p:nvPr/>
        </p:nvSpPr>
        <p:spPr>
          <a:xfrm>
            <a:off x="949914" y="1961964"/>
            <a:ext cx="99269" cy="1384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92C836-3C43-4E7C-A63C-84CC068BA7A6}"/>
                  </a:ext>
                </a:extLst>
              </p:cNvPr>
              <p:cNvSpPr txBox="1"/>
              <p:nvPr/>
            </p:nvSpPr>
            <p:spPr>
              <a:xfrm>
                <a:off x="6888672" y="1185657"/>
                <a:ext cx="5283200" cy="2542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ym typeface="Symbol" panose="05050102010706020507" pitchFamily="18" charset="2"/>
                  </a:rPr>
                  <a:t>(x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k</a:t>
                </a:r>
                <a:r>
                  <a:rPr lang="en-US" altLang="zh-CN" dirty="0">
                    <a:sym typeface="Symbol" panose="05050102010706020507" pitchFamily="18" charset="2"/>
                  </a:rPr>
                  <a:t>,y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k</a:t>
                </a:r>
                <a:r>
                  <a:rPr lang="en-US" altLang="zh-CN" dirty="0">
                    <a:sym typeface="Symbol" panose="05050102010706020507" pitchFamily="18" charset="2"/>
                  </a:rPr>
                  <a:t>),</a:t>
                </a:r>
                <a:r>
                  <a:rPr lang="zh-CN" altLang="en-US" dirty="0">
                    <a:sym typeface="Symbol" panose="05050102010706020507" pitchFamily="18" charset="2"/>
                  </a:rPr>
                  <a:t>满足</a:t>
                </a:r>
                <a:r>
                  <a:rPr lang="en-US" altLang="zh-CN" dirty="0">
                    <a:sym typeface="Symbol" panose="05050102010706020507" pitchFamily="18" charset="2"/>
                  </a:rPr>
                  <a:t>1- </a:t>
                </a:r>
                <a:r>
                  <a:rPr lang="en-US" altLang="zh-CN" dirty="0"/>
                  <a:t>y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(w</a:t>
                </a:r>
                <a:r>
                  <a:rPr lang="en-US" altLang="zh-CN" baseline="30000" dirty="0"/>
                  <a:t>T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+b)=0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则</a:t>
                </a:r>
                <a:r>
                  <a:rPr lang="en-US" altLang="zh-CN" dirty="0"/>
                  <a:t>y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w</a:t>
                </a:r>
                <a:r>
                  <a:rPr lang="en-US" altLang="zh-CN" baseline="30000" dirty="0" err="1"/>
                  <a:t>T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 err="1"/>
                  <a:t>+b</a:t>
                </a:r>
                <a:r>
                  <a:rPr lang="en-US" altLang="zh-CN" dirty="0"/>
                  <a:t>))=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k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w</a:t>
                </a:r>
                <a:r>
                  <a:rPr lang="en-US" altLang="zh-CN" baseline="30000" dirty="0" err="1"/>
                  <a:t>T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 err="1"/>
                  <a:t>+b</a:t>
                </a:r>
                <a:r>
                  <a:rPr lang="en-US" altLang="zh-CN" dirty="0"/>
                  <a:t>) = y</a:t>
                </a:r>
                <a:r>
                  <a:rPr lang="en-US" altLang="zh-CN" baseline="-25000" dirty="0"/>
                  <a:t>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aseline="-25000" dirty="0"/>
                  <a:t>       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w</a:t>
                </a:r>
                <a:r>
                  <a:rPr lang="en-US" altLang="zh-CN" baseline="30000" dirty="0" err="1"/>
                  <a:t>T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 err="1"/>
                  <a:t>+b</a:t>
                </a:r>
                <a:r>
                  <a:rPr lang="en-US" altLang="zh-CN" dirty="0"/>
                  <a:t>) = y</a:t>
                </a:r>
                <a:r>
                  <a:rPr lang="en-US" altLang="zh-CN" baseline="-25000" dirty="0"/>
                  <a:t>k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92C836-3C43-4E7C-A63C-84CC068BA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72" y="1185657"/>
                <a:ext cx="5283200" cy="2542363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0A7FF06-EC3E-4CF0-8E38-EA6F4C816ACC}"/>
              </a:ext>
            </a:extLst>
          </p:cNvPr>
          <p:cNvSpPr txBox="1"/>
          <p:nvPr/>
        </p:nvSpPr>
        <p:spPr>
          <a:xfrm>
            <a:off x="4003828" y="1012202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原问题和对偶问题具有强对偶问题</a:t>
            </a: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85EE85BF-0F96-4B69-8230-16A7EEEC06FC}"/>
              </a:ext>
            </a:extLst>
          </p:cNvPr>
          <p:cNvSpPr/>
          <p:nvPr/>
        </p:nvSpPr>
        <p:spPr>
          <a:xfrm>
            <a:off x="3426780" y="1139627"/>
            <a:ext cx="506027" cy="1054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61B7F2-332D-4A04-85BE-820D1E2671E4}"/>
                  </a:ext>
                </a:extLst>
              </p:cNvPr>
              <p:cNvSpPr txBox="1"/>
              <p:nvPr/>
            </p:nvSpPr>
            <p:spPr>
              <a:xfrm>
                <a:off x="7054120" y="3795208"/>
                <a:ext cx="4221018" cy="86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</a:p>
              <a:p>
                <a:endParaRPr lang="en-US" altLang="zh-CN" baseline="-25000" dirty="0"/>
              </a:p>
              <a:p>
                <a:r>
                  <a:rPr lang="en-US" altLang="zh-CN" dirty="0"/>
                  <a:t>B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= y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baseline="30000" dirty="0" err="1"/>
                  <a:t>T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61B7F2-332D-4A04-85BE-820D1E267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120" y="3795208"/>
                <a:ext cx="4221018" cy="861261"/>
              </a:xfrm>
              <a:prstGeom prst="rect">
                <a:avLst/>
              </a:prstGeom>
              <a:blipFill>
                <a:blip r:embed="rId4"/>
                <a:stretch>
                  <a:fillRect l="-1154" t="-49645" b="-79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7D23D27-65BA-416A-957C-DB2A21B0B752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KKT</a:t>
            </a:r>
            <a:r>
              <a:rPr lang="zh-CN" altLang="en-US" sz="4000" b="1" dirty="0"/>
              <a:t>条件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CEFA3FF3-F626-4548-9C92-0EE4E3F14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3" y="4552465"/>
            <a:ext cx="22383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在这里插入图片描述">
            <a:extLst>
              <a:ext uri="{FF2B5EF4-FFF2-40B4-BE49-F238E27FC236}">
                <a16:creationId xmlns:a16="http://schemas.microsoft.com/office/drawing/2014/main" id="{DC1093D5-75C6-448A-8216-1D42CE3F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48" y="5738348"/>
            <a:ext cx="2962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2BFF1B6-BE76-4EBF-A6C1-6EC51E7711DF}"/>
              </a:ext>
            </a:extLst>
          </p:cNvPr>
          <p:cNvSpPr txBox="1"/>
          <p:nvPr/>
        </p:nvSpPr>
        <p:spPr>
          <a:xfrm>
            <a:off x="1120204" y="4057095"/>
            <a:ext cx="24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分割超平面：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D8C28-13DA-451C-B844-E1E6A8C935E2}"/>
              </a:ext>
            </a:extLst>
          </p:cNvPr>
          <p:cNvSpPr txBox="1"/>
          <p:nvPr/>
        </p:nvSpPr>
        <p:spPr>
          <a:xfrm>
            <a:off x="1120204" y="5227055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分类决策函数：</a:t>
            </a:r>
          </a:p>
        </p:txBody>
      </p:sp>
    </p:spTree>
    <p:extLst>
      <p:ext uri="{BB962C8B-B14F-4D97-AF65-F5344CB8AC3E}">
        <p14:creationId xmlns:p14="http://schemas.microsoft.com/office/powerpoint/2010/main" val="87476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5A25CE-5781-4675-838D-C55E570F155B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SMO</a:t>
            </a:r>
            <a:r>
              <a:rPr lang="zh-CN" altLang="en-US" sz="4000" b="1" dirty="0"/>
              <a:t>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ACA630-8688-459F-8B4B-DEF937635DA9}"/>
              </a:ext>
            </a:extLst>
          </p:cNvPr>
          <p:cNvSpPr txBox="1"/>
          <p:nvPr/>
        </p:nvSpPr>
        <p:spPr>
          <a:xfrm>
            <a:off x="382235" y="898755"/>
            <a:ext cx="101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SMO</a:t>
            </a:r>
            <a:r>
              <a:rPr lang="zh-CN" altLang="en-US" dirty="0"/>
              <a:t>算法：每次只优化一个参数，其他参数先固定住，仅求当前这个优化参数的极值。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2029B2-2298-4E50-9093-3FAC3093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5" y="1268087"/>
            <a:ext cx="7314469" cy="5303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53C48C-9F27-473B-A32D-F3B9A07FD806}"/>
                  </a:ext>
                </a:extLst>
              </p:cNvPr>
              <p:cNvSpPr txBox="1"/>
              <p:nvPr/>
            </p:nvSpPr>
            <p:spPr>
              <a:xfrm>
                <a:off x="7970982" y="2186678"/>
                <a:ext cx="4221018" cy="169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λ</a:t>
                </a:r>
                <a:r>
                  <a:rPr lang="zh-CN" altLang="en-US" dirty="0"/>
                  <a:t>*带入下式即可：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</a:p>
              <a:p>
                <a:endParaRPr lang="en-US" altLang="zh-CN" baseline="-25000" dirty="0"/>
              </a:p>
              <a:p>
                <a:r>
                  <a:rPr lang="en-US" altLang="zh-CN" dirty="0"/>
                  <a:t>b= y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baseline="30000" dirty="0" err="1"/>
                  <a:t>T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53C48C-9F27-473B-A32D-F3B9A07FD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982" y="2186678"/>
                <a:ext cx="4221018" cy="1692258"/>
              </a:xfrm>
              <a:prstGeom prst="rect">
                <a:avLst/>
              </a:prstGeom>
              <a:blipFill>
                <a:blip r:embed="rId3"/>
                <a:stretch>
                  <a:fillRect l="-1301" t="-2527" b="-40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42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D87D3D-E1D8-4CE2-8104-FAB30AACAB42}"/>
              </a:ext>
            </a:extLst>
          </p:cNvPr>
          <p:cNvSpPr/>
          <p:nvPr/>
        </p:nvSpPr>
        <p:spPr>
          <a:xfrm>
            <a:off x="0" y="0"/>
            <a:ext cx="12171872" cy="566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软间隔最大化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5188C-5101-4A68-86DB-4329EE81B5AC}"/>
                  </a:ext>
                </a:extLst>
              </p:cNvPr>
              <p:cNvSpPr txBox="1"/>
              <p:nvPr/>
            </p:nvSpPr>
            <p:spPr>
              <a:xfrm>
                <a:off x="5317724" y="1632041"/>
                <a:ext cx="4412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引入一个松弛变量     ，令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ξ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&gt;=0,</a:t>
                </a:r>
                <a:r>
                  <a:rPr lang="zh-CN" altLang="en-US" dirty="0"/>
                  <a:t>则：</a:t>
                </a:r>
                <a:endParaRPr lang="en-US" altLang="zh-CN" baseline="-25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F5188C-5101-4A68-86DB-4329EE81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24" y="1632041"/>
                <a:ext cx="4412202" cy="369332"/>
              </a:xfrm>
              <a:prstGeom prst="rect">
                <a:avLst/>
              </a:prstGeom>
              <a:blipFill>
                <a:blip r:embed="rId2"/>
                <a:stretch>
                  <a:fillRect l="-1105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133DDA-E35C-419F-B6B1-DCA29FB80D65}"/>
                  </a:ext>
                </a:extLst>
              </p:cNvPr>
              <p:cNvSpPr txBox="1"/>
              <p:nvPr/>
            </p:nvSpPr>
            <p:spPr>
              <a:xfrm>
                <a:off x="7341833" y="1709465"/>
                <a:ext cx="189924" cy="455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ξ</m:t>
                      </m:r>
                      <m:r>
                        <m:rPr>
                          <m:sty m:val="p"/>
                        </m:rPr>
                        <a:rPr lang="en-US" altLang="zh-CN" i="1" baseline="-2500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altLang="zh-CN" baseline="-25000" dirty="0"/>
              </a:p>
              <a:p>
                <a:endParaRPr lang="zh-CN" altLang="en-US" baseline="-25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133DDA-E35C-419F-B6B1-DCA29FB80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3" y="1709465"/>
                <a:ext cx="189924" cy="455317"/>
              </a:xfrm>
              <a:prstGeom prst="rect">
                <a:avLst/>
              </a:prstGeom>
              <a:blipFill>
                <a:blip r:embed="rId3"/>
                <a:stretch>
                  <a:fillRect l="-4375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1A460D21-A7D6-466B-A139-24050E2E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63" y="2091003"/>
            <a:ext cx="2686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713481B7-928F-4A08-9B16-501FE04A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6" y="726599"/>
            <a:ext cx="3373307" cy="28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5EEE00-7178-4D8F-A2E2-7C8B4B4E0F6A}"/>
              </a:ext>
            </a:extLst>
          </p:cNvPr>
          <p:cNvSpPr txBox="1"/>
          <p:nvPr/>
        </p:nvSpPr>
        <p:spPr>
          <a:xfrm>
            <a:off x="5317724" y="3067324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增加软间隔后，优化目标就变成了：</a:t>
            </a:r>
          </a:p>
        </p:txBody>
      </p:sp>
      <p:pic>
        <p:nvPicPr>
          <p:cNvPr id="1032" name="Picture 8" descr="在这里插入图片描述">
            <a:extLst>
              <a:ext uri="{FF2B5EF4-FFF2-40B4-BE49-F238E27FC236}">
                <a16:creationId xmlns:a16="http://schemas.microsoft.com/office/drawing/2014/main" id="{D567780B-0786-4C6C-B933-6DD11BC7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92" y="3557004"/>
            <a:ext cx="34385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5E0DB6-DF09-4B82-8C3F-6B458CBB6E91}"/>
              </a:ext>
            </a:extLst>
          </p:cNvPr>
          <p:cNvSpPr txBox="1"/>
          <p:nvPr/>
        </p:nvSpPr>
        <p:spPr>
          <a:xfrm>
            <a:off x="477726" y="3673949"/>
            <a:ext cx="4296794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其中 </a:t>
            </a:r>
            <a:r>
              <a:rPr lang="en-US" altLang="zh-CN" dirty="0"/>
              <a:t>C </a:t>
            </a:r>
            <a:r>
              <a:rPr lang="zh-CN" altLang="en-US" dirty="0"/>
              <a:t>是一个大于 </a:t>
            </a:r>
            <a:r>
              <a:rPr lang="en-US" altLang="zh-CN" dirty="0"/>
              <a:t>0 </a:t>
            </a:r>
            <a:r>
              <a:rPr lang="zh-CN" altLang="en-US" dirty="0"/>
              <a:t>的常数，可以理解为错误样本的惩罚程度，若 </a:t>
            </a:r>
            <a:r>
              <a:rPr lang="en-US" altLang="zh-CN" dirty="0"/>
              <a:t>C </a:t>
            </a:r>
            <a:r>
              <a:rPr lang="zh-CN" altLang="en-US" dirty="0"/>
              <a:t>为无穷大，</a:t>
            </a:r>
            <a:r>
              <a:rPr lang="en-US" altLang="zh-CN" dirty="0" err="1"/>
              <a:t>ξ</a:t>
            </a:r>
            <a:r>
              <a:rPr lang="en-US" altLang="zh-CN" baseline="-25000" dirty="0" err="1"/>
              <a:t>i</a:t>
            </a:r>
            <a:r>
              <a:rPr lang="zh-CN" altLang="en-US" dirty="0"/>
              <a:t> 必然无穷小，如此一来线性 </a:t>
            </a:r>
            <a:r>
              <a:rPr lang="en-US" altLang="zh-CN" dirty="0"/>
              <a:t>SVM </a:t>
            </a:r>
            <a:r>
              <a:rPr lang="zh-CN" altLang="en-US" dirty="0"/>
              <a:t>就又变成了线性可分 </a:t>
            </a:r>
            <a:r>
              <a:rPr lang="en-US" altLang="zh-CN" dirty="0"/>
              <a:t>SVM</a:t>
            </a:r>
            <a:r>
              <a:rPr lang="zh-CN" altLang="en-US" dirty="0"/>
              <a:t>；当 </a:t>
            </a:r>
            <a:r>
              <a:rPr lang="en-US" altLang="zh-CN" dirty="0"/>
              <a:t>C </a:t>
            </a:r>
            <a:r>
              <a:rPr lang="zh-CN" altLang="en-US" dirty="0"/>
              <a:t>为有限值的时候，才会允许部分样本不遵循约束条件。</a:t>
            </a:r>
          </a:p>
        </p:txBody>
      </p:sp>
    </p:spTree>
    <p:extLst>
      <p:ext uri="{BB962C8B-B14F-4D97-AF65-F5344CB8AC3E}">
        <p14:creationId xmlns:p14="http://schemas.microsoft.com/office/powerpoint/2010/main" val="263457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788</Words>
  <Application>Microsoft Office PowerPoint</Application>
  <PresentationFormat>宽屏</PresentationFormat>
  <Paragraphs>125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等线</vt:lpstr>
      <vt:lpstr>微软雅黑</vt:lpstr>
      <vt:lpstr>Arial</vt:lpstr>
      <vt:lpstr>Calibri</vt:lpstr>
      <vt:lpstr>Cambria Math</vt:lpstr>
      <vt:lpstr>Symbol</vt:lpstr>
      <vt:lpstr>Office 主题</vt:lpstr>
      <vt:lpstr>支持向量机 (support vector machine,SVM)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支持向量机 (support vector machine,SVM)</dc:title>
  <dc:creator>Mingyang Wei</dc:creator>
  <cp:lastModifiedBy>Mingyang Wei</cp:lastModifiedBy>
  <cp:revision>15</cp:revision>
  <dcterms:created xsi:type="dcterms:W3CDTF">2020-11-16T10:50:53Z</dcterms:created>
  <dcterms:modified xsi:type="dcterms:W3CDTF">2020-11-18T04:44:49Z</dcterms:modified>
</cp:coreProperties>
</file>