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8" r:id="rId2"/>
    <p:sldId id="350" r:id="rId3"/>
    <p:sldId id="354" r:id="rId4"/>
    <p:sldId id="355" r:id="rId5"/>
    <p:sldId id="356" r:id="rId6"/>
    <p:sldId id="358" r:id="rId7"/>
    <p:sldId id="359" r:id="rId8"/>
    <p:sldId id="360" r:id="rId9"/>
    <p:sldId id="357" r:id="rId10"/>
    <p:sldId id="361" r:id="rId11"/>
    <p:sldId id="362" r:id="rId12"/>
    <p:sldId id="363" r:id="rId13"/>
    <p:sldId id="349" r:id="rId14"/>
  </p:sldIdLst>
  <p:sldSz cx="12190413" cy="6859588"/>
  <p:notesSz cx="6858000" cy="9144000"/>
  <p:custDataLst>
    <p:tags r:id="rId17"/>
  </p:custDataLst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  <a:srgbClr val="005292"/>
    <a:srgbClr val="70BDD2"/>
    <a:srgbClr val="1C55C6"/>
    <a:srgbClr val="FFC400"/>
    <a:srgbClr val="FFD347"/>
    <a:srgbClr val="FFC91D"/>
    <a:srgbClr val="0071C1"/>
    <a:srgbClr val="4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9566" autoAdjust="0"/>
  </p:normalViewPr>
  <p:slideViewPr>
    <p:cSldViewPr>
      <p:cViewPr varScale="1">
        <p:scale>
          <a:sx n="102" d="100"/>
          <a:sy n="102" d="100"/>
        </p:scale>
        <p:origin x="117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74CB2-8E31-4029-8803-9E8EFAC8480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2905A-B2DB-4CD1-A0EE-81E2CDE5E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656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2AE03-6EE8-41FD-8A37-86C6BC5E264F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1FD59-C920-460C-B1C9-0346C5942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924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868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86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48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093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>
            <a:grpSpLocks/>
          </p:cNvGrpSpPr>
          <p:nvPr userDrawn="1"/>
        </p:nvGrpSpPr>
        <p:grpSpPr bwMode="auto">
          <a:xfrm>
            <a:off x="338315" y="-26591"/>
            <a:ext cx="899598" cy="830997"/>
            <a:chOff x="2506532" y="465192"/>
            <a:chExt cx="675190" cy="623007"/>
          </a:xfrm>
        </p:grpSpPr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653" cy="623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4800" dirty="0">
                  <a:solidFill>
                    <a:srgbClr val="005292"/>
                  </a:solidFill>
                  <a:latin typeface="Impact" pitchFamily="34" charset="0"/>
                </a:rPr>
                <a:t>1</a:t>
              </a:r>
              <a:endParaRPr lang="zh-CN" altLang="en-US" sz="4800" dirty="0">
                <a:solidFill>
                  <a:srgbClr val="005292"/>
                </a:solidFill>
                <a:latin typeface="Impact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722573" y="599954"/>
              <a:ext cx="459149" cy="459075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 userDrawn="1"/>
        </p:nvSpPr>
        <p:spPr>
          <a:xfrm>
            <a:off x="1" y="763037"/>
            <a:ext cx="12182481" cy="45719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63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>
            <a:grpSpLocks/>
          </p:cNvGrpSpPr>
          <p:nvPr userDrawn="1"/>
        </p:nvGrpSpPr>
        <p:grpSpPr bwMode="auto">
          <a:xfrm>
            <a:off x="338315" y="-26591"/>
            <a:ext cx="899598" cy="830997"/>
            <a:chOff x="2506532" y="465192"/>
            <a:chExt cx="675190" cy="623007"/>
          </a:xfrm>
        </p:grpSpPr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653" cy="623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4800" dirty="0">
                  <a:solidFill>
                    <a:srgbClr val="005292"/>
                  </a:solidFill>
                  <a:latin typeface="Impact" pitchFamily="34" charset="0"/>
                </a:rPr>
                <a:t>2</a:t>
              </a:r>
              <a:endParaRPr lang="zh-CN" altLang="en-US" sz="4800" dirty="0">
                <a:solidFill>
                  <a:srgbClr val="005292"/>
                </a:solidFill>
                <a:latin typeface="Impact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722573" y="599954"/>
              <a:ext cx="459149" cy="459075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 userDrawn="1"/>
        </p:nvSpPr>
        <p:spPr>
          <a:xfrm>
            <a:off x="1" y="763037"/>
            <a:ext cx="12182481" cy="45719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28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>
            <a:grpSpLocks/>
          </p:cNvGrpSpPr>
          <p:nvPr userDrawn="1"/>
        </p:nvGrpSpPr>
        <p:grpSpPr bwMode="auto">
          <a:xfrm>
            <a:off x="338315" y="-26591"/>
            <a:ext cx="899598" cy="830997"/>
            <a:chOff x="2506532" y="465192"/>
            <a:chExt cx="675190" cy="623007"/>
          </a:xfrm>
        </p:grpSpPr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653" cy="623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4800" dirty="0">
                  <a:solidFill>
                    <a:srgbClr val="005292"/>
                  </a:solidFill>
                  <a:latin typeface="Impact" pitchFamily="34" charset="0"/>
                </a:rPr>
                <a:t>3</a:t>
              </a:r>
              <a:endParaRPr lang="zh-CN" altLang="en-US" sz="4800" dirty="0">
                <a:solidFill>
                  <a:srgbClr val="005292"/>
                </a:solidFill>
                <a:latin typeface="Impact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722573" y="599954"/>
              <a:ext cx="459149" cy="459075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 userDrawn="1"/>
        </p:nvSpPr>
        <p:spPr>
          <a:xfrm>
            <a:off x="1" y="763037"/>
            <a:ext cx="12182481" cy="45719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40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>
            <a:grpSpLocks/>
          </p:cNvGrpSpPr>
          <p:nvPr userDrawn="1"/>
        </p:nvGrpSpPr>
        <p:grpSpPr bwMode="auto">
          <a:xfrm>
            <a:off x="338315" y="-26591"/>
            <a:ext cx="899598" cy="830997"/>
            <a:chOff x="2506532" y="465192"/>
            <a:chExt cx="675190" cy="623007"/>
          </a:xfrm>
        </p:grpSpPr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653" cy="623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4800" dirty="0">
                  <a:solidFill>
                    <a:srgbClr val="005292"/>
                  </a:solidFill>
                  <a:latin typeface="Impact" pitchFamily="34" charset="0"/>
                </a:rPr>
                <a:t>4</a:t>
              </a:r>
              <a:endParaRPr lang="zh-CN" altLang="en-US" sz="4800" dirty="0">
                <a:solidFill>
                  <a:srgbClr val="005292"/>
                </a:solidFill>
                <a:latin typeface="Impact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722573" y="599954"/>
              <a:ext cx="459149" cy="459075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 userDrawn="1"/>
        </p:nvSpPr>
        <p:spPr>
          <a:xfrm>
            <a:off x="1" y="763037"/>
            <a:ext cx="12182481" cy="45719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40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>
            <a:grpSpLocks/>
          </p:cNvGrpSpPr>
          <p:nvPr userDrawn="1"/>
        </p:nvGrpSpPr>
        <p:grpSpPr bwMode="auto">
          <a:xfrm>
            <a:off x="338315" y="-26591"/>
            <a:ext cx="899598" cy="830997"/>
            <a:chOff x="2506532" y="465192"/>
            <a:chExt cx="675190" cy="623007"/>
          </a:xfrm>
        </p:grpSpPr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653" cy="623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4800" dirty="0">
                  <a:solidFill>
                    <a:srgbClr val="005292"/>
                  </a:solidFill>
                  <a:latin typeface="Impact" pitchFamily="34" charset="0"/>
                </a:rPr>
                <a:t>5</a:t>
              </a:r>
              <a:endParaRPr lang="zh-CN" altLang="en-US" sz="4800" dirty="0">
                <a:solidFill>
                  <a:srgbClr val="005292"/>
                </a:solidFill>
                <a:latin typeface="Impact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722573" y="599954"/>
              <a:ext cx="459149" cy="459075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 userDrawn="1"/>
        </p:nvSpPr>
        <p:spPr>
          <a:xfrm>
            <a:off x="1" y="763037"/>
            <a:ext cx="12182481" cy="45719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23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78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3" y="794"/>
            <a:ext cx="12185478" cy="685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7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884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67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6" r:id="rId4"/>
    <p:sldLayoutId id="2147483667" r:id="rId5"/>
    <p:sldLayoutId id="2147483668" r:id="rId6"/>
    <p:sldLayoutId id="2147483664" r:id="rId7"/>
    <p:sldLayoutId id="2147483662" r:id="rId8"/>
    <p:sldLayoutId id="2147483669" r:id="rId9"/>
    <p:sldLayoutId id="2147483663" r:id="rId10"/>
  </p:sldLayoutIdLst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xStyles>
    <p:titleStyle>
      <a:lvl1pPr algn="ctr" defTabSz="121962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360" indent="-457360" algn="l" defTabSz="1219627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50990" y="4509914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b="1" dirty="0">
                <a:cs typeface="+mn-ea"/>
                <a:sym typeface="+mn-lt"/>
              </a:rPr>
              <a:t>模型的性能评估</a:t>
            </a:r>
          </a:p>
        </p:txBody>
      </p:sp>
    </p:spTree>
    <p:extLst>
      <p:ext uri="{BB962C8B-B14F-4D97-AF65-F5344CB8AC3E}">
        <p14:creationId xmlns:p14="http://schemas.microsoft.com/office/powerpoint/2010/main" val="165279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6000">
        <p14:vortex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36554" y="1125541"/>
            <a:ext cx="11522075" cy="5328593"/>
          </a:xfrm>
          <a:prstGeom prst="rect">
            <a:avLst/>
          </a:prstGeom>
          <a:solidFill>
            <a:schemeClr val="bg1">
              <a:alpha val="78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2348" y="189437"/>
            <a:ext cx="3492995" cy="840289"/>
            <a:chOff x="35794" y="490240"/>
            <a:chExt cx="3492995" cy="840289"/>
          </a:xfrm>
        </p:grpSpPr>
        <p:sp>
          <p:nvSpPr>
            <p:cNvPr id="13" name="文本框 5"/>
            <p:cNvSpPr txBox="1"/>
            <p:nvPr/>
          </p:nvSpPr>
          <p:spPr>
            <a:xfrm>
              <a:off x="35794" y="490240"/>
              <a:ext cx="2844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ROC</a:t>
              </a:r>
              <a:r>
                <a: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曲线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1577" y="1053530"/>
              <a:ext cx="3057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Freeform 514"/>
          <p:cNvSpPr>
            <a:spLocks noEditPoints="1"/>
          </p:cNvSpPr>
          <p:nvPr/>
        </p:nvSpPr>
        <p:spPr bwMode="auto">
          <a:xfrm>
            <a:off x="2858937" y="381652"/>
            <a:ext cx="358333" cy="360040"/>
          </a:xfrm>
          <a:custGeom>
            <a:avLst/>
            <a:gdLst>
              <a:gd name="T0" fmla="*/ 144 w 288"/>
              <a:gd name="T1" fmla="*/ 0 h 289"/>
              <a:gd name="T2" fmla="*/ 0 w 288"/>
              <a:gd name="T3" fmla="*/ 145 h 289"/>
              <a:gd name="T4" fmla="*/ 144 w 288"/>
              <a:gd name="T5" fmla="*/ 289 h 289"/>
              <a:gd name="T6" fmla="*/ 288 w 288"/>
              <a:gd name="T7" fmla="*/ 145 h 289"/>
              <a:gd name="T8" fmla="*/ 144 w 288"/>
              <a:gd name="T9" fmla="*/ 0 h 289"/>
              <a:gd name="T10" fmla="*/ 208 w 288"/>
              <a:gd name="T11" fmla="*/ 148 h 289"/>
              <a:gd name="T12" fmla="*/ 117 w 288"/>
              <a:gd name="T13" fmla="*/ 239 h 289"/>
              <a:gd name="T14" fmla="*/ 114 w 288"/>
              <a:gd name="T15" fmla="*/ 240 h 289"/>
              <a:gd name="T16" fmla="*/ 111 w 288"/>
              <a:gd name="T17" fmla="*/ 239 h 289"/>
              <a:gd name="T18" fmla="*/ 111 w 288"/>
              <a:gd name="T19" fmla="*/ 239 h 289"/>
              <a:gd name="T20" fmla="*/ 110 w 288"/>
              <a:gd name="T21" fmla="*/ 236 h 289"/>
              <a:gd name="T22" fmla="*/ 110 w 288"/>
              <a:gd name="T23" fmla="*/ 192 h 289"/>
              <a:gd name="T24" fmla="*/ 111 w 288"/>
              <a:gd name="T25" fmla="*/ 189 h 289"/>
              <a:gd name="T26" fmla="*/ 155 w 288"/>
              <a:gd name="T27" fmla="*/ 145 h 289"/>
              <a:gd name="T28" fmla="*/ 111 w 288"/>
              <a:gd name="T29" fmla="*/ 101 h 289"/>
              <a:gd name="T30" fmla="*/ 110 w 288"/>
              <a:gd name="T31" fmla="*/ 98 h 289"/>
              <a:gd name="T32" fmla="*/ 110 w 288"/>
              <a:gd name="T33" fmla="*/ 54 h 289"/>
              <a:gd name="T34" fmla="*/ 111 w 288"/>
              <a:gd name="T35" fmla="*/ 51 h 289"/>
              <a:gd name="T36" fmla="*/ 111 w 288"/>
              <a:gd name="T37" fmla="*/ 51 h 289"/>
              <a:gd name="T38" fmla="*/ 117 w 288"/>
              <a:gd name="T39" fmla="*/ 51 h 289"/>
              <a:gd name="T40" fmla="*/ 208 w 288"/>
              <a:gd name="T41" fmla="*/ 142 h 289"/>
              <a:gd name="T42" fmla="*/ 209 w 288"/>
              <a:gd name="T43" fmla="*/ 145 h 289"/>
              <a:gd name="T44" fmla="*/ 208 w 288"/>
              <a:gd name="T45" fmla="*/ 1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9">
                <a:moveTo>
                  <a:pt x="144" y="0"/>
                </a:moveTo>
                <a:cubicBezTo>
                  <a:pt x="64" y="0"/>
                  <a:pt x="0" y="65"/>
                  <a:pt x="0" y="145"/>
                </a:cubicBezTo>
                <a:cubicBezTo>
                  <a:pt x="0" y="224"/>
                  <a:pt x="64" y="289"/>
                  <a:pt x="144" y="289"/>
                </a:cubicBezTo>
                <a:cubicBezTo>
                  <a:pt x="224" y="289"/>
                  <a:pt x="288" y="224"/>
                  <a:pt x="288" y="145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8" y="148"/>
                </a:moveTo>
                <a:cubicBezTo>
                  <a:pt x="117" y="239"/>
                  <a:pt x="117" y="239"/>
                  <a:pt x="117" y="239"/>
                </a:cubicBezTo>
                <a:cubicBezTo>
                  <a:pt x="116" y="240"/>
                  <a:pt x="115" y="240"/>
                  <a:pt x="114" y="240"/>
                </a:cubicBezTo>
                <a:cubicBezTo>
                  <a:pt x="113" y="240"/>
                  <a:pt x="112" y="240"/>
                  <a:pt x="111" y="239"/>
                </a:cubicBezTo>
                <a:cubicBezTo>
                  <a:pt x="111" y="239"/>
                  <a:pt x="111" y="239"/>
                  <a:pt x="111" y="239"/>
                </a:cubicBezTo>
                <a:cubicBezTo>
                  <a:pt x="110" y="238"/>
                  <a:pt x="110" y="237"/>
                  <a:pt x="110" y="236"/>
                </a:cubicBezTo>
                <a:cubicBezTo>
                  <a:pt x="110" y="192"/>
                  <a:pt x="110" y="192"/>
                  <a:pt x="110" y="192"/>
                </a:cubicBezTo>
                <a:cubicBezTo>
                  <a:pt x="110" y="191"/>
                  <a:pt x="110" y="190"/>
                  <a:pt x="111" y="189"/>
                </a:cubicBezTo>
                <a:cubicBezTo>
                  <a:pt x="155" y="145"/>
                  <a:pt x="155" y="145"/>
                  <a:pt x="155" y="145"/>
                </a:cubicBezTo>
                <a:cubicBezTo>
                  <a:pt x="111" y="101"/>
                  <a:pt x="111" y="101"/>
                  <a:pt x="111" y="101"/>
                </a:cubicBezTo>
                <a:cubicBezTo>
                  <a:pt x="110" y="100"/>
                  <a:pt x="110" y="99"/>
                  <a:pt x="110" y="98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10" y="53"/>
                  <a:pt x="110" y="52"/>
                  <a:pt x="111" y="51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13" y="49"/>
                  <a:pt x="115" y="49"/>
                  <a:pt x="117" y="51"/>
                </a:cubicBezTo>
                <a:cubicBezTo>
                  <a:pt x="208" y="142"/>
                  <a:pt x="208" y="142"/>
                  <a:pt x="208" y="142"/>
                </a:cubicBezTo>
                <a:cubicBezTo>
                  <a:pt x="209" y="143"/>
                  <a:pt x="209" y="144"/>
                  <a:pt x="209" y="145"/>
                </a:cubicBezTo>
                <a:cubicBezTo>
                  <a:pt x="209" y="146"/>
                  <a:pt x="209" y="147"/>
                  <a:pt x="208" y="14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2" name="AutoShape 2" descr="img">
            <a:extLst>
              <a:ext uri="{FF2B5EF4-FFF2-40B4-BE49-F238E27FC236}">
                <a16:creationId xmlns:a16="http://schemas.microsoft.com/office/drawing/2014/main" id="{18742FE4-221C-42F3-B2D6-2F20A97CEA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96EDE3D-559F-4C1D-A88E-06E919133F92}"/>
              </a:ext>
            </a:extLst>
          </p:cNvPr>
          <p:cNvSpPr txBox="1"/>
          <p:nvPr/>
        </p:nvSpPr>
        <p:spPr>
          <a:xfrm>
            <a:off x="384126" y="1140689"/>
            <a:ext cx="34812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比如在逻辑回归里，设置一个阈值，大于这个阈值的为正类，小于这个阈值的为负类。假如减少阈值，样本中被识别为正类的样本增多，从而提高正类的识别率，同时使样本中的负类被错误识别正类，因此引入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ROC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曲线，其可以用于评价一个分类器的好坏，对于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ROC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判定分类器的性能好坏，曲线越靠近左上角，分类器性能就越好。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CBA2A8-A0A1-4920-A690-A9516659A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641" y="1157896"/>
            <a:ext cx="7899227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5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36554" y="1125541"/>
            <a:ext cx="11522075" cy="5328593"/>
          </a:xfrm>
          <a:prstGeom prst="rect">
            <a:avLst/>
          </a:prstGeom>
          <a:solidFill>
            <a:schemeClr val="bg1">
              <a:alpha val="78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2348" y="189437"/>
            <a:ext cx="6010890" cy="840289"/>
            <a:chOff x="35794" y="490240"/>
            <a:chExt cx="6010890" cy="840289"/>
          </a:xfrm>
        </p:grpSpPr>
        <p:sp>
          <p:nvSpPr>
            <p:cNvPr id="13" name="文本框 5"/>
            <p:cNvSpPr txBox="1"/>
            <p:nvPr/>
          </p:nvSpPr>
          <p:spPr>
            <a:xfrm>
              <a:off x="35794" y="490240"/>
              <a:ext cx="60108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不同阈值下，</a:t>
              </a: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FPR</a:t>
              </a:r>
              <a:r>
                <a:rPr lang="zh-CN" altLang="en-US" sz="3600" kern="0" dirty="0">
                  <a:solidFill>
                    <a:srgbClr val="0070C0"/>
                  </a:solidFill>
                </a:rPr>
                <a:t>与</a:t>
              </a:r>
              <a:r>
                <a:rPr lang="en-US" altLang="zh-CN" sz="3600" kern="0" dirty="0">
                  <a:solidFill>
                    <a:srgbClr val="0070C0"/>
                  </a:solidFill>
                </a:rPr>
                <a:t>TPR</a:t>
              </a:r>
              <a:r>
                <a:rPr lang="zh-CN" altLang="en-US" sz="3600" kern="0" dirty="0">
                  <a:solidFill>
                    <a:srgbClr val="0070C0"/>
                  </a:solidFill>
                </a:rPr>
                <a:t>变换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1577" y="1053530"/>
              <a:ext cx="3057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Freeform 514"/>
          <p:cNvSpPr>
            <a:spLocks noEditPoints="1"/>
          </p:cNvSpPr>
          <p:nvPr/>
        </p:nvSpPr>
        <p:spPr bwMode="auto">
          <a:xfrm>
            <a:off x="6383238" y="332582"/>
            <a:ext cx="358333" cy="360040"/>
          </a:xfrm>
          <a:custGeom>
            <a:avLst/>
            <a:gdLst>
              <a:gd name="T0" fmla="*/ 144 w 288"/>
              <a:gd name="T1" fmla="*/ 0 h 289"/>
              <a:gd name="T2" fmla="*/ 0 w 288"/>
              <a:gd name="T3" fmla="*/ 145 h 289"/>
              <a:gd name="T4" fmla="*/ 144 w 288"/>
              <a:gd name="T5" fmla="*/ 289 h 289"/>
              <a:gd name="T6" fmla="*/ 288 w 288"/>
              <a:gd name="T7" fmla="*/ 145 h 289"/>
              <a:gd name="T8" fmla="*/ 144 w 288"/>
              <a:gd name="T9" fmla="*/ 0 h 289"/>
              <a:gd name="T10" fmla="*/ 208 w 288"/>
              <a:gd name="T11" fmla="*/ 148 h 289"/>
              <a:gd name="T12" fmla="*/ 117 w 288"/>
              <a:gd name="T13" fmla="*/ 239 h 289"/>
              <a:gd name="T14" fmla="*/ 114 w 288"/>
              <a:gd name="T15" fmla="*/ 240 h 289"/>
              <a:gd name="T16" fmla="*/ 111 w 288"/>
              <a:gd name="T17" fmla="*/ 239 h 289"/>
              <a:gd name="T18" fmla="*/ 111 w 288"/>
              <a:gd name="T19" fmla="*/ 239 h 289"/>
              <a:gd name="T20" fmla="*/ 110 w 288"/>
              <a:gd name="T21" fmla="*/ 236 h 289"/>
              <a:gd name="T22" fmla="*/ 110 w 288"/>
              <a:gd name="T23" fmla="*/ 192 h 289"/>
              <a:gd name="T24" fmla="*/ 111 w 288"/>
              <a:gd name="T25" fmla="*/ 189 h 289"/>
              <a:gd name="T26" fmla="*/ 155 w 288"/>
              <a:gd name="T27" fmla="*/ 145 h 289"/>
              <a:gd name="T28" fmla="*/ 111 w 288"/>
              <a:gd name="T29" fmla="*/ 101 h 289"/>
              <a:gd name="T30" fmla="*/ 110 w 288"/>
              <a:gd name="T31" fmla="*/ 98 h 289"/>
              <a:gd name="T32" fmla="*/ 110 w 288"/>
              <a:gd name="T33" fmla="*/ 54 h 289"/>
              <a:gd name="T34" fmla="*/ 111 w 288"/>
              <a:gd name="T35" fmla="*/ 51 h 289"/>
              <a:gd name="T36" fmla="*/ 111 w 288"/>
              <a:gd name="T37" fmla="*/ 51 h 289"/>
              <a:gd name="T38" fmla="*/ 117 w 288"/>
              <a:gd name="T39" fmla="*/ 51 h 289"/>
              <a:gd name="T40" fmla="*/ 208 w 288"/>
              <a:gd name="T41" fmla="*/ 142 h 289"/>
              <a:gd name="T42" fmla="*/ 209 w 288"/>
              <a:gd name="T43" fmla="*/ 145 h 289"/>
              <a:gd name="T44" fmla="*/ 208 w 288"/>
              <a:gd name="T45" fmla="*/ 1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9">
                <a:moveTo>
                  <a:pt x="144" y="0"/>
                </a:moveTo>
                <a:cubicBezTo>
                  <a:pt x="64" y="0"/>
                  <a:pt x="0" y="65"/>
                  <a:pt x="0" y="145"/>
                </a:cubicBezTo>
                <a:cubicBezTo>
                  <a:pt x="0" y="224"/>
                  <a:pt x="64" y="289"/>
                  <a:pt x="144" y="289"/>
                </a:cubicBezTo>
                <a:cubicBezTo>
                  <a:pt x="224" y="289"/>
                  <a:pt x="288" y="224"/>
                  <a:pt x="288" y="145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8" y="148"/>
                </a:moveTo>
                <a:cubicBezTo>
                  <a:pt x="117" y="239"/>
                  <a:pt x="117" y="239"/>
                  <a:pt x="117" y="239"/>
                </a:cubicBezTo>
                <a:cubicBezTo>
                  <a:pt x="116" y="240"/>
                  <a:pt x="115" y="240"/>
                  <a:pt x="114" y="240"/>
                </a:cubicBezTo>
                <a:cubicBezTo>
                  <a:pt x="113" y="240"/>
                  <a:pt x="112" y="240"/>
                  <a:pt x="111" y="239"/>
                </a:cubicBezTo>
                <a:cubicBezTo>
                  <a:pt x="111" y="239"/>
                  <a:pt x="111" y="239"/>
                  <a:pt x="111" y="239"/>
                </a:cubicBezTo>
                <a:cubicBezTo>
                  <a:pt x="110" y="238"/>
                  <a:pt x="110" y="237"/>
                  <a:pt x="110" y="236"/>
                </a:cubicBezTo>
                <a:cubicBezTo>
                  <a:pt x="110" y="192"/>
                  <a:pt x="110" y="192"/>
                  <a:pt x="110" y="192"/>
                </a:cubicBezTo>
                <a:cubicBezTo>
                  <a:pt x="110" y="191"/>
                  <a:pt x="110" y="190"/>
                  <a:pt x="111" y="189"/>
                </a:cubicBezTo>
                <a:cubicBezTo>
                  <a:pt x="155" y="145"/>
                  <a:pt x="155" y="145"/>
                  <a:pt x="155" y="145"/>
                </a:cubicBezTo>
                <a:cubicBezTo>
                  <a:pt x="111" y="101"/>
                  <a:pt x="111" y="101"/>
                  <a:pt x="111" y="101"/>
                </a:cubicBezTo>
                <a:cubicBezTo>
                  <a:pt x="110" y="100"/>
                  <a:pt x="110" y="99"/>
                  <a:pt x="110" y="98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10" y="53"/>
                  <a:pt x="110" y="52"/>
                  <a:pt x="111" y="51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13" y="49"/>
                  <a:pt x="115" y="49"/>
                  <a:pt x="117" y="51"/>
                </a:cubicBezTo>
                <a:cubicBezTo>
                  <a:pt x="208" y="142"/>
                  <a:pt x="208" y="142"/>
                  <a:pt x="208" y="142"/>
                </a:cubicBezTo>
                <a:cubicBezTo>
                  <a:pt x="209" y="143"/>
                  <a:pt x="209" y="144"/>
                  <a:pt x="209" y="145"/>
                </a:cubicBezTo>
                <a:cubicBezTo>
                  <a:pt x="209" y="146"/>
                  <a:pt x="209" y="147"/>
                  <a:pt x="208" y="14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2" name="AutoShape 2" descr="img">
            <a:extLst>
              <a:ext uri="{FF2B5EF4-FFF2-40B4-BE49-F238E27FC236}">
                <a16:creationId xmlns:a16="http://schemas.microsoft.com/office/drawing/2014/main" id="{18742FE4-221C-42F3-B2D6-2F20A97CEA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96EDE3D-559F-4C1D-A88E-06E919133F92}"/>
              </a:ext>
            </a:extLst>
          </p:cNvPr>
          <p:cNvSpPr txBox="1"/>
          <p:nvPr/>
        </p:nvSpPr>
        <p:spPr>
          <a:xfrm>
            <a:off x="384126" y="1140689"/>
            <a:ext cx="55443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当阈值很高时，被预测出来的样本中正例样本很少，但是高阈值能保证这些预测值为正的样本是真实值为正的样本，真实值为正的样本很少被找出来，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TPR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（也可以说是召回率）很低，同时由于高阈值，预测值为正，真实值为负的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FP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变少，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FPR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降低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随着阈值降低，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FPR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TPR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升高。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ROC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曲线就是反应了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TPR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FPR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之间的这么一种关系。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C9F155-1BB8-4DBF-8734-B5C48E237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510" y="1125541"/>
            <a:ext cx="5925350" cy="194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3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36554" y="1125541"/>
            <a:ext cx="11522075" cy="5328593"/>
          </a:xfrm>
          <a:prstGeom prst="rect">
            <a:avLst/>
          </a:prstGeom>
          <a:solidFill>
            <a:schemeClr val="bg1">
              <a:alpha val="78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2348" y="189437"/>
            <a:ext cx="3492995" cy="840289"/>
            <a:chOff x="35794" y="490240"/>
            <a:chExt cx="3492995" cy="840289"/>
          </a:xfrm>
        </p:grpSpPr>
        <p:sp>
          <p:nvSpPr>
            <p:cNvPr id="13" name="文本框 5"/>
            <p:cNvSpPr txBox="1"/>
            <p:nvPr/>
          </p:nvSpPr>
          <p:spPr>
            <a:xfrm>
              <a:off x="35794" y="490240"/>
              <a:ext cx="12583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3600" kern="0" dirty="0">
                  <a:solidFill>
                    <a:srgbClr val="0070C0"/>
                  </a:solidFill>
                </a:rPr>
                <a:t>AUC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1577" y="1053530"/>
              <a:ext cx="3057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Freeform 514"/>
          <p:cNvSpPr>
            <a:spLocks noEditPoints="1"/>
          </p:cNvSpPr>
          <p:nvPr/>
        </p:nvSpPr>
        <p:spPr bwMode="auto">
          <a:xfrm>
            <a:off x="1614523" y="332582"/>
            <a:ext cx="358333" cy="360040"/>
          </a:xfrm>
          <a:custGeom>
            <a:avLst/>
            <a:gdLst>
              <a:gd name="T0" fmla="*/ 144 w 288"/>
              <a:gd name="T1" fmla="*/ 0 h 289"/>
              <a:gd name="T2" fmla="*/ 0 w 288"/>
              <a:gd name="T3" fmla="*/ 145 h 289"/>
              <a:gd name="T4" fmla="*/ 144 w 288"/>
              <a:gd name="T5" fmla="*/ 289 h 289"/>
              <a:gd name="T6" fmla="*/ 288 w 288"/>
              <a:gd name="T7" fmla="*/ 145 h 289"/>
              <a:gd name="T8" fmla="*/ 144 w 288"/>
              <a:gd name="T9" fmla="*/ 0 h 289"/>
              <a:gd name="T10" fmla="*/ 208 w 288"/>
              <a:gd name="T11" fmla="*/ 148 h 289"/>
              <a:gd name="T12" fmla="*/ 117 w 288"/>
              <a:gd name="T13" fmla="*/ 239 h 289"/>
              <a:gd name="T14" fmla="*/ 114 w 288"/>
              <a:gd name="T15" fmla="*/ 240 h 289"/>
              <a:gd name="T16" fmla="*/ 111 w 288"/>
              <a:gd name="T17" fmla="*/ 239 h 289"/>
              <a:gd name="T18" fmla="*/ 111 w 288"/>
              <a:gd name="T19" fmla="*/ 239 h 289"/>
              <a:gd name="T20" fmla="*/ 110 w 288"/>
              <a:gd name="T21" fmla="*/ 236 h 289"/>
              <a:gd name="T22" fmla="*/ 110 w 288"/>
              <a:gd name="T23" fmla="*/ 192 h 289"/>
              <a:gd name="T24" fmla="*/ 111 w 288"/>
              <a:gd name="T25" fmla="*/ 189 h 289"/>
              <a:gd name="T26" fmla="*/ 155 w 288"/>
              <a:gd name="T27" fmla="*/ 145 h 289"/>
              <a:gd name="T28" fmla="*/ 111 w 288"/>
              <a:gd name="T29" fmla="*/ 101 h 289"/>
              <a:gd name="T30" fmla="*/ 110 w 288"/>
              <a:gd name="T31" fmla="*/ 98 h 289"/>
              <a:gd name="T32" fmla="*/ 110 w 288"/>
              <a:gd name="T33" fmla="*/ 54 h 289"/>
              <a:gd name="T34" fmla="*/ 111 w 288"/>
              <a:gd name="T35" fmla="*/ 51 h 289"/>
              <a:gd name="T36" fmla="*/ 111 w 288"/>
              <a:gd name="T37" fmla="*/ 51 h 289"/>
              <a:gd name="T38" fmla="*/ 117 w 288"/>
              <a:gd name="T39" fmla="*/ 51 h 289"/>
              <a:gd name="T40" fmla="*/ 208 w 288"/>
              <a:gd name="T41" fmla="*/ 142 h 289"/>
              <a:gd name="T42" fmla="*/ 209 w 288"/>
              <a:gd name="T43" fmla="*/ 145 h 289"/>
              <a:gd name="T44" fmla="*/ 208 w 288"/>
              <a:gd name="T45" fmla="*/ 1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9">
                <a:moveTo>
                  <a:pt x="144" y="0"/>
                </a:moveTo>
                <a:cubicBezTo>
                  <a:pt x="64" y="0"/>
                  <a:pt x="0" y="65"/>
                  <a:pt x="0" y="145"/>
                </a:cubicBezTo>
                <a:cubicBezTo>
                  <a:pt x="0" y="224"/>
                  <a:pt x="64" y="289"/>
                  <a:pt x="144" y="289"/>
                </a:cubicBezTo>
                <a:cubicBezTo>
                  <a:pt x="224" y="289"/>
                  <a:pt x="288" y="224"/>
                  <a:pt x="288" y="145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8" y="148"/>
                </a:moveTo>
                <a:cubicBezTo>
                  <a:pt x="117" y="239"/>
                  <a:pt x="117" y="239"/>
                  <a:pt x="117" y="239"/>
                </a:cubicBezTo>
                <a:cubicBezTo>
                  <a:pt x="116" y="240"/>
                  <a:pt x="115" y="240"/>
                  <a:pt x="114" y="240"/>
                </a:cubicBezTo>
                <a:cubicBezTo>
                  <a:pt x="113" y="240"/>
                  <a:pt x="112" y="240"/>
                  <a:pt x="111" y="239"/>
                </a:cubicBezTo>
                <a:cubicBezTo>
                  <a:pt x="111" y="239"/>
                  <a:pt x="111" y="239"/>
                  <a:pt x="111" y="239"/>
                </a:cubicBezTo>
                <a:cubicBezTo>
                  <a:pt x="110" y="238"/>
                  <a:pt x="110" y="237"/>
                  <a:pt x="110" y="236"/>
                </a:cubicBezTo>
                <a:cubicBezTo>
                  <a:pt x="110" y="192"/>
                  <a:pt x="110" y="192"/>
                  <a:pt x="110" y="192"/>
                </a:cubicBezTo>
                <a:cubicBezTo>
                  <a:pt x="110" y="191"/>
                  <a:pt x="110" y="190"/>
                  <a:pt x="111" y="189"/>
                </a:cubicBezTo>
                <a:cubicBezTo>
                  <a:pt x="155" y="145"/>
                  <a:pt x="155" y="145"/>
                  <a:pt x="155" y="145"/>
                </a:cubicBezTo>
                <a:cubicBezTo>
                  <a:pt x="111" y="101"/>
                  <a:pt x="111" y="101"/>
                  <a:pt x="111" y="101"/>
                </a:cubicBezTo>
                <a:cubicBezTo>
                  <a:pt x="110" y="100"/>
                  <a:pt x="110" y="99"/>
                  <a:pt x="110" y="98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10" y="53"/>
                  <a:pt x="110" y="52"/>
                  <a:pt x="111" y="51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13" y="49"/>
                  <a:pt x="115" y="49"/>
                  <a:pt x="117" y="51"/>
                </a:cubicBezTo>
                <a:cubicBezTo>
                  <a:pt x="208" y="142"/>
                  <a:pt x="208" y="142"/>
                  <a:pt x="208" y="142"/>
                </a:cubicBezTo>
                <a:cubicBezTo>
                  <a:pt x="209" y="143"/>
                  <a:pt x="209" y="144"/>
                  <a:pt x="209" y="145"/>
                </a:cubicBezTo>
                <a:cubicBezTo>
                  <a:pt x="209" y="146"/>
                  <a:pt x="209" y="147"/>
                  <a:pt x="208" y="14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2" name="AutoShape 2" descr="img">
            <a:extLst>
              <a:ext uri="{FF2B5EF4-FFF2-40B4-BE49-F238E27FC236}">
                <a16:creationId xmlns:a16="http://schemas.microsoft.com/office/drawing/2014/main" id="{18742FE4-221C-42F3-B2D6-2F20A97CEA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96EDE3D-559F-4C1D-A88E-06E919133F92}"/>
              </a:ext>
            </a:extLst>
          </p:cNvPr>
          <p:cNvSpPr txBox="1"/>
          <p:nvPr/>
        </p:nvSpPr>
        <p:spPr>
          <a:xfrm>
            <a:off x="384126" y="1140689"/>
            <a:ext cx="3481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随机挑选一个正样本以及一个负样本，分类器判定正样本的值高于负样本的概率就是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AUC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值。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判定方法：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AUC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值越大的分类器，性能越好。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056E28-06FA-4036-99F8-089EE56B5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222" y="1156991"/>
            <a:ext cx="6582694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8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5375126" y="2220754"/>
            <a:ext cx="62646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0" dirty="0">
                <a:solidFill>
                  <a:srgbClr val="005292"/>
                </a:solidFill>
                <a:cs typeface="+mn-ea"/>
                <a:sym typeface="+mn-lt"/>
              </a:rPr>
              <a:t>THANKS</a:t>
            </a:r>
            <a:endParaRPr lang="zh-CN" altLang="en-US" sz="11000" dirty="0">
              <a:solidFill>
                <a:srgbClr val="005292"/>
              </a:solidFill>
              <a:cs typeface="+mn-ea"/>
              <a:sym typeface="+mn-lt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5879182" y="3918754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5292"/>
                </a:solidFill>
                <a:cs typeface="+mn-ea"/>
                <a:sym typeface="+mn-lt"/>
              </a:rPr>
              <a:t>谢谢观赏  感谢聆听</a:t>
            </a:r>
          </a:p>
        </p:txBody>
      </p:sp>
    </p:spTree>
    <p:extLst>
      <p:ext uri="{BB962C8B-B14F-4D97-AF65-F5344CB8AC3E}">
        <p14:creationId xmlns:p14="http://schemas.microsoft.com/office/powerpoint/2010/main" val="165279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3333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333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2840" y="1649977"/>
            <a:ext cx="94329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1230"/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在机器学习领域中，对模型的评估非常重要，只有选择和问题相匹配的评估方法，才能快速的发现算法模型或者训练过程的问题，迭代地对模型进行优化。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51230"/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建模过程中，由于偏差过大导致的模型欠拟合以及方差过大导致的过拟合的存在，为了解决这两个问题，我们需要一整套方法及评价指标。其中评估方法用于评估模型的泛化能力，而性能指标则用于评价单个模型性能的高低。对学习器的泛化能力进行评估，不仅需要有效可行的实验估计方法，还需要有衡量模型泛化能力的评价标准，这就是性能度量。性能度量反应了任务需求，在对比不同模型的能力时，使用不同的性能度量往往会导致不同的评价结果；这意味着模型的“好坏”是相对的，什么样的模型是好的，不仅取决于算法与数据，还决定于任务需求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9935762" y="477466"/>
            <a:ext cx="1259132" cy="1688238"/>
            <a:chOff x="1543170" y="1573207"/>
            <a:chExt cx="2112452" cy="2705032"/>
          </a:xfrm>
        </p:grpSpPr>
        <p:sp>
          <p:nvSpPr>
            <p:cNvPr id="16" name="任意多边形 15"/>
            <p:cNvSpPr/>
            <p:nvPr/>
          </p:nvSpPr>
          <p:spPr>
            <a:xfrm>
              <a:off x="1543170" y="1573207"/>
              <a:ext cx="2112452" cy="2161976"/>
            </a:xfrm>
            <a:custGeom>
              <a:avLst/>
              <a:gdLst>
                <a:gd name="connsiteX0" fmla="*/ 810262 w 1773141"/>
                <a:gd name="connsiteY0" fmla="*/ 1611 h 1814710"/>
                <a:gd name="connsiteX1" fmla="*/ 1585932 w 1773141"/>
                <a:gd name="connsiteY1" fmla="*/ 355924 h 1814710"/>
                <a:gd name="connsiteX2" fmla="*/ 1417218 w 1773141"/>
                <a:gd name="connsiteY2" fmla="*/ 1628933 h 1814710"/>
                <a:gd name="connsiteX3" fmla="*/ 904488 w 1773141"/>
                <a:gd name="connsiteY3" fmla="*/ 1814710 h 1814710"/>
                <a:gd name="connsiteX4" fmla="*/ 0 w 1773141"/>
                <a:gd name="connsiteY4" fmla="*/ 633846 h 1814710"/>
                <a:gd name="connsiteX5" fmla="*/ 312924 w 1773141"/>
                <a:gd name="connsiteY5" fmla="*/ 187210 h 1814710"/>
                <a:gd name="connsiteX6" fmla="*/ 810262 w 1773141"/>
                <a:gd name="connsiteY6" fmla="*/ 1611 h 181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141" h="1814710">
                  <a:moveTo>
                    <a:pt x="810262" y="1611"/>
                  </a:moveTo>
                  <a:cubicBezTo>
                    <a:pt x="1101237" y="-15717"/>
                    <a:pt x="1395343" y="107099"/>
                    <a:pt x="1585932" y="355924"/>
                  </a:cubicBezTo>
                  <a:cubicBezTo>
                    <a:pt x="1890875" y="754045"/>
                    <a:pt x="1815339" y="1323990"/>
                    <a:pt x="1417218" y="1628933"/>
                  </a:cubicBezTo>
                  <a:cubicBezTo>
                    <a:pt x="1263543" y="1746641"/>
                    <a:pt x="1084268" y="1807659"/>
                    <a:pt x="904488" y="1814710"/>
                  </a:cubicBezTo>
                  <a:lnTo>
                    <a:pt x="0" y="633846"/>
                  </a:lnTo>
                  <a:cubicBezTo>
                    <a:pt x="53638" y="462110"/>
                    <a:pt x="159249" y="304918"/>
                    <a:pt x="312924" y="187210"/>
                  </a:cubicBezTo>
                  <a:cubicBezTo>
                    <a:pt x="462219" y="72857"/>
                    <a:pt x="635677" y="12008"/>
                    <a:pt x="810262" y="1611"/>
                  </a:cubicBez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9354029">
              <a:off x="2013464" y="1595505"/>
              <a:ext cx="320754" cy="2682734"/>
            </a:xfrm>
            <a:prstGeom prst="rect">
              <a:avLst/>
            </a:prstGeom>
          </p:spPr>
        </p:pic>
      </p:grpSp>
      <p:sp>
        <p:nvSpPr>
          <p:cNvPr id="18" name="文本框 5"/>
          <p:cNvSpPr txBox="1"/>
          <p:nvPr/>
        </p:nvSpPr>
        <p:spPr>
          <a:xfrm>
            <a:off x="10014142" y="828955"/>
            <a:ext cx="131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1230"/>
            <a:r>
              <a:rPr lang="zh-CN" altLang="en-US" sz="3600" dirty="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</a:rPr>
              <a:t>概述</a:t>
            </a:r>
          </a:p>
        </p:txBody>
      </p:sp>
      <p:sp>
        <p:nvSpPr>
          <p:cNvPr id="19" name="Freeform 508"/>
          <p:cNvSpPr/>
          <p:nvPr/>
        </p:nvSpPr>
        <p:spPr bwMode="auto">
          <a:xfrm>
            <a:off x="6783091" y="3317687"/>
            <a:ext cx="85725" cy="85725"/>
          </a:xfrm>
          <a:custGeom>
            <a:avLst/>
            <a:gdLst>
              <a:gd name="T0" fmla="*/ 0 w 54"/>
              <a:gd name="T1" fmla="*/ 54 h 54"/>
              <a:gd name="T2" fmla="*/ 54 w 54"/>
              <a:gd name="T3" fmla="*/ 0 h 54"/>
              <a:gd name="T4" fmla="*/ 0 w 54"/>
              <a:gd name="T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" h="54">
                <a:moveTo>
                  <a:pt x="0" y="54"/>
                </a:moveTo>
                <a:lnTo>
                  <a:pt x="54" y="0"/>
                </a:lnTo>
                <a:lnTo>
                  <a:pt x="0" y="54"/>
                </a:lnTo>
                <a:close/>
              </a:path>
            </a:pathLst>
          </a:custGeom>
          <a:solidFill>
            <a:srgbClr val="D40F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20" name="Line 509"/>
          <p:cNvSpPr>
            <a:spLocks noChangeShapeType="1"/>
          </p:cNvSpPr>
          <p:nvPr/>
        </p:nvSpPr>
        <p:spPr bwMode="auto">
          <a:xfrm flipV="1">
            <a:off x="6783091" y="3317687"/>
            <a:ext cx="85725" cy="85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21" name="Line 510"/>
          <p:cNvSpPr>
            <a:spLocks noChangeShapeType="1"/>
          </p:cNvSpPr>
          <p:nvPr/>
        </p:nvSpPr>
        <p:spPr bwMode="auto">
          <a:xfrm>
            <a:off x="6783087" y="323195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22" name="Line 511"/>
          <p:cNvSpPr>
            <a:spLocks noChangeShapeType="1"/>
          </p:cNvSpPr>
          <p:nvPr/>
        </p:nvSpPr>
        <p:spPr bwMode="auto">
          <a:xfrm>
            <a:off x="6783087" y="323195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23" name="Freeform 512"/>
          <p:cNvSpPr/>
          <p:nvPr/>
        </p:nvSpPr>
        <p:spPr bwMode="auto">
          <a:xfrm>
            <a:off x="334566" y="1660089"/>
            <a:ext cx="168275" cy="333375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7342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36554" y="1125541"/>
            <a:ext cx="11522075" cy="5328593"/>
          </a:xfrm>
          <a:prstGeom prst="rect">
            <a:avLst/>
          </a:prstGeom>
          <a:solidFill>
            <a:schemeClr val="bg1">
              <a:alpha val="78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2348" y="189437"/>
            <a:ext cx="3492995" cy="840289"/>
            <a:chOff x="35794" y="490240"/>
            <a:chExt cx="3492995" cy="840289"/>
          </a:xfrm>
        </p:grpSpPr>
        <p:sp>
          <p:nvSpPr>
            <p:cNvPr id="13" name="文本框 5"/>
            <p:cNvSpPr txBox="1"/>
            <p:nvPr/>
          </p:nvSpPr>
          <p:spPr>
            <a:xfrm>
              <a:off x="35794" y="490240"/>
              <a:ext cx="2050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600" kern="0" dirty="0">
                  <a:solidFill>
                    <a:srgbClr val="0070C0"/>
                  </a:solidFill>
                </a:rPr>
                <a:t>混淆矩阵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1577" y="1053530"/>
              <a:ext cx="3057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Confusion matrix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Freeform 514"/>
          <p:cNvSpPr>
            <a:spLocks noEditPoints="1"/>
          </p:cNvSpPr>
          <p:nvPr/>
        </p:nvSpPr>
        <p:spPr bwMode="auto">
          <a:xfrm>
            <a:off x="2367845" y="332582"/>
            <a:ext cx="358333" cy="360040"/>
          </a:xfrm>
          <a:custGeom>
            <a:avLst/>
            <a:gdLst>
              <a:gd name="T0" fmla="*/ 144 w 288"/>
              <a:gd name="T1" fmla="*/ 0 h 289"/>
              <a:gd name="T2" fmla="*/ 0 w 288"/>
              <a:gd name="T3" fmla="*/ 145 h 289"/>
              <a:gd name="T4" fmla="*/ 144 w 288"/>
              <a:gd name="T5" fmla="*/ 289 h 289"/>
              <a:gd name="T6" fmla="*/ 288 w 288"/>
              <a:gd name="T7" fmla="*/ 145 h 289"/>
              <a:gd name="T8" fmla="*/ 144 w 288"/>
              <a:gd name="T9" fmla="*/ 0 h 289"/>
              <a:gd name="T10" fmla="*/ 208 w 288"/>
              <a:gd name="T11" fmla="*/ 148 h 289"/>
              <a:gd name="T12" fmla="*/ 117 w 288"/>
              <a:gd name="T13" fmla="*/ 239 h 289"/>
              <a:gd name="T14" fmla="*/ 114 w 288"/>
              <a:gd name="T15" fmla="*/ 240 h 289"/>
              <a:gd name="T16" fmla="*/ 111 w 288"/>
              <a:gd name="T17" fmla="*/ 239 h 289"/>
              <a:gd name="T18" fmla="*/ 111 w 288"/>
              <a:gd name="T19" fmla="*/ 239 h 289"/>
              <a:gd name="T20" fmla="*/ 110 w 288"/>
              <a:gd name="T21" fmla="*/ 236 h 289"/>
              <a:gd name="T22" fmla="*/ 110 w 288"/>
              <a:gd name="T23" fmla="*/ 192 h 289"/>
              <a:gd name="T24" fmla="*/ 111 w 288"/>
              <a:gd name="T25" fmla="*/ 189 h 289"/>
              <a:gd name="T26" fmla="*/ 155 w 288"/>
              <a:gd name="T27" fmla="*/ 145 h 289"/>
              <a:gd name="T28" fmla="*/ 111 w 288"/>
              <a:gd name="T29" fmla="*/ 101 h 289"/>
              <a:gd name="T30" fmla="*/ 110 w 288"/>
              <a:gd name="T31" fmla="*/ 98 h 289"/>
              <a:gd name="T32" fmla="*/ 110 w 288"/>
              <a:gd name="T33" fmla="*/ 54 h 289"/>
              <a:gd name="T34" fmla="*/ 111 w 288"/>
              <a:gd name="T35" fmla="*/ 51 h 289"/>
              <a:gd name="T36" fmla="*/ 111 w 288"/>
              <a:gd name="T37" fmla="*/ 51 h 289"/>
              <a:gd name="T38" fmla="*/ 117 w 288"/>
              <a:gd name="T39" fmla="*/ 51 h 289"/>
              <a:gd name="T40" fmla="*/ 208 w 288"/>
              <a:gd name="T41" fmla="*/ 142 h 289"/>
              <a:gd name="T42" fmla="*/ 209 w 288"/>
              <a:gd name="T43" fmla="*/ 145 h 289"/>
              <a:gd name="T44" fmla="*/ 208 w 288"/>
              <a:gd name="T45" fmla="*/ 1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9">
                <a:moveTo>
                  <a:pt x="144" y="0"/>
                </a:moveTo>
                <a:cubicBezTo>
                  <a:pt x="64" y="0"/>
                  <a:pt x="0" y="65"/>
                  <a:pt x="0" y="145"/>
                </a:cubicBezTo>
                <a:cubicBezTo>
                  <a:pt x="0" y="224"/>
                  <a:pt x="64" y="289"/>
                  <a:pt x="144" y="289"/>
                </a:cubicBezTo>
                <a:cubicBezTo>
                  <a:pt x="224" y="289"/>
                  <a:pt x="288" y="224"/>
                  <a:pt x="288" y="145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8" y="148"/>
                </a:moveTo>
                <a:cubicBezTo>
                  <a:pt x="117" y="239"/>
                  <a:pt x="117" y="239"/>
                  <a:pt x="117" y="239"/>
                </a:cubicBezTo>
                <a:cubicBezTo>
                  <a:pt x="116" y="240"/>
                  <a:pt x="115" y="240"/>
                  <a:pt x="114" y="240"/>
                </a:cubicBezTo>
                <a:cubicBezTo>
                  <a:pt x="113" y="240"/>
                  <a:pt x="112" y="240"/>
                  <a:pt x="111" y="239"/>
                </a:cubicBezTo>
                <a:cubicBezTo>
                  <a:pt x="111" y="239"/>
                  <a:pt x="111" y="239"/>
                  <a:pt x="111" y="239"/>
                </a:cubicBezTo>
                <a:cubicBezTo>
                  <a:pt x="110" y="238"/>
                  <a:pt x="110" y="237"/>
                  <a:pt x="110" y="236"/>
                </a:cubicBezTo>
                <a:cubicBezTo>
                  <a:pt x="110" y="192"/>
                  <a:pt x="110" y="192"/>
                  <a:pt x="110" y="192"/>
                </a:cubicBezTo>
                <a:cubicBezTo>
                  <a:pt x="110" y="191"/>
                  <a:pt x="110" y="190"/>
                  <a:pt x="111" y="189"/>
                </a:cubicBezTo>
                <a:cubicBezTo>
                  <a:pt x="155" y="145"/>
                  <a:pt x="155" y="145"/>
                  <a:pt x="155" y="145"/>
                </a:cubicBezTo>
                <a:cubicBezTo>
                  <a:pt x="111" y="101"/>
                  <a:pt x="111" y="101"/>
                  <a:pt x="111" y="101"/>
                </a:cubicBezTo>
                <a:cubicBezTo>
                  <a:pt x="110" y="100"/>
                  <a:pt x="110" y="99"/>
                  <a:pt x="110" y="98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10" y="53"/>
                  <a:pt x="110" y="52"/>
                  <a:pt x="111" y="51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13" y="49"/>
                  <a:pt x="115" y="49"/>
                  <a:pt x="117" y="51"/>
                </a:cubicBezTo>
                <a:cubicBezTo>
                  <a:pt x="208" y="142"/>
                  <a:pt x="208" y="142"/>
                  <a:pt x="208" y="142"/>
                </a:cubicBezTo>
                <a:cubicBezTo>
                  <a:pt x="209" y="143"/>
                  <a:pt x="209" y="144"/>
                  <a:pt x="209" y="145"/>
                </a:cubicBezTo>
                <a:cubicBezTo>
                  <a:pt x="209" y="146"/>
                  <a:pt x="209" y="147"/>
                  <a:pt x="208" y="14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2" name="AutoShape 2" descr="img">
            <a:extLst>
              <a:ext uri="{FF2B5EF4-FFF2-40B4-BE49-F238E27FC236}">
                <a16:creationId xmlns:a16="http://schemas.microsoft.com/office/drawing/2014/main" id="{18742FE4-221C-42F3-B2D6-2F20A97CEA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64C1558-1FDE-47B6-BCD0-5C78431BD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270" y="1125199"/>
            <a:ext cx="5196037" cy="290161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96EDE3D-559F-4C1D-A88E-06E919133F92}"/>
              </a:ext>
            </a:extLst>
          </p:cNvPr>
          <p:cNvSpPr txBox="1"/>
          <p:nvPr/>
        </p:nvSpPr>
        <p:spPr>
          <a:xfrm>
            <a:off x="384126" y="1140689"/>
            <a:ext cx="627846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对于二分类问题，可将样本根据其真实类别与学习器预测类别的组合划分为真正例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(True Positive)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、假正例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(False Positive)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、真反例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(True Negative)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、假反例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(False Negative)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四种情形，则显然有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TP+FP+TN+FN=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样本总数。分类结果的“混淆矩阵”（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Confusion matrix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）如右图所示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91421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36554" y="1125541"/>
            <a:ext cx="11522075" cy="5328593"/>
          </a:xfrm>
          <a:prstGeom prst="rect">
            <a:avLst/>
          </a:prstGeom>
          <a:solidFill>
            <a:schemeClr val="bg1">
              <a:alpha val="78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2348" y="189437"/>
            <a:ext cx="3492995" cy="840289"/>
            <a:chOff x="35794" y="490240"/>
            <a:chExt cx="3492995" cy="840289"/>
          </a:xfrm>
        </p:grpSpPr>
        <p:sp>
          <p:nvSpPr>
            <p:cNvPr id="13" name="文本框 5"/>
            <p:cNvSpPr txBox="1"/>
            <p:nvPr/>
          </p:nvSpPr>
          <p:spPr>
            <a:xfrm>
              <a:off x="35794" y="490240"/>
              <a:ext cx="16184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600" kern="0" dirty="0">
                  <a:solidFill>
                    <a:srgbClr val="0070C0"/>
                  </a:solidFill>
                </a:rPr>
                <a:t>准确率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1577" y="1053530"/>
              <a:ext cx="3057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Accuracy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Freeform 514"/>
          <p:cNvSpPr>
            <a:spLocks noEditPoints="1"/>
          </p:cNvSpPr>
          <p:nvPr/>
        </p:nvSpPr>
        <p:spPr bwMode="auto">
          <a:xfrm>
            <a:off x="1978404" y="332582"/>
            <a:ext cx="358333" cy="360040"/>
          </a:xfrm>
          <a:custGeom>
            <a:avLst/>
            <a:gdLst>
              <a:gd name="T0" fmla="*/ 144 w 288"/>
              <a:gd name="T1" fmla="*/ 0 h 289"/>
              <a:gd name="T2" fmla="*/ 0 w 288"/>
              <a:gd name="T3" fmla="*/ 145 h 289"/>
              <a:gd name="T4" fmla="*/ 144 w 288"/>
              <a:gd name="T5" fmla="*/ 289 h 289"/>
              <a:gd name="T6" fmla="*/ 288 w 288"/>
              <a:gd name="T7" fmla="*/ 145 h 289"/>
              <a:gd name="T8" fmla="*/ 144 w 288"/>
              <a:gd name="T9" fmla="*/ 0 h 289"/>
              <a:gd name="T10" fmla="*/ 208 w 288"/>
              <a:gd name="T11" fmla="*/ 148 h 289"/>
              <a:gd name="T12" fmla="*/ 117 w 288"/>
              <a:gd name="T13" fmla="*/ 239 h 289"/>
              <a:gd name="T14" fmla="*/ 114 w 288"/>
              <a:gd name="T15" fmla="*/ 240 h 289"/>
              <a:gd name="T16" fmla="*/ 111 w 288"/>
              <a:gd name="T17" fmla="*/ 239 h 289"/>
              <a:gd name="T18" fmla="*/ 111 w 288"/>
              <a:gd name="T19" fmla="*/ 239 h 289"/>
              <a:gd name="T20" fmla="*/ 110 w 288"/>
              <a:gd name="T21" fmla="*/ 236 h 289"/>
              <a:gd name="T22" fmla="*/ 110 w 288"/>
              <a:gd name="T23" fmla="*/ 192 h 289"/>
              <a:gd name="T24" fmla="*/ 111 w 288"/>
              <a:gd name="T25" fmla="*/ 189 h 289"/>
              <a:gd name="T26" fmla="*/ 155 w 288"/>
              <a:gd name="T27" fmla="*/ 145 h 289"/>
              <a:gd name="T28" fmla="*/ 111 w 288"/>
              <a:gd name="T29" fmla="*/ 101 h 289"/>
              <a:gd name="T30" fmla="*/ 110 w 288"/>
              <a:gd name="T31" fmla="*/ 98 h 289"/>
              <a:gd name="T32" fmla="*/ 110 w 288"/>
              <a:gd name="T33" fmla="*/ 54 h 289"/>
              <a:gd name="T34" fmla="*/ 111 w 288"/>
              <a:gd name="T35" fmla="*/ 51 h 289"/>
              <a:gd name="T36" fmla="*/ 111 w 288"/>
              <a:gd name="T37" fmla="*/ 51 h 289"/>
              <a:gd name="T38" fmla="*/ 117 w 288"/>
              <a:gd name="T39" fmla="*/ 51 h 289"/>
              <a:gd name="T40" fmla="*/ 208 w 288"/>
              <a:gd name="T41" fmla="*/ 142 h 289"/>
              <a:gd name="T42" fmla="*/ 209 w 288"/>
              <a:gd name="T43" fmla="*/ 145 h 289"/>
              <a:gd name="T44" fmla="*/ 208 w 288"/>
              <a:gd name="T45" fmla="*/ 1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9">
                <a:moveTo>
                  <a:pt x="144" y="0"/>
                </a:moveTo>
                <a:cubicBezTo>
                  <a:pt x="64" y="0"/>
                  <a:pt x="0" y="65"/>
                  <a:pt x="0" y="145"/>
                </a:cubicBezTo>
                <a:cubicBezTo>
                  <a:pt x="0" y="224"/>
                  <a:pt x="64" y="289"/>
                  <a:pt x="144" y="289"/>
                </a:cubicBezTo>
                <a:cubicBezTo>
                  <a:pt x="224" y="289"/>
                  <a:pt x="288" y="224"/>
                  <a:pt x="288" y="145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8" y="148"/>
                </a:moveTo>
                <a:cubicBezTo>
                  <a:pt x="117" y="239"/>
                  <a:pt x="117" y="239"/>
                  <a:pt x="117" y="239"/>
                </a:cubicBezTo>
                <a:cubicBezTo>
                  <a:pt x="116" y="240"/>
                  <a:pt x="115" y="240"/>
                  <a:pt x="114" y="240"/>
                </a:cubicBezTo>
                <a:cubicBezTo>
                  <a:pt x="113" y="240"/>
                  <a:pt x="112" y="240"/>
                  <a:pt x="111" y="239"/>
                </a:cubicBezTo>
                <a:cubicBezTo>
                  <a:pt x="111" y="239"/>
                  <a:pt x="111" y="239"/>
                  <a:pt x="111" y="239"/>
                </a:cubicBezTo>
                <a:cubicBezTo>
                  <a:pt x="110" y="238"/>
                  <a:pt x="110" y="237"/>
                  <a:pt x="110" y="236"/>
                </a:cubicBezTo>
                <a:cubicBezTo>
                  <a:pt x="110" y="192"/>
                  <a:pt x="110" y="192"/>
                  <a:pt x="110" y="192"/>
                </a:cubicBezTo>
                <a:cubicBezTo>
                  <a:pt x="110" y="191"/>
                  <a:pt x="110" y="190"/>
                  <a:pt x="111" y="189"/>
                </a:cubicBezTo>
                <a:cubicBezTo>
                  <a:pt x="155" y="145"/>
                  <a:pt x="155" y="145"/>
                  <a:pt x="155" y="145"/>
                </a:cubicBezTo>
                <a:cubicBezTo>
                  <a:pt x="111" y="101"/>
                  <a:pt x="111" y="101"/>
                  <a:pt x="111" y="101"/>
                </a:cubicBezTo>
                <a:cubicBezTo>
                  <a:pt x="110" y="100"/>
                  <a:pt x="110" y="99"/>
                  <a:pt x="110" y="98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10" y="53"/>
                  <a:pt x="110" y="52"/>
                  <a:pt x="111" y="51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13" y="49"/>
                  <a:pt x="115" y="49"/>
                  <a:pt x="117" y="51"/>
                </a:cubicBezTo>
                <a:cubicBezTo>
                  <a:pt x="208" y="142"/>
                  <a:pt x="208" y="142"/>
                  <a:pt x="208" y="142"/>
                </a:cubicBezTo>
                <a:cubicBezTo>
                  <a:pt x="209" y="143"/>
                  <a:pt x="209" y="144"/>
                  <a:pt x="209" y="145"/>
                </a:cubicBezTo>
                <a:cubicBezTo>
                  <a:pt x="209" y="146"/>
                  <a:pt x="209" y="147"/>
                  <a:pt x="208" y="14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2" name="AutoShape 2" descr="img">
            <a:extLst>
              <a:ext uri="{FF2B5EF4-FFF2-40B4-BE49-F238E27FC236}">
                <a16:creationId xmlns:a16="http://schemas.microsoft.com/office/drawing/2014/main" id="{18742FE4-221C-42F3-B2D6-2F20A97CEA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96EDE3D-559F-4C1D-A88E-06E919133F92}"/>
              </a:ext>
            </a:extLst>
          </p:cNvPr>
          <p:cNvSpPr txBox="1"/>
          <p:nvPr/>
        </p:nvSpPr>
        <p:spPr>
          <a:xfrm>
            <a:off x="384126" y="1140689"/>
            <a:ext cx="627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预测正确样本与总样本之比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7AFD54D-75A2-4501-BEF4-987A037FA4DD}"/>
                  </a:ext>
                </a:extLst>
              </p:cNvPr>
              <p:cNvSpPr txBox="1"/>
              <p:nvPr/>
            </p:nvSpPr>
            <p:spPr>
              <a:xfrm>
                <a:off x="331784" y="2410818"/>
                <a:ext cx="7711022" cy="707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altLang="zh-CN" b="1" i="0">
                          <a:latin typeface="Cambria Math" panose="02040503050406030204" pitchFamily="18" charset="0"/>
                        </a:rPr>
                        <m:t>𝐜𝐜𝐮𝐫𝐚𝐜𝐲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𝐓𝐏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𝐓𝐍</m:t>
                          </m:r>
                        </m:num>
                        <m:den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𝐓𝐏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𝐅𝐏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𝐅𝐍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𝐓𝐍</m:t>
                          </m:r>
                        </m:den>
                      </m:f>
                      <m:r>
                        <a:rPr lang="en-US" altLang="zh-CN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𝐂</m:t>
                          </m:r>
                          <m:r>
                            <a:rPr lang="en-US" altLang="zh-CN" b="1" i="0">
                              <a:latin typeface="Cambria Math" panose="02040503050406030204" pitchFamily="18" charset="0"/>
                            </a:rPr>
                            <m:t>𝐨𝐫𝐫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𝐞𝐜𝐭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𝐏𝐫𝐞𝐝𝐢𝐜𝐭𝐢𝐨𝐧𝐬</m:t>
                          </m:r>
                        </m:num>
                        <m:den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  <m:r>
                            <a:rPr lang="en-US" altLang="zh-CN" b="1" i="0">
                              <a:latin typeface="Cambria Math" panose="02040503050406030204" pitchFamily="18" charset="0"/>
                            </a:rPr>
                            <m:t>𝐨𝐭𝐚𝐥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𝐃𝐚𝐭𝐚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𝐏𝐨𝐢𝐧𝐭𝐬</m:t>
                          </m:r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7AFD54D-75A2-4501-BEF4-987A037FA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84" y="2410818"/>
                <a:ext cx="7711022" cy="7076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26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49650" y="1038392"/>
            <a:ext cx="11522075" cy="5328593"/>
          </a:xfrm>
          <a:prstGeom prst="rect">
            <a:avLst/>
          </a:prstGeom>
          <a:solidFill>
            <a:schemeClr val="bg1">
              <a:alpha val="78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2348" y="189437"/>
            <a:ext cx="3492995" cy="840289"/>
            <a:chOff x="35794" y="490240"/>
            <a:chExt cx="3492995" cy="840289"/>
          </a:xfrm>
        </p:grpSpPr>
        <p:sp>
          <p:nvSpPr>
            <p:cNvPr id="13" name="文本框 5"/>
            <p:cNvSpPr txBox="1"/>
            <p:nvPr/>
          </p:nvSpPr>
          <p:spPr>
            <a:xfrm>
              <a:off x="35794" y="490240"/>
              <a:ext cx="16184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精准率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1577" y="1053530"/>
              <a:ext cx="3057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Precision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Freeform 514"/>
          <p:cNvSpPr>
            <a:spLocks noEditPoints="1"/>
          </p:cNvSpPr>
          <p:nvPr/>
        </p:nvSpPr>
        <p:spPr bwMode="auto">
          <a:xfrm>
            <a:off x="1978404" y="332582"/>
            <a:ext cx="358333" cy="360040"/>
          </a:xfrm>
          <a:custGeom>
            <a:avLst/>
            <a:gdLst>
              <a:gd name="T0" fmla="*/ 144 w 288"/>
              <a:gd name="T1" fmla="*/ 0 h 289"/>
              <a:gd name="T2" fmla="*/ 0 w 288"/>
              <a:gd name="T3" fmla="*/ 145 h 289"/>
              <a:gd name="T4" fmla="*/ 144 w 288"/>
              <a:gd name="T5" fmla="*/ 289 h 289"/>
              <a:gd name="T6" fmla="*/ 288 w 288"/>
              <a:gd name="T7" fmla="*/ 145 h 289"/>
              <a:gd name="T8" fmla="*/ 144 w 288"/>
              <a:gd name="T9" fmla="*/ 0 h 289"/>
              <a:gd name="T10" fmla="*/ 208 w 288"/>
              <a:gd name="T11" fmla="*/ 148 h 289"/>
              <a:gd name="T12" fmla="*/ 117 w 288"/>
              <a:gd name="T13" fmla="*/ 239 h 289"/>
              <a:gd name="T14" fmla="*/ 114 w 288"/>
              <a:gd name="T15" fmla="*/ 240 h 289"/>
              <a:gd name="T16" fmla="*/ 111 w 288"/>
              <a:gd name="T17" fmla="*/ 239 h 289"/>
              <a:gd name="T18" fmla="*/ 111 w 288"/>
              <a:gd name="T19" fmla="*/ 239 h 289"/>
              <a:gd name="T20" fmla="*/ 110 w 288"/>
              <a:gd name="T21" fmla="*/ 236 h 289"/>
              <a:gd name="T22" fmla="*/ 110 w 288"/>
              <a:gd name="T23" fmla="*/ 192 h 289"/>
              <a:gd name="T24" fmla="*/ 111 w 288"/>
              <a:gd name="T25" fmla="*/ 189 h 289"/>
              <a:gd name="T26" fmla="*/ 155 w 288"/>
              <a:gd name="T27" fmla="*/ 145 h 289"/>
              <a:gd name="T28" fmla="*/ 111 w 288"/>
              <a:gd name="T29" fmla="*/ 101 h 289"/>
              <a:gd name="T30" fmla="*/ 110 w 288"/>
              <a:gd name="T31" fmla="*/ 98 h 289"/>
              <a:gd name="T32" fmla="*/ 110 w 288"/>
              <a:gd name="T33" fmla="*/ 54 h 289"/>
              <a:gd name="T34" fmla="*/ 111 w 288"/>
              <a:gd name="T35" fmla="*/ 51 h 289"/>
              <a:gd name="T36" fmla="*/ 111 w 288"/>
              <a:gd name="T37" fmla="*/ 51 h 289"/>
              <a:gd name="T38" fmla="*/ 117 w 288"/>
              <a:gd name="T39" fmla="*/ 51 h 289"/>
              <a:gd name="T40" fmla="*/ 208 w 288"/>
              <a:gd name="T41" fmla="*/ 142 h 289"/>
              <a:gd name="T42" fmla="*/ 209 w 288"/>
              <a:gd name="T43" fmla="*/ 145 h 289"/>
              <a:gd name="T44" fmla="*/ 208 w 288"/>
              <a:gd name="T45" fmla="*/ 1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9">
                <a:moveTo>
                  <a:pt x="144" y="0"/>
                </a:moveTo>
                <a:cubicBezTo>
                  <a:pt x="64" y="0"/>
                  <a:pt x="0" y="65"/>
                  <a:pt x="0" y="145"/>
                </a:cubicBezTo>
                <a:cubicBezTo>
                  <a:pt x="0" y="224"/>
                  <a:pt x="64" y="289"/>
                  <a:pt x="144" y="289"/>
                </a:cubicBezTo>
                <a:cubicBezTo>
                  <a:pt x="224" y="289"/>
                  <a:pt x="288" y="224"/>
                  <a:pt x="288" y="145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8" y="148"/>
                </a:moveTo>
                <a:cubicBezTo>
                  <a:pt x="117" y="239"/>
                  <a:pt x="117" y="239"/>
                  <a:pt x="117" y="239"/>
                </a:cubicBezTo>
                <a:cubicBezTo>
                  <a:pt x="116" y="240"/>
                  <a:pt x="115" y="240"/>
                  <a:pt x="114" y="240"/>
                </a:cubicBezTo>
                <a:cubicBezTo>
                  <a:pt x="113" y="240"/>
                  <a:pt x="112" y="240"/>
                  <a:pt x="111" y="239"/>
                </a:cubicBezTo>
                <a:cubicBezTo>
                  <a:pt x="111" y="239"/>
                  <a:pt x="111" y="239"/>
                  <a:pt x="111" y="239"/>
                </a:cubicBezTo>
                <a:cubicBezTo>
                  <a:pt x="110" y="238"/>
                  <a:pt x="110" y="237"/>
                  <a:pt x="110" y="236"/>
                </a:cubicBezTo>
                <a:cubicBezTo>
                  <a:pt x="110" y="192"/>
                  <a:pt x="110" y="192"/>
                  <a:pt x="110" y="192"/>
                </a:cubicBezTo>
                <a:cubicBezTo>
                  <a:pt x="110" y="191"/>
                  <a:pt x="110" y="190"/>
                  <a:pt x="111" y="189"/>
                </a:cubicBezTo>
                <a:cubicBezTo>
                  <a:pt x="155" y="145"/>
                  <a:pt x="155" y="145"/>
                  <a:pt x="155" y="145"/>
                </a:cubicBezTo>
                <a:cubicBezTo>
                  <a:pt x="111" y="101"/>
                  <a:pt x="111" y="101"/>
                  <a:pt x="111" y="101"/>
                </a:cubicBezTo>
                <a:cubicBezTo>
                  <a:pt x="110" y="100"/>
                  <a:pt x="110" y="99"/>
                  <a:pt x="110" y="98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10" y="53"/>
                  <a:pt x="110" y="52"/>
                  <a:pt x="111" y="51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13" y="49"/>
                  <a:pt x="115" y="49"/>
                  <a:pt x="117" y="51"/>
                </a:cubicBezTo>
                <a:cubicBezTo>
                  <a:pt x="208" y="142"/>
                  <a:pt x="208" y="142"/>
                  <a:pt x="208" y="142"/>
                </a:cubicBezTo>
                <a:cubicBezTo>
                  <a:pt x="209" y="143"/>
                  <a:pt x="209" y="144"/>
                  <a:pt x="209" y="145"/>
                </a:cubicBezTo>
                <a:cubicBezTo>
                  <a:pt x="209" y="146"/>
                  <a:pt x="209" y="147"/>
                  <a:pt x="208" y="14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2" name="AutoShape 2" descr="img">
            <a:extLst>
              <a:ext uri="{FF2B5EF4-FFF2-40B4-BE49-F238E27FC236}">
                <a16:creationId xmlns:a16="http://schemas.microsoft.com/office/drawing/2014/main" id="{18742FE4-221C-42F3-B2D6-2F20A97CEA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96EDE3D-559F-4C1D-A88E-06E919133F92}"/>
              </a:ext>
            </a:extLst>
          </p:cNvPr>
          <p:cNvSpPr txBox="1"/>
          <p:nvPr/>
        </p:nvSpPr>
        <p:spPr>
          <a:xfrm>
            <a:off x="384126" y="1140689"/>
            <a:ext cx="5862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又称为查准率，表示预测结果为正的样本中（混淆矩阵中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Positive(+)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列）有多少预测准确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6091102-413D-4645-B26B-5F33BD8B6708}"/>
                  </a:ext>
                </a:extLst>
              </p:cNvPr>
              <p:cNvSpPr txBox="1"/>
              <p:nvPr/>
            </p:nvSpPr>
            <p:spPr>
              <a:xfrm>
                <a:off x="485775" y="2495606"/>
                <a:ext cx="7464608" cy="707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𝐩𝐫𝐞𝐜𝐢𝐬𝐢𝐨𝐧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𝐓𝐏</m:t>
                          </m:r>
                        </m:num>
                        <m:den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𝐓𝐏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𝐅𝐏</m:t>
                          </m:r>
                        </m:den>
                      </m:f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𝐂𝐨𝐫𝐫𝐞𝐜𝐭𝐥𝐲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𝐏𝐫𝐞𝐝𝐢𝐜𝐭𝐞𝐝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𝐏𝐨𝐬𝐢𝐭𝐢𝐯𝐞</m:t>
                          </m:r>
                        </m:num>
                        <m:den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𝐀𝐥𝐥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𝐏𝐫𝐞𝐝𝐢𝐜𝐭𝐞𝐝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𝐏𝐨𝐬𝐢𝐭𝐢𝐯𝐞</m:t>
                          </m:r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6091102-413D-4645-B26B-5F33BD8B6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5" y="2495606"/>
                <a:ext cx="7464608" cy="7076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89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33375" y="1165744"/>
                <a:ext cx="11522075" cy="5328593"/>
              </a:xfrm>
              <a:prstGeom prst="rect">
                <a:avLst/>
              </a:prstGeom>
              <a:solidFill>
                <a:schemeClr val="bg1">
                  <a:alpha val="78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19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/>
                              <a:cs typeface="+mn-cs"/>
                            </a:rPr>
                          </m:ctrlPr>
                        </m:fPr>
                        <m:num/>
                        <m:den/>
                      </m:f>
                    </m:oMath>
                  </m:oMathPara>
                </a14:m>
                <a:endParaRPr kumimoji="0" lang="zh-CN" altLang="en-US" sz="1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1165744"/>
                <a:ext cx="11522075" cy="53285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372348" y="189437"/>
            <a:ext cx="3492995" cy="840289"/>
            <a:chOff x="35794" y="490240"/>
            <a:chExt cx="3492995" cy="840289"/>
          </a:xfrm>
        </p:grpSpPr>
        <p:sp>
          <p:nvSpPr>
            <p:cNvPr id="13" name="文本框 5"/>
            <p:cNvSpPr txBox="1"/>
            <p:nvPr/>
          </p:nvSpPr>
          <p:spPr>
            <a:xfrm>
              <a:off x="35794" y="490240"/>
              <a:ext cx="16184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600" kern="0" dirty="0">
                  <a:solidFill>
                    <a:srgbClr val="0070C0"/>
                  </a:solidFill>
                </a:rPr>
                <a:t>召回率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1577" y="1053530"/>
              <a:ext cx="3057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Recall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Freeform 514"/>
          <p:cNvSpPr>
            <a:spLocks noEditPoints="1"/>
          </p:cNvSpPr>
          <p:nvPr/>
        </p:nvSpPr>
        <p:spPr bwMode="auto">
          <a:xfrm>
            <a:off x="1990750" y="332582"/>
            <a:ext cx="358333" cy="360040"/>
          </a:xfrm>
          <a:custGeom>
            <a:avLst/>
            <a:gdLst>
              <a:gd name="T0" fmla="*/ 144 w 288"/>
              <a:gd name="T1" fmla="*/ 0 h 289"/>
              <a:gd name="T2" fmla="*/ 0 w 288"/>
              <a:gd name="T3" fmla="*/ 145 h 289"/>
              <a:gd name="T4" fmla="*/ 144 w 288"/>
              <a:gd name="T5" fmla="*/ 289 h 289"/>
              <a:gd name="T6" fmla="*/ 288 w 288"/>
              <a:gd name="T7" fmla="*/ 145 h 289"/>
              <a:gd name="T8" fmla="*/ 144 w 288"/>
              <a:gd name="T9" fmla="*/ 0 h 289"/>
              <a:gd name="T10" fmla="*/ 208 w 288"/>
              <a:gd name="T11" fmla="*/ 148 h 289"/>
              <a:gd name="T12" fmla="*/ 117 w 288"/>
              <a:gd name="T13" fmla="*/ 239 h 289"/>
              <a:gd name="T14" fmla="*/ 114 w 288"/>
              <a:gd name="T15" fmla="*/ 240 h 289"/>
              <a:gd name="T16" fmla="*/ 111 w 288"/>
              <a:gd name="T17" fmla="*/ 239 h 289"/>
              <a:gd name="T18" fmla="*/ 111 w 288"/>
              <a:gd name="T19" fmla="*/ 239 h 289"/>
              <a:gd name="T20" fmla="*/ 110 w 288"/>
              <a:gd name="T21" fmla="*/ 236 h 289"/>
              <a:gd name="T22" fmla="*/ 110 w 288"/>
              <a:gd name="T23" fmla="*/ 192 h 289"/>
              <a:gd name="T24" fmla="*/ 111 w 288"/>
              <a:gd name="T25" fmla="*/ 189 h 289"/>
              <a:gd name="T26" fmla="*/ 155 w 288"/>
              <a:gd name="T27" fmla="*/ 145 h 289"/>
              <a:gd name="T28" fmla="*/ 111 w 288"/>
              <a:gd name="T29" fmla="*/ 101 h 289"/>
              <a:gd name="T30" fmla="*/ 110 w 288"/>
              <a:gd name="T31" fmla="*/ 98 h 289"/>
              <a:gd name="T32" fmla="*/ 110 w 288"/>
              <a:gd name="T33" fmla="*/ 54 h 289"/>
              <a:gd name="T34" fmla="*/ 111 w 288"/>
              <a:gd name="T35" fmla="*/ 51 h 289"/>
              <a:gd name="T36" fmla="*/ 111 w 288"/>
              <a:gd name="T37" fmla="*/ 51 h 289"/>
              <a:gd name="T38" fmla="*/ 117 w 288"/>
              <a:gd name="T39" fmla="*/ 51 h 289"/>
              <a:gd name="T40" fmla="*/ 208 w 288"/>
              <a:gd name="T41" fmla="*/ 142 h 289"/>
              <a:gd name="T42" fmla="*/ 209 w 288"/>
              <a:gd name="T43" fmla="*/ 145 h 289"/>
              <a:gd name="T44" fmla="*/ 208 w 288"/>
              <a:gd name="T45" fmla="*/ 1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9">
                <a:moveTo>
                  <a:pt x="144" y="0"/>
                </a:moveTo>
                <a:cubicBezTo>
                  <a:pt x="64" y="0"/>
                  <a:pt x="0" y="65"/>
                  <a:pt x="0" y="145"/>
                </a:cubicBezTo>
                <a:cubicBezTo>
                  <a:pt x="0" y="224"/>
                  <a:pt x="64" y="289"/>
                  <a:pt x="144" y="289"/>
                </a:cubicBezTo>
                <a:cubicBezTo>
                  <a:pt x="224" y="289"/>
                  <a:pt x="288" y="224"/>
                  <a:pt x="288" y="145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8" y="148"/>
                </a:moveTo>
                <a:cubicBezTo>
                  <a:pt x="117" y="239"/>
                  <a:pt x="117" y="239"/>
                  <a:pt x="117" y="239"/>
                </a:cubicBezTo>
                <a:cubicBezTo>
                  <a:pt x="116" y="240"/>
                  <a:pt x="115" y="240"/>
                  <a:pt x="114" y="240"/>
                </a:cubicBezTo>
                <a:cubicBezTo>
                  <a:pt x="113" y="240"/>
                  <a:pt x="112" y="240"/>
                  <a:pt x="111" y="239"/>
                </a:cubicBezTo>
                <a:cubicBezTo>
                  <a:pt x="111" y="239"/>
                  <a:pt x="111" y="239"/>
                  <a:pt x="111" y="239"/>
                </a:cubicBezTo>
                <a:cubicBezTo>
                  <a:pt x="110" y="238"/>
                  <a:pt x="110" y="237"/>
                  <a:pt x="110" y="236"/>
                </a:cubicBezTo>
                <a:cubicBezTo>
                  <a:pt x="110" y="192"/>
                  <a:pt x="110" y="192"/>
                  <a:pt x="110" y="192"/>
                </a:cubicBezTo>
                <a:cubicBezTo>
                  <a:pt x="110" y="191"/>
                  <a:pt x="110" y="190"/>
                  <a:pt x="111" y="189"/>
                </a:cubicBezTo>
                <a:cubicBezTo>
                  <a:pt x="155" y="145"/>
                  <a:pt x="155" y="145"/>
                  <a:pt x="155" y="145"/>
                </a:cubicBezTo>
                <a:cubicBezTo>
                  <a:pt x="111" y="101"/>
                  <a:pt x="111" y="101"/>
                  <a:pt x="111" y="101"/>
                </a:cubicBezTo>
                <a:cubicBezTo>
                  <a:pt x="110" y="100"/>
                  <a:pt x="110" y="99"/>
                  <a:pt x="110" y="98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10" y="53"/>
                  <a:pt x="110" y="52"/>
                  <a:pt x="111" y="51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13" y="49"/>
                  <a:pt x="115" y="49"/>
                  <a:pt x="117" y="51"/>
                </a:cubicBezTo>
                <a:cubicBezTo>
                  <a:pt x="208" y="142"/>
                  <a:pt x="208" y="142"/>
                  <a:pt x="208" y="142"/>
                </a:cubicBezTo>
                <a:cubicBezTo>
                  <a:pt x="209" y="143"/>
                  <a:pt x="209" y="144"/>
                  <a:pt x="209" y="145"/>
                </a:cubicBezTo>
                <a:cubicBezTo>
                  <a:pt x="209" y="146"/>
                  <a:pt x="209" y="147"/>
                  <a:pt x="208" y="14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2" name="AutoShape 2" descr="img">
            <a:extLst>
              <a:ext uri="{FF2B5EF4-FFF2-40B4-BE49-F238E27FC236}">
                <a16:creationId xmlns:a16="http://schemas.microsoft.com/office/drawing/2014/main" id="{18742FE4-221C-42F3-B2D6-2F20A97CEA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96EDE3D-559F-4C1D-A88E-06E919133F92}"/>
              </a:ext>
            </a:extLst>
          </p:cNvPr>
          <p:cNvSpPr txBox="1"/>
          <p:nvPr/>
        </p:nvSpPr>
        <p:spPr>
          <a:xfrm>
            <a:off x="384126" y="1140689"/>
            <a:ext cx="6278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又称为查全率，表示真实结果为正的样本中（混淆矩阵中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Positive(+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）行）有多少被预测出来。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FDDC0B2-3DE7-4447-8B3B-90703BADF4E1}"/>
                  </a:ext>
                </a:extLst>
              </p:cNvPr>
              <p:cNvSpPr txBox="1"/>
              <p:nvPr/>
            </p:nvSpPr>
            <p:spPr>
              <a:xfrm>
                <a:off x="333375" y="2457751"/>
                <a:ext cx="7010958" cy="707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𝐑𝐞𝐜𝐚𝐥𝐥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𝐓𝐏</m:t>
                          </m:r>
                        </m:num>
                        <m:den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𝐓𝐏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𝐅𝐍</m:t>
                          </m:r>
                        </m:den>
                      </m:f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𝐂𝐨𝐫𝐫𝐞𝐜𝐭𝐥𝐲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𝐏𝐫𝐞𝐝𝐢𝐜𝐭𝐞𝐝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𝐏𝐨𝐬𝐢𝐭𝐢𝐯𝐞</m:t>
                          </m:r>
                        </m:num>
                        <m:den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𝐀𝐥𝐥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𝐑𝐞𝐚𝐥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𝐏𝐨𝐬𝐢𝐭𝐢𝐯𝐞</m:t>
                          </m:r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FDDC0B2-3DE7-4447-8B3B-90703BADF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2457751"/>
                <a:ext cx="7010958" cy="707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06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36554" y="1125541"/>
            <a:ext cx="11522075" cy="5328593"/>
          </a:xfrm>
          <a:prstGeom prst="rect">
            <a:avLst/>
          </a:prstGeom>
          <a:solidFill>
            <a:schemeClr val="bg1">
              <a:alpha val="78000"/>
            </a:schemeClr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2348" y="189437"/>
            <a:ext cx="3492995" cy="840289"/>
            <a:chOff x="35794" y="490240"/>
            <a:chExt cx="3492995" cy="840289"/>
          </a:xfrm>
        </p:grpSpPr>
        <p:sp>
          <p:nvSpPr>
            <p:cNvPr id="13" name="文本框 5"/>
            <p:cNvSpPr txBox="1"/>
            <p:nvPr/>
          </p:nvSpPr>
          <p:spPr>
            <a:xfrm>
              <a:off x="35794" y="490240"/>
              <a:ext cx="19064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P-R</a:t>
              </a:r>
              <a:r>
                <a: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曲线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1577" y="1053530"/>
              <a:ext cx="3057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Trade-off between precision and recall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Freeform 514"/>
          <p:cNvSpPr>
            <a:spLocks noEditPoints="1"/>
          </p:cNvSpPr>
          <p:nvPr/>
        </p:nvSpPr>
        <p:spPr bwMode="auto">
          <a:xfrm>
            <a:off x="2157570" y="332582"/>
            <a:ext cx="358333" cy="360040"/>
          </a:xfrm>
          <a:custGeom>
            <a:avLst/>
            <a:gdLst>
              <a:gd name="T0" fmla="*/ 144 w 288"/>
              <a:gd name="T1" fmla="*/ 0 h 289"/>
              <a:gd name="T2" fmla="*/ 0 w 288"/>
              <a:gd name="T3" fmla="*/ 145 h 289"/>
              <a:gd name="T4" fmla="*/ 144 w 288"/>
              <a:gd name="T5" fmla="*/ 289 h 289"/>
              <a:gd name="T6" fmla="*/ 288 w 288"/>
              <a:gd name="T7" fmla="*/ 145 h 289"/>
              <a:gd name="T8" fmla="*/ 144 w 288"/>
              <a:gd name="T9" fmla="*/ 0 h 289"/>
              <a:gd name="T10" fmla="*/ 208 w 288"/>
              <a:gd name="T11" fmla="*/ 148 h 289"/>
              <a:gd name="T12" fmla="*/ 117 w 288"/>
              <a:gd name="T13" fmla="*/ 239 h 289"/>
              <a:gd name="T14" fmla="*/ 114 w 288"/>
              <a:gd name="T15" fmla="*/ 240 h 289"/>
              <a:gd name="T16" fmla="*/ 111 w 288"/>
              <a:gd name="T17" fmla="*/ 239 h 289"/>
              <a:gd name="T18" fmla="*/ 111 w 288"/>
              <a:gd name="T19" fmla="*/ 239 h 289"/>
              <a:gd name="T20" fmla="*/ 110 w 288"/>
              <a:gd name="T21" fmla="*/ 236 h 289"/>
              <a:gd name="T22" fmla="*/ 110 w 288"/>
              <a:gd name="T23" fmla="*/ 192 h 289"/>
              <a:gd name="T24" fmla="*/ 111 w 288"/>
              <a:gd name="T25" fmla="*/ 189 h 289"/>
              <a:gd name="T26" fmla="*/ 155 w 288"/>
              <a:gd name="T27" fmla="*/ 145 h 289"/>
              <a:gd name="T28" fmla="*/ 111 w 288"/>
              <a:gd name="T29" fmla="*/ 101 h 289"/>
              <a:gd name="T30" fmla="*/ 110 w 288"/>
              <a:gd name="T31" fmla="*/ 98 h 289"/>
              <a:gd name="T32" fmla="*/ 110 w 288"/>
              <a:gd name="T33" fmla="*/ 54 h 289"/>
              <a:gd name="T34" fmla="*/ 111 w 288"/>
              <a:gd name="T35" fmla="*/ 51 h 289"/>
              <a:gd name="T36" fmla="*/ 111 w 288"/>
              <a:gd name="T37" fmla="*/ 51 h 289"/>
              <a:gd name="T38" fmla="*/ 117 w 288"/>
              <a:gd name="T39" fmla="*/ 51 h 289"/>
              <a:gd name="T40" fmla="*/ 208 w 288"/>
              <a:gd name="T41" fmla="*/ 142 h 289"/>
              <a:gd name="T42" fmla="*/ 209 w 288"/>
              <a:gd name="T43" fmla="*/ 145 h 289"/>
              <a:gd name="T44" fmla="*/ 208 w 288"/>
              <a:gd name="T45" fmla="*/ 1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9">
                <a:moveTo>
                  <a:pt x="144" y="0"/>
                </a:moveTo>
                <a:cubicBezTo>
                  <a:pt x="64" y="0"/>
                  <a:pt x="0" y="65"/>
                  <a:pt x="0" y="145"/>
                </a:cubicBezTo>
                <a:cubicBezTo>
                  <a:pt x="0" y="224"/>
                  <a:pt x="64" y="289"/>
                  <a:pt x="144" y="289"/>
                </a:cubicBezTo>
                <a:cubicBezTo>
                  <a:pt x="224" y="289"/>
                  <a:pt x="288" y="224"/>
                  <a:pt x="288" y="145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8" y="148"/>
                </a:moveTo>
                <a:cubicBezTo>
                  <a:pt x="117" y="239"/>
                  <a:pt x="117" y="239"/>
                  <a:pt x="117" y="239"/>
                </a:cubicBezTo>
                <a:cubicBezTo>
                  <a:pt x="116" y="240"/>
                  <a:pt x="115" y="240"/>
                  <a:pt x="114" y="240"/>
                </a:cubicBezTo>
                <a:cubicBezTo>
                  <a:pt x="113" y="240"/>
                  <a:pt x="112" y="240"/>
                  <a:pt x="111" y="239"/>
                </a:cubicBezTo>
                <a:cubicBezTo>
                  <a:pt x="111" y="239"/>
                  <a:pt x="111" y="239"/>
                  <a:pt x="111" y="239"/>
                </a:cubicBezTo>
                <a:cubicBezTo>
                  <a:pt x="110" y="238"/>
                  <a:pt x="110" y="237"/>
                  <a:pt x="110" y="236"/>
                </a:cubicBezTo>
                <a:cubicBezTo>
                  <a:pt x="110" y="192"/>
                  <a:pt x="110" y="192"/>
                  <a:pt x="110" y="192"/>
                </a:cubicBezTo>
                <a:cubicBezTo>
                  <a:pt x="110" y="191"/>
                  <a:pt x="110" y="190"/>
                  <a:pt x="111" y="189"/>
                </a:cubicBezTo>
                <a:cubicBezTo>
                  <a:pt x="155" y="145"/>
                  <a:pt x="155" y="145"/>
                  <a:pt x="155" y="145"/>
                </a:cubicBezTo>
                <a:cubicBezTo>
                  <a:pt x="111" y="101"/>
                  <a:pt x="111" y="101"/>
                  <a:pt x="111" y="101"/>
                </a:cubicBezTo>
                <a:cubicBezTo>
                  <a:pt x="110" y="100"/>
                  <a:pt x="110" y="99"/>
                  <a:pt x="110" y="98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10" y="53"/>
                  <a:pt x="110" y="52"/>
                  <a:pt x="111" y="51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13" y="49"/>
                  <a:pt x="115" y="49"/>
                  <a:pt x="117" y="51"/>
                </a:cubicBezTo>
                <a:cubicBezTo>
                  <a:pt x="208" y="142"/>
                  <a:pt x="208" y="142"/>
                  <a:pt x="208" y="142"/>
                </a:cubicBezTo>
                <a:cubicBezTo>
                  <a:pt x="209" y="143"/>
                  <a:pt x="209" y="144"/>
                  <a:pt x="209" y="145"/>
                </a:cubicBezTo>
                <a:cubicBezTo>
                  <a:pt x="209" y="146"/>
                  <a:pt x="209" y="147"/>
                  <a:pt x="208" y="14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2" name="AutoShape 2" descr="img">
            <a:extLst>
              <a:ext uri="{FF2B5EF4-FFF2-40B4-BE49-F238E27FC236}">
                <a16:creationId xmlns:a16="http://schemas.microsoft.com/office/drawing/2014/main" id="{18742FE4-221C-42F3-B2D6-2F20A97CEA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96EDE3D-559F-4C1D-A88E-06E919133F92}"/>
              </a:ext>
            </a:extLst>
          </p:cNvPr>
          <p:cNvSpPr txBox="1"/>
          <p:nvPr/>
        </p:nvSpPr>
        <p:spPr>
          <a:xfrm>
            <a:off x="384126" y="1140689"/>
            <a:ext cx="54230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P-R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曲线就是精准率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precision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与召回率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recall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曲线，以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recall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作为横轴，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precision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作为纵坐标轴。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关于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P-R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图形有这么一个直观的认识：若一个模型的曲线把另外一个模型的曲线包住，那么这个模型的性能要优于另一个模型。</a:t>
            </a: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提高分类阈值，则假证例的个数会显著减少，真正例的个数会减少或者不变，所以，此时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precision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会增加，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recall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会减少。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E30DFF-7AC3-4956-A557-D986DB5AA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875" y="1123123"/>
            <a:ext cx="5990984" cy="3242775"/>
          </a:xfrm>
          <a:prstGeom prst="rect">
            <a:avLst/>
          </a:prstGeom>
          <a:noFill/>
          <a:effectLst/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D492113C-1D07-4C18-AC61-E64F3DCD30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4413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42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36554" y="1125541"/>
            <a:ext cx="11522075" cy="5328593"/>
          </a:xfrm>
          <a:prstGeom prst="rect">
            <a:avLst/>
          </a:prstGeom>
          <a:solidFill>
            <a:schemeClr val="bg1">
              <a:alpha val="78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2348" y="189437"/>
            <a:ext cx="7091010" cy="840289"/>
            <a:chOff x="35794" y="490240"/>
            <a:chExt cx="7091010" cy="840289"/>
          </a:xfrm>
        </p:grpSpPr>
        <p:sp>
          <p:nvSpPr>
            <p:cNvPr id="13" name="文本框 5"/>
            <p:cNvSpPr txBox="1"/>
            <p:nvPr/>
          </p:nvSpPr>
          <p:spPr>
            <a:xfrm>
              <a:off x="35794" y="490240"/>
              <a:ext cx="70910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不同阈值下，查准率与查全率变换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1577" y="1053530"/>
              <a:ext cx="3057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Freeform 514"/>
          <p:cNvSpPr>
            <a:spLocks noEditPoints="1"/>
          </p:cNvSpPr>
          <p:nvPr/>
        </p:nvSpPr>
        <p:spPr bwMode="auto">
          <a:xfrm>
            <a:off x="7463358" y="329968"/>
            <a:ext cx="358333" cy="360040"/>
          </a:xfrm>
          <a:custGeom>
            <a:avLst/>
            <a:gdLst>
              <a:gd name="T0" fmla="*/ 144 w 288"/>
              <a:gd name="T1" fmla="*/ 0 h 289"/>
              <a:gd name="T2" fmla="*/ 0 w 288"/>
              <a:gd name="T3" fmla="*/ 145 h 289"/>
              <a:gd name="T4" fmla="*/ 144 w 288"/>
              <a:gd name="T5" fmla="*/ 289 h 289"/>
              <a:gd name="T6" fmla="*/ 288 w 288"/>
              <a:gd name="T7" fmla="*/ 145 h 289"/>
              <a:gd name="T8" fmla="*/ 144 w 288"/>
              <a:gd name="T9" fmla="*/ 0 h 289"/>
              <a:gd name="T10" fmla="*/ 208 w 288"/>
              <a:gd name="T11" fmla="*/ 148 h 289"/>
              <a:gd name="T12" fmla="*/ 117 w 288"/>
              <a:gd name="T13" fmla="*/ 239 h 289"/>
              <a:gd name="T14" fmla="*/ 114 w 288"/>
              <a:gd name="T15" fmla="*/ 240 h 289"/>
              <a:gd name="T16" fmla="*/ 111 w 288"/>
              <a:gd name="T17" fmla="*/ 239 h 289"/>
              <a:gd name="T18" fmla="*/ 111 w 288"/>
              <a:gd name="T19" fmla="*/ 239 h 289"/>
              <a:gd name="T20" fmla="*/ 110 w 288"/>
              <a:gd name="T21" fmla="*/ 236 h 289"/>
              <a:gd name="T22" fmla="*/ 110 w 288"/>
              <a:gd name="T23" fmla="*/ 192 h 289"/>
              <a:gd name="T24" fmla="*/ 111 w 288"/>
              <a:gd name="T25" fmla="*/ 189 h 289"/>
              <a:gd name="T26" fmla="*/ 155 w 288"/>
              <a:gd name="T27" fmla="*/ 145 h 289"/>
              <a:gd name="T28" fmla="*/ 111 w 288"/>
              <a:gd name="T29" fmla="*/ 101 h 289"/>
              <a:gd name="T30" fmla="*/ 110 w 288"/>
              <a:gd name="T31" fmla="*/ 98 h 289"/>
              <a:gd name="T32" fmla="*/ 110 w 288"/>
              <a:gd name="T33" fmla="*/ 54 h 289"/>
              <a:gd name="T34" fmla="*/ 111 w 288"/>
              <a:gd name="T35" fmla="*/ 51 h 289"/>
              <a:gd name="T36" fmla="*/ 111 w 288"/>
              <a:gd name="T37" fmla="*/ 51 h 289"/>
              <a:gd name="T38" fmla="*/ 117 w 288"/>
              <a:gd name="T39" fmla="*/ 51 h 289"/>
              <a:gd name="T40" fmla="*/ 208 w 288"/>
              <a:gd name="T41" fmla="*/ 142 h 289"/>
              <a:gd name="T42" fmla="*/ 209 w 288"/>
              <a:gd name="T43" fmla="*/ 145 h 289"/>
              <a:gd name="T44" fmla="*/ 208 w 288"/>
              <a:gd name="T45" fmla="*/ 1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9">
                <a:moveTo>
                  <a:pt x="144" y="0"/>
                </a:moveTo>
                <a:cubicBezTo>
                  <a:pt x="64" y="0"/>
                  <a:pt x="0" y="65"/>
                  <a:pt x="0" y="145"/>
                </a:cubicBezTo>
                <a:cubicBezTo>
                  <a:pt x="0" y="224"/>
                  <a:pt x="64" y="289"/>
                  <a:pt x="144" y="289"/>
                </a:cubicBezTo>
                <a:cubicBezTo>
                  <a:pt x="224" y="289"/>
                  <a:pt x="288" y="224"/>
                  <a:pt x="288" y="145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8" y="148"/>
                </a:moveTo>
                <a:cubicBezTo>
                  <a:pt x="117" y="239"/>
                  <a:pt x="117" y="239"/>
                  <a:pt x="117" y="239"/>
                </a:cubicBezTo>
                <a:cubicBezTo>
                  <a:pt x="116" y="240"/>
                  <a:pt x="115" y="240"/>
                  <a:pt x="114" y="240"/>
                </a:cubicBezTo>
                <a:cubicBezTo>
                  <a:pt x="113" y="240"/>
                  <a:pt x="112" y="240"/>
                  <a:pt x="111" y="239"/>
                </a:cubicBezTo>
                <a:cubicBezTo>
                  <a:pt x="111" y="239"/>
                  <a:pt x="111" y="239"/>
                  <a:pt x="111" y="239"/>
                </a:cubicBezTo>
                <a:cubicBezTo>
                  <a:pt x="110" y="238"/>
                  <a:pt x="110" y="237"/>
                  <a:pt x="110" y="236"/>
                </a:cubicBezTo>
                <a:cubicBezTo>
                  <a:pt x="110" y="192"/>
                  <a:pt x="110" y="192"/>
                  <a:pt x="110" y="192"/>
                </a:cubicBezTo>
                <a:cubicBezTo>
                  <a:pt x="110" y="191"/>
                  <a:pt x="110" y="190"/>
                  <a:pt x="111" y="189"/>
                </a:cubicBezTo>
                <a:cubicBezTo>
                  <a:pt x="155" y="145"/>
                  <a:pt x="155" y="145"/>
                  <a:pt x="155" y="145"/>
                </a:cubicBezTo>
                <a:cubicBezTo>
                  <a:pt x="111" y="101"/>
                  <a:pt x="111" y="101"/>
                  <a:pt x="111" y="101"/>
                </a:cubicBezTo>
                <a:cubicBezTo>
                  <a:pt x="110" y="100"/>
                  <a:pt x="110" y="99"/>
                  <a:pt x="110" y="98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10" y="53"/>
                  <a:pt x="110" y="52"/>
                  <a:pt x="111" y="51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13" y="49"/>
                  <a:pt x="115" y="49"/>
                  <a:pt x="117" y="51"/>
                </a:cubicBezTo>
                <a:cubicBezTo>
                  <a:pt x="208" y="142"/>
                  <a:pt x="208" y="142"/>
                  <a:pt x="208" y="142"/>
                </a:cubicBezTo>
                <a:cubicBezTo>
                  <a:pt x="209" y="143"/>
                  <a:pt x="209" y="144"/>
                  <a:pt x="209" y="145"/>
                </a:cubicBezTo>
                <a:cubicBezTo>
                  <a:pt x="209" y="146"/>
                  <a:pt x="209" y="147"/>
                  <a:pt x="208" y="14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2" name="AutoShape 2" descr="img">
            <a:extLst>
              <a:ext uri="{FF2B5EF4-FFF2-40B4-BE49-F238E27FC236}">
                <a16:creationId xmlns:a16="http://schemas.microsoft.com/office/drawing/2014/main" id="{18742FE4-221C-42F3-B2D6-2F20A97CEA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96EDE3D-559F-4C1D-A88E-06E919133F92}"/>
              </a:ext>
            </a:extLst>
          </p:cNvPr>
          <p:cNvSpPr txBox="1"/>
          <p:nvPr/>
        </p:nvSpPr>
        <p:spPr>
          <a:xfrm>
            <a:off x="336555" y="1131128"/>
            <a:ext cx="53986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当阈值很高时，被预测出来的样本中正例样本很少，但是高阈值能保证这些预测值为正的样本是真实值为正的样本，故查准率很高。相反，真实值为正的样本被找出来的很少，召回率很低。所以阈值很高时，查准率很高，查全率很低。</a:t>
            </a: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随着阈值降低，查准率逐渐降低，查全率逐渐升高。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CD37B19-4C8A-496D-B7A4-E5526B137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109" y="1162187"/>
            <a:ext cx="5971750" cy="227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4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36554" y="112554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2348" y="189437"/>
            <a:ext cx="3492995" cy="840289"/>
            <a:chOff x="35794" y="490240"/>
            <a:chExt cx="3492995" cy="840289"/>
          </a:xfrm>
        </p:grpSpPr>
        <p:sp>
          <p:nvSpPr>
            <p:cNvPr id="13" name="文本框 5"/>
            <p:cNvSpPr txBox="1"/>
            <p:nvPr/>
          </p:nvSpPr>
          <p:spPr>
            <a:xfrm>
              <a:off x="35794" y="490240"/>
              <a:ext cx="2050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3600" kern="0" dirty="0">
                  <a:solidFill>
                    <a:srgbClr val="0070C0"/>
                  </a:solidFill>
                </a:rPr>
                <a:t>F1</a:t>
              </a:r>
              <a:r>
                <a:rPr lang="zh-CN" altLang="en-US" sz="3600" kern="0" dirty="0">
                  <a:solidFill>
                    <a:srgbClr val="0070C0"/>
                  </a:solidFill>
                </a:rPr>
                <a:t> </a:t>
              </a:r>
              <a:r>
                <a:rPr lang="en-US" altLang="zh-CN" sz="3600" kern="0" dirty="0">
                  <a:solidFill>
                    <a:srgbClr val="0070C0"/>
                  </a:solidFill>
                </a:rPr>
                <a:t>Score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1577" y="1053530"/>
              <a:ext cx="3057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Freeform 514"/>
          <p:cNvSpPr>
            <a:spLocks noEditPoints="1"/>
          </p:cNvSpPr>
          <p:nvPr/>
        </p:nvSpPr>
        <p:spPr bwMode="auto">
          <a:xfrm>
            <a:off x="2336737" y="332582"/>
            <a:ext cx="358333" cy="360040"/>
          </a:xfrm>
          <a:custGeom>
            <a:avLst/>
            <a:gdLst>
              <a:gd name="T0" fmla="*/ 144 w 288"/>
              <a:gd name="T1" fmla="*/ 0 h 289"/>
              <a:gd name="T2" fmla="*/ 0 w 288"/>
              <a:gd name="T3" fmla="*/ 145 h 289"/>
              <a:gd name="T4" fmla="*/ 144 w 288"/>
              <a:gd name="T5" fmla="*/ 289 h 289"/>
              <a:gd name="T6" fmla="*/ 288 w 288"/>
              <a:gd name="T7" fmla="*/ 145 h 289"/>
              <a:gd name="T8" fmla="*/ 144 w 288"/>
              <a:gd name="T9" fmla="*/ 0 h 289"/>
              <a:gd name="T10" fmla="*/ 208 w 288"/>
              <a:gd name="T11" fmla="*/ 148 h 289"/>
              <a:gd name="T12" fmla="*/ 117 w 288"/>
              <a:gd name="T13" fmla="*/ 239 h 289"/>
              <a:gd name="T14" fmla="*/ 114 w 288"/>
              <a:gd name="T15" fmla="*/ 240 h 289"/>
              <a:gd name="T16" fmla="*/ 111 w 288"/>
              <a:gd name="T17" fmla="*/ 239 h 289"/>
              <a:gd name="T18" fmla="*/ 111 w 288"/>
              <a:gd name="T19" fmla="*/ 239 h 289"/>
              <a:gd name="T20" fmla="*/ 110 w 288"/>
              <a:gd name="T21" fmla="*/ 236 h 289"/>
              <a:gd name="T22" fmla="*/ 110 w 288"/>
              <a:gd name="T23" fmla="*/ 192 h 289"/>
              <a:gd name="T24" fmla="*/ 111 w 288"/>
              <a:gd name="T25" fmla="*/ 189 h 289"/>
              <a:gd name="T26" fmla="*/ 155 w 288"/>
              <a:gd name="T27" fmla="*/ 145 h 289"/>
              <a:gd name="T28" fmla="*/ 111 w 288"/>
              <a:gd name="T29" fmla="*/ 101 h 289"/>
              <a:gd name="T30" fmla="*/ 110 w 288"/>
              <a:gd name="T31" fmla="*/ 98 h 289"/>
              <a:gd name="T32" fmla="*/ 110 w 288"/>
              <a:gd name="T33" fmla="*/ 54 h 289"/>
              <a:gd name="T34" fmla="*/ 111 w 288"/>
              <a:gd name="T35" fmla="*/ 51 h 289"/>
              <a:gd name="T36" fmla="*/ 111 w 288"/>
              <a:gd name="T37" fmla="*/ 51 h 289"/>
              <a:gd name="T38" fmla="*/ 117 w 288"/>
              <a:gd name="T39" fmla="*/ 51 h 289"/>
              <a:gd name="T40" fmla="*/ 208 w 288"/>
              <a:gd name="T41" fmla="*/ 142 h 289"/>
              <a:gd name="T42" fmla="*/ 209 w 288"/>
              <a:gd name="T43" fmla="*/ 145 h 289"/>
              <a:gd name="T44" fmla="*/ 208 w 288"/>
              <a:gd name="T45" fmla="*/ 1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9">
                <a:moveTo>
                  <a:pt x="144" y="0"/>
                </a:moveTo>
                <a:cubicBezTo>
                  <a:pt x="64" y="0"/>
                  <a:pt x="0" y="65"/>
                  <a:pt x="0" y="145"/>
                </a:cubicBezTo>
                <a:cubicBezTo>
                  <a:pt x="0" y="224"/>
                  <a:pt x="64" y="289"/>
                  <a:pt x="144" y="289"/>
                </a:cubicBezTo>
                <a:cubicBezTo>
                  <a:pt x="224" y="289"/>
                  <a:pt x="288" y="224"/>
                  <a:pt x="288" y="145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8" y="148"/>
                </a:moveTo>
                <a:cubicBezTo>
                  <a:pt x="117" y="239"/>
                  <a:pt x="117" y="239"/>
                  <a:pt x="117" y="239"/>
                </a:cubicBezTo>
                <a:cubicBezTo>
                  <a:pt x="116" y="240"/>
                  <a:pt x="115" y="240"/>
                  <a:pt x="114" y="240"/>
                </a:cubicBezTo>
                <a:cubicBezTo>
                  <a:pt x="113" y="240"/>
                  <a:pt x="112" y="240"/>
                  <a:pt x="111" y="239"/>
                </a:cubicBezTo>
                <a:cubicBezTo>
                  <a:pt x="111" y="239"/>
                  <a:pt x="111" y="239"/>
                  <a:pt x="111" y="239"/>
                </a:cubicBezTo>
                <a:cubicBezTo>
                  <a:pt x="110" y="238"/>
                  <a:pt x="110" y="237"/>
                  <a:pt x="110" y="236"/>
                </a:cubicBezTo>
                <a:cubicBezTo>
                  <a:pt x="110" y="192"/>
                  <a:pt x="110" y="192"/>
                  <a:pt x="110" y="192"/>
                </a:cubicBezTo>
                <a:cubicBezTo>
                  <a:pt x="110" y="191"/>
                  <a:pt x="110" y="190"/>
                  <a:pt x="111" y="189"/>
                </a:cubicBezTo>
                <a:cubicBezTo>
                  <a:pt x="155" y="145"/>
                  <a:pt x="155" y="145"/>
                  <a:pt x="155" y="145"/>
                </a:cubicBezTo>
                <a:cubicBezTo>
                  <a:pt x="111" y="101"/>
                  <a:pt x="111" y="101"/>
                  <a:pt x="111" y="101"/>
                </a:cubicBezTo>
                <a:cubicBezTo>
                  <a:pt x="110" y="100"/>
                  <a:pt x="110" y="99"/>
                  <a:pt x="110" y="98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10" y="53"/>
                  <a:pt x="110" y="52"/>
                  <a:pt x="111" y="51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13" y="49"/>
                  <a:pt x="115" y="49"/>
                  <a:pt x="117" y="51"/>
                </a:cubicBezTo>
                <a:cubicBezTo>
                  <a:pt x="208" y="142"/>
                  <a:pt x="208" y="142"/>
                  <a:pt x="208" y="142"/>
                </a:cubicBezTo>
                <a:cubicBezTo>
                  <a:pt x="209" y="143"/>
                  <a:pt x="209" y="144"/>
                  <a:pt x="209" y="145"/>
                </a:cubicBezTo>
                <a:cubicBezTo>
                  <a:pt x="209" y="146"/>
                  <a:pt x="209" y="147"/>
                  <a:pt x="208" y="14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2" name="AutoShape 2" descr="img">
            <a:extLst>
              <a:ext uri="{FF2B5EF4-FFF2-40B4-BE49-F238E27FC236}">
                <a16:creationId xmlns:a16="http://schemas.microsoft.com/office/drawing/2014/main" id="{18742FE4-221C-42F3-B2D6-2F20A97CEA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96EDE3D-559F-4C1D-A88E-06E919133F92}"/>
                  </a:ext>
                </a:extLst>
              </p:cNvPr>
              <p:cNvSpPr txBox="1"/>
              <p:nvPr/>
            </p:nvSpPr>
            <p:spPr>
              <a:xfrm>
                <a:off x="384126" y="1140689"/>
                <a:ext cx="4198912" cy="4333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在不同的场景中，对于精准率与召回率的重视程度是不同的：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当查准率重要时，我们需要提高阈值；当查全率重要时，我们需要减低阈值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在一定的场景中，我们希望同时关注精准率与召回率，也就是说希望获得精准率与召回率的平衡，此时就需要一个新的指标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F1 Score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F1 Score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precision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recall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的调和平均值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𝐅𝟏</m:t>
                        </m:r>
                      </m:den>
                    </m:f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𝐩𝐫𝐞𝐜𝐢𝐬𝐢𝐨𝐧</m:t>
                        </m:r>
                      </m:den>
                    </m:f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𝐫𝐞𝐜𝐚𝐥𝐥</m:t>
                        </m:r>
                      </m:den>
                    </m:f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dirty="0">
                  <a:latin typeface="黑体" panose="02010609060101010101" pitchFamily="49" charset="-122"/>
                  <a:ea typeface="Cambria Math" panose="02040503050406030204" pitchFamily="18" charset="0"/>
                </a:endParaRPr>
              </a:p>
              <a:p>
                <a:r>
                  <a:rPr lang="en-US" altLang="zh-CN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F1</a:t>
                </a:r>
                <a:r>
                  <a:rPr lang="en-US" altLang="zh-CN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𝐩𝐫𝐞𝐜𝐢𝐬𝐢𝐨𝐧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𝐫𝐞𝐜𝐚𝐥𝐥</m:t>
                        </m:r>
                      </m:num>
                      <m:den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𝐩𝐫𝐞𝐜𝐢𝐬𝐢𝐨𝐧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𝐫𝐞𝐜𝐚𝐥𝐥</m:t>
                        </m:r>
                      </m:den>
                    </m:f>
                  </m:oMath>
                </a14:m>
                <a:endParaRPr lang="en-US" altLang="zh-CN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96EDE3D-559F-4C1D-A88E-06E919133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26" y="1140689"/>
                <a:ext cx="4198912" cy="4333430"/>
              </a:xfrm>
              <a:prstGeom prst="rect">
                <a:avLst/>
              </a:prstGeom>
              <a:blipFill>
                <a:blip r:embed="rId2"/>
                <a:stretch>
                  <a:fillRect l="-1451" t="-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4B403FE-827B-4FCC-B26D-027848560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350" y="1154438"/>
            <a:ext cx="6630325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7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4"/>
  <p:tag name="ISPRING_PRESENTATION_TITLE" val="9999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j0aofr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921</Words>
  <Application>Microsoft Office PowerPoint</Application>
  <PresentationFormat>自定义</PresentationFormat>
  <Paragraphs>46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黑体</vt:lpstr>
      <vt:lpstr>微软雅黑</vt:lpstr>
      <vt:lpstr>Arial</vt:lpstr>
      <vt:lpstr>Calibri</vt:lpstr>
      <vt:lpstr>Cambria Math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极简工作总结计划</dc:title>
  <dc:creator>第一PPT</dc:creator>
  <cp:keywords>www.1ppt.com</cp:keywords>
  <dc:description>www.1ppt.com</dc:description>
  <cp:lastModifiedBy>许 毓霜</cp:lastModifiedBy>
  <cp:revision>154</cp:revision>
  <dcterms:created xsi:type="dcterms:W3CDTF">2014-08-23T07:50:08Z</dcterms:created>
  <dcterms:modified xsi:type="dcterms:W3CDTF">2020-11-20T09:25:55Z</dcterms:modified>
</cp:coreProperties>
</file>