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89" r:id="rId3"/>
    <p:sldId id="290" r:id="rId4"/>
    <p:sldId id="257" r:id="rId5"/>
    <p:sldId id="281" r:id="rId6"/>
    <p:sldId id="286" r:id="rId7"/>
    <p:sldId id="288" r:id="rId8"/>
    <p:sldId id="262" r:id="rId9"/>
    <p:sldId id="263" r:id="rId10"/>
    <p:sldId id="270" r:id="rId11"/>
    <p:sldId id="282" r:id="rId12"/>
    <p:sldId id="283" r:id="rId13"/>
    <p:sldId id="284" r:id="rId14"/>
    <p:sldId id="285" r:id="rId15"/>
    <p:sldId id="271" r:id="rId16"/>
    <p:sldId id="272" r:id="rId17"/>
    <p:sldId id="28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67" d="100"/>
          <a:sy n="67" d="100"/>
        </p:scale>
        <p:origin x="6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01B0C2-F548-4F99-B154-F19458BC9DBB}"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zh-CN" altLang="en-US"/>
        </a:p>
      </dgm:t>
    </dgm:pt>
    <dgm:pt modelId="{C5296BF4-7207-4E51-AE6D-06C5DA704B6E}" type="pres">
      <dgm:prSet presAssocID="{AD01B0C2-F548-4F99-B154-F19458BC9DBB}" presName="hierChild1" presStyleCnt="0">
        <dgm:presLayoutVars>
          <dgm:orgChart val="1"/>
          <dgm:chPref val="1"/>
          <dgm:dir/>
          <dgm:animOne val="branch"/>
          <dgm:animLvl val="lvl"/>
          <dgm:resizeHandles/>
        </dgm:presLayoutVars>
      </dgm:prSet>
      <dgm:spPr/>
    </dgm:pt>
  </dgm:ptLst>
  <dgm:cxnLst>
    <dgm:cxn modelId="{4BF65FDF-30DB-486D-BCFA-4A51E0A17939}" type="presOf" srcId="{AD01B0C2-F548-4F99-B154-F19458BC9DBB}" destId="{C5296BF4-7207-4E51-AE6D-06C5DA704B6E}"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40645-3C6D-421B-B9C2-4702F613D3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75BA81-413D-481F-AF9D-A147248D9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63539C-619D-49E8-944B-7EBF7706E100}"/>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5" name="页脚占位符 4">
            <a:extLst>
              <a:ext uri="{FF2B5EF4-FFF2-40B4-BE49-F238E27FC236}">
                <a16:creationId xmlns:a16="http://schemas.microsoft.com/office/drawing/2014/main" id="{FA5DCF50-872A-41F0-A85B-B696EDDAFB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AD1AB5-A5FF-45E8-BEBC-080A01279ED6}"/>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175056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80946-07C6-4DCB-B7BD-8722BDDB955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C589AD-EE7C-40DD-80AC-7745B2CA8A3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C0054D-FBFC-43BF-AC81-B5CAFE7D90CA}"/>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5" name="页脚占位符 4">
            <a:extLst>
              <a:ext uri="{FF2B5EF4-FFF2-40B4-BE49-F238E27FC236}">
                <a16:creationId xmlns:a16="http://schemas.microsoft.com/office/drawing/2014/main" id="{416B71F6-8155-4CDC-8F75-8AC43B203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B62147-1761-405C-AEC4-83848EE6E295}"/>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255878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58DB43-19E9-403E-9393-C697B9FF4D5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923F60-EDEE-4797-B859-8345959B002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FAB6A3-7250-4820-8424-00A35001D341}"/>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5" name="页脚占位符 4">
            <a:extLst>
              <a:ext uri="{FF2B5EF4-FFF2-40B4-BE49-F238E27FC236}">
                <a16:creationId xmlns:a16="http://schemas.microsoft.com/office/drawing/2014/main" id="{1538E591-85A5-445B-9653-5A77AF863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434E70-AD90-4E9C-AF08-9EA614194FC5}"/>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147896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C31B0-921E-4B20-896A-3DD0603473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1F35AC-EC4D-42B7-8C15-2C5880C4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043003-97F6-4584-93E0-8983C42B48D3}"/>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5" name="页脚占位符 4">
            <a:extLst>
              <a:ext uri="{FF2B5EF4-FFF2-40B4-BE49-F238E27FC236}">
                <a16:creationId xmlns:a16="http://schemas.microsoft.com/office/drawing/2014/main" id="{6623B6F2-CD79-4D30-A3A1-583602398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2F65CF-72EE-4AAF-8300-50C8C012AE5E}"/>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390443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7DE61-1396-4EE2-9DD6-8286C927F8E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DAE5AE-7F80-4B1D-A961-A4AF0EFCE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2A4DF6A-C916-4748-BC8B-3D74AE5094F1}"/>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5" name="页脚占位符 4">
            <a:extLst>
              <a:ext uri="{FF2B5EF4-FFF2-40B4-BE49-F238E27FC236}">
                <a16:creationId xmlns:a16="http://schemas.microsoft.com/office/drawing/2014/main" id="{06E34273-0B2D-49D9-93A7-B49A6853E0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375DDA-3F22-4BE0-85FE-F3C5562DE79E}"/>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345252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95FA7-4332-41C8-9D47-2671092951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9A0966-8541-46DE-89A3-13184C9E63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518466-CF77-4335-A4A4-13F5435346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0E7452-86A0-4E14-BC3D-7F86C84F389C}"/>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6" name="页脚占位符 5">
            <a:extLst>
              <a:ext uri="{FF2B5EF4-FFF2-40B4-BE49-F238E27FC236}">
                <a16:creationId xmlns:a16="http://schemas.microsoft.com/office/drawing/2014/main" id="{990A2594-F870-43E5-A82C-9E0F2BD71F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9D35E0-0A68-4D87-BC53-75F1C76DE0CE}"/>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81631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34A72-438A-4734-BE18-B466E12AA12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AA0FDC-6E61-4AB5-97AB-9545AC951C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AF6FEF-88DC-45DC-B7B1-1956B9B9E23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2DCEC94-140B-49E1-9557-276A022D7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7A8F622-1A09-4260-A006-452AA10D364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C682341-7F82-429D-A8D5-0762EE867560}"/>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8" name="页脚占位符 7">
            <a:extLst>
              <a:ext uri="{FF2B5EF4-FFF2-40B4-BE49-F238E27FC236}">
                <a16:creationId xmlns:a16="http://schemas.microsoft.com/office/drawing/2014/main" id="{FBB3433A-1BCF-4520-B154-B9246E0072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5C769AE-6579-485B-B962-523AB82556D5}"/>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42462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DFE15-E34F-4C70-A118-D56CE580355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458480-7802-4D5E-88D8-CC6C38BB9B94}"/>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4" name="页脚占位符 3">
            <a:extLst>
              <a:ext uri="{FF2B5EF4-FFF2-40B4-BE49-F238E27FC236}">
                <a16:creationId xmlns:a16="http://schemas.microsoft.com/office/drawing/2014/main" id="{3D422CCE-EB5C-4CE5-8687-96E9350F04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B6538B9-F026-42B5-A932-50B196FA2B5A}"/>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193114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FA0991-A185-48C5-BE9A-21BB5E516D03}"/>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3" name="页脚占位符 2">
            <a:extLst>
              <a:ext uri="{FF2B5EF4-FFF2-40B4-BE49-F238E27FC236}">
                <a16:creationId xmlns:a16="http://schemas.microsoft.com/office/drawing/2014/main" id="{02028D9F-66CD-4594-B73E-36F10199C4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FC2D4E-6A8E-4A4B-8027-7CAD15524457}"/>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216422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35E5D-7898-4129-8207-BE270460D6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210150-FCEA-4DDA-8BE2-A544BACF1C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5486C34-8032-4137-86B2-758E251D4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0B1465-E9AD-41A1-8DC6-D2DEA8DC97DD}"/>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6" name="页脚占位符 5">
            <a:extLst>
              <a:ext uri="{FF2B5EF4-FFF2-40B4-BE49-F238E27FC236}">
                <a16:creationId xmlns:a16="http://schemas.microsoft.com/office/drawing/2014/main" id="{75A26127-9C45-44AC-8506-5F9497B839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C7F2E3-5B54-4BA6-A3C0-1820FDB12593}"/>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351949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3449F-175A-4409-9366-6A35EE6CFD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A8D21E-E553-46B1-A932-86AE3C97C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0C9986-0E9B-4B34-ABCE-F83A7DA5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778A2D-B1BA-47D9-8EBA-247EB1ACFD55}"/>
              </a:ext>
            </a:extLst>
          </p:cNvPr>
          <p:cNvSpPr>
            <a:spLocks noGrp="1"/>
          </p:cNvSpPr>
          <p:nvPr>
            <p:ph type="dt" sz="half" idx="10"/>
          </p:nvPr>
        </p:nvSpPr>
        <p:spPr/>
        <p:txBody>
          <a:bodyPr/>
          <a:lstStyle/>
          <a:p>
            <a:fld id="{A8CBCC0E-8A18-47C1-8950-68EDB212E7C2}" type="datetimeFigureOut">
              <a:rPr lang="zh-CN" altLang="en-US" smtClean="0"/>
              <a:t>2020/11/20</a:t>
            </a:fld>
            <a:endParaRPr lang="zh-CN" altLang="en-US"/>
          </a:p>
        </p:txBody>
      </p:sp>
      <p:sp>
        <p:nvSpPr>
          <p:cNvPr id="6" name="页脚占位符 5">
            <a:extLst>
              <a:ext uri="{FF2B5EF4-FFF2-40B4-BE49-F238E27FC236}">
                <a16:creationId xmlns:a16="http://schemas.microsoft.com/office/drawing/2014/main" id="{6A376D48-8F60-4639-B9FB-13BAD02CF0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6EAB1C-2D89-4F1D-B1AE-23B41DF01A8C}"/>
              </a:ext>
            </a:extLst>
          </p:cNvPr>
          <p:cNvSpPr>
            <a:spLocks noGrp="1"/>
          </p:cNvSpPr>
          <p:nvPr>
            <p:ph type="sldNum" sz="quarter" idx="12"/>
          </p:nvPr>
        </p:nvSpPr>
        <p:spPr/>
        <p:txBody>
          <a:body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375966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534402-2280-44AE-8958-4885455D1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E0C604-0489-4849-962D-A05916CDD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0BCE85-513E-4FF5-9039-A1B887774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BCC0E-8A18-47C1-8950-68EDB212E7C2}" type="datetimeFigureOut">
              <a:rPr lang="zh-CN" altLang="en-US" smtClean="0"/>
              <a:t>2020/11/20</a:t>
            </a:fld>
            <a:endParaRPr lang="zh-CN" altLang="en-US"/>
          </a:p>
        </p:txBody>
      </p:sp>
      <p:sp>
        <p:nvSpPr>
          <p:cNvPr id="5" name="页脚占位符 4">
            <a:extLst>
              <a:ext uri="{FF2B5EF4-FFF2-40B4-BE49-F238E27FC236}">
                <a16:creationId xmlns:a16="http://schemas.microsoft.com/office/drawing/2014/main" id="{1C8B1939-6E6B-4B0C-A8C4-7166F5BDD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4CEB4C-1E13-49A1-AE41-458B10025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6C518-5CCC-4242-9B6C-765EEC99BFDC}" type="slidenum">
              <a:rPr lang="zh-CN" altLang="en-US" smtClean="0"/>
              <a:t>‹#›</a:t>
            </a:fld>
            <a:endParaRPr lang="zh-CN" altLang="en-US"/>
          </a:p>
        </p:txBody>
      </p:sp>
    </p:spTree>
    <p:extLst>
      <p:ext uri="{BB962C8B-B14F-4D97-AF65-F5344CB8AC3E}">
        <p14:creationId xmlns:p14="http://schemas.microsoft.com/office/powerpoint/2010/main" val="265413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5">
            <a:extLst>
              <a:ext uri="{FF2B5EF4-FFF2-40B4-BE49-F238E27FC236}">
                <a16:creationId xmlns:a16="http://schemas.microsoft.com/office/drawing/2014/main" id="{6ECB6768-0F7A-4451-B8FB-9DA6FE70D657}"/>
              </a:ext>
            </a:extLst>
          </p:cNvPr>
          <p:cNvSpPr/>
          <p:nvPr/>
        </p:nvSpPr>
        <p:spPr>
          <a:xfrm flipH="1" flipV="1">
            <a:off x="6095998" y="4759235"/>
            <a:ext cx="6095998" cy="479515"/>
          </a:xfrm>
          <a:custGeom>
            <a:avLst/>
            <a:gdLst>
              <a:gd name="connsiteX0" fmla="*/ 0 w 6095998"/>
              <a:gd name="connsiteY0" fmla="*/ 0 h 479515"/>
              <a:gd name="connsiteX1" fmla="*/ 6095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 name="connsiteX0" fmla="*/ 0 w 6095998"/>
              <a:gd name="connsiteY0" fmla="*/ 0 h 479515"/>
              <a:gd name="connsiteX1" fmla="*/ 5333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479515">
                <a:moveTo>
                  <a:pt x="0" y="0"/>
                </a:moveTo>
                <a:lnTo>
                  <a:pt x="5333998" y="0"/>
                </a:lnTo>
                <a:lnTo>
                  <a:pt x="6095998" y="479515"/>
                </a:lnTo>
                <a:lnTo>
                  <a:pt x="0" y="479515"/>
                </a:lnTo>
                <a:lnTo>
                  <a:pt x="0" y="0"/>
                </a:lnTo>
                <a:close/>
              </a:path>
            </a:pathLst>
          </a:cu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5">
            <a:extLst>
              <a:ext uri="{FF2B5EF4-FFF2-40B4-BE49-F238E27FC236}">
                <a16:creationId xmlns:a16="http://schemas.microsoft.com/office/drawing/2014/main" id="{F8C71D6F-C5D6-41BC-891F-A3A5C8FA016E}"/>
              </a:ext>
            </a:extLst>
          </p:cNvPr>
          <p:cNvSpPr/>
          <p:nvPr/>
        </p:nvSpPr>
        <p:spPr>
          <a:xfrm>
            <a:off x="0" y="1619250"/>
            <a:ext cx="6095998" cy="479515"/>
          </a:xfrm>
          <a:custGeom>
            <a:avLst/>
            <a:gdLst>
              <a:gd name="connsiteX0" fmla="*/ 0 w 6095998"/>
              <a:gd name="connsiteY0" fmla="*/ 0 h 479515"/>
              <a:gd name="connsiteX1" fmla="*/ 6095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 name="connsiteX0" fmla="*/ 0 w 6095998"/>
              <a:gd name="connsiteY0" fmla="*/ 0 h 479515"/>
              <a:gd name="connsiteX1" fmla="*/ 5333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8" h="479515">
                <a:moveTo>
                  <a:pt x="0" y="0"/>
                </a:moveTo>
                <a:lnTo>
                  <a:pt x="5333998" y="0"/>
                </a:lnTo>
                <a:lnTo>
                  <a:pt x="6095998" y="479515"/>
                </a:lnTo>
                <a:lnTo>
                  <a:pt x="0" y="479515"/>
                </a:lnTo>
                <a:lnTo>
                  <a:pt x="0" y="0"/>
                </a:lnTo>
                <a:close/>
              </a:path>
            </a:pathLst>
          </a:cu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DA5F304-6DD0-41F2-A716-B2CBFA5C0226}"/>
              </a:ext>
            </a:extLst>
          </p:cNvPr>
          <p:cNvSpPr/>
          <p:nvPr/>
        </p:nvSpPr>
        <p:spPr>
          <a:xfrm>
            <a:off x="0" y="1932630"/>
            <a:ext cx="12192000" cy="2992741"/>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latin typeface="微软雅黑" panose="020B0503020204020204" pitchFamily="34" charset="-122"/>
                <a:ea typeface="微软雅黑" panose="020B0503020204020204" pitchFamily="34" charset="-122"/>
                <a:sym typeface="+mn-ea"/>
              </a:rPr>
              <a:t>状态空间表示知识</a:t>
            </a:r>
            <a:endParaRPr lang="zh-CN" altLang="en-US" sz="60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342B45D-5531-4A60-8998-DAA03ED45FBE}"/>
              </a:ext>
            </a:extLst>
          </p:cNvPr>
          <p:cNvSpPr/>
          <p:nvPr/>
        </p:nvSpPr>
        <p:spPr>
          <a:xfrm>
            <a:off x="0" y="0"/>
            <a:ext cx="12192000" cy="3429000"/>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E504DC7-D1B7-485F-91D7-882B0109FEA3}"/>
              </a:ext>
            </a:extLst>
          </p:cNvPr>
          <p:cNvSpPr/>
          <p:nvPr/>
        </p:nvSpPr>
        <p:spPr>
          <a:xfrm>
            <a:off x="0" y="3429000"/>
            <a:ext cx="12192000" cy="3429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31EAF54-3FF1-420F-ADAA-00449FEE6E19}"/>
              </a:ext>
            </a:extLst>
          </p:cNvPr>
          <p:cNvSpPr/>
          <p:nvPr/>
        </p:nvSpPr>
        <p:spPr>
          <a:xfrm>
            <a:off x="637185" y="515368"/>
            <a:ext cx="10955729" cy="5806377"/>
          </a:xfrm>
          <a:prstGeom prst="rect">
            <a:avLst/>
          </a:prstGeom>
          <a:solidFill>
            <a:schemeClr val="bg1"/>
          </a:solidFill>
          <a:ln>
            <a:noFill/>
          </a:ln>
          <a:effectLst>
            <a:outerShdw blurRad="1905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12F23DEE-8B37-4667-A3D1-DC01C1736308}"/>
              </a:ext>
            </a:extLst>
          </p:cNvPr>
          <p:cNvSpPr txBox="1"/>
          <p:nvPr/>
        </p:nvSpPr>
        <p:spPr>
          <a:xfrm>
            <a:off x="3057525" y="2312636"/>
            <a:ext cx="5915025" cy="923330"/>
          </a:xfrm>
          <a:prstGeom prst="rect">
            <a:avLst/>
          </a:prstGeom>
          <a:noFill/>
        </p:spPr>
        <p:txBody>
          <a:bodyPr wrap="square" rtlCol="0">
            <a:spAutoFit/>
          </a:bodyPr>
          <a:lstStyle/>
          <a:p>
            <a:pPr algn="ctr"/>
            <a:r>
              <a:rPr lang="zh-CN" altLang="en-US" sz="5400" dirty="0">
                <a:solidFill>
                  <a:srgbClr val="9B0000"/>
                </a:solidFill>
                <a:latin typeface="微软雅黑" panose="020B0503020204020204" pitchFamily="34" charset="-122"/>
                <a:ea typeface="微软雅黑" panose="020B0503020204020204" pitchFamily="34" charset="-122"/>
              </a:rPr>
              <a:t>决策树算法</a:t>
            </a:r>
            <a:r>
              <a:rPr lang="en-US" altLang="zh-CN" sz="5400" dirty="0">
                <a:solidFill>
                  <a:srgbClr val="9B0000"/>
                </a:solidFill>
                <a:latin typeface="微软雅黑" panose="020B0503020204020204" pitchFamily="34" charset="-122"/>
                <a:ea typeface="微软雅黑" panose="020B0503020204020204" pitchFamily="34" charset="-122"/>
              </a:rPr>
              <a:t>C4.5</a:t>
            </a:r>
            <a:endParaRPr lang="zh-CN" altLang="en-US" sz="5400" dirty="0">
              <a:solidFill>
                <a:srgbClr val="9B0000"/>
              </a:solidFill>
              <a:latin typeface="微软雅黑" panose="020B0503020204020204" pitchFamily="34" charset="-122"/>
              <a:ea typeface="微软雅黑" panose="020B0503020204020204" pitchFamily="34" charset="-122"/>
            </a:endParaRPr>
          </a:p>
        </p:txBody>
      </p:sp>
      <p:cxnSp>
        <p:nvCxnSpPr>
          <p:cNvPr id="39" name="直接连接符 38">
            <a:extLst>
              <a:ext uri="{FF2B5EF4-FFF2-40B4-BE49-F238E27FC236}">
                <a16:creationId xmlns:a16="http://schemas.microsoft.com/office/drawing/2014/main" id="{3ED88333-8667-4026-A6EB-FA9391405F12}"/>
              </a:ext>
            </a:extLst>
          </p:cNvPr>
          <p:cNvCxnSpPr>
            <a:cxnSpLocks/>
          </p:cNvCxnSpPr>
          <p:nvPr/>
        </p:nvCxnSpPr>
        <p:spPr>
          <a:xfrm>
            <a:off x="2559190" y="3395631"/>
            <a:ext cx="7073616" cy="0"/>
          </a:xfrm>
          <a:prstGeom prst="line">
            <a:avLst/>
          </a:prstGeom>
          <a:ln>
            <a:gradFill>
              <a:gsLst>
                <a:gs pos="0">
                  <a:srgbClr val="9B0000">
                    <a:alpha val="0"/>
                  </a:srgbClr>
                </a:gs>
                <a:gs pos="5000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40" name="半闭框 39">
            <a:extLst>
              <a:ext uri="{FF2B5EF4-FFF2-40B4-BE49-F238E27FC236}">
                <a16:creationId xmlns:a16="http://schemas.microsoft.com/office/drawing/2014/main" id="{974039F0-4A12-42E7-9162-7A666ED30225}"/>
              </a:ext>
            </a:extLst>
          </p:cNvPr>
          <p:cNvSpPr/>
          <p:nvPr/>
        </p:nvSpPr>
        <p:spPr>
          <a:xfrm>
            <a:off x="862694" y="747487"/>
            <a:ext cx="400050" cy="400050"/>
          </a:xfrm>
          <a:prstGeom prst="halfFrame">
            <a:avLst>
              <a:gd name="adj1" fmla="val 7421"/>
              <a:gd name="adj2" fmla="val 6789"/>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半闭框 40">
            <a:extLst>
              <a:ext uri="{FF2B5EF4-FFF2-40B4-BE49-F238E27FC236}">
                <a16:creationId xmlns:a16="http://schemas.microsoft.com/office/drawing/2014/main" id="{349F9599-36F1-48E2-9B09-AF0925A483BF}"/>
              </a:ext>
            </a:extLst>
          </p:cNvPr>
          <p:cNvSpPr/>
          <p:nvPr/>
        </p:nvSpPr>
        <p:spPr>
          <a:xfrm flipH="1">
            <a:off x="10929256" y="747487"/>
            <a:ext cx="400050" cy="400050"/>
          </a:xfrm>
          <a:prstGeom prst="halfFrame">
            <a:avLst>
              <a:gd name="adj1" fmla="val 7421"/>
              <a:gd name="adj2" fmla="val 6789"/>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半闭框 41">
            <a:extLst>
              <a:ext uri="{FF2B5EF4-FFF2-40B4-BE49-F238E27FC236}">
                <a16:creationId xmlns:a16="http://schemas.microsoft.com/office/drawing/2014/main" id="{2F91144B-4037-4FA3-93D7-C74A7F1F54D4}"/>
              </a:ext>
            </a:extLst>
          </p:cNvPr>
          <p:cNvSpPr/>
          <p:nvPr/>
        </p:nvSpPr>
        <p:spPr>
          <a:xfrm flipV="1">
            <a:off x="862694" y="5679698"/>
            <a:ext cx="400050" cy="400050"/>
          </a:xfrm>
          <a:prstGeom prst="halfFrame">
            <a:avLst>
              <a:gd name="adj1" fmla="val 7421"/>
              <a:gd name="adj2" fmla="val 6789"/>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半闭框 42">
            <a:extLst>
              <a:ext uri="{FF2B5EF4-FFF2-40B4-BE49-F238E27FC236}">
                <a16:creationId xmlns:a16="http://schemas.microsoft.com/office/drawing/2014/main" id="{D7306DA0-5866-4DCA-803D-4F85BFEF8EAE}"/>
              </a:ext>
            </a:extLst>
          </p:cNvPr>
          <p:cNvSpPr/>
          <p:nvPr/>
        </p:nvSpPr>
        <p:spPr>
          <a:xfrm flipH="1" flipV="1">
            <a:off x="10929256" y="5679698"/>
            <a:ext cx="400050" cy="400050"/>
          </a:xfrm>
          <a:prstGeom prst="halfFrame">
            <a:avLst>
              <a:gd name="adj1" fmla="val 7421"/>
              <a:gd name="adj2" fmla="val 6789"/>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4A3507F5-2D27-49D5-A623-830E2B4CF99F}"/>
              </a:ext>
            </a:extLst>
          </p:cNvPr>
          <p:cNvSpPr txBox="1"/>
          <p:nvPr/>
        </p:nvSpPr>
        <p:spPr>
          <a:xfrm>
            <a:off x="6204478" y="4317226"/>
            <a:ext cx="4556374" cy="569515"/>
          </a:xfrm>
          <a:prstGeom prst="rect">
            <a:avLst/>
          </a:prstGeom>
          <a:noFill/>
        </p:spPr>
        <p:txBody>
          <a:bodyPr wrap="square" rtlCol="0">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报告人 ：皮朋朋</a:t>
            </a:r>
          </a:p>
        </p:txBody>
      </p:sp>
    </p:spTree>
    <p:extLst>
      <p:ext uri="{BB962C8B-B14F-4D97-AF65-F5344CB8AC3E}">
        <p14:creationId xmlns:p14="http://schemas.microsoft.com/office/powerpoint/2010/main" val="18254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A2E4318-C854-4D3C-A100-558DA2BB2146}"/>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C61ACBF8-0126-4691-84F5-F74ACB2FEB70}"/>
              </a:ext>
            </a:extLst>
          </p:cNvPr>
          <p:cNvSpPr>
            <a:spLocks noGrp="1"/>
          </p:cNvSpPr>
          <p:nvPr>
            <p:ph type="title"/>
          </p:nvPr>
        </p:nvSpPr>
        <p:spPr>
          <a:xfrm>
            <a:off x="240782" y="372636"/>
            <a:ext cx="3810222" cy="854075"/>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p:sp>
        <p:nvSpPr>
          <p:cNvPr id="6" name="内容占位符 5">
            <a:extLst>
              <a:ext uri="{FF2B5EF4-FFF2-40B4-BE49-F238E27FC236}">
                <a16:creationId xmlns:a16="http://schemas.microsoft.com/office/drawing/2014/main" id="{2292F639-DDFB-45F7-9F51-7CE009D4E363}"/>
              </a:ext>
            </a:extLst>
          </p:cNvPr>
          <p:cNvSpPr>
            <a:spLocks noGrp="1"/>
          </p:cNvSpPr>
          <p:nvPr>
            <p:ph idx="1"/>
          </p:nvPr>
        </p:nvSpPr>
        <p:spPr>
          <a:xfrm>
            <a:off x="240782" y="1226710"/>
            <a:ext cx="10515600" cy="5478889"/>
          </a:xfrm>
        </p:spPr>
        <p:txBody>
          <a:bodyPr/>
          <a:lstStyle/>
          <a:p>
            <a:pPr marL="228600" lvl="1">
              <a:spcBef>
                <a:spcPts val="1000"/>
              </a:spcBef>
            </a:pPr>
            <a:r>
              <a:rPr lang="zh-CN" altLang="en-US" dirty="0">
                <a:latin typeface="微软雅黑" panose="020B0503020204020204" pitchFamily="34" charset="-122"/>
                <a:ea typeface="微软雅黑" panose="020B0503020204020204" pitchFamily="34" charset="-122"/>
              </a:rPr>
              <a:t>属性值缺失</a:t>
            </a:r>
            <a:endParaRPr lang="en-US" altLang="zh-CN" dirty="0">
              <a:latin typeface="微软雅黑" panose="020B0503020204020204" pitchFamily="34" charset="-122"/>
              <a:ea typeface="微软雅黑" panose="020B0503020204020204" pitchFamily="34" charset="-122"/>
            </a:endParaRPr>
          </a:p>
          <a:p>
            <a:pPr marL="228600" lvl="1">
              <a:spcBef>
                <a:spcPts val="1000"/>
              </a:spcBef>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缺失值：在某些情况下，可供使用的数据可能缺少某些属性的值。例如</a:t>
            </a:r>
            <a:r>
              <a:rPr lang="en-US" altLang="zh-CN" dirty="0">
                <a:latin typeface="微软雅黑" panose="020B0503020204020204" pitchFamily="34" charset="-122"/>
                <a:ea typeface="微软雅黑" panose="020B0503020204020204" pitchFamily="34" charset="-122"/>
              </a:rPr>
              <a:t>(X,Y)</a:t>
            </a:r>
            <a:r>
              <a:rPr lang="zh-CN" altLang="en-US" dirty="0">
                <a:latin typeface="微软雅黑" panose="020B0503020204020204" pitchFamily="34" charset="-122"/>
                <a:ea typeface="微软雅黑" panose="020B0503020204020204" pitchFamily="34" charset="-122"/>
              </a:rPr>
              <a:t>是样本集</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的一个训练实例，</a:t>
            </a:r>
            <a:r>
              <a:rPr lang="en-US" altLang="zh-CN" dirty="0">
                <a:latin typeface="微软雅黑" panose="020B0503020204020204" pitchFamily="34" charset="-122"/>
                <a:ea typeface="微软雅黑" panose="020B0503020204020204" pitchFamily="34" charset="-122"/>
              </a:rPr>
              <a:t>X=(F1-v,F2-v,…,</a:t>
            </a:r>
            <a:r>
              <a:rPr lang="en-US" altLang="zh-CN" dirty="0" err="1">
                <a:latin typeface="微软雅黑" panose="020B0503020204020204" pitchFamily="34" charset="-122"/>
                <a:ea typeface="微软雅黑" panose="020B0503020204020204" pitchFamily="34" charset="-122"/>
              </a:rPr>
              <a:t>Fn</a:t>
            </a:r>
            <a:r>
              <a:rPr lang="en-US" altLang="zh-CN" dirty="0">
                <a:latin typeface="微软雅黑" panose="020B0503020204020204" pitchFamily="34" charset="-122"/>
                <a:ea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rPr>
              <a:t>。但是其属性</a:t>
            </a:r>
            <a:r>
              <a:rPr lang="en-US" altLang="zh-CN" dirty="0">
                <a:latin typeface="微软雅黑" panose="020B0503020204020204" pitchFamily="34" charset="-122"/>
                <a:ea typeface="微软雅黑" panose="020B0503020204020204" pitchFamily="34" charset="-122"/>
              </a:rPr>
              <a:t>Fi</a:t>
            </a:r>
            <a:r>
              <a:rPr lang="zh-CN" altLang="en-US" dirty="0">
                <a:latin typeface="微软雅黑" panose="020B0503020204020204" pitchFamily="34" charset="-122"/>
                <a:ea typeface="微软雅黑" panose="020B0503020204020204" pitchFamily="34" charset="-122"/>
              </a:rPr>
              <a:t>的值</a:t>
            </a:r>
            <a:r>
              <a:rPr lang="en-US" altLang="zh-CN" dirty="0">
                <a:latin typeface="微软雅黑" panose="020B0503020204020204" pitchFamily="34" charset="-122"/>
                <a:ea typeface="微软雅黑" panose="020B0503020204020204" pitchFamily="34" charset="-122"/>
              </a:rPr>
              <a:t>Fi-v</a:t>
            </a:r>
            <a:r>
              <a:rPr lang="zh-CN" altLang="en-US" dirty="0">
                <a:latin typeface="微软雅黑" panose="020B0503020204020204" pitchFamily="34" charset="-122"/>
                <a:ea typeface="微软雅黑" panose="020B0503020204020204" pitchFamily="34" charset="-122"/>
              </a:rPr>
              <a:t>未知。</a:t>
            </a:r>
            <a:endParaRPr lang="en-US" altLang="zh-CN" dirty="0">
              <a:latin typeface="微软雅黑" panose="020B0503020204020204" pitchFamily="34" charset="-122"/>
              <a:ea typeface="微软雅黑" panose="020B0503020204020204" pitchFamily="34" charset="-122"/>
            </a:endParaRPr>
          </a:p>
          <a:p>
            <a:pPr marL="228600" lvl="1">
              <a:spcBef>
                <a:spcPts val="1000"/>
              </a:spcBef>
            </a:pPr>
            <a:r>
              <a:rPr lang="zh-CN" altLang="en-US" dirty="0">
                <a:latin typeface="微软雅黑" panose="020B0503020204020204" pitchFamily="34" charset="-122"/>
                <a:ea typeface="微软雅黑" panose="020B0503020204020204" pitchFamily="34" charset="-122"/>
              </a:rPr>
              <a:t>处理策略：</a:t>
            </a:r>
            <a:endParaRPr lang="en-US" altLang="zh-CN" dirty="0">
              <a:latin typeface="微软雅黑" panose="020B0503020204020204" pitchFamily="34" charset="-122"/>
              <a:ea typeface="微软雅黑" panose="020B0503020204020204" pitchFamily="34" charset="-122"/>
            </a:endParaRPr>
          </a:p>
          <a:p>
            <a:pPr marL="228600" lvl="1">
              <a:spcBef>
                <a:spcPts val="1000"/>
              </a:spcBef>
            </a:pPr>
            <a:r>
              <a:rPr lang="zh-CN" altLang="en-US" dirty="0">
                <a:latin typeface="微软雅黑" panose="020B0503020204020204" pitchFamily="34" charset="-122"/>
                <a:ea typeface="微软雅黑" panose="020B0503020204020204" pitchFamily="34" charset="-122"/>
              </a:rPr>
              <a:t>处理缺少属性值的一种策略是赋给它结点</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所对应的训练实例中该属性的最常见值</a:t>
            </a:r>
            <a:endParaRPr lang="en-US" altLang="zh-CN" dirty="0">
              <a:latin typeface="微软雅黑" panose="020B0503020204020204" pitchFamily="34" charset="-122"/>
              <a:ea typeface="微软雅黑" panose="020B0503020204020204" pitchFamily="34" charset="-122"/>
            </a:endParaRPr>
          </a:p>
          <a:p>
            <a:pPr marL="228600" lvl="1">
              <a:spcBef>
                <a:spcPts val="1000"/>
              </a:spcBef>
            </a:pPr>
            <a:r>
              <a:rPr lang="zh-CN" altLang="en-US" dirty="0">
                <a:latin typeface="微软雅黑" panose="020B0503020204020204" pitchFamily="34" charset="-122"/>
                <a:ea typeface="微软雅黑" panose="020B0503020204020204" pitchFamily="34" charset="-122"/>
              </a:rPr>
              <a:t>另一种更复杂的策略是为</a:t>
            </a:r>
            <a:r>
              <a:rPr lang="en-US" altLang="zh-CN" dirty="0">
                <a:latin typeface="微软雅黑" panose="020B0503020204020204" pitchFamily="34" charset="-122"/>
                <a:ea typeface="微软雅黑" panose="020B0503020204020204" pitchFamily="34" charset="-122"/>
              </a:rPr>
              <a:t>Fi</a:t>
            </a:r>
            <a:r>
              <a:rPr lang="zh-CN" altLang="en-US" dirty="0">
                <a:latin typeface="微软雅黑" panose="020B0503020204020204" pitchFamily="34" charset="-122"/>
                <a:ea typeface="微软雅黑" panose="020B0503020204020204" pitchFamily="34" charset="-122"/>
              </a:rPr>
              <a:t>的每一个可能值赋予一个概率。例如，给定一个布尔属性</a:t>
            </a:r>
            <a:r>
              <a:rPr lang="en-US" altLang="zh-CN" dirty="0">
                <a:latin typeface="微软雅黑" panose="020B0503020204020204" pitchFamily="34" charset="-122"/>
                <a:ea typeface="微软雅黑" panose="020B0503020204020204" pitchFamily="34" charset="-122"/>
              </a:rPr>
              <a:t>Fi,</a:t>
            </a: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包含</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个已知</a:t>
            </a:r>
            <a:r>
              <a:rPr lang="en-US" altLang="zh-CN" dirty="0">
                <a:latin typeface="微软雅黑" panose="020B0503020204020204" pitchFamily="34" charset="-122"/>
                <a:ea typeface="微软雅黑" panose="020B0503020204020204" pitchFamily="34" charset="-122"/>
              </a:rPr>
              <a:t>Fi-v=1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Fi-v=0</a:t>
            </a:r>
            <a:r>
              <a:rPr lang="zh-CN" altLang="en-US" dirty="0">
                <a:latin typeface="微软雅黑" panose="020B0503020204020204" pitchFamily="34" charset="-122"/>
                <a:ea typeface="微软雅黑" panose="020B0503020204020204" pitchFamily="34" charset="-122"/>
              </a:rPr>
              <a:t>的实例，那么</a:t>
            </a:r>
            <a:r>
              <a:rPr lang="en-US" altLang="zh-CN" dirty="0">
                <a:latin typeface="微软雅黑" panose="020B0503020204020204" pitchFamily="34" charset="-122"/>
                <a:ea typeface="微软雅黑" panose="020B0503020204020204" pitchFamily="34" charset="-122"/>
              </a:rPr>
              <a:t>Fi-v=1</a:t>
            </a:r>
            <a:r>
              <a:rPr lang="zh-CN" altLang="en-US" dirty="0">
                <a:latin typeface="微软雅黑" panose="020B0503020204020204" pitchFamily="34" charset="-122"/>
                <a:ea typeface="微软雅黑" panose="020B0503020204020204" pitchFamily="34" charset="-122"/>
              </a:rPr>
              <a:t>的概率是</a:t>
            </a:r>
            <a:r>
              <a:rPr lang="en-US" altLang="zh-CN" dirty="0">
                <a:latin typeface="微软雅黑" panose="020B0503020204020204" pitchFamily="34" charset="-122"/>
                <a:ea typeface="微软雅黑" panose="020B0503020204020204" pitchFamily="34" charset="-122"/>
              </a:rPr>
              <a:t>0.6</a:t>
            </a:r>
            <a:r>
              <a:rPr lang="zh-CN" altLang="en-US"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Fi-v=0</a:t>
            </a:r>
            <a:r>
              <a:rPr lang="zh-CN" altLang="en-US" dirty="0">
                <a:latin typeface="微软雅黑" panose="020B0503020204020204" pitchFamily="34" charset="-122"/>
                <a:ea typeface="微软雅黑" panose="020B0503020204020204" pitchFamily="34" charset="-122"/>
              </a:rPr>
              <a:t>的概率是</a:t>
            </a:r>
            <a:r>
              <a:rPr lang="en-US" altLang="zh-CN" dirty="0">
                <a:latin typeface="微软雅黑" panose="020B0503020204020204" pitchFamily="34" charset="-122"/>
                <a:ea typeface="微软雅黑" panose="020B0503020204020204" pitchFamily="34" charset="-122"/>
              </a:rPr>
              <a:t>0.4</a:t>
            </a:r>
            <a:r>
              <a:rPr lang="zh-CN" altLang="en-US" dirty="0">
                <a:latin typeface="微软雅黑" panose="020B0503020204020204" pitchFamily="34" charset="-122"/>
                <a:ea typeface="微软雅黑" panose="020B0503020204020204" pitchFamily="34" charset="-122"/>
              </a:rPr>
              <a:t>。于是，实例</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被分配到</a:t>
            </a:r>
            <a:r>
              <a:rPr lang="en-US" altLang="zh-CN" dirty="0">
                <a:latin typeface="微软雅黑" panose="020B0503020204020204" pitchFamily="34" charset="-122"/>
                <a:ea typeface="微软雅黑" panose="020B0503020204020204" pitchFamily="34" charset="-122"/>
              </a:rPr>
              <a:t>Fi-v=1</a:t>
            </a:r>
            <a:r>
              <a:rPr lang="zh-CN" altLang="en-US" dirty="0">
                <a:latin typeface="微软雅黑" panose="020B0503020204020204" pitchFamily="34" charset="-122"/>
                <a:ea typeface="微软雅黑" panose="020B0503020204020204" pitchFamily="34" charset="-122"/>
              </a:rPr>
              <a:t>的分支，</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被分配到另一个分支。这些片段样例的目的是为了计算信息增益，另外，如果有第二个缺少值的属性必须被测试，这些样例可以在后继的树分支中被进一步细分。</a:t>
            </a:r>
            <a:endParaRPr lang="en-US" altLang="zh-CN" dirty="0">
              <a:latin typeface="微软雅黑" panose="020B0503020204020204" pitchFamily="34" charset="-122"/>
              <a:ea typeface="微软雅黑" panose="020B0503020204020204" pitchFamily="34" charset="-122"/>
            </a:endParaRPr>
          </a:p>
          <a:p>
            <a:pPr marL="228600" lvl="1">
              <a:spcBef>
                <a:spcPts val="1000"/>
              </a:spcBef>
            </a:pPr>
            <a:r>
              <a:rPr lang="zh-CN" altLang="en-US" dirty="0">
                <a:latin typeface="微软雅黑" panose="020B0503020204020204" pitchFamily="34" charset="-122"/>
                <a:ea typeface="微软雅黑" panose="020B0503020204020204" pitchFamily="34" charset="-122"/>
              </a:rPr>
              <a:t>简单处理策略就是丢弃这些样本。</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279786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324F2F-5E3F-44CE-B0D5-C920DFA56467}"/>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F9DD6A37-6EA5-44FB-AAB2-34393FD8E86B}"/>
              </a:ext>
            </a:extLst>
          </p:cNvPr>
          <p:cNvSpPr>
            <a:spLocks noGrp="1"/>
          </p:cNvSpPr>
          <p:nvPr>
            <p:ph type="title"/>
          </p:nvPr>
        </p:nvSpPr>
        <p:spPr>
          <a:xfrm>
            <a:off x="240782" y="372636"/>
            <a:ext cx="7074418" cy="854075"/>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p:sp>
        <p:nvSpPr>
          <p:cNvPr id="13" name="文本框 12">
            <a:extLst>
              <a:ext uri="{FF2B5EF4-FFF2-40B4-BE49-F238E27FC236}">
                <a16:creationId xmlns:a16="http://schemas.microsoft.com/office/drawing/2014/main" id="{5C288DAF-57FD-4C8A-9742-08D7DFCB704B}"/>
              </a:ext>
            </a:extLst>
          </p:cNvPr>
          <p:cNvSpPr txBox="1"/>
          <p:nvPr/>
        </p:nvSpPr>
        <p:spPr>
          <a:xfrm>
            <a:off x="161925" y="1352550"/>
            <a:ext cx="11849100" cy="526297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过拟合问题</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过拟合：有监督的算法需要考虑泛化能力，在有限样本的条件下，决策树超过一定规模后，训练错误率会减小，但测试错误率会增加。</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为了避免过拟合，采用剪枝技术</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剪枝：控制决策树规模的方法叫做剪枝，一种是预剪枝，一种是后剪枝。所谓预剪枝就是控制决策树的生长；后剪枝是指对完全生成的决策树进行修剪。</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预剪枝（</a:t>
            </a:r>
            <a:r>
              <a:rPr lang="en-US" altLang="zh-CN" sz="2400" dirty="0">
                <a:latin typeface="微软雅黑" panose="020B0503020204020204" pitchFamily="34" charset="-122"/>
                <a:ea typeface="微软雅黑" panose="020B0503020204020204" pitchFamily="34" charset="-122"/>
              </a:rPr>
              <a:t>pre-pruning)</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800100" lvl="1" indent="-342900">
              <a:buFont typeface="+mj-lt"/>
              <a:buAutoNum type="arabicPeriod"/>
            </a:pPr>
            <a:r>
              <a:rPr lang="zh-CN" altLang="en-US" sz="2400" dirty="0">
                <a:latin typeface="微软雅黑" panose="020B0503020204020204" pitchFamily="34" charset="-122"/>
                <a:ea typeface="微软雅黑" panose="020B0503020204020204" pitchFamily="34" charset="-122"/>
              </a:rPr>
              <a:t>数据划分法：数据划分成训练样本和测试样本，使用训练样本进行训练，使用测试样本进行树生长检测。</a:t>
            </a:r>
            <a:endParaRPr lang="en-US" altLang="zh-CN" sz="2400" dirty="0">
              <a:latin typeface="微软雅黑" panose="020B0503020204020204" pitchFamily="34" charset="-122"/>
              <a:ea typeface="微软雅黑" panose="020B0503020204020204" pitchFamily="34" charset="-122"/>
            </a:endParaRPr>
          </a:p>
          <a:p>
            <a:pPr marL="800100" lvl="1" indent="-342900">
              <a:buFont typeface="+mj-lt"/>
              <a:buAutoNum type="arabicPeriod"/>
            </a:pPr>
            <a:r>
              <a:rPr lang="zh-CN" altLang="en-US" sz="2400" dirty="0">
                <a:latin typeface="微软雅黑" panose="020B0503020204020204" pitchFamily="34" charset="-122"/>
                <a:ea typeface="微软雅黑" panose="020B0503020204020204" pitchFamily="34" charset="-122"/>
              </a:rPr>
              <a:t>阈值法：当某节点的信息增益小于某阈值时，停止树生长。</a:t>
            </a:r>
            <a:endParaRPr lang="en-US" altLang="zh-CN" sz="2400" dirty="0">
              <a:latin typeface="微软雅黑" panose="020B0503020204020204" pitchFamily="34" charset="-122"/>
              <a:ea typeface="微软雅黑" panose="020B0503020204020204" pitchFamily="34" charset="-122"/>
            </a:endParaRPr>
          </a:p>
          <a:p>
            <a:pPr marL="800100" lvl="1" indent="-342900">
              <a:buFont typeface="+mj-lt"/>
              <a:buAutoNum type="arabicPeriod"/>
            </a:pPr>
            <a:r>
              <a:rPr lang="zh-CN" altLang="en-US" sz="2400" dirty="0">
                <a:latin typeface="微软雅黑" panose="020B0503020204020204" pitchFamily="34" charset="-122"/>
                <a:ea typeface="微软雅黑" panose="020B0503020204020204" pitchFamily="34" charset="-122"/>
              </a:rPr>
              <a:t>信息增益的统计显著性分析：从已有节点获得的所有信息增益统计其分布，如果继续生长得到的信息增益与该分布相比不显著，则停止树的生长。</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优点：简单直接。</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缺点：对于不回朔的贪婪算法，缺乏后效性考虑，可能导致树提前停止</a:t>
            </a:r>
            <a:r>
              <a:rPr lang="zh-CN" altLang="en-US" dirty="0"/>
              <a:t>。</a:t>
            </a:r>
            <a:endParaRPr lang="en-US" altLang="zh-CN" dirty="0"/>
          </a:p>
        </p:txBody>
      </p:sp>
    </p:spTree>
    <p:extLst>
      <p:ext uri="{BB962C8B-B14F-4D97-AF65-F5344CB8AC3E}">
        <p14:creationId xmlns:p14="http://schemas.microsoft.com/office/powerpoint/2010/main" val="265378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742E18A-A27E-4BD2-A17B-442808F95148}"/>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8B1D5679-FB72-4193-ADEA-314129ADFC9D}"/>
              </a:ext>
            </a:extLst>
          </p:cNvPr>
          <p:cNvSpPr>
            <a:spLocks noGrp="1"/>
          </p:cNvSpPr>
          <p:nvPr>
            <p:ph type="title"/>
          </p:nvPr>
        </p:nvSpPr>
        <p:spPr>
          <a:xfrm>
            <a:off x="240781" y="372636"/>
            <a:ext cx="7453001" cy="854075"/>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p:sp>
        <p:nvSpPr>
          <p:cNvPr id="10" name="文本框 9">
            <a:extLst>
              <a:ext uri="{FF2B5EF4-FFF2-40B4-BE49-F238E27FC236}">
                <a16:creationId xmlns:a16="http://schemas.microsoft.com/office/drawing/2014/main" id="{8046ED5D-332B-45CA-A0D8-9F19288E3FEF}"/>
              </a:ext>
            </a:extLst>
          </p:cNvPr>
          <p:cNvSpPr txBox="1"/>
          <p:nvPr/>
        </p:nvSpPr>
        <p:spPr>
          <a:xfrm>
            <a:off x="240781" y="1352550"/>
            <a:ext cx="11846444" cy="553997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过拟合问题</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后剪枝</a:t>
            </a:r>
            <a:r>
              <a:rPr lang="en-US" altLang="zh-CN" sz="2400" dirty="0">
                <a:latin typeface="微软雅黑" panose="020B0503020204020204" pitchFamily="34" charset="-122"/>
                <a:ea typeface="微软雅黑" panose="020B0503020204020204" pitchFamily="34" charset="-122"/>
              </a:rPr>
              <a:t>(post-pruning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a:p>
            <a:pPr marL="800100" lvl="1" indent="-342900">
              <a:buFont typeface="+mj-lt"/>
              <a:buAutoNum type="arabicPeriod"/>
            </a:pPr>
            <a:r>
              <a:rPr lang="zh-CN" altLang="en-US" sz="2400" dirty="0">
                <a:latin typeface="微软雅黑" panose="020B0503020204020204" pitchFamily="34" charset="-122"/>
                <a:ea typeface="微软雅黑" panose="020B0503020204020204" pitchFamily="34" charset="-122"/>
              </a:rPr>
              <a:t>减少分类错误修建法：使用独立的剪枝集估计剪枝前后的分类错误率，基于此进行剪枝。</a:t>
            </a:r>
            <a:endParaRPr lang="en-US" altLang="zh-CN" sz="2400" dirty="0">
              <a:latin typeface="微软雅黑" panose="020B0503020204020204" pitchFamily="34" charset="-122"/>
              <a:ea typeface="微软雅黑" panose="020B0503020204020204" pitchFamily="34" charset="-122"/>
            </a:endParaRPr>
          </a:p>
          <a:p>
            <a:pPr marL="800100" lvl="1" indent="-342900">
              <a:buFont typeface="+mj-lt"/>
              <a:buAutoNum type="arabicPeriod"/>
            </a:pPr>
            <a:r>
              <a:rPr lang="zh-CN" altLang="en-US" sz="2400" dirty="0">
                <a:latin typeface="微软雅黑" panose="020B0503020204020204" pitchFamily="34" charset="-122"/>
                <a:ea typeface="微软雅黑" panose="020B0503020204020204" pitchFamily="34" charset="-122"/>
              </a:rPr>
              <a:t>最小代价与复杂性折中的剪枝：对剪枝后的树综合评价错误率复杂性，决定是否剪枝。</a:t>
            </a:r>
            <a:endParaRPr lang="en-US" altLang="zh-CN" sz="2400" dirty="0">
              <a:latin typeface="微软雅黑" panose="020B0503020204020204" pitchFamily="34" charset="-122"/>
              <a:ea typeface="微软雅黑" panose="020B0503020204020204" pitchFamily="34" charset="-122"/>
            </a:endParaRPr>
          </a:p>
          <a:p>
            <a:pPr marL="800100" lvl="1" indent="-342900">
              <a:buFont typeface="+mj-lt"/>
              <a:buAutoNum type="arabicPeriod"/>
            </a:pPr>
            <a:r>
              <a:rPr lang="zh-CN" altLang="en-US" sz="2400" dirty="0">
                <a:latin typeface="微软雅黑" panose="020B0503020204020204" pitchFamily="34" charset="-122"/>
                <a:ea typeface="微软雅黑" panose="020B0503020204020204" pitchFamily="34" charset="-122"/>
              </a:rPr>
              <a:t>最小描述长度准则：最简单的数就是最好的树。对决策树进行编码，通过剪枝得到编码最小的树</a:t>
            </a:r>
            <a:endParaRPr lang="en-US" altLang="zh-CN" sz="2400" dirty="0">
              <a:latin typeface="微软雅黑" panose="020B0503020204020204" pitchFamily="34" charset="-122"/>
              <a:ea typeface="微软雅黑" panose="020B0503020204020204" pitchFamily="34" charset="-122"/>
            </a:endParaRPr>
          </a:p>
          <a:p>
            <a:pPr marL="800100" lvl="1" indent="-342900">
              <a:buFont typeface="+mj-lt"/>
              <a:buAutoNum type="arabicPeriod"/>
            </a:pPr>
            <a:r>
              <a:rPr lang="zh-CN" altLang="en-US" sz="2400" dirty="0">
                <a:latin typeface="微软雅黑" panose="020B0503020204020204" pitchFamily="34" charset="-122"/>
                <a:ea typeface="微软雅黑" panose="020B0503020204020204" pitchFamily="34" charset="-122"/>
              </a:rPr>
              <a:t>规则后剪枝：将训练完的决策树转换成规则，通过删除不会降低估计精度的前提下修剪每一条规则。</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优点：实际应用有效</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缺点：数据量大时，计算代价比较大</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常见的后剪枝方法有：</a:t>
            </a:r>
            <a:r>
              <a:rPr lang="en-US" altLang="zh-CN" sz="2400" dirty="0">
                <a:latin typeface="微软雅黑" panose="020B0503020204020204" pitchFamily="34" charset="-122"/>
                <a:ea typeface="微软雅黑" panose="020B0503020204020204" pitchFamily="34" charset="-122"/>
              </a:rPr>
              <a:t>Reduced-Error(REP,</a:t>
            </a:r>
            <a:r>
              <a:rPr lang="zh-CN" altLang="en-US" sz="2400" dirty="0">
                <a:latin typeface="微软雅黑" panose="020B0503020204020204" pitchFamily="34" charset="-122"/>
                <a:ea typeface="微软雅黑" panose="020B0503020204020204" pitchFamily="34" charset="-122"/>
              </a:rPr>
              <a:t>错误率降低剪枝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Pessimistic Error Pruning(PEP,</a:t>
            </a:r>
            <a:r>
              <a:rPr lang="zh-CN" altLang="en-US" sz="2400" dirty="0">
                <a:latin typeface="微软雅黑" panose="020B0503020204020204" pitchFamily="34" charset="-122"/>
                <a:ea typeface="微软雅黑" panose="020B0503020204020204" pitchFamily="34" charset="-122"/>
              </a:rPr>
              <a:t>悲观剪枝</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Cost-Complexity Pruning(CCP,</a:t>
            </a:r>
            <a:r>
              <a:rPr lang="zh-CN" altLang="en-US" sz="2400" dirty="0">
                <a:latin typeface="微软雅黑" panose="020B0503020204020204" pitchFamily="34" charset="-122"/>
                <a:ea typeface="微软雅黑" panose="020B0503020204020204" pitchFamily="34" charset="-122"/>
              </a:rPr>
              <a:t>代价复杂度</a:t>
            </a:r>
            <a:r>
              <a:rPr lang="en-US" altLang="zh-CN" sz="2400"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endParaRPr lang="zh-CN" altLang="en-US" b="1" dirty="0"/>
          </a:p>
        </p:txBody>
      </p:sp>
    </p:spTree>
    <p:extLst>
      <p:ext uri="{BB962C8B-B14F-4D97-AF65-F5344CB8AC3E}">
        <p14:creationId xmlns:p14="http://schemas.microsoft.com/office/powerpoint/2010/main" val="208710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CBE75A-83F8-4095-A4B6-3902F0B2A9DD}"/>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601BB835-D4B6-40AE-A330-F73809049FA5}"/>
              </a:ext>
            </a:extLst>
          </p:cNvPr>
          <p:cNvSpPr>
            <a:spLocks noGrp="1"/>
          </p:cNvSpPr>
          <p:nvPr>
            <p:ph type="title"/>
          </p:nvPr>
        </p:nvSpPr>
        <p:spPr>
          <a:xfrm>
            <a:off x="240781" y="372636"/>
            <a:ext cx="8229600" cy="854075"/>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p:sp>
        <p:nvSpPr>
          <p:cNvPr id="8" name="文本框 7">
            <a:extLst>
              <a:ext uri="{FF2B5EF4-FFF2-40B4-BE49-F238E27FC236}">
                <a16:creationId xmlns:a16="http://schemas.microsoft.com/office/drawing/2014/main" id="{01E7BF1B-E2CF-4E64-AAD0-F23C79C60D9F}"/>
              </a:ext>
            </a:extLst>
          </p:cNvPr>
          <p:cNvSpPr txBox="1"/>
          <p:nvPr/>
        </p:nvSpPr>
        <p:spPr>
          <a:xfrm>
            <a:off x="171450" y="1226711"/>
            <a:ext cx="11779769" cy="332398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过拟合问题</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决策树方法中的</a:t>
            </a:r>
            <a:r>
              <a:rPr lang="en-US" altLang="zh-CN" sz="2400" dirty="0">
                <a:latin typeface="微软雅黑" panose="020B0503020204020204" pitchFamily="34" charset="-122"/>
                <a:ea typeface="微软雅黑" panose="020B0503020204020204" pitchFamily="34" charset="-122"/>
              </a:rPr>
              <a:t>CART,ID3,C4.5</a:t>
            </a:r>
            <a:r>
              <a:rPr lang="zh-CN" altLang="en-US" sz="2400" dirty="0">
                <a:latin typeface="微软雅黑" panose="020B0503020204020204" pitchFamily="34" charset="-122"/>
                <a:ea typeface="微软雅黑" panose="020B0503020204020204" pitchFamily="34" charset="-122"/>
              </a:rPr>
              <a:t>算法主要采用后剪枝技术。后剪枝操作是一个边修剪边检验的过程，一般规则标准是：在决策树的不断剪枝操作过程中，将原样本集合或新数据集合作为测试数据，检测决策树对测试数据的预测精度，并计算出相应的错误率，如果剪掉某个子树后的决策树对测试数据的预测精度或者其他测度不降低，那么剪掉该子树。</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C4.5</a:t>
            </a:r>
            <a:r>
              <a:rPr lang="zh-CN" altLang="en-US" sz="2400" dirty="0">
                <a:latin typeface="微软雅黑" panose="020B0503020204020204" pitchFamily="34" charset="-122"/>
                <a:ea typeface="微软雅黑" panose="020B0503020204020204" pitchFamily="34" charset="-122"/>
              </a:rPr>
              <a:t>采用</a:t>
            </a:r>
            <a:r>
              <a:rPr lang="en-US" altLang="zh-CN" sz="2400" dirty="0">
                <a:latin typeface="微软雅黑" panose="020B0503020204020204" pitchFamily="34" charset="-122"/>
                <a:ea typeface="微软雅黑" panose="020B0503020204020204" pitchFamily="34" charset="-122"/>
              </a:rPr>
              <a:t>Pessimistic Error Pruning(PEP</a:t>
            </a:r>
            <a:r>
              <a:rPr lang="zh-CN" altLang="en-US" sz="2400" dirty="0">
                <a:latin typeface="微软雅黑" panose="020B0503020204020204" pitchFamily="34" charset="-122"/>
                <a:ea typeface="微软雅黑" panose="020B0503020204020204" pitchFamily="34" charset="-122"/>
              </a:rPr>
              <a:t>，悲观剪枝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，它使用训练集生成决策树又用它来进行剪枝，不需要独立的剪枝集。</a:t>
            </a:r>
            <a:endParaRPr lang="en-US" altLang="zh-CN" sz="24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011637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E24262-ED25-4089-99E4-EEC8908002A3}"/>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CA3C9ED6-4536-4419-BC8E-815CCE531025}"/>
              </a:ext>
            </a:extLst>
          </p:cNvPr>
          <p:cNvSpPr>
            <a:spLocks noGrp="1"/>
          </p:cNvSpPr>
          <p:nvPr>
            <p:ph type="title"/>
          </p:nvPr>
        </p:nvSpPr>
        <p:spPr>
          <a:xfrm>
            <a:off x="240781" y="372636"/>
            <a:ext cx="8326054" cy="854075"/>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p:sp>
        <p:nvSpPr>
          <p:cNvPr id="7" name="文本框 6">
            <a:extLst>
              <a:ext uri="{FF2B5EF4-FFF2-40B4-BE49-F238E27FC236}">
                <a16:creationId xmlns:a16="http://schemas.microsoft.com/office/drawing/2014/main" id="{C4DC30CB-E8C6-4650-8146-F3216D5F64D5}"/>
              </a:ext>
            </a:extLst>
          </p:cNvPr>
          <p:cNvSpPr txBox="1"/>
          <p:nvPr/>
        </p:nvSpPr>
        <p:spPr>
          <a:xfrm>
            <a:off x="240781" y="1226711"/>
            <a:ext cx="11687175"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算法流程：</a:t>
            </a:r>
            <a:endParaRPr lang="en-US" altLang="zh-CN" sz="2400" dirty="0">
              <a:latin typeface="微软雅黑" panose="020B0503020204020204" pitchFamily="34" charset="-122"/>
              <a:ea typeface="微软雅黑" panose="020B0503020204020204" pitchFamily="34" charset="-122"/>
            </a:endParaRPr>
          </a:p>
          <a:p>
            <a:pPr marL="400050" indent="-400050">
              <a:buFont typeface="+mj-lt"/>
              <a:buAutoNum type="romanUcPeriod"/>
            </a:pPr>
            <a:r>
              <a:rPr lang="zh-CN" altLang="en-US" sz="2400" dirty="0">
                <a:latin typeface="微软雅黑" panose="020B0503020204020204" pitchFamily="34" charset="-122"/>
                <a:ea typeface="微软雅黑" panose="020B0503020204020204" pitchFamily="34" charset="-122"/>
              </a:rPr>
              <a:t>选择节点分裂属性</a:t>
            </a:r>
            <a:endParaRPr lang="en-US" altLang="zh-CN" sz="2400" dirty="0">
              <a:latin typeface="微软雅黑" panose="020B0503020204020204" pitchFamily="34" charset="-122"/>
              <a:ea typeface="微软雅黑" panose="020B0503020204020204" pitchFamily="34" charset="-122"/>
            </a:endParaRPr>
          </a:p>
          <a:p>
            <a:pPr marL="400050" indent="-400050">
              <a:buFont typeface="+mj-lt"/>
              <a:buAutoNum type="romanUcPeriod"/>
            </a:pPr>
            <a:r>
              <a:rPr lang="zh-CN" altLang="en-US" sz="2400" dirty="0">
                <a:latin typeface="微软雅黑" panose="020B0503020204020204" pitchFamily="34" charset="-122"/>
                <a:ea typeface="微软雅黑" panose="020B0503020204020204" pitchFamily="34" charset="-122"/>
              </a:rPr>
              <a:t>建立新的节点，划分数据集</a:t>
            </a:r>
            <a:endParaRPr lang="en-US" altLang="zh-CN" sz="2400" dirty="0">
              <a:latin typeface="微软雅黑" panose="020B0503020204020204" pitchFamily="34" charset="-122"/>
              <a:ea typeface="微软雅黑" panose="020B0503020204020204" pitchFamily="34" charset="-122"/>
            </a:endParaRPr>
          </a:p>
          <a:p>
            <a:pPr marL="400050" indent="-400050">
              <a:buFont typeface="+mj-lt"/>
              <a:buAutoNum type="romanUcPeriod"/>
            </a:pPr>
            <a:r>
              <a:rPr lang="zh-CN" altLang="en-US" sz="2400" dirty="0">
                <a:latin typeface="微软雅黑" panose="020B0503020204020204" pitchFamily="34" charset="-122"/>
                <a:ea typeface="微软雅黑" panose="020B0503020204020204" pitchFamily="34" charset="-122"/>
              </a:rPr>
              <a:t>判断节点是否到生长停止条件，如果是，终止生长，如果不是转到</a:t>
            </a:r>
            <a:r>
              <a:rPr lang="en-US" altLang="zh-CN" sz="2400" dirty="0">
                <a:latin typeface="微软雅黑" panose="020B0503020204020204" pitchFamily="34" charset="-122"/>
                <a:ea typeface="微软雅黑" panose="020B0503020204020204" pitchFamily="34" charset="-122"/>
              </a:rPr>
              <a:t>Ι</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357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6FAC43F-EFB6-4E2D-84C3-8DC4699F4215}"/>
              </a:ext>
            </a:extLst>
          </p:cNvPr>
          <p:cNvSpPr/>
          <p:nvPr/>
        </p:nvSpPr>
        <p:spPr>
          <a:xfrm>
            <a:off x="0" y="458952"/>
            <a:ext cx="8229600" cy="6814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a:extLst>
              <a:ext uri="{FF2B5EF4-FFF2-40B4-BE49-F238E27FC236}">
                <a16:creationId xmlns:a16="http://schemas.microsoft.com/office/drawing/2014/main" id="{D9E23534-CF91-4FAB-AA9B-439601A36B3C}"/>
              </a:ext>
            </a:extLst>
          </p:cNvPr>
          <p:cNvSpPr>
            <a:spLocks noGrp="1"/>
          </p:cNvSpPr>
          <p:nvPr>
            <p:ph type="title"/>
          </p:nvPr>
        </p:nvSpPr>
        <p:spPr>
          <a:xfrm>
            <a:off x="240781" y="372636"/>
            <a:ext cx="7988819" cy="854075"/>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p:sp>
        <p:nvSpPr>
          <p:cNvPr id="6" name="文本框 5">
            <a:extLst>
              <a:ext uri="{FF2B5EF4-FFF2-40B4-BE49-F238E27FC236}">
                <a16:creationId xmlns:a16="http://schemas.microsoft.com/office/drawing/2014/main" id="{47D262CE-0549-4F6F-8140-AE7FE8FFEDDF}"/>
              </a:ext>
            </a:extLst>
          </p:cNvPr>
          <p:cNvSpPr txBox="1"/>
          <p:nvPr/>
        </p:nvSpPr>
        <p:spPr>
          <a:xfrm>
            <a:off x="240781" y="1226711"/>
            <a:ext cx="11710438" cy="5262979"/>
          </a:xfrm>
          <a:prstGeom prst="rect">
            <a:avLst/>
          </a:prstGeom>
          <a:noFill/>
        </p:spPr>
        <p:txBody>
          <a:bodyPr wrap="square" rtlCol="0">
            <a:spAutoFit/>
          </a:bodyPr>
          <a:lstStyle/>
          <a:p>
            <a:pPr algn="ctr"/>
            <a:r>
              <a:rPr lang="en-US" altLang="zh-CN" sz="2400" dirty="0">
                <a:latin typeface="微软雅黑" panose="020B0503020204020204" pitchFamily="34" charset="-122"/>
                <a:ea typeface="微软雅黑" panose="020B0503020204020204" pitchFamily="34" charset="-122"/>
              </a:rPr>
              <a:t>C4.5</a:t>
            </a:r>
            <a:r>
              <a:rPr lang="zh-CN" altLang="en-US" sz="2400" dirty="0">
                <a:latin typeface="微软雅黑" panose="020B0503020204020204" pitchFamily="34" charset="-122"/>
                <a:ea typeface="微软雅黑" panose="020B0503020204020204" pitchFamily="34" charset="-122"/>
              </a:rPr>
              <a:t>算法步骤示意</a:t>
            </a:r>
            <a:endParaRPr lang="en-US" altLang="zh-CN" sz="2400" dirty="0">
              <a:latin typeface="微软雅黑" panose="020B0503020204020204" pitchFamily="34" charset="-122"/>
              <a:ea typeface="微软雅黑" panose="020B0503020204020204" pitchFamily="34" charset="-122"/>
            </a:endParaRPr>
          </a:p>
          <a:p>
            <a:pPr algn="ct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C4.5(</a:t>
            </a:r>
            <a:r>
              <a:rPr lang="en-US" altLang="zh-CN" sz="2400" dirty="0" err="1">
                <a:latin typeface="微软雅黑" panose="020B0503020204020204" pitchFamily="34" charset="-122"/>
                <a:ea typeface="微软雅黑" panose="020B0503020204020204" pitchFamily="34" charset="-122"/>
              </a:rPr>
              <a:t>DataSet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featureList</a:t>
            </a:r>
            <a:r>
              <a:rPr lang="en-US" altLang="zh-CN" sz="2400"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创建根节点</a:t>
            </a:r>
            <a:r>
              <a:rPr lang="en-US" altLang="zh-CN" sz="2400" dirty="0">
                <a:latin typeface="微软雅黑" panose="020B0503020204020204" pitchFamily="34" charset="-122"/>
                <a:ea typeface="微软雅黑" panose="020B0503020204020204" pitchFamily="34" charset="-122"/>
              </a:rPr>
              <a:t>R</a:t>
            </a: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如果当前</a:t>
            </a:r>
            <a:r>
              <a:rPr lang="en-US" altLang="zh-CN" sz="2400" dirty="0" err="1">
                <a:latin typeface="微软雅黑" panose="020B0503020204020204" pitchFamily="34" charset="-122"/>
                <a:ea typeface="微软雅黑" panose="020B0503020204020204" pitchFamily="34" charset="-122"/>
              </a:rPr>
              <a:t>DataSet</a:t>
            </a:r>
            <a:r>
              <a:rPr lang="zh-CN" altLang="en-US" sz="2400" dirty="0">
                <a:latin typeface="微软雅黑" panose="020B0503020204020204" pitchFamily="34" charset="-122"/>
                <a:ea typeface="微软雅黑" panose="020B0503020204020204" pitchFamily="34" charset="-122"/>
              </a:rPr>
              <a:t>中的数据都属于同一类，则标记</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的类别为该类</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如果当前</a:t>
            </a:r>
            <a:r>
              <a:rPr lang="en-US" altLang="zh-CN" sz="2400" dirty="0" err="1">
                <a:latin typeface="微软雅黑" panose="020B0503020204020204" pitchFamily="34" charset="-122"/>
                <a:ea typeface="微软雅黑" panose="020B0503020204020204" pitchFamily="34" charset="-122"/>
              </a:rPr>
              <a:t>featureList</a:t>
            </a:r>
            <a:r>
              <a:rPr lang="zh-CN" altLang="en-US" sz="2400" dirty="0">
                <a:latin typeface="微软雅黑" panose="020B0503020204020204" pitchFamily="34" charset="-122"/>
                <a:ea typeface="微软雅黑" panose="020B0503020204020204" pitchFamily="34" charset="-122"/>
              </a:rPr>
              <a:t>集合为空，则标记</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的类别为当前</a:t>
            </a:r>
            <a:r>
              <a:rPr lang="en-US" altLang="zh-CN" sz="2400" dirty="0" err="1">
                <a:latin typeface="微软雅黑" panose="020B0503020204020204" pitchFamily="34" charset="-122"/>
                <a:ea typeface="微软雅黑" panose="020B0503020204020204" pitchFamily="34" charset="-122"/>
              </a:rPr>
              <a:t>DataSet</a:t>
            </a:r>
            <a:r>
              <a:rPr lang="zh-CN" altLang="en-US" sz="2400" dirty="0">
                <a:latin typeface="微软雅黑" panose="020B0503020204020204" pitchFamily="34" charset="-122"/>
                <a:ea typeface="微软雅黑" panose="020B0503020204020204" pitchFamily="34" charset="-122"/>
              </a:rPr>
              <a:t>中样本最多的类别</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递归情况：</a:t>
            </a:r>
            <a:endParaRPr lang="en-US" altLang="zh-CN" sz="24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从</a:t>
            </a:r>
            <a:r>
              <a:rPr lang="en-US" altLang="zh-CN" sz="2400" dirty="0" err="1">
                <a:latin typeface="微软雅黑" panose="020B0503020204020204" pitchFamily="34" charset="-122"/>
                <a:ea typeface="微软雅黑" panose="020B0503020204020204" pitchFamily="34" charset="-122"/>
              </a:rPr>
              <a:t>featureList</a:t>
            </a:r>
            <a:r>
              <a:rPr lang="zh-CN" altLang="en-US" sz="2400" dirty="0">
                <a:latin typeface="微软雅黑" panose="020B0503020204020204" pitchFamily="34" charset="-122"/>
                <a:ea typeface="微软雅黑" panose="020B0503020204020204" pitchFamily="34" charset="-122"/>
              </a:rPr>
              <a:t>中选择属性</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选择</a:t>
            </a:r>
            <a:r>
              <a:rPr lang="en-US" altLang="zh-CN" sz="2400" dirty="0" err="1">
                <a:latin typeface="微软雅黑" panose="020B0503020204020204" pitchFamily="34" charset="-122"/>
                <a:ea typeface="微软雅黑" panose="020B0503020204020204" pitchFamily="34" charset="-122"/>
              </a:rPr>
              <a:t>GainRatio</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DataSet,F</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最大的属性，选择属性参见上面的离散化过程）</a:t>
            </a:r>
            <a:endParaRPr lang="en-US" altLang="zh-CN" sz="24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根据</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的每一个值</a:t>
            </a:r>
            <a:r>
              <a:rPr lang="en-US" altLang="zh-CN" sz="2400" dirty="0">
                <a:latin typeface="微软雅黑" panose="020B0503020204020204" pitchFamily="34" charset="-122"/>
                <a:ea typeface="微软雅黑" panose="020B0503020204020204" pitchFamily="34" charset="-122"/>
              </a:rPr>
              <a:t>v</a:t>
            </a:r>
            <a:r>
              <a:rPr lang="zh-CN" altLang="en-US" sz="2400" dirty="0">
                <a:latin typeface="微软雅黑" panose="020B0503020204020204" pitchFamily="34" charset="-122"/>
                <a:ea typeface="微软雅黑" panose="020B0503020204020204" pitchFamily="34" charset="-122"/>
              </a:rPr>
              <a:t>，将</a:t>
            </a:r>
            <a:r>
              <a:rPr lang="en-US" altLang="zh-CN" sz="2400" dirty="0" err="1">
                <a:latin typeface="微软雅黑" panose="020B0503020204020204" pitchFamily="34" charset="-122"/>
                <a:ea typeface="微软雅黑" panose="020B0503020204020204" pitchFamily="34" charset="-122"/>
              </a:rPr>
              <a:t>DataSet</a:t>
            </a:r>
            <a:r>
              <a:rPr lang="zh-CN" altLang="en-US" sz="2400" dirty="0">
                <a:latin typeface="微软雅黑" panose="020B0503020204020204" pitchFamily="34" charset="-122"/>
                <a:ea typeface="微软雅黑" panose="020B0503020204020204" pitchFamily="34" charset="-122"/>
              </a:rPr>
              <a:t>划分为不同的子集</a:t>
            </a:r>
            <a:r>
              <a:rPr lang="en-US" altLang="zh-CN" sz="2400" dirty="0">
                <a:latin typeface="微软雅黑" panose="020B0503020204020204" pitchFamily="34" charset="-122"/>
                <a:ea typeface="微软雅黑" panose="020B0503020204020204" pitchFamily="34" charset="-122"/>
              </a:rPr>
              <a:t>DS</a:t>
            </a:r>
            <a:r>
              <a:rPr lang="zh-CN" altLang="en-US" sz="2400" dirty="0">
                <a:latin typeface="微软雅黑" panose="020B0503020204020204" pitchFamily="34" charset="-122"/>
                <a:ea typeface="微软雅黑" panose="020B0503020204020204" pitchFamily="34" charset="-122"/>
              </a:rPr>
              <a:t>，对于每一个</a:t>
            </a:r>
            <a:r>
              <a:rPr lang="en-US" altLang="zh-CN" sz="2400" dirty="0">
                <a:latin typeface="微软雅黑" panose="020B0503020204020204" pitchFamily="34" charset="-122"/>
                <a:ea typeface="微软雅黑" panose="020B0503020204020204" pitchFamily="34" charset="-122"/>
              </a:rPr>
              <a:t>DS</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1200150" lvl="2"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创建节点</a:t>
            </a:r>
            <a:r>
              <a:rPr lang="en-US" altLang="zh-CN" sz="2400" dirty="0">
                <a:latin typeface="微软雅黑" panose="020B0503020204020204" pitchFamily="34" charset="-122"/>
                <a:ea typeface="微软雅黑" panose="020B0503020204020204" pitchFamily="34" charset="-122"/>
              </a:rPr>
              <a:t>C</a:t>
            </a:r>
          </a:p>
          <a:p>
            <a:pPr marL="1200150" lvl="2"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如果</a:t>
            </a:r>
            <a:r>
              <a:rPr lang="en-US" altLang="zh-CN" sz="2400" dirty="0">
                <a:latin typeface="微软雅黑" panose="020B0503020204020204" pitchFamily="34" charset="-122"/>
                <a:ea typeface="微软雅黑" panose="020B0503020204020204" pitchFamily="34" charset="-122"/>
              </a:rPr>
              <a:t>DS</a:t>
            </a:r>
            <a:r>
              <a:rPr lang="zh-CN" altLang="en-US" sz="2400" dirty="0">
                <a:latin typeface="微软雅黑" panose="020B0503020204020204" pitchFamily="34" charset="-122"/>
                <a:ea typeface="微软雅黑" panose="020B0503020204020204" pitchFamily="34" charset="-122"/>
              </a:rPr>
              <a:t>为空，节点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标记为</a:t>
            </a:r>
            <a:r>
              <a:rPr lang="en-US" altLang="zh-CN" sz="2400" dirty="0" err="1">
                <a:latin typeface="微软雅黑" panose="020B0503020204020204" pitchFamily="34" charset="-122"/>
                <a:ea typeface="微软雅黑" panose="020B0503020204020204" pitchFamily="34" charset="-122"/>
              </a:rPr>
              <a:t>DataSet</a:t>
            </a:r>
            <a:r>
              <a:rPr lang="zh-CN" altLang="en-US" sz="2400" dirty="0">
                <a:latin typeface="微软雅黑" panose="020B0503020204020204" pitchFamily="34" charset="-122"/>
                <a:ea typeface="微软雅黑" panose="020B0503020204020204" pitchFamily="34" charset="-122"/>
              </a:rPr>
              <a:t>中样本最多的类别</a:t>
            </a:r>
            <a:endParaRPr lang="en-US" altLang="zh-CN" sz="2400" dirty="0">
              <a:latin typeface="微软雅黑" panose="020B0503020204020204" pitchFamily="34" charset="-122"/>
              <a:ea typeface="微软雅黑" panose="020B0503020204020204" pitchFamily="34" charset="-122"/>
            </a:endParaRPr>
          </a:p>
          <a:p>
            <a:pPr marL="1200150" lvl="2"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如果</a:t>
            </a:r>
            <a:r>
              <a:rPr lang="en-US" altLang="zh-CN" sz="2400" dirty="0">
                <a:latin typeface="微软雅黑" panose="020B0503020204020204" pitchFamily="34" charset="-122"/>
                <a:ea typeface="微软雅黑" panose="020B0503020204020204" pitchFamily="34" charset="-122"/>
              </a:rPr>
              <a:t>DS</a:t>
            </a:r>
            <a:r>
              <a:rPr lang="zh-CN" altLang="en-US" sz="2400" dirty="0">
                <a:latin typeface="微软雅黑" panose="020B0503020204020204" pitchFamily="34" charset="-122"/>
                <a:ea typeface="微软雅黑" panose="020B0503020204020204" pitchFamily="34" charset="-122"/>
              </a:rPr>
              <a:t>不为空，节点</a:t>
            </a:r>
            <a:r>
              <a:rPr lang="en-US" altLang="zh-CN" sz="2400" dirty="0">
                <a:latin typeface="微软雅黑" panose="020B0503020204020204" pitchFamily="34" charset="-122"/>
                <a:ea typeface="微软雅黑" panose="020B0503020204020204" pitchFamily="34" charset="-122"/>
              </a:rPr>
              <a:t>C=C4.5(DS</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featureList</a:t>
            </a:r>
            <a:r>
              <a:rPr lang="en-US" altLang="zh-CN" sz="2400" dirty="0">
                <a:latin typeface="微软雅黑" panose="020B0503020204020204" pitchFamily="34" charset="-122"/>
                <a:ea typeface="微软雅黑" panose="020B0503020204020204" pitchFamily="34" charset="-122"/>
              </a:rPr>
              <a:t>-F)</a:t>
            </a:r>
          </a:p>
          <a:p>
            <a:pPr marL="1200150" lvl="2"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将节点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添加为</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的子节点</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883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42F0E787-F6A8-41F5-A566-92220D182834}"/>
              </a:ext>
            </a:extLst>
          </p:cNvPr>
          <p:cNvSpPr txBox="1">
            <a:spLocks/>
          </p:cNvSpPr>
          <p:nvPr/>
        </p:nvSpPr>
        <p:spPr>
          <a:xfrm>
            <a:off x="240781" y="372636"/>
            <a:ext cx="8089403"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p:graphicFrame>
        <p:nvGraphicFramePr>
          <p:cNvPr id="13" name="表格 13">
            <a:extLst>
              <a:ext uri="{FF2B5EF4-FFF2-40B4-BE49-F238E27FC236}">
                <a16:creationId xmlns:a16="http://schemas.microsoft.com/office/drawing/2014/main" id="{2CE5D01D-1161-44F5-9AB4-F22AD1B45109}"/>
              </a:ext>
            </a:extLst>
          </p:cNvPr>
          <p:cNvGraphicFramePr>
            <a:graphicFrameLocks noGrp="1"/>
          </p:cNvGraphicFramePr>
          <p:nvPr>
            <p:extLst>
              <p:ext uri="{D42A27DB-BD31-4B8C-83A1-F6EECF244321}">
                <p14:modId xmlns:p14="http://schemas.microsoft.com/office/powerpoint/2010/main" val="1009892327"/>
              </p:ext>
            </p:extLst>
          </p:nvPr>
        </p:nvGraphicFramePr>
        <p:xfrm>
          <a:off x="240781" y="86885"/>
          <a:ext cx="5540895" cy="6666334"/>
        </p:xfrm>
        <a:graphic>
          <a:graphicData uri="http://schemas.openxmlformats.org/drawingml/2006/table">
            <a:tbl>
              <a:tblPr firstRow="1" bandRow="1">
                <a:tableStyleId>{5C22544A-7EE6-4342-B048-85BDC9FD1C3A}</a:tableStyleId>
              </a:tblPr>
              <a:tblGrid>
                <a:gridCol w="1108179">
                  <a:extLst>
                    <a:ext uri="{9D8B030D-6E8A-4147-A177-3AD203B41FA5}">
                      <a16:colId xmlns:a16="http://schemas.microsoft.com/office/drawing/2014/main" val="1291795587"/>
                    </a:ext>
                  </a:extLst>
                </a:gridCol>
                <a:gridCol w="1108179">
                  <a:extLst>
                    <a:ext uri="{9D8B030D-6E8A-4147-A177-3AD203B41FA5}">
                      <a16:colId xmlns:a16="http://schemas.microsoft.com/office/drawing/2014/main" val="2864505024"/>
                    </a:ext>
                  </a:extLst>
                </a:gridCol>
                <a:gridCol w="1108179">
                  <a:extLst>
                    <a:ext uri="{9D8B030D-6E8A-4147-A177-3AD203B41FA5}">
                      <a16:colId xmlns:a16="http://schemas.microsoft.com/office/drawing/2014/main" val="2882461379"/>
                    </a:ext>
                  </a:extLst>
                </a:gridCol>
                <a:gridCol w="1108179">
                  <a:extLst>
                    <a:ext uri="{9D8B030D-6E8A-4147-A177-3AD203B41FA5}">
                      <a16:colId xmlns:a16="http://schemas.microsoft.com/office/drawing/2014/main" val="2752460334"/>
                    </a:ext>
                  </a:extLst>
                </a:gridCol>
                <a:gridCol w="1108179">
                  <a:extLst>
                    <a:ext uri="{9D8B030D-6E8A-4147-A177-3AD203B41FA5}">
                      <a16:colId xmlns:a16="http://schemas.microsoft.com/office/drawing/2014/main" val="2176287941"/>
                    </a:ext>
                  </a:extLst>
                </a:gridCol>
              </a:tblGrid>
              <a:tr h="500224">
                <a:tc gridSpan="5">
                  <a:txBody>
                    <a:bodyPr/>
                    <a:lstStyle/>
                    <a:p>
                      <a:pPr algn="ctr"/>
                      <a:r>
                        <a:rPr lang="zh-CN" altLang="en-US" dirty="0">
                          <a:solidFill>
                            <a:srgbClr val="FFC000"/>
                          </a:solidFill>
                        </a:rPr>
                        <a:t>样本数据</a:t>
                      </a: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3039405"/>
                  </a:ext>
                </a:extLst>
              </a:tr>
              <a:tr h="411074">
                <a:tc>
                  <a:txBody>
                    <a:bodyPr/>
                    <a:lstStyle/>
                    <a:p>
                      <a:pPr algn="ctr"/>
                      <a:r>
                        <a:rPr lang="en-US" altLang="zh-CN" sz="1200" dirty="0"/>
                        <a:t>outlook</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Temperature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Humidity</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Wind</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Play Tennis</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6056520"/>
                  </a:ext>
                </a:extLst>
              </a:tr>
              <a:tr h="411074">
                <a:tc>
                  <a:txBody>
                    <a:bodyPr/>
                    <a:lstStyle/>
                    <a:p>
                      <a:pPr algn="ctr"/>
                      <a:r>
                        <a:rPr lang="en-US" altLang="zh-CN" sz="1200" dirty="0">
                          <a:solidFill>
                            <a:srgbClr val="FF0000"/>
                          </a:solidFill>
                        </a:rPr>
                        <a:t>Sunny</a:t>
                      </a:r>
                      <a:endParaRPr lang="zh-CN" altLang="en-US" sz="120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Hot</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85</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false</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No</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5233358"/>
                  </a:ext>
                </a:extLst>
              </a:tr>
              <a:tr h="411074">
                <a:tc>
                  <a:txBody>
                    <a:bodyPr/>
                    <a:lstStyle/>
                    <a:p>
                      <a:pPr algn="ctr"/>
                      <a:r>
                        <a:rPr lang="en-US" altLang="zh-CN" sz="1200" dirty="0"/>
                        <a:t>Sunny</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Hot</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90</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true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No</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026295"/>
                  </a:ext>
                </a:extLst>
              </a:tr>
              <a:tr h="411074">
                <a:tc>
                  <a:txBody>
                    <a:bodyPr/>
                    <a:lstStyle/>
                    <a:p>
                      <a:pPr algn="ctr"/>
                      <a:r>
                        <a:rPr lang="en-US" altLang="zh-CN" sz="1200" dirty="0">
                          <a:solidFill>
                            <a:srgbClr val="FF0000"/>
                          </a:solidFill>
                        </a:rPr>
                        <a:t>Overcast</a:t>
                      </a:r>
                      <a:endParaRPr lang="zh-CN" altLang="en-US" sz="120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Hot</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78</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false</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Yes</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6672261"/>
                  </a:ext>
                </a:extLst>
              </a:tr>
              <a:tr h="411074">
                <a:tc>
                  <a:txBody>
                    <a:bodyPr/>
                    <a:lstStyle/>
                    <a:p>
                      <a:pPr algn="ctr"/>
                      <a:r>
                        <a:rPr lang="en-US" altLang="zh-CN" sz="1200" dirty="0"/>
                        <a:t>Rain</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Mild</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96</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false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Yes</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72529"/>
                  </a:ext>
                </a:extLst>
              </a:tr>
              <a:tr h="411074">
                <a:tc>
                  <a:txBody>
                    <a:bodyPr/>
                    <a:lstStyle/>
                    <a:p>
                      <a:pPr algn="ctr"/>
                      <a:r>
                        <a:rPr lang="en-US" altLang="zh-CN" sz="1200" dirty="0">
                          <a:solidFill>
                            <a:srgbClr val="FF0000"/>
                          </a:solidFill>
                        </a:rPr>
                        <a:t>Rain</a:t>
                      </a:r>
                      <a:endParaRPr lang="zh-CN" altLang="en-US" sz="120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Cool</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80</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false</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Yes</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091917"/>
                  </a:ext>
                </a:extLst>
              </a:tr>
              <a:tr h="411074">
                <a:tc>
                  <a:txBody>
                    <a:bodyPr/>
                    <a:lstStyle/>
                    <a:p>
                      <a:pPr algn="ctr"/>
                      <a:r>
                        <a:rPr lang="en-US" altLang="zh-CN" sz="1200" dirty="0"/>
                        <a:t>Rain</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Cool</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70</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true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No</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4911935"/>
                  </a:ext>
                </a:extLst>
              </a:tr>
              <a:tr h="411074">
                <a:tc>
                  <a:txBody>
                    <a:bodyPr/>
                    <a:lstStyle/>
                    <a:p>
                      <a:pPr algn="ctr"/>
                      <a:r>
                        <a:rPr lang="en-US" altLang="zh-CN" sz="1200" dirty="0">
                          <a:solidFill>
                            <a:srgbClr val="FF0000"/>
                          </a:solidFill>
                        </a:rPr>
                        <a:t>Overcast</a:t>
                      </a:r>
                      <a:endParaRPr lang="zh-CN" altLang="en-US" sz="120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Cool</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65</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true</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Yes</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1304782"/>
                  </a:ext>
                </a:extLst>
              </a:tr>
              <a:tr h="411074">
                <a:tc>
                  <a:txBody>
                    <a:bodyPr/>
                    <a:lstStyle/>
                    <a:p>
                      <a:pPr algn="ctr"/>
                      <a:r>
                        <a:rPr lang="en-US" altLang="zh-CN" sz="1200" dirty="0"/>
                        <a:t>Sunny</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Mild</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95</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false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No</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6718896"/>
                  </a:ext>
                </a:extLst>
              </a:tr>
              <a:tr h="411074">
                <a:tc>
                  <a:txBody>
                    <a:bodyPr/>
                    <a:lstStyle/>
                    <a:p>
                      <a:pPr algn="ctr"/>
                      <a:r>
                        <a:rPr lang="en-US" altLang="zh-CN" sz="1200" dirty="0">
                          <a:solidFill>
                            <a:srgbClr val="FF0000"/>
                          </a:solidFill>
                        </a:rPr>
                        <a:t>Sunny</a:t>
                      </a:r>
                      <a:endParaRPr lang="zh-CN" altLang="en-US" sz="120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Cool</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70</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false</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Yes</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5887049"/>
                  </a:ext>
                </a:extLst>
              </a:tr>
              <a:tr h="411074">
                <a:tc>
                  <a:txBody>
                    <a:bodyPr/>
                    <a:lstStyle/>
                    <a:p>
                      <a:pPr algn="ctr"/>
                      <a:r>
                        <a:rPr lang="en-US" altLang="zh-CN" sz="1200" dirty="0"/>
                        <a:t>Rain</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Mild</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80</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false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Yes</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9006492"/>
                  </a:ext>
                </a:extLst>
              </a:tr>
              <a:tr h="411074">
                <a:tc>
                  <a:txBody>
                    <a:bodyPr/>
                    <a:lstStyle/>
                    <a:p>
                      <a:pPr algn="ctr"/>
                      <a:r>
                        <a:rPr lang="en-US" altLang="zh-CN" sz="1200" dirty="0">
                          <a:solidFill>
                            <a:srgbClr val="FF0000"/>
                          </a:solidFill>
                        </a:rPr>
                        <a:t>Sunny</a:t>
                      </a:r>
                      <a:endParaRPr lang="zh-CN" altLang="en-US" sz="120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Mild</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70</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true</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Yes</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7324071"/>
                  </a:ext>
                </a:extLst>
              </a:tr>
              <a:tr h="411074">
                <a:tc>
                  <a:txBody>
                    <a:bodyPr/>
                    <a:lstStyle/>
                    <a:p>
                      <a:pPr algn="ctr"/>
                      <a:r>
                        <a:rPr lang="en-US" altLang="zh-CN" sz="1200" dirty="0"/>
                        <a:t>Overcast</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Mild</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90</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true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Yes</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0801986"/>
                  </a:ext>
                </a:extLst>
              </a:tr>
              <a:tr h="411074">
                <a:tc>
                  <a:txBody>
                    <a:bodyPr/>
                    <a:lstStyle/>
                    <a:p>
                      <a:pPr algn="ctr"/>
                      <a:r>
                        <a:rPr lang="en-US" altLang="zh-CN" sz="1200" dirty="0">
                          <a:solidFill>
                            <a:srgbClr val="FF0000"/>
                          </a:solidFill>
                        </a:rPr>
                        <a:t>Overcast</a:t>
                      </a:r>
                      <a:endParaRPr lang="zh-CN" altLang="en-US" sz="120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Hot</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75</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false</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solidFill>
                            <a:srgbClr val="FF0000"/>
                          </a:solidFill>
                        </a:rPr>
                        <a:t>Yes</a:t>
                      </a:r>
                      <a:endParaRPr lang="zh-CN" altLang="en-US" sz="1200"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8533033"/>
                  </a:ext>
                </a:extLst>
              </a:tr>
              <a:tr h="411074">
                <a:tc>
                  <a:txBody>
                    <a:bodyPr/>
                    <a:lstStyle/>
                    <a:p>
                      <a:pPr algn="ctr"/>
                      <a:r>
                        <a:rPr lang="en-US" altLang="zh-CN" sz="1200" dirty="0"/>
                        <a:t>Rain</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200" dirty="0"/>
                        <a:t>Mild</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200" dirty="0"/>
                        <a:t>80</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200" dirty="0"/>
                        <a:t>true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200" dirty="0"/>
                        <a:t>No</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89490071"/>
                  </a:ext>
                </a:extLst>
              </a:tr>
            </a:tbl>
          </a:graphicData>
        </a:graphic>
      </p:graphicFrame>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6071B92-E141-42C9-B565-A185798C593C}"/>
                  </a:ext>
                </a:extLst>
              </p:cNvPr>
              <p:cNvSpPr txBox="1"/>
              <p:nvPr/>
            </p:nvSpPr>
            <p:spPr>
              <a:xfrm>
                <a:off x="5953125" y="200025"/>
                <a:ext cx="6124575" cy="5955861"/>
              </a:xfrm>
              <a:prstGeom prst="rect">
                <a:avLst/>
              </a:prstGeom>
              <a:solidFill>
                <a:schemeClr val="accent2">
                  <a:lumMod val="40000"/>
                  <a:lumOff val="60000"/>
                </a:schemeClr>
              </a:solidFill>
            </p:spPr>
            <p:txBody>
              <a:bodyPr wrap="square" rtlCol="0">
                <a:spAutoFit/>
              </a:bodyPr>
              <a:lstStyle/>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首先对</a:t>
                </a:r>
                <a:r>
                  <a:rPr lang="en-US" altLang="zh-CN" sz="2400" dirty="0">
                    <a:latin typeface="微软雅黑" panose="020B0503020204020204" pitchFamily="34" charset="-122"/>
                    <a:ea typeface="微软雅黑" panose="020B0503020204020204" pitchFamily="34" charset="-122"/>
                  </a:rPr>
                  <a:t>Humidity</a:t>
                </a:r>
                <a:r>
                  <a:rPr lang="zh-CN" altLang="en-US" sz="2400" dirty="0">
                    <a:latin typeface="微软雅黑" panose="020B0503020204020204" pitchFamily="34" charset="-122"/>
                    <a:ea typeface="微软雅黑" panose="020B0503020204020204" pitchFamily="34" charset="-122"/>
                  </a:rPr>
                  <a:t>进行属性离散化，针对上面的训练集合，通过检测每个划分而确定最好的划分在</a:t>
                </a:r>
                <a:r>
                  <a:rPr lang="en-US" altLang="zh-CN" sz="2400" dirty="0">
                    <a:latin typeface="微软雅黑" panose="020B0503020204020204" pitchFamily="34" charset="-122"/>
                    <a:ea typeface="微软雅黑" panose="020B0503020204020204" pitchFamily="34" charset="-122"/>
                  </a:rPr>
                  <a:t>75</a:t>
                </a:r>
                <a:r>
                  <a:rPr lang="zh-CN" altLang="en-US" sz="2400" dirty="0">
                    <a:latin typeface="微软雅黑" panose="020B0503020204020204" pitchFamily="34" charset="-122"/>
                    <a:ea typeface="微软雅黑" panose="020B0503020204020204" pitchFamily="34" charset="-122"/>
                  </a:rPr>
                  <a:t>处，则这个属性的范围就变为</a:t>
                </a:r>
                <a:r>
                  <a:rPr lang="en-US" altLang="zh-CN" sz="2400" dirty="0">
                    <a:latin typeface="微软雅黑" panose="020B0503020204020204" pitchFamily="34" charset="-122"/>
                    <a:ea typeface="微软雅黑" panose="020B0503020204020204" pitchFamily="34" charset="-122"/>
                  </a:rPr>
                  <a:t>{(&lt;=75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&gt;75)}</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计算目标属性</a:t>
                </a:r>
                <a:r>
                  <a:rPr lang="en-US" altLang="zh-CN" sz="2400" dirty="0">
                    <a:latin typeface="微软雅黑" panose="020B0503020204020204" pitchFamily="34" charset="-122"/>
                    <a:ea typeface="微软雅黑" panose="020B0503020204020204" pitchFamily="34" charset="-122"/>
                  </a:rPr>
                  <a:t>Play Tennis</a:t>
                </a:r>
                <a:r>
                  <a:rPr lang="zh-CN" altLang="en-US" sz="2400" dirty="0">
                    <a:latin typeface="微软雅黑" panose="020B0503020204020204" pitchFamily="34" charset="-122"/>
                    <a:ea typeface="微软雅黑" panose="020B0503020204020204" pitchFamily="34" charset="-122"/>
                  </a:rPr>
                  <a:t>分类的期望信息：</a:t>
                </a:r>
                <a:endParaRPr lang="en-US" altLang="zh-CN" sz="2400" dirty="0">
                  <a:latin typeface="微软雅黑" panose="020B0503020204020204" pitchFamily="34" charset="-122"/>
                  <a:ea typeface="微软雅黑" panose="020B0503020204020204" pitchFamily="34" charset="-122"/>
                </a:endParaRPr>
              </a:p>
              <a:p>
                <a:pPr lvl="1"/>
                <a14:m>
                  <m:oMath xmlns:m="http://schemas.openxmlformats.org/officeDocument/2006/math">
                    <m:r>
                      <a:rPr lang="en-US" altLang="zh-CN" sz="2400" smtClean="0">
                        <a:latin typeface="Cambria Math" panose="02040503050406030204" pitchFamily="18" charset="0"/>
                      </a:rPr>
                      <m:t>𝐼</m:t>
                    </m:r>
                    <m:d>
                      <m:dPr>
                        <m:ctrlPr>
                          <a:rPr lang="en-US" altLang="zh-CN" sz="2400" i="1" smtClean="0">
                            <a:latin typeface="Cambria Math" panose="02040503050406030204" pitchFamily="18" charset="0"/>
                          </a:rPr>
                        </m:ctrlPr>
                      </m:dPr>
                      <m:e>
                        <m:r>
                          <a:rPr lang="en-US" altLang="zh-CN" sz="2400" smtClean="0">
                            <a:latin typeface="Cambria Math" panose="02040503050406030204" pitchFamily="18" charset="0"/>
                          </a:rPr>
                          <m:t>𝑠</m:t>
                        </m:r>
                        <m:r>
                          <a:rPr lang="en-US" altLang="zh-CN" sz="2400" smtClean="0">
                            <a:latin typeface="Cambria Math" panose="02040503050406030204" pitchFamily="18" charset="0"/>
                          </a:rPr>
                          <m:t>1,</m:t>
                        </m:r>
                        <m:r>
                          <a:rPr lang="en-US" altLang="zh-CN" sz="2400" smtClean="0">
                            <a:latin typeface="Cambria Math" panose="02040503050406030204" pitchFamily="18" charset="0"/>
                          </a:rPr>
                          <m:t>𝑠</m:t>
                        </m:r>
                        <m:r>
                          <a:rPr lang="en-US" altLang="zh-CN" sz="2400" smtClean="0">
                            <a:latin typeface="Cambria Math" panose="02040503050406030204" pitchFamily="18" charset="0"/>
                          </a:rPr>
                          <m:t>2</m:t>
                        </m:r>
                      </m:e>
                    </m:d>
                    <m:r>
                      <a:rPr lang="en-US" altLang="zh-CN" sz="2400" smtClean="0">
                        <a:latin typeface="Cambria Math" panose="02040503050406030204" pitchFamily="18" charset="0"/>
                      </a:rPr>
                      <m:t>=</m:t>
                    </m:r>
                    <m:r>
                      <a:rPr lang="en-US" altLang="zh-CN" sz="2400" smtClean="0">
                        <a:latin typeface="Cambria Math" panose="02040503050406030204" pitchFamily="18" charset="0"/>
                      </a:rPr>
                      <m:t>𝐼</m:t>
                    </m:r>
                    <m:d>
                      <m:dPr>
                        <m:ctrlPr>
                          <a:rPr lang="en-US" altLang="zh-CN" sz="2400" i="1" smtClean="0">
                            <a:latin typeface="Cambria Math" panose="02040503050406030204" pitchFamily="18" charset="0"/>
                          </a:rPr>
                        </m:ctrlPr>
                      </m:dPr>
                      <m:e>
                        <m:r>
                          <a:rPr lang="en-US" altLang="zh-CN" sz="2400" smtClean="0">
                            <a:latin typeface="Cambria Math" panose="02040503050406030204" pitchFamily="18" charset="0"/>
                          </a:rPr>
                          <m:t>9,5</m:t>
                        </m:r>
                      </m:e>
                    </m:d>
                    <m:r>
                      <a:rPr lang="en-US" altLang="zh-CN" sz="2400"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smtClean="0">
                            <a:latin typeface="Cambria Math" panose="02040503050406030204" pitchFamily="18" charset="0"/>
                          </a:rPr>
                          <m:t>9</m:t>
                        </m:r>
                      </m:num>
                      <m:den>
                        <m:r>
                          <a:rPr lang="en-US" altLang="zh-CN" sz="2400" smtClean="0">
                            <a:latin typeface="Cambria Math" panose="02040503050406030204" pitchFamily="18" charset="0"/>
                          </a:rPr>
                          <m:t>14</m:t>
                        </m:r>
                      </m:den>
                    </m:f>
                    <m:func>
                      <m:funcPr>
                        <m:ctrlPr>
                          <a:rPr lang="en-US" altLang="zh-CN" sz="2400" i="1" smtClean="0">
                            <a:latin typeface="Cambria Math" panose="02040503050406030204" pitchFamily="18" charset="0"/>
                          </a:rPr>
                        </m:ctrlPr>
                      </m:funcPr>
                      <m:fName>
                        <m:sSub>
                          <m:sSubPr>
                            <m:ctrlPr>
                              <a:rPr lang="en-US" altLang="zh-CN" sz="2400" i="1" smtClean="0">
                                <a:latin typeface="Cambria Math" panose="02040503050406030204" pitchFamily="18" charset="0"/>
                              </a:rPr>
                            </m:ctrlPr>
                          </m:sSubPr>
                          <m:e>
                            <m:r>
                              <m:rPr>
                                <m:sty m:val="p"/>
                              </m:rPr>
                              <a:rPr lang="en-US" altLang="zh-CN" sz="2400" smtClean="0">
                                <a:latin typeface="Cambria Math" panose="02040503050406030204" pitchFamily="18" charset="0"/>
                              </a:rPr>
                              <m:t>log</m:t>
                            </m:r>
                          </m:e>
                          <m:sub>
                            <m:r>
                              <a:rPr lang="en-US" altLang="zh-CN" sz="2400" smtClean="0">
                                <a:latin typeface="Cambria Math" panose="02040503050406030204" pitchFamily="18" charset="0"/>
                              </a:rPr>
                              <m:t>2</m:t>
                            </m:r>
                          </m:sub>
                        </m:sSub>
                      </m:fName>
                      <m:e>
                        <m:f>
                          <m:fPr>
                            <m:ctrlPr>
                              <a:rPr lang="en-US" altLang="zh-CN" sz="2400" i="1" smtClean="0">
                                <a:latin typeface="Cambria Math" panose="02040503050406030204" pitchFamily="18" charset="0"/>
                              </a:rPr>
                            </m:ctrlPr>
                          </m:fPr>
                          <m:num>
                            <m:r>
                              <a:rPr lang="en-US" altLang="zh-CN" sz="2400" smtClean="0">
                                <a:latin typeface="Cambria Math" panose="02040503050406030204" pitchFamily="18" charset="0"/>
                              </a:rPr>
                              <m:t>9</m:t>
                            </m:r>
                          </m:num>
                          <m:den>
                            <m:r>
                              <a:rPr lang="en-US" altLang="zh-CN" sz="2400" smtClean="0">
                                <a:latin typeface="Cambria Math" panose="02040503050406030204" pitchFamily="18" charset="0"/>
                              </a:rPr>
                              <m:t>14</m:t>
                            </m:r>
                          </m:den>
                        </m:f>
                        <m:r>
                          <a:rPr lang="en-US" altLang="zh-CN" sz="2400"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smtClean="0">
                                <a:latin typeface="Cambria Math" panose="02040503050406030204" pitchFamily="18" charset="0"/>
                              </a:rPr>
                              <m:t>5</m:t>
                            </m:r>
                          </m:num>
                          <m:den>
                            <m:r>
                              <a:rPr lang="en-US" altLang="zh-CN" sz="2400" smtClean="0">
                                <a:latin typeface="Cambria Math" panose="02040503050406030204" pitchFamily="18" charset="0"/>
                              </a:rPr>
                              <m:t>14</m:t>
                            </m:r>
                          </m:den>
                        </m:f>
                      </m:e>
                    </m:func>
                    <m:func>
                      <m:funcPr>
                        <m:ctrlPr>
                          <a:rPr lang="en-US" altLang="zh-CN" sz="2400" i="1" smtClean="0">
                            <a:latin typeface="Cambria Math" panose="02040503050406030204" pitchFamily="18" charset="0"/>
                          </a:rPr>
                        </m:ctrlPr>
                      </m:funcPr>
                      <m:fName>
                        <m:sSub>
                          <m:sSubPr>
                            <m:ctrlPr>
                              <a:rPr lang="en-US" altLang="zh-CN" sz="2400" i="1" smtClean="0">
                                <a:latin typeface="Cambria Math" panose="02040503050406030204" pitchFamily="18" charset="0"/>
                              </a:rPr>
                            </m:ctrlPr>
                          </m:sSubPr>
                          <m:e>
                            <m:r>
                              <m:rPr>
                                <m:sty m:val="p"/>
                              </m:rPr>
                              <a:rPr lang="en-US" altLang="zh-CN" sz="2400" smtClean="0">
                                <a:latin typeface="Cambria Math" panose="02040503050406030204" pitchFamily="18" charset="0"/>
                              </a:rPr>
                              <m:t>log</m:t>
                            </m:r>
                          </m:e>
                          <m:sub>
                            <m:r>
                              <a:rPr lang="en-US" altLang="zh-CN" sz="2400" smtClean="0">
                                <a:latin typeface="Cambria Math" panose="02040503050406030204" pitchFamily="18" charset="0"/>
                              </a:rPr>
                              <m:t>2</m:t>
                            </m:r>
                          </m:sub>
                        </m:sSub>
                      </m:fName>
                      <m:e>
                        <m:f>
                          <m:fPr>
                            <m:ctrlPr>
                              <a:rPr lang="en-US" altLang="zh-CN" sz="2400" i="1" smtClean="0">
                                <a:latin typeface="Cambria Math" panose="02040503050406030204" pitchFamily="18" charset="0"/>
                              </a:rPr>
                            </m:ctrlPr>
                          </m:fPr>
                          <m:num>
                            <m:r>
                              <a:rPr lang="en-US" altLang="zh-CN" sz="2400" smtClean="0">
                                <a:latin typeface="Cambria Math" panose="02040503050406030204" pitchFamily="18" charset="0"/>
                              </a:rPr>
                              <m:t>5</m:t>
                            </m:r>
                          </m:num>
                          <m:den>
                            <m:r>
                              <a:rPr lang="en-US" altLang="zh-CN" sz="2400" smtClean="0">
                                <a:latin typeface="Cambria Math" panose="02040503050406030204" pitchFamily="18" charset="0"/>
                              </a:rPr>
                              <m:t>14</m:t>
                            </m:r>
                          </m:den>
                        </m:f>
                      </m:e>
                    </m:func>
                  </m:oMath>
                </a14:m>
                <a:r>
                  <a:rPr lang="en-US" altLang="zh-CN" sz="2400" dirty="0">
                    <a:latin typeface="微软雅黑" panose="020B0503020204020204" pitchFamily="34" charset="-122"/>
                    <a:ea typeface="微软雅黑" panose="020B0503020204020204" pitchFamily="34" charset="-122"/>
                  </a:rPr>
                  <a:t>=0.940</a:t>
                </a: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计算每个属性的</a:t>
                </a:r>
                <a:r>
                  <a:rPr lang="en-US" altLang="zh-CN" sz="2400" dirty="0" err="1">
                    <a:latin typeface="微软雅黑" panose="020B0503020204020204" pitchFamily="34" charset="-122"/>
                    <a:ea typeface="微软雅黑" panose="020B0503020204020204" pitchFamily="34" charset="-122"/>
                  </a:rPr>
                  <a:t>GainRatio</a:t>
                </a:r>
                <a:r>
                  <a:rPr lang="en-US" altLang="zh-CN" sz="2400" dirty="0">
                    <a:latin typeface="微软雅黑" panose="020B0503020204020204" pitchFamily="34" charset="-122"/>
                    <a:ea typeface="微软雅黑" panose="020B0503020204020204" pitchFamily="34" charset="-122"/>
                  </a:rPr>
                  <a:t>:</a:t>
                </a:r>
              </a:p>
              <a:p>
                <a:pPr lvl="1"/>
                <a:r>
                  <a:rPr lang="en-US" altLang="zh-CN" sz="2400" dirty="0" err="1">
                    <a:latin typeface="微软雅黑" panose="020B0503020204020204" pitchFamily="34" charset="-122"/>
                    <a:ea typeface="微软雅黑" panose="020B0503020204020204" pitchFamily="34" charset="-122"/>
                  </a:rPr>
                  <a:t>GainRatio</a:t>
                </a:r>
                <a:r>
                  <a:rPr lang="en-US" altLang="zh-CN" sz="2400" dirty="0">
                    <a:latin typeface="微软雅黑" panose="020B0503020204020204" pitchFamily="34" charset="-122"/>
                    <a:ea typeface="微软雅黑" panose="020B0503020204020204" pitchFamily="34" charset="-122"/>
                  </a:rPr>
                  <a:t>(Outlook)=</a:t>
                </a:r>
                <a14:m>
                  <m:oMath xmlns:m="http://schemas.openxmlformats.org/officeDocument/2006/math">
                    <m:f>
                      <m:fPr>
                        <m:ctrlPr>
                          <a:rPr lang="en-US" altLang="zh-CN" sz="2400" i="1" smtClean="0">
                            <a:latin typeface="Cambria Math" panose="02040503050406030204" pitchFamily="18" charset="0"/>
                          </a:rPr>
                        </m:ctrlPr>
                      </m:fPr>
                      <m:num>
                        <m:r>
                          <a:rPr lang="en-US" altLang="zh-CN" sz="2400" smtClean="0">
                            <a:latin typeface="Cambria Math" panose="02040503050406030204" pitchFamily="18" charset="0"/>
                          </a:rPr>
                          <m:t>0.2467</m:t>
                        </m:r>
                      </m:num>
                      <m:den>
                        <m:r>
                          <a:rPr lang="en-US" altLang="zh-CN" sz="2400" smtClean="0">
                            <a:latin typeface="Cambria Math" panose="02040503050406030204" pitchFamily="18" charset="0"/>
                          </a:rPr>
                          <m:t>1.577</m:t>
                        </m:r>
                      </m:den>
                    </m:f>
                  </m:oMath>
                </a14:m>
                <a:r>
                  <a:rPr lang="en-US" altLang="zh-CN" sz="2400" dirty="0">
                    <a:latin typeface="微软雅黑" panose="020B0503020204020204" pitchFamily="34" charset="-122"/>
                    <a:ea typeface="微软雅黑" panose="020B0503020204020204" pitchFamily="34" charset="-122"/>
                  </a:rPr>
                  <a:t>=0.156;</a:t>
                </a:r>
              </a:p>
              <a:p>
                <a:pPr lvl="1"/>
                <a:r>
                  <a:rPr lang="en-US" altLang="zh-CN" sz="2400" dirty="0" err="1">
                    <a:latin typeface="微软雅黑" panose="020B0503020204020204" pitchFamily="34" charset="-122"/>
                    <a:ea typeface="微软雅黑" panose="020B0503020204020204" pitchFamily="34" charset="-122"/>
                  </a:rPr>
                  <a:t>GainRatio</a:t>
                </a:r>
                <a:r>
                  <a:rPr lang="en-US" altLang="zh-CN" sz="2400" dirty="0">
                    <a:latin typeface="微软雅黑" panose="020B0503020204020204" pitchFamily="34" charset="-122"/>
                    <a:ea typeface="微软雅黑" panose="020B0503020204020204" pitchFamily="34" charset="-122"/>
                  </a:rPr>
                  <a:t>(wind)=0.049;</a:t>
                </a:r>
              </a:p>
              <a:p>
                <a:pPr lvl="1"/>
                <a:r>
                  <a:rPr lang="en-US" altLang="zh-CN" sz="2400" dirty="0" err="1">
                    <a:latin typeface="微软雅黑" panose="020B0503020204020204" pitchFamily="34" charset="-122"/>
                    <a:ea typeface="微软雅黑" panose="020B0503020204020204" pitchFamily="34" charset="-122"/>
                  </a:rPr>
                  <a:t>GainRatio</a:t>
                </a:r>
                <a:r>
                  <a:rPr lang="en-US" altLang="zh-CN" sz="2400" dirty="0">
                    <a:latin typeface="微软雅黑" panose="020B0503020204020204" pitchFamily="34" charset="-122"/>
                    <a:ea typeface="微软雅黑" panose="020B0503020204020204" pitchFamily="34" charset="-122"/>
                  </a:rPr>
                  <a:t>(Temperature)=0.0248;</a:t>
                </a:r>
              </a:p>
              <a:p>
                <a:pPr lvl="1"/>
                <a:r>
                  <a:rPr lang="en-US" altLang="zh-CN" sz="2400" dirty="0" err="1">
                    <a:latin typeface="微软雅黑" panose="020B0503020204020204" pitchFamily="34" charset="-122"/>
                    <a:ea typeface="微软雅黑" panose="020B0503020204020204" pitchFamily="34" charset="-122"/>
                  </a:rPr>
                  <a:t>GainRatio</a:t>
                </a:r>
                <a:r>
                  <a:rPr lang="en-US" altLang="zh-CN" sz="2400" dirty="0">
                    <a:latin typeface="微软雅黑" panose="020B0503020204020204" pitchFamily="34" charset="-122"/>
                    <a:ea typeface="微软雅黑" panose="020B0503020204020204" pitchFamily="34" charset="-122"/>
                  </a:rPr>
                  <a:t>(Humidity)=0.0483;</a:t>
                </a: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选取最大的</a:t>
                </a:r>
                <a:r>
                  <a:rPr lang="en-US" altLang="zh-CN" sz="2400" dirty="0" err="1">
                    <a:latin typeface="微软雅黑" panose="020B0503020204020204" pitchFamily="34" charset="-122"/>
                    <a:ea typeface="微软雅黑" panose="020B0503020204020204" pitchFamily="34" charset="-122"/>
                  </a:rPr>
                  <a:t>GainRatio</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根据</a:t>
                </a:r>
                <a:r>
                  <a:rPr lang="en-US" altLang="zh-CN" sz="2400" dirty="0">
                    <a:latin typeface="微软雅黑" panose="020B0503020204020204" pitchFamily="34" charset="-122"/>
                    <a:ea typeface="微软雅黑" panose="020B0503020204020204" pitchFamily="34" charset="-122"/>
                  </a:rPr>
                  <a:t>Outlook</a:t>
                </a:r>
                <a:r>
                  <a:rPr lang="zh-CN" altLang="en-US" sz="2400" dirty="0">
                    <a:latin typeface="微软雅黑" panose="020B0503020204020204" pitchFamily="34" charset="-122"/>
                    <a:ea typeface="微软雅黑" panose="020B0503020204020204" pitchFamily="34" charset="-122"/>
                  </a:rPr>
                  <a:t>的取值，将三分枝。</a:t>
                </a:r>
                <a:endParaRPr lang="en-US" altLang="zh-CN" sz="24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dirty="0">
                    <a:latin typeface="微软雅黑" panose="020B0503020204020204" pitchFamily="34" charset="-122"/>
                    <a:ea typeface="微软雅黑" panose="020B0503020204020204" pitchFamily="34" charset="-122"/>
                  </a:rPr>
                  <a:t>再扩展各分枝节点，得到最终的决策树。</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26071B92-E141-42C9-B565-A185798C593C}"/>
                  </a:ext>
                </a:extLst>
              </p:cNvPr>
              <p:cNvSpPr txBox="1">
                <a:spLocks noRot="1" noChangeAspect="1" noMove="1" noResize="1" noEditPoints="1" noAdjustHandles="1" noChangeArrowheads="1" noChangeShapeType="1" noTextEdit="1"/>
              </p:cNvSpPr>
              <p:nvPr/>
            </p:nvSpPr>
            <p:spPr>
              <a:xfrm>
                <a:off x="5953125" y="200025"/>
                <a:ext cx="6124575" cy="5955861"/>
              </a:xfrm>
              <a:prstGeom prst="rect">
                <a:avLst/>
              </a:prstGeom>
              <a:blipFill>
                <a:blip r:embed="rId2"/>
                <a:stretch>
                  <a:fillRect l="-1892" t="-1535" r="-5876" b="-1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9288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499BF-DE57-4D7C-9F44-2BFE7F0421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06E617A-2185-4B77-9CD6-8A11FD070D2F}"/>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E8575567-7707-4C68-89F2-400C31B5EC54}"/>
              </a:ext>
            </a:extLst>
          </p:cNvPr>
          <p:cNvSpPr/>
          <p:nvPr/>
        </p:nvSpPr>
        <p:spPr>
          <a:xfrm>
            <a:off x="0" y="0"/>
            <a:ext cx="12192000" cy="3429000"/>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FA8A0C2-653D-4E02-A512-56E2BFEAEF3D}"/>
              </a:ext>
            </a:extLst>
          </p:cNvPr>
          <p:cNvSpPr/>
          <p:nvPr/>
        </p:nvSpPr>
        <p:spPr>
          <a:xfrm>
            <a:off x="0" y="3429000"/>
            <a:ext cx="12192000" cy="3429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6668F02-E24C-473D-871D-67A622EDA2C6}"/>
              </a:ext>
            </a:extLst>
          </p:cNvPr>
          <p:cNvSpPr/>
          <p:nvPr/>
        </p:nvSpPr>
        <p:spPr>
          <a:xfrm>
            <a:off x="637185" y="515368"/>
            <a:ext cx="10955729" cy="5806377"/>
          </a:xfrm>
          <a:prstGeom prst="rect">
            <a:avLst/>
          </a:prstGeom>
          <a:solidFill>
            <a:schemeClr val="bg1"/>
          </a:solidFill>
          <a:ln>
            <a:noFill/>
          </a:ln>
          <a:effectLst>
            <a:outerShdw blurRad="1905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809C1896-FFCD-44A2-9D6B-C6120AA48E54}"/>
              </a:ext>
            </a:extLst>
          </p:cNvPr>
          <p:cNvSpPr txBox="1"/>
          <p:nvPr/>
        </p:nvSpPr>
        <p:spPr>
          <a:xfrm>
            <a:off x="2796243" y="2921453"/>
            <a:ext cx="6637611" cy="923330"/>
          </a:xfrm>
          <a:prstGeom prst="rect">
            <a:avLst/>
          </a:prstGeom>
          <a:noFill/>
        </p:spPr>
        <p:txBody>
          <a:bodyPr wrap="square" rtlCol="0">
            <a:spAutoFit/>
          </a:bodyPr>
          <a:lstStyle/>
          <a:p>
            <a:pPr algn="dist"/>
            <a:r>
              <a:rPr lang="zh-CN" altLang="en-US" sz="5400" dirty="0">
                <a:solidFill>
                  <a:srgbClr val="9B0000"/>
                </a:solidFill>
                <a:latin typeface="思源黑体 Bold" panose="020B0800000000000000" pitchFamily="34" charset="-122"/>
                <a:ea typeface="思源黑体 Bold" panose="020B0800000000000000" pitchFamily="34" charset="-122"/>
              </a:rPr>
              <a:t>讲解结束，谢谢大家</a:t>
            </a:r>
          </a:p>
        </p:txBody>
      </p:sp>
      <p:cxnSp>
        <p:nvCxnSpPr>
          <p:cNvPr id="35" name="直接连接符 34">
            <a:extLst>
              <a:ext uri="{FF2B5EF4-FFF2-40B4-BE49-F238E27FC236}">
                <a16:creationId xmlns:a16="http://schemas.microsoft.com/office/drawing/2014/main" id="{0D213DB3-3823-4B7B-9FDB-7CFDDDC434B7}"/>
              </a:ext>
            </a:extLst>
          </p:cNvPr>
          <p:cNvCxnSpPr>
            <a:cxnSpLocks/>
          </p:cNvCxnSpPr>
          <p:nvPr/>
        </p:nvCxnSpPr>
        <p:spPr>
          <a:xfrm>
            <a:off x="2559191" y="4113141"/>
            <a:ext cx="7073616" cy="0"/>
          </a:xfrm>
          <a:prstGeom prst="line">
            <a:avLst/>
          </a:prstGeom>
          <a:ln>
            <a:gradFill>
              <a:gsLst>
                <a:gs pos="0">
                  <a:srgbClr val="9B0000">
                    <a:alpha val="0"/>
                  </a:srgbClr>
                </a:gs>
                <a:gs pos="5000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6" name="半闭框 35">
            <a:extLst>
              <a:ext uri="{FF2B5EF4-FFF2-40B4-BE49-F238E27FC236}">
                <a16:creationId xmlns:a16="http://schemas.microsoft.com/office/drawing/2014/main" id="{720C5DE7-24E6-4824-9FA5-6BC142C6BB67}"/>
              </a:ext>
            </a:extLst>
          </p:cNvPr>
          <p:cNvSpPr/>
          <p:nvPr/>
        </p:nvSpPr>
        <p:spPr>
          <a:xfrm>
            <a:off x="862694" y="747487"/>
            <a:ext cx="400050" cy="400050"/>
          </a:xfrm>
          <a:prstGeom prst="halfFrame">
            <a:avLst>
              <a:gd name="adj1" fmla="val 7421"/>
              <a:gd name="adj2" fmla="val 6789"/>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半闭框 36">
            <a:extLst>
              <a:ext uri="{FF2B5EF4-FFF2-40B4-BE49-F238E27FC236}">
                <a16:creationId xmlns:a16="http://schemas.microsoft.com/office/drawing/2014/main" id="{443F7229-BD22-4014-8A02-266BF4471719}"/>
              </a:ext>
            </a:extLst>
          </p:cNvPr>
          <p:cNvSpPr/>
          <p:nvPr/>
        </p:nvSpPr>
        <p:spPr>
          <a:xfrm flipH="1">
            <a:off x="10929256" y="747487"/>
            <a:ext cx="400050" cy="400050"/>
          </a:xfrm>
          <a:prstGeom prst="halfFrame">
            <a:avLst>
              <a:gd name="adj1" fmla="val 7421"/>
              <a:gd name="adj2" fmla="val 6789"/>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半闭框 37">
            <a:extLst>
              <a:ext uri="{FF2B5EF4-FFF2-40B4-BE49-F238E27FC236}">
                <a16:creationId xmlns:a16="http://schemas.microsoft.com/office/drawing/2014/main" id="{7B3990F1-1D2E-4914-8472-F4FD5951471B}"/>
              </a:ext>
            </a:extLst>
          </p:cNvPr>
          <p:cNvSpPr/>
          <p:nvPr/>
        </p:nvSpPr>
        <p:spPr>
          <a:xfrm flipV="1">
            <a:off x="862694" y="5679698"/>
            <a:ext cx="400050" cy="400050"/>
          </a:xfrm>
          <a:prstGeom prst="halfFrame">
            <a:avLst>
              <a:gd name="adj1" fmla="val 7421"/>
              <a:gd name="adj2" fmla="val 6789"/>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半闭框 38">
            <a:extLst>
              <a:ext uri="{FF2B5EF4-FFF2-40B4-BE49-F238E27FC236}">
                <a16:creationId xmlns:a16="http://schemas.microsoft.com/office/drawing/2014/main" id="{EEC7D65B-19BE-401F-BDFC-0105006F4E0C}"/>
              </a:ext>
            </a:extLst>
          </p:cNvPr>
          <p:cNvSpPr/>
          <p:nvPr/>
        </p:nvSpPr>
        <p:spPr>
          <a:xfrm flipH="1" flipV="1">
            <a:off x="10929256" y="5679698"/>
            <a:ext cx="400050" cy="400050"/>
          </a:xfrm>
          <a:prstGeom prst="halfFrame">
            <a:avLst>
              <a:gd name="adj1" fmla="val 7421"/>
              <a:gd name="adj2" fmla="val 6789"/>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24776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a:extLst>
              <a:ext uri="{FF2B5EF4-FFF2-40B4-BE49-F238E27FC236}">
                <a16:creationId xmlns:a16="http://schemas.microsoft.com/office/drawing/2014/main" id="{19E56030-F19A-400C-81FB-250D869E9D06}"/>
              </a:ext>
            </a:extLst>
          </p:cNvPr>
          <p:cNvGraphicFramePr>
            <a:graphicFrameLocks noGrp="1"/>
          </p:cNvGraphicFramePr>
          <p:nvPr>
            <p:ph idx="1"/>
          </p:nvPr>
        </p:nvGraphicFramePr>
        <p:xfrm>
          <a:off x="838200" y="1313027"/>
          <a:ext cx="10515600" cy="4863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标题 1">
            <a:extLst>
              <a:ext uri="{FF2B5EF4-FFF2-40B4-BE49-F238E27FC236}">
                <a16:creationId xmlns:a16="http://schemas.microsoft.com/office/drawing/2014/main" id="{34D62BA1-0ED2-4697-B118-76B8B6E65548}"/>
              </a:ext>
            </a:extLst>
          </p:cNvPr>
          <p:cNvSpPr>
            <a:spLocks noGrp="1"/>
          </p:cNvSpPr>
          <p:nvPr>
            <p:ph type="title"/>
          </p:nvPr>
        </p:nvSpPr>
        <p:spPr>
          <a:xfrm>
            <a:off x="240782" y="240976"/>
            <a:ext cx="3810222" cy="854075"/>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二、状态空间表示法</a:t>
            </a:r>
          </a:p>
        </p:txBody>
      </p:sp>
      <p:sp>
        <p:nvSpPr>
          <p:cNvPr id="41" name="矩形 40">
            <a:extLst>
              <a:ext uri="{FF2B5EF4-FFF2-40B4-BE49-F238E27FC236}">
                <a16:creationId xmlns:a16="http://schemas.microsoft.com/office/drawing/2014/main" id="{FD385B4A-FD1F-49AE-BF50-6D25F3A83424}"/>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1">
            <a:extLst>
              <a:ext uri="{FF2B5EF4-FFF2-40B4-BE49-F238E27FC236}">
                <a16:creationId xmlns:a16="http://schemas.microsoft.com/office/drawing/2014/main" id="{1E3C567C-3E6F-45AC-A330-F90E21B59AD6}"/>
              </a:ext>
            </a:extLst>
          </p:cNvPr>
          <p:cNvSpPr txBox="1">
            <a:spLocks/>
          </p:cNvSpPr>
          <p:nvPr/>
        </p:nvSpPr>
        <p:spPr>
          <a:xfrm>
            <a:off x="240782" y="372636"/>
            <a:ext cx="3810222"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chemeClr val="bg1"/>
                </a:solidFill>
                <a:latin typeface="微软雅黑" panose="020B0503020204020204" pitchFamily="34" charset="-122"/>
                <a:ea typeface="微软雅黑" panose="020B0503020204020204" pitchFamily="34" charset="-122"/>
              </a:rPr>
              <a:t>决策树</a:t>
            </a:r>
          </a:p>
        </p:txBody>
      </p:sp>
      <p:sp>
        <p:nvSpPr>
          <p:cNvPr id="4" name="矩形 3">
            <a:extLst>
              <a:ext uri="{FF2B5EF4-FFF2-40B4-BE49-F238E27FC236}">
                <a16:creationId xmlns:a16="http://schemas.microsoft.com/office/drawing/2014/main" id="{53AD17D3-3ED6-419F-B6FC-C324E4D84FC8}"/>
              </a:ext>
            </a:extLst>
          </p:cNvPr>
          <p:cNvSpPr/>
          <p:nvPr/>
        </p:nvSpPr>
        <p:spPr>
          <a:xfrm>
            <a:off x="4895850" y="1532935"/>
            <a:ext cx="24003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发表过顶会论文？</a:t>
            </a:r>
          </a:p>
        </p:txBody>
      </p:sp>
      <p:cxnSp>
        <p:nvCxnSpPr>
          <p:cNvPr id="6" name="直接箭头连接符 5">
            <a:extLst>
              <a:ext uri="{FF2B5EF4-FFF2-40B4-BE49-F238E27FC236}">
                <a16:creationId xmlns:a16="http://schemas.microsoft.com/office/drawing/2014/main" id="{6BF6D750-266B-4977-8F9C-79CE483E1370}"/>
              </a:ext>
            </a:extLst>
          </p:cNvPr>
          <p:cNvCxnSpPr/>
          <p:nvPr/>
        </p:nvCxnSpPr>
        <p:spPr>
          <a:xfrm flipH="1">
            <a:off x="4828617" y="2081286"/>
            <a:ext cx="7048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876E5027-BF98-4F5A-BD98-50DB4E59520F}"/>
              </a:ext>
            </a:extLst>
          </p:cNvPr>
          <p:cNvCxnSpPr/>
          <p:nvPr/>
        </p:nvCxnSpPr>
        <p:spPr>
          <a:xfrm>
            <a:off x="6677027" y="2081286"/>
            <a:ext cx="495300" cy="685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77CC1AD2-F69C-4B0C-AEDF-AF17EC483269}"/>
              </a:ext>
            </a:extLst>
          </p:cNvPr>
          <p:cNvSpPr/>
          <p:nvPr/>
        </p:nvSpPr>
        <p:spPr>
          <a:xfrm>
            <a:off x="4851246" y="2229996"/>
            <a:ext cx="311304" cy="369332"/>
          </a:xfrm>
          <a:prstGeom prst="rect">
            <a:avLst/>
          </a:prstGeom>
          <a:noFill/>
        </p:spPr>
        <p:txBody>
          <a:bodyPr wrap="none" lIns="91440" tIns="45720" rIns="91440" bIns="45720">
            <a:spAutoFit/>
          </a:bodyPr>
          <a:lstStyle/>
          <a:p>
            <a:pPr algn="ctr"/>
            <a:r>
              <a:rPr lang="en-US" altLang="zh-CN" b="0" cap="none" spc="0" dirty="0">
                <a:ln w="0"/>
                <a:solidFill>
                  <a:srgbClr val="FF0000"/>
                </a:solidFill>
                <a:effectLst>
                  <a:outerShdw blurRad="38100" dist="19050" dir="2700000" algn="tl" rotWithShape="0">
                    <a:schemeClr val="dk1">
                      <a:alpha val="40000"/>
                    </a:schemeClr>
                  </a:outerShdw>
                </a:effectLst>
              </a:rPr>
              <a:t>Y</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79850022-758E-4456-90FD-FF18716BA563}"/>
              </a:ext>
            </a:extLst>
          </p:cNvPr>
          <p:cNvSpPr/>
          <p:nvPr/>
        </p:nvSpPr>
        <p:spPr>
          <a:xfrm>
            <a:off x="6943169" y="2282099"/>
            <a:ext cx="352981" cy="369332"/>
          </a:xfrm>
          <a:prstGeom prst="rect">
            <a:avLst/>
          </a:prstGeom>
          <a:noFill/>
        </p:spPr>
        <p:txBody>
          <a:bodyPr wrap="non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N</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13" name="椭圆 12">
            <a:extLst>
              <a:ext uri="{FF2B5EF4-FFF2-40B4-BE49-F238E27FC236}">
                <a16:creationId xmlns:a16="http://schemas.microsoft.com/office/drawing/2014/main" id="{2BEA7E69-A165-4EEE-BA72-41C37E014324}"/>
              </a:ext>
            </a:extLst>
          </p:cNvPr>
          <p:cNvSpPr/>
          <p:nvPr/>
        </p:nvSpPr>
        <p:spPr>
          <a:xfrm>
            <a:off x="4200525" y="2786136"/>
            <a:ext cx="1076325" cy="5483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录用</a:t>
            </a:r>
          </a:p>
        </p:txBody>
      </p:sp>
      <p:sp>
        <p:nvSpPr>
          <p:cNvPr id="14" name="椭圆 13">
            <a:extLst>
              <a:ext uri="{FF2B5EF4-FFF2-40B4-BE49-F238E27FC236}">
                <a16:creationId xmlns:a16="http://schemas.microsoft.com/office/drawing/2014/main" id="{B023F59A-A9DB-4C7F-BD44-6A972C5DCC4C}"/>
              </a:ext>
            </a:extLst>
          </p:cNvPr>
          <p:cNvSpPr/>
          <p:nvPr/>
        </p:nvSpPr>
        <p:spPr>
          <a:xfrm>
            <a:off x="4357687" y="5370570"/>
            <a:ext cx="1076325" cy="5483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录用</a:t>
            </a:r>
          </a:p>
        </p:txBody>
      </p:sp>
      <p:sp>
        <p:nvSpPr>
          <p:cNvPr id="16" name="矩形 15">
            <a:extLst>
              <a:ext uri="{FF2B5EF4-FFF2-40B4-BE49-F238E27FC236}">
                <a16:creationId xmlns:a16="http://schemas.microsoft.com/office/drawing/2014/main" id="{CAFAFE49-950B-4297-ACBF-188D49A24746}"/>
              </a:ext>
            </a:extLst>
          </p:cNvPr>
          <p:cNvSpPr/>
          <p:nvPr/>
        </p:nvSpPr>
        <p:spPr>
          <a:xfrm>
            <a:off x="6034087" y="2782037"/>
            <a:ext cx="24003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是否是研究生？</a:t>
            </a:r>
          </a:p>
        </p:txBody>
      </p:sp>
      <p:cxnSp>
        <p:nvCxnSpPr>
          <p:cNvPr id="21" name="直接箭头连接符 20">
            <a:extLst>
              <a:ext uri="{FF2B5EF4-FFF2-40B4-BE49-F238E27FC236}">
                <a16:creationId xmlns:a16="http://schemas.microsoft.com/office/drawing/2014/main" id="{D6D02D9B-FCAA-43FD-A948-A9BAD8E337AD}"/>
              </a:ext>
            </a:extLst>
          </p:cNvPr>
          <p:cNvCxnSpPr/>
          <p:nvPr/>
        </p:nvCxnSpPr>
        <p:spPr>
          <a:xfrm flipH="1">
            <a:off x="6034089" y="3333942"/>
            <a:ext cx="7048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4F3924DE-83CC-4B33-824E-78E93D17BEA6}"/>
              </a:ext>
            </a:extLst>
          </p:cNvPr>
          <p:cNvCxnSpPr/>
          <p:nvPr/>
        </p:nvCxnSpPr>
        <p:spPr>
          <a:xfrm>
            <a:off x="7558087" y="3333942"/>
            <a:ext cx="495300" cy="685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297F972A-0895-489C-887A-CEC314BB8561}"/>
              </a:ext>
            </a:extLst>
          </p:cNvPr>
          <p:cNvSpPr/>
          <p:nvPr/>
        </p:nvSpPr>
        <p:spPr>
          <a:xfrm>
            <a:off x="5776123" y="3463166"/>
            <a:ext cx="901855" cy="369332"/>
          </a:xfrm>
          <a:prstGeom prst="rect">
            <a:avLst/>
          </a:prstGeom>
          <a:noFill/>
        </p:spPr>
        <p:txBody>
          <a:bodyPr wrap="squar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N</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20" name="矩形 19">
            <a:extLst>
              <a:ext uri="{FF2B5EF4-FFF2-40B4-BE49-F238E27FC236}">
                <a16:creationId xmlns:a16="http://schemas.microsoft.com/office/drawing/2014/main" id="{496F3EF7-0BF1-4AF8-8B50-A6BBF8857E8B}"/>
              </a:ext>
            </a:extLst>
          </p:cNvPr>
          <p:cNvSpPr/>
          <p:nvPr/>
        </p:nvSpPr>
        <p:spPr>
          <a:xfrm>
            <a:off x="7167564" y="3470819"/>
            <a:ext cx="1543606" cy="369332"/>
          </a:xfrm>
          <a:prstGeom prst="rect">
            <a:avLst/>
          </a:prstGeom>
          <a:noFill/>
        </p:spPr>
        <p:txBody>
          <a:bodyPr wrap="square" lIns="91440" tIns="45720" rIns="91440" bIns="45720">
            <a:spAutoFit/>
          </a:bodyPr>
          <a:lstStyle/>
          <a:p>
            <a:pPr algn="ctr"/>
            <a:r>
              <a:rPr lang="en-US" altLang="zh-CN" b="0" cap="none" spc="0" dirty="0">
                <a:ln w="0"/>
                <a:solidFill>
                  <a:srgbClr val="FF0000"/>
                </a:solidFill>
                <a:effectLst>
                  <a:outerShdw blurRad="38100" dist="19050" dir="2700000" algn="tl" rotWithShape="0">
                    <a:schemeClr val="dk1">
                      <a:alpha val="40000"/>
                    </a:schemeClr>
                  </a:outerShdw>
                </a:effectLst>
              </a:rPr>
              <a:t>Y</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24" name="矩形 23">
            <a:extLst>
              <a:ext uri="{FF2B5EF4-FFF2-40B4-BE49-F238E27FC236}">
                <a16:creationId xmlns:a16="http://schemas.microsoft.com/office/drawing/2014/main" id="{E55FDA63-C32F-4F69-ACF9-60EE0A86B63A}"/>
              </a:ext>
            </a:extLst>
          </p:cNvPr>
          <p:cNvSpPr/>
          <p:nvPr/>
        </p:nvSpPr>
        <p:spPr>
          <a:xfrm>
            <a:off x="4895851" y="4068338"/>
            <a:ext cx="2080422"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GPA</a:t>
            </a:r>
            <a:r>
              <a:rPr lang="zh-CN" altLang="en-US" sz="1600" dirty="0">
                <a:latin typeface="微软雅黑" panose="020B0503020204020204" pitchFamily="34" charset="-122"/>
                <a:ea typeface="微软雅黑" panose="020B0503020204020204" pitchFamily="34" charset="-122"/>
              </a:rPr>
              <a:t>年级前</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a:t>
            </a:r>
          </a:p>
        </p:txBody>
      </p:sp>
      <p:sp>
        <p:nvSpPr>
          <p:cNvPr id="26" name="矩形 25">
            <a:extLst>
              <a:ext uri="{FF2B5EF4-FFF2-40B4-BE49-F238E27FC236}">
                <a16:creationId xmlns:a16="http://schemas.microsoft.com/office/drawing/2014/main" id="{468A2AAF-1682-487D-AADF-3E475201A678}"/>
              </a:ext>
            </a:extLst>
          </p:cNvPr>
          <p:cNvSpPr/>
          <p:nvPr/>
        </p:nvSpPr>
        <p:spPr>
          <a:xfrm>
            <a:off x="7296150" y="4038792"/>
            <a:ext cx="24003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项目机器学习相关？</a:t>
            </a:r>
          </a:p>
        </p:txBody>
      </p:sp>
      <p:cxnSp>
        <p:nvCxnSpPr>
          <p:cNvPr id="31" name="直接箭头连接符 30">
            <a:extLst>
              <a:ext uri="{FF2B5EF4-FFF2-40B4-BE49-F238E27FC236}">
                <a16:creationId xmlns:a16="http://schemas.microsoft.com/office/drawing/2014/main" id="{DC0F9C38-C0DF-453F-B872-5354A2B52516}"/>
              </a:ext>
            </a:extLst>
          </p:cNvPr>
          <p:cNvCxnSpPr/>
          <p:nvPr/>
        </p:nvCxnSpPr>
        <p:spPr>
          <a:xfrm flipH="1">
            <a:off x="4924425" y="4643254"/>
            <a:ext cx="7048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9467A45B-D84E-4C58-988E-C8DF9409E53E}"/>
              </a:ext>
            </a:extLst>
          </p:cNvPr>
          <p:cNvCxnSpPr/>
          <p:nvPr/>
        </p:nvCxnSpPr>
        <p:spPr>
          <a:xfrm>
            <a:off x="6227050" y="4617852"/>
            <a:ext cx="495300" cy="685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DCD68693-0625-4ACC-9995-F470EC113C81}"/>
              </a:ext>
            </a:extLst>
          </p:cNvPr>
          <p:cNvCxnSpPr/>
          <p:nvPr/>
        </p:nvCxnSpPr>
        <p:spPr>
          <a:xfrm flipH="1">
            <a:off x="7348537" y="4610864"/>
            <a:ext cx="7048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E0E0C378-DACA-4DD7-8ADF-E772793BE0CA}"/>
              </a:ext>
            </a:extLst>
          </p:cNvPr>
          <p:cNvCxnSpPr/>
          <p:nvPr/>
        </p:nvCxnSpPr>
        <p:spPr>
          <a:xfrm>
            <a:off x="8674105" y="4591434"/>
            <a:ext cx="495300" cy="685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9F22BE0C-43F0-4ACE-9855-C89BEC4F4CCA}"/>
              </a:ext>
            </a:extLst>
          </p:cNvPr>
          <p:cNvSpPr/>
          <p:nvPr/>
        </p:nvSpPr>
        <p:spPr>
          <a:xfrm>
            <a:off x="4727420" y="4749382"/>
            <a:ext cx="901855" cy="369332"/>
          </a:xfrm>
          <a:prstGeom prst="rect">
            <a:avLst/>
          </a:prstGeom>
          <a:noFill/>
        </p:spPr>
        <p:txBody>
          <a:bodyPr wrap="square" lIns="91440" tIns="45720" rIns="91440" bIns="45720">
            <a:spAutoFit/>
          </a:bodyPr>
          <a:lstStyle/>
          <a:p>
            <a:pPr algn="ctr"/>
            <a:r>
              <a:rPr lang="en-US" altLang="zh-CN" b="0" cap="none" spc="0" dirty="0">
                <a:ln w="0"/>
                <a:solidFill>
                  <a:srgbClr val="FF0000"/>
                </a:solidFill>
                <a:effectLst>
                  <a:outerShdw blurRad="38100" dist="19050" dir="2700000" algn="tl" rotWithShape="0">
                    <a:schemeClr val="dk1">
                      <a:alpha val="40000"/>
                    </a:schemeClr>
                  </a:outerShdw>
                </a:effectLst>
              </a:rPr>
              <a:t>Y</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30" name="矩形 29">
            <a:extLst>
              <a:ext uri="{FF2B5EF4-FFF2-40B4-BE49-F238E27FC236}">
                <a16:creationId xmlns:a16="http://schemas.microsoft.com/office/drawing/2014/main" id="{84B418CC-41F5-4912-86CC-E6E451C83743}"/>
              </a:ext>
            </a:extLst>
          </p:cNvPr>
          <p:cNvSpPr/>
          <p:nvPr/>
        </p:nvSpPr>
        <p:spPr>
          <a:xfrm>
            <a:off x="7119659" y="4739640"/>
            <a:ext cx="901855" cy="369332"/>
          </a:xfrm>
          <a:prstGeom prst="rect">
            <a:avLst/>
          </a:prstGeom>
          <a:noFill/>
        </p:spPr>
        <p:txBody>
          <a:bodyPr wrap="square" lIns="91440" tIns="45720" rIns="91440" bIns="45720">
            <a:spAutoFit/>
          </a:bodyPr>
          <a:lstStyle/>
          <a:p>
            <a:pPr algn="ctr"/>
            <a:r>
              <a:rPr lang="en-US" altLang="zh-CN" b="0" cap="none" spc="0" dirty="0">
                <a:ln w="0"/>
                <a:solidFill>
                  <a:srgbClr val="FF0000"/>
                </a:solidFill>
                <a:effectLst>
                  <a:outerShdw blurRad="38100" dist="19050" dir="2700000" algn="tl" rotWithShape="0">
                    <a:schemeClr val="dk1">
                      <a:alpha val="40000"/>
                    </a:schemeClr>
                  </a:outerShdw>
                </a:effectLst>
              </a:rPr>
              <a:t>Y</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36" name="矩形 35">
            <a:extLst>
              <a:ext uri="{FF2B5EF4-FFF2-40B4-BE49-F238E27FC236}">
                <a16:creationId xmlns:a16="http://schemas.microsoft.com/office/drawing/2014/main" id="{F6CD12F7-3E1D-410E-93DD-48AD2C01C833}"/>
              </a:ext>
            </a:extLst>
          </p:cNvPr>
          <p:cNvSpPr/>
          <p:nvPr/>
        </p:nvSpPr>
        <p:spPr>
          <a:xfrm>
            <a:off x="8282265" y="4739640"/>
            <a:ext cx="1543606" cy="369332"/>
          </a:xfrm>
          <a:prstGeom prst="rect">
            <a:avLst/>
          </a:prstGeom>
          <a:noFill/>
        </p:spPr>
        <p:txBody>
          <a:bodyPr wrap="squar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N</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38" name="矩形 37">
            <a:extLst>
              <a:ext uri="{FF2B5EF4-FFF2-40B4-BE49-F238E27FC236}">
                <a16:creationId xmlns:a16="http://schemas.microsoft.com/office/drawing/2014/main" id="{6EECBF8A-CF4F-45FE-99D7-8034C45F3A98}"/>
              </a:ext>
            </a:extLst>
          </p:cNvPr>
          <p:cNvSpPr/>
          <p:nvPr/>
        </p:nvSpPr>
        <p:spPr>
          <a:xfrm>
            <a:off x="5852417" y="4720018"/>
            <a:ext cx="1543606" cy="369332"/>
          </a:xfrm>
          <a:prstGeom prst="rect">
            <a:avLst/>
          </a:prstGeom>
          <a:noFill/>
        </p:spPr>
        <p:txBody>
          <a:bodyPr wrap="squar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N</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40" name="椭圆 39">
            <a:extLst>
              <a:ext uri="{FF2B5EF4-FFF2-40B4-BE49-F238E27FC236}">
                <a16:creationId xmlns:a16="http://schemas.microsoft.com/office/drawing/2014/main" id="{3BF886B5-0317-40CE-9449-66351A1AF5F7}"/>
              </a:ext>
            </a:extLst>
          </p:cNvPr>
          <p:cNvSpPr/>
          <p:nvPr/>
        </p:nvSpPr>
        <p:spPr>
          <a:xfrm>
            <a:off x="5899948" y="5325065"/>
            <a:ext cx="1076325" cy="5483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考察</a:t>
            </a:r>
          </a:p>
        </p:txBody>
      </p:sp>
      <p:sp>
        <p:nvSpPr>
          <p:cNvPr id="46" name="椭圆 45">
            <a:extLst>
              <a:ext uri="{FF2B5EF4-FFF2-40B4-BE49-F238E27FC236}">
                <a16:creationId xmlns:a16="http://schemas.microsoft.com/office/drawing/2014/main" id="{9D337973-E438-46C0-969D-1477A6F29475}"/>
              </a:ext>
            </a:extLst>
          </p:cNvPr>
          <p:cNvSpPr/>
          <p:nvPr/>
        </p:nvSpPr>
        <p:spPr>
          <a:xfrm>
            <a:off x="7019924" y="5330623"/>
            <a:ext cx="1076325" cy="5483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录用</a:t>
            </a:r>
          </a:p>
        </p:txBody>
      </p:sp>
      <p:sp>
        <p:nvSpPr>
          <p:cNvPr id="48" name="椭圆 47">
            <a:extLst>
              <a:ext uri="{FF2B5EF4-FFF2-40B4-BE49-F238E27FC236}">
                <a16:creationId xmlns:a16="http://schemas.microsoft.com/office/drawing/2014/main" id="{59C59009-3F0C-4630-80F7-281DEB244D34}"/>
              </a:ext>
            </a:extLst>
          </p:cNvPr>
          <p:cNvSpPr/>
          <p:nvPr/>
        </p:nvSpPr>
        <p:spPr>
          <a:xfrm>
            <a:off x="8695535" y="5315714"/>
            <a:ext cx="1076325" cy="5483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考察</a:t>
            </a:r>
          </a:p>
        </p:txBody>
      </p:sp>
      <p:sp>
        <p:nvSpPr>
          <p:cNvPr id="49" name="文本框 48">
            <a:extLst>
              <a:ext uri="{FF2B5EF4-FFF2-40B4-BE49-F238E27FC236}">
                <a16:creationId xmlns:a16="http://schemas.microsoft.com/office/drawing/2014/main" id="{736A1876-24D9-47A1-8944-AE08E3A55D85}"/>
              </a:ext>
            </a:extLst>
          </p:cNvPr>
          <p:cNvSpPr txBox="1"/>
          <p:nvPr/>
        </p:nvSpPr>
        <p:spPr>
          <a:xfrm>
            <a:off x="1371600" y="2081286"/>
            <a:ext cx="2171142"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招聘机器学习算法工程师</a:t>
            </a:r>
          </a:p>
        </p:txBody>
      </p:sp>
      <p:sp>
        <p:nvSpPr>
          <p:cNvPr id="50" name="文本框 49">
            <a:extLst>
              <a:ext uri="{FF2B5EF4-FFF2-40B4-BE49-F238E27FC236}">
                <a16:creationId xmlns:a16="http://schemas.microsoft.com/office/drawing/2014/main" id="{926B9AD1-E963-4158-BFCE-A9A92006FFAA}"/>
              </a:ext>
            </a:extLst>
          </p:cNvPr>
          <p:cNvSpPr txBox="1"/>
          <p:nvPr/>
        </p:nvSpPr>
        <p:spPr>
          <a:xfrm>
            <a:off x="1524000" y="3114675"/>
            <a:ext cx="1812771" cy="2554545"/>
          </a:xfrm>
          <a:prstGeom prst="rect">
            <a:avLst/>
          </a:prstGeom>
          <a:noFill/>
        </p:spPr>
        <p:txBody>
          <a:bodyPr wrap="square" rtlCol="0">
            <a:spAutoFit/>
          </a:bodyPr>
          <a:lstStyle/>
          <a:p>
            <a:pPr marL="342900" indent="-342900">
              <a:buAutoNum type="arabicPeriod"/>
            </a:pPr>
            <a:r>
              <a:rPr lang="zh-CN" altLang="en-US" sz="1600" dirty="0">
                <a:latin typeface="微软雅黑" panose="020B0503020204020204" pitchFamily="34" charset="-122"/>
                <a:ea typeface="微软雅黑" panose="020B0503020204020204" pitchFamily="34" charset="-122"/>
              </a:rPr>
              <a:t>非参数学习算法</a:t>
            </a:r>
            <a:endParaRPr lang="en-US" altLang="zh-CN" sz="1600" dirty="0">
              <a:latin typeface="微软雅黑" panose="020B0503020204020204" pitchFamily="34" charset="-122"/>
              <a:ea typeface="微软雅黑" panose="020B0503020204020204" pitchFamily="34" charset="-122"/>
            </a:endParaRPr>
          </a:p>
          <a:p>
            <a:pPr marL="342900" indent="-342900">
              <a:buAutoNum type="arabicPeriod"/>
            </a:pPr>
            <a:r>
              <a:rPr lang="zh-CN" altLang="en-US" sz="1600" dirty="0">
                <a:latin typeface="微软雅黑" panose="020B0503020204020204" pitchFamily="34" charset="-122"/>
                <a:ea typeface="微软雅黑" panose="020B0503020204020204" pitchFamily="34" charset="-122"/>
              </a:rPr>
              <a:t>可以解决分类问题</a:t>
            </a:r>
            <a:endParaRPr lang="en-US" altLang="zh-CN" sz="1600" dirty="0">
              <a:latin typeface="微软雅黑" panose="020B0503020204020204" pitchFamily="34" charset="-122"/>
              <a:ea typeface="微软雅黑" panose="020B0503020204020204" pitchFamily="34" charset="-122"/>
            </a:endParaRPr>
          </a:p>
          <a:p>
            <a:pPr marL="342900" indent="-342900">
              <a:buAutoNum type="arabicPeriod"/>
            </a:pPr>
            <a:r>
              <a:rPr lang="zh-CN" altLang="en-US" sz="1600" dirty="0">
                <a:latin typeface="微软雅黑" panose="020B0503020204020204" pitchFamily="34" charset="-122"/>
                <a:ea typeface="微软雅黑" panose="020B0503020204020204" pitchFamily="34" charset="-122"/>
              </a:rPr>
              <a:t>天然可以解决多分类问题</a:t>
            </a:r>
            <a:endParaRPr lang="en-US" altLang="zh-CN" sz="1600" dirty="0">
              <a:latin typeface="微软雅黑" panose="020B0503020204020204" pitchFamily="34" charset="-122"/>
              <a:ea typeface="微软雅黑" panose="020B0503020204020204" pitchFamily="34" charset="-122"/>
            </a:endParaRPr>
          </a:p>
          <a:p>
            <a:pPr marL="342900" indent="-342900">
              <a:buAutoNum type="arabicPeriod"/>
            </a:pPr>
            <a:r>
              <a:rPr lang="zh-CN" altLang="en-US" sz="1600" dirty="0">
                <a:latin typeface="微软雅黑" panose="020B0503020204020204" pitchFamily="34" charset="-122"/>
                <a:ea typeface="微软雅黑" panose="020B0503020204020204" pitchFamily="34" charset="-122"/>
              </a:rPr>
              <a:t>也可以解决回归问题</a:t>
            </a:r>
            <a:endParaRPr lang="en-US" altLang="zh-CN" sz="1600" dirty="0">
              <a:latin typeface="微软雅黑" panose="020B0503020204020204" pitchFamily="34" charset="-122"/>
              <a:ea typeface="微软雅黑" panose="020B0503020204020204" pitchFamily="34" charset="-122"/>
            </a:endParaRPr>
          </a:p>
          <a:p>
            <a:pPr marL="342900" indent="-342900">
              <a:buAutoNum type="arabicPeriod"/>
            </a:pPr>
            <a:r>
              <a:rPr lang="zh-CN" altLang="en-US" sz="1600" dirty="0">
                <a:latin typeface="微软雅黑" panose="020B0503020204020204" pitchFamily="34" charset="-122"/>
                <a:ea typeface="微软雅黑" panose="020B0503020204020204" pitchFamily="34" charset="-122"/>
              </a:rPr>
              <a:t>非常好的可解释性</a:t>
            </a:r>
          </a:p>
        </p:txBody>
      </p:sp>
    </p:spTree>
    <p:extLst>
      <p:ext uri="{BB962C8B-B14F-4D97-AF65-F5344CB8AC3E}">
        <p14:creationId xmlns:p14="http://schemas.microsoft.com/office/powerpoint/2010/main" val="322512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34D62BA1-0ED2-4697-B118-76B8B6E65548}"/>
              </a:ext>
            </a:extLst>
          </p:cNvPr>
          <p:cNvSpPr>
            <a:spLocks noGrp="1"/>
          </p:cNvSpPr>
          <p:nvPr>
            <p:ph type="title"/>
          </p:nvPr>
        </p:nvSpPr>
        <p:spPr>
          <a:xfrm>
            <a:off x="240782" y="240976"/>
            <a:ext cx="3810222" cy="854075"/>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二、状态空间表示法</a:t>
            </a:r>
          </a:p>
        </p:txBody>
      </p:sp>
      <p:sp>
        <p:nvSpPr>
          <p:cNvPr id="41" name="矩形 40">
            <a:extLst>
              <a:ext uri="{FF2B5EF4-FFF2-40B4-BE49-F238E27FC236}">
                <a16:creationId xmlns:a16="http://schemas.microsoft.com/office/drawing/2014/main" id="{FD385B4A-FD1F-49AE-BF50-6D25F3A83424}"/>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1">
            <a:extLst>
              <a:ext uri="{FF2B5EF4-FFF2-40B4-BE49-F238E27FC236}">
                <a16:creationId xmlns:a16="http://schemas.microsoft.com/office/drawing/2014/main" id="{1E3C567C-3E6F-45AC-A330-F90E21B59AD6}"/>
              </a:ext>
            </a:extLst>
          </p:cNvPr>
          <p:cNvSpPr txBox="1">
            <a:spLocks/>
          </p:cNvSpPr>
          <p:nvPr/>
        </p:nvSpPr>
        <p:spPr>
          <a:xfrm>
            <a:off x="240782" y="372636"/>
            <a:ext cx="3810222"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chemeClr val="bg1"/>
                </a:solidFill>
                <a:latin typeface="微软雅黑" panose="020B0503020204020204" pitchFamily="34" charset="-122"/>
                <a:ea typeface="微软雅黑" panose="020B0503020204020204" pitchFamily="34" charset="-122"/>
              </a:rPr>
              <a:t>决策树</a:t>
            </a:r>
          </a:p>
        </p:txBody>
      </p:sp>
      <p:sp>
        <p:nvSpPr>
          <p:cNvPr id="2" name="内容占位符 1">
            <a:extLst>
              <a:ext uri="{FF2B5EF4-FFF2-40B4-BE49-F238E27FC236}">
                <a16:creationId xmlns:a16="http://schemas.microsoft.com/office/drawing/2014/main" id="{44502100-DBD4-45A7-BBAE-84ABBBC35F3B}"/>
              </a:ext>
            </a:extLst>
          </p:cNvPr>
          <p:cNvSpPr>
            <a:spLocks noGrp="1"/>
          </p:cNvSpPr>
          <p:nvPr>
            <p:ph idx="1"/>
          </p:nvPr>
        </p:nvSpPr>
        <p:spPr>
          <a:xfrm>
            <a:off x="1352550" y="1704975"/>
            <a:ext cx="2857500" cy="68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US" altLang="zh-CN" sz="1600" dirty="0">
                <a:latin typeface="微软雅黑" panose="020B0503020204020204" pitchFamily="34" charset="-122"/>
                <a:ea typeface="微软雅黑" panose="020B0503020204020204" pitchFamily="34" charset="-122"/>
              </a:rPr>
              <a:t>X&lt;2.4</a:t>
            </a:r>
            <a:r>
              <a:rPr lang="zh-CN" altLang="en-US" sz="1600" dirty="0">
                <a:latin typeface="微软雅黑" panose="020B0503020204020204" pitchFamily="34" charset="-122"/>
                <a:ea typeface="微软雅黑" panose="020B0503020204020204" pitchFamily="34" charset="-122"/>
              </a:rPr>
              <a:t>？</a:t>
            </a:r>
          </a:p>
        </p:txBody>
      </p:sp>
      <p:cxnSp>
        <p:nvCxnSpPr>
          <p:cNvPr id="10" name="直接箭头连接符 9">
            <a:extLst>
              <a:ext uri="{FF2B5EF4-FFF2-40B4-BE49-F238E27FC236}">
                <a16:creationId xmlns:a16="http://schemas.microsoft.com/office/drawing/2014/main" id="{403FE683-1B61-44C2-9D10-72998C6DA1B8}"/>
              </a:ext>
            </a:extLst>
          </p:cNvPr>
          <p:cNvCxnSpPr/>
          <p:nvPr/>
        </p:nvCxnSpPr>
        <p:spPr>
          <a:xfrm flipH="1">
            <a:off x="1441043" y="2393950"/>
            <a:ext cx="7048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C37346E-895C-40BC-AE2E-EB33625E9186}"/>
              </a:ext>
            </a:extLst>
          </p:cNvPr>
          <p:cNvCxnSpPr/>
          <p:nvPr/>
        </p:nvCxnSpPr>
        <p:spPr>
          <a:xfrm>
            <a:off x="3314702" y="2393950"/>
            <a:ext cx="495300" cy="685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内容占位符 1">
            <a:extLst>
              <a:ext uri="{FF2B5EF4-FFF2-40B4-BE49-F238E27FC236}">
                <a16:creationId xmlns:a16="http://schemas.microsoft.com/office/drawing/2014/main" id="{2EF88895-F9CD-47D2-BA6E-FD0D9D208A3B}"/>
              </a:ext>
            </a:extLst>
          </p:cNvPr>
          <p:cNvSpPr txBox="1">
            <a:spLocks/>
          </p:cNvSpPr>
          <p:nvPr/>
        </p:nvSpPr>
        <p:spPr>
          <a:xfrm>
            <a:off x="2622254" y="3116843"/>
            <a:ext cx="2857500" cy="68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altLang="zh-CN" sz="1600" dirty="0">
                <a:latin typeface="微软雅黑" panose="020B0503020204020204" pitchFamily="34" charset="-122"/>
                <a:ea typeface="微软雅黑" panose="020B0503020204020204" pitchFamily="34" charset="-122"/>
              </a:rPr>
              <a:t>Y&lt;2.4</a:t>
            </a:r>
            <a:r>
              <a:rPr lang="zh-CN" altLang="en-US" sz="1600" dirty="0">
                <a:latin typeface="微软雅黑" panose="020B0503020204020204" pitchFamily="34" charset="-122"/>
                <a:ea typeface="微软雅黑" panose="020B0503020204020204" pitchFamily="34" charset="-122"/>
              </a:rPr>
              <a:t>？</a:t>
            </a:r>
          </a:p>
        </p:txBody>
      </p:sp>
      <p:cxnSp>
        <p:nvCxnSpPr>
          <p:cNvPr id="17" name="直接箭头连接符 16">
            <a:extLst>
              <a:ext uri="{FF2B5EF4-FFF2-40B4-BE49-F238E27FC236}">
                <a16:creationId xmlns:a16="http://schemas.microsoft.com/office/drawing/2014/main" id="{AD9B33A7-AC56-41EB-8540-D55C91056204}"/>
              </a:ext>
            </a:extLst>
          </p:cNvPr>
          <p:cNvCxnSpPr/>
          <p:nvPr/>
        </p:nvCxnSpPr>
        <p:spPr>
          <a:xfrm flipH="1">
            <a:off x="2831693" y="3827036"/>
            <a:ext cx="7048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A9A955F3-30F1-41A1-A6F2-497017685DAE}"/>
              </a:ext>
            </a:extLst>
          </p:cNvPr>
          <p:cNvCxnSpPr/>
          <p:nvPr/>
        </p:nvCxnSpPr>
        <p:spPr>
          <a:xfrm>
            <a:off x="4381502" y="3805818"/>
            <a:ext cx="495300" cy="685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C3481514-32DE-4E3C-BC31-95E5C3C915D0}"/>
              </a:ext>
            </a:extLst>
          </p:cNvPr>
          <p:cNvSpPr/>
          <p:nvPr/>
        </p:nvSpPr>
        <p:spPr>
          <a:xfrm>
            <a:off x="1482164" y="2551898"/>
            <a:ext cx="311304" cy="369332"/>
          </a:xfrm>
          <a:prstGeom prst="rect">
            <a:avLst/>
          </a:prstGeom>
          <a:noFill/>
        </p:spPr>
        <p:txBody>
          <a:bodyPr wrap="none" lIns="91440" tIns="45720" rIns="91440" bIns="45720">
            <a:spAutoFit/>
          </a:bodyPr>
          <a:lstStyle/>
          <a:p>
            <a:pPr algn="ctr"/>
            <a:r>
              <a:rPr lang="en-US" altLang="zh-CN" b="0" cap="none" spc="0" dirty="0">
                <a:ln w="0"/>
                <a:solidFill>
                  <a:srgbClr val="FF0000"/>
                </a:solidFill>
                <a:effectLst>
                  <a:outerShdw blurRad="38100" dist="19050" dir="2700000" algn="tl" rotWithShape="0">
                    <a:schemeClr val="dk1">
                      <a:alpha val="40000"/>
                    </a:schemeClr>
                  </a:outerShdw>
                </a:effectLst>
              </a:rPr>
              <a:t>Y</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6478A56C-38E2-4C6D-8888-1C0C75D7A198}"/>
              </a:ext>
            </a:extLst>
          </p:cNvPr>
          <p:cNvSpPr/>
          <p:nvPr/>
        </p:nvSpPr>
        <p:spPr>
          <a:xfrm>
            <a:off x="3536543" y="2551898"/>
            <a:ext cx="352981" cy="369332"/>
          </a:xfrm>
          <a:prstGeom prst="rect">
            <a:avLst/>
          </a:prstGeom>
          <a:noFill/>
        </p:spPr>
        <p:txBody>
          <a:bodyPr wrap="non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N</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20" name="矩形 19">
            <a:extLst>
              <a:ext uri="{FF2B5EF4-FFF2-40B4-BE49-F238E27FC236}">
                <a16:creationId xmlns:a16="http://schemas.microsoft.com/office/drawing/2014/main" id="{D247AC85-929E-4DD7-9961-64E8FBC082CD}"/>
              </a:ext>
            </a:extLst>
          </p:cNvPr>
          <p:cNvSpPr/>
          <p:nvPr/>
        </p:nvSpPr>
        <p:spPr>
          <a:xfrm>
            <a:off x="2894632" y="3994795"/>
            <a:ext cx="311304" cy="369332"/>
          </a:xfrm>
          <a:prstGeom prst="rect">
            <a:avLst/>
          </a:prstGeom>
          <a:noFill/>
        </p:spPr>
        <p:txBody>
          <a:bodyPr wrap="none" lIns="91440" tIns="45720" rIns="91440" bIns="45720">
            <a:spAutoFit/>
          </a:bodyPr>
          <a:lstStyle/>
          <a:p>
            <a:pPr algn="ctr"/>
            <a:r>
              <a:rPr lang="en-US" altLang="zh-CN" b="0" cap="none" spc="0" dirty="0">
                <a:ln w="0"/>
                <a:solidFill>
                  <a:srgbClr val="FF0000"/>
                </a:solidFill>
                <a:effectLst>
                  <a:outerShdw blurRad="38100" dist="19050" dir="2700000" algn="tl" rotWithShape="0">
                    <a:schemeClr val="dk1">
                      <a:alpha val="40000"/>
                    </a:schemeClr>
                  </a:outerShdw>
                </a:effectLst>
              </a:rPr>
              <a:t>Y</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22" name="矩形 21">
            <a:extLst>
              <a:ext uri="{FF2B5EF4-FFF2-40B4-BE49-F238E27FC236}">
                <a16:creationId xmlns:a16="http://schemas.microsoft.com/office/drawing/2014/main" id="{B10B42C2-7349-4501-9B0F-5D1024A151B7}"/>
              </a:ext>
            </a:extLst>
          </p:cNvPr>
          <p:cNvSpPr/>
          <p:nvPr/>
        </p:nvSpPr>
        <p:spPr>
          <a:xfrm>
            <a:off x="4629152" y="3963766"/>
            <a:ext cx="352981" cy="369332"/>
          </a:xfrm>
          <a:prstGeom prst="rect">
            <a:avLst/>
          </a:prstGeom>
          <a:noFill/>
        </p:spPr>
        <p:txBody>
          <a:bodyPr wrap="non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N</a:t>
            </a:r>
            <a:endParaRPr lang="zh-CN" altLang="en-US" b="0" cap="none" spc="0" dirty="0">
              <a:ln w="0"/>
              <a:solidFill>
                <a:srgbClr val="FF0000"/>
              </a:solidFill>
              <a:effectLst>
                <a:outerShdw blurRad="38100" dist="19050" dir="2700000" algn="tl" rotWithShape="0">
                  <a:schemeClr val="dk1">
                    <a:alpha val="40000"/>
                  </a:schemeClr>
                </a:outerShdw>
              </a:effectLst>
            </a:endParaRPr>
          </a:p>
        </p:txBody>
      </p:sp>
      <p:sp>
        <p:nvSpPr>
          <p:cNvPr id="24" name="椭圆 23">
            <a:extLst>
              <a:ext uri="{FF2B5EF4-FFF2-40B4-BE49-F238E27FC236}">
                <a16:creationId xmlns:a16="http://schemas.microsoft.com/office/drawing/2014/main" id="{B1023F67-8246-42BD-A1D9-09C41A07CCDB}"/>
              </a:ext>
            </a:extLst>
          </p:cNvPr>
          <p:cNvSpPr/>
          <p:nvPr/>
        </p:nvSpPr>
        <p:spPr>
          <a:xfrm>
            <a:off x="2183995" y="4553104"/>
            <a:ext cx="1076325" cy="4622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B</a:t>
            </a:r>
            <a:endParaRPr lang="zh-CN" altLang="en-US" sz="1600" dirty="0">
              <a:solidFill>
                <a:schemeClr val="tx1"/>
              </a:solidFill>
            </a:endParaRPr>
          </a:p>
        </p:txBody>
      </p:sp>
      <p:sp>
        <p:nvSpPr>
          <p:cNvPr id="26" name="椭圆 25">
            <a:extLst>
              <a:ext uri="{FF2B5EF4-FFF2-40B4-BE49-F238E27FC236}">
                <a16:creationId xmlns:a16="http://schemas.microsoft.com/office/drawing/2014/main" id="{122AB526-383C-4BE0-8DBF-C9FF2DA0FAF1}"/>
              </a:ext>
            </a:extLst>
          </p:cNvPr>
          <p:cNvSpPr/>
          <p:nvPr/>
        </p:nvSpPr>
        <p:spPr>
          <a:xfrm>
            <a:off x="4338639" y="4553103"/>
            <a:ext cx="1076325" cy="4622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a:t>
            </a:r>
            <a:endParaRPr lang="zh-CN" altLang="en-US" sz="1600" dirty="0">
              <a:solidFill>
                <a:schemeClr val="tx1"/>
              </a:solidFill>
            </a:endParaRPr>
          </a:p>
        </p:txBody>
      </p:sp>
      <p:sp>
        <p:nvSpPr>
          <p:cNvPr id="28" name="椭圆 27">
            <a:extLst>
              <a:ext uri="{FF2B5EF4-FFF2-40B4-BE49-F238E27FC236}">
                <a16:creationId xmlns:a16="http://schemas.microsoft.com/office/drawing/2014/main" id="{CB1F22F2-3E54-4851-A641-DF385D0B2158}"/>
              </a:ext>
            </a:extLst>
          </p:cNvPr>
          <p:cNvSpPr/>
          <p:nvPr/>
        </p:nvSpPr>
        <p:spPr>
          <a:xfrm>
            <a:off x="849109" y="3103989"/>
            <a:ext cx="1076325" cy="4622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A</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52D6BA9C-EC79-4F81-9847-4299413537A3}"/>
              </a:ext>
            </a:extLst>
          </p:cNvPr>
          <p:cNvSpPr txBox="1"/>
          <p:nvPr/>
        </p:nvSpPr>
        <p:spPr>
          <a:xfrm>
            <a:off x="7785661" y="2393950"/>
            <a:ext cx="2924175" cy="1323439"/>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问题：</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每个节点在哪个维度做划分？</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某个维度在哪个值上做划分？</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298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22E2937-568B-485D-9B49-EC279AF6D83F}"/>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51A9C113-6B09-4629-B444-C9786C1DA9B1}"/>
              </a:ext>
            </a:extLst>
          </p:cNvPr>
          <p:cNvSpPr>
            <a:spLocks noGrp="1"/>
          </p:cNvSpPr>
          <p:nvPr>
            <p:ph type="title"/>
          </p:nvPr>
        </p:nvSpPr>
        <p:spPr>
          <a:xfrm>
            <a:off x="240782" y="372636"/>
            <a:ext cx="3810222" cy="854075"/>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p:sp>
        <p:nvSpPr>
          <p:cNvPr id="3" name="内容占位符 2">
            <a:extLst>
              <a:ext uri="{FF2B5EF4-FFF2-40B4-BE49-F238E27FC236}">
                <a16:creationId xmlns:a16="http://schemas.microsoft.com/office/drawing/2014/main" id="{1E7B9574-9C7C-4E31-9994-E6EF3FBED7F7}"/>
              </a:ext>
            </a:extLst>
          </p:cNvPr>
          <p:cNvSpPr>
            <a:spLocks noGrp="1"/>
          </p:cNvSpPr>
          <p:nvPr>
            <p:ph idx="1"/>
          </p:nvPr>
        </p:nvSpPr>
        <p:spPr>
          <a:xfrm>
            <a:off x="696000" y="1313028"/>
            <a:ext cx="10515600" cy="4913636"/>
          </a:xfrm>
        </p:spPr>
        <p:txBody>
          <a:bodyPr>
            <a:normAutofit/>
          </a:bodyPr>
          <a:lstStyle/>
          <a:p>
            <a:r>
              <a:rPr lang="en-US" altLang="zh-CN" sz="2400" dirty="0">
                <a:latin typeface="微软雅黑" panose="020B0503020204020204" pitchFamily="34" charset="-122"/>
                <a:ea typeface="微软雅黑" panose="020B0503020204020204" pitchFamily="34" charset="-122"/>
              </a:rPr>
              <a:t>1993</a:t>
            </a:r>
            <a:r>
              <a:rPr lang="zh-CN" altLang="en-US" sz="2400" dirty="0">
                <a:latin typeface="微软雅黑" panose="020B0503020204020204" pitchFamily="34" charset="-122"/>
                <a:ea typeface="微软雅黑" panose="020B0503020204020204" pitchFamily="34" charset="-122"/>
              </a:rPr>
              <a:t>年由</a:t>
            </a:r>
            <a:r>
              <a:rPr lang="en-US" altLang="zh-CN" sz="2400" dirty="0">
                <a:latin typeface="微软雅黑" panose="020B0503020204020204" pitchFamily="34" charset="-122"/>
                <a:ea typeface="微软雅黑" panose="020B0503020204020204" pitchFamily="34" charset="-122"/>
              </a:rPr>
              <a:t>Quinlan</a:t>
            </a:r>
            <a:r>
              <a:rPr lang="zh-CN" altLang="en-US" sz="2400" dirty="0">
                <a:latin typeface="微软雅黑" panose="020B0503020204020204" pitchFamily="34" charset="-122"/>
                <a:ea typeface="微软雅黑" panose="020B0503020204020204" pitchFamily="34" charset="-122"/>
              </a:rPr>
              <a:t>提出的</a:t>
            </a:r>
            <a:r>
              <a:rPr lang="en-US" altLang="zh-CN" sz="2400" dirty="0">
                <a:latin typeface="微软雅黑" panose="020B0503020204020204" pitchFamily="34" charset="-122"/>
                <a:ea typeface="微软雅黑" panose="020B0503020204020204" pitchFamily="34" charset="-122"/>
              </a:rPr>
              <a:t>C4.5</a:t>
            </a:r>
            <a:r>
              <a:rPr lang="zh-CN" altLang="en-US" sz="2400" dirty="0">
                <a:latin typeface="微软雅黑" panose="020B0503020204020204" pitchFamily="34" charset="-122"/>
                <a:ea typeface="微软雅黑" panose="020B0503020204020204" pitchFamily="34" charset="-122"/>
              </a:rPr>
              <a:t>算法（对</a:t>
            </a:r>
            <a:r>
              <a:rPr lang="en-US" altLang="zh-CN" sz="2400" dirty="0">
                <a:latin typeface="微软雅黑" panose="020B0503020204020204" pitchFamily="34" charset="-122"/>
                <a:ea typeface="微软雅黑" panose="020B0503020204020204" pitchFamily="34" charset="-122"/>
              </a:rPr>
              <a:t>ID3</a:t>
            </a:r>
            <a:r>
              <a:rPr lang="zh-CN" altLang="en-US" sz="2400" dirty="0">
                <a:latin typeface="微软雅黑" panose="020B0503020204020204" pitchFamily="34" charset="-122"/>
                <a:ea typeface="微软雅黑" panose="020B0503020204020204" pitchFamily="34" charset="-122"/>
              </a:rPr>
              <a:t>算法的改进</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C4.5</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ID3</a:t>
            </a:r>
            <a:r>
              <a:rPr lang="zh-CN" altLang="en-US" sz="2400" dirty="0">
                <a:latin typeface="微软雅黑" panose="020B0503020204020204" pitchFamily="34" charset="-122"/>
                <a:ea typeface="微软雅黑" panose="020B0503020204020204" pitchFamily="34" charset="-122"/>
              </a:rPr>
              <a:t>的改进</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sz="1600" dirty="0">
                <a:latin typeface="微软雅黑" panose="020B0503020204020204" pitchFamily="34" charset="-122"/>
                <a:ea typeface="微软雅黑" panose="020B0503020204020204" pitchFamily="34" charset="-122"/>
              </a:rPr>
              <a:t>用信息增益率来选择属性，克服了用信息增益选择属性时偏向选择取值多的属性的不足；</a:t>
            </a:r>
            <a:endParaRPr lang="en-US" altLang="zh-CN" sz="1600"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sz="1600" dirty="0">
                <a:latin typeface="微软雅黑" panose="020B0503020204020204" pitchFamily="34" charset="-122"/>
                <a:ea typeface="微软雅黑" panose="020B0503020204020204" pitchFamily="34" charset="-122"/>
              </a:rPr>
              <a:t>在树构造过程中进行剪枝；</a:t>
            </a:r>
            <a:endParaRPr lang="en-US" altLang="zh-CN" sz="1600"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sz="1600" dirty="0">
                <a:latin typeface="微软雅黑" panose="020B0503020204020204" pitchFamily="34" charset="-122"/>
                <a:ea typeface="微软雅黑" panose="020B0503020204020204" pitchFamily="34" charset="-122"/>
              </a:rPr>
              <a:t>能够完成对连续属性的离散化处理；</a:t>
            </a:r>
            <a:endParaRPr lang="en-US" altLang="zh-CN" sz="1600" dirty="0">
              <a:latin typeface="微软雅黑" panose="020B0503020204020204" pitchFamily="34" charset="-122"/>
              <a:ea typeface="微软雅黑" panose="020B0503020204020204" pitchFamily="34" charset="-122"/>
            </a:endParaRPr>
          </a:p>
          <a:p>
            <a:pPr marL="914400" lvl="1" indent="-457200">
              <a:buFont typeface="+mj-lt"/>
              <a:buAutoNum type="arabicPeriod"/>
            </a:pPr>
            <a:r>
              <a:rPr lang="zh-CN" altLang="en-US" sz="1600" dirty="0">
                <a:latin typeface="微软雅黑" panose="020B0503020204020204" pitchFamily="34" charset="-122"/>
                <a:ea typeface="微软雅黑" panose="020B0503020204020204" pitchFamily="34" charset="-122"/>
              </a:rPr>
              <a:t>能够对不完整数据进行处理；</a:t>
            </a:r>
            <a:endParaRPr lang="en-US" altLang="zh-CN" sz="16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C4.5</a:t>
            </a:r>
            <a:r>
              <a:rPr lang="zh-CN" altLang="en-US" sz="2400" dirty="0">
                <a:latin typeface="微软雅黑" panose="020B0503020204020204" pitchFamily="34" charset="-122"/>
                <a:ea typeface="微软雅黑" panose="020B0503020204020204" pitchFamily="34" charset="-122"/>
              </a:rPr>
              <a:t>算法优点：产生的分类规则易于理解，准确率较高。</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C4.5</a:t>
            </a:r>
            <a:r>
              <a:rPr lang="zh-CN" altLang="en-US" sz="2400" dirty="0">
                <a:latin typeface="微软雅黑" panose="020B0503020204020204" pitchFamily="34" charset="-122"/>
                <a:ea typeface="微软雅黑" panose="020B0503020204020204" pitchFamily="34" charset="-122"/>
              </a:rPr>
              <a:t>算法缺点：在构造树的过程中，需要对数据集进行多次的顺序扫描和排序，因而导致算法的低效。</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94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34D62BA1-0ED2-4697-B118-76B8B6E65548}"/>
              </a:ext>
            </a:extLst>
          </p:cNvPr>
          <p:cNvSpPr>
            <a:spLocks noGrp="1"/>
          </p:cNvSpPr>
          <p:nvPr>
            <p:ph type="title"/>
          </p:nvPr>
        </p:nvSpPr>
        <p:spPr>
          <a:xfrm>
            <a:off x="240782" y="240976"/>
            <a:ext cx="3810222" cy="854075"/>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二、状态空间表示法</a:t>
            </a:r>
          </a:p>
        </p:txBody>
      </p:sp>
      <p:sp>
        <p:nvSpPr>
          <p:cNvPr id="41" name="矩形 40">
            <a:extLst>
              <a:ext uri="{FF2B5EF4-FFF2-40B4-BE49-F238E27FC236}">
                <a16:creationId xmlns:a16="http://schemas.microsoft.com/office/drawing/2014/main" id="{FD385B4A-FD1F-49AE-BF50-6D25F3A83424}"/>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1">
            <a:extLst>
              <a:ext uri="{FF2B5EF4-FFF2-40B4-BE49-F238E27FC236}">
                <a16:creationId xmlns:a16="http://schemas.microsoft.com/office/drawing/2014/main" id="{1E3C567C-3E6F-45AC-A330-F90E21B59AD6}"/>
              </a:ext>
            </a:extLst>
          </p:cNvPr>
          <p:cNvSpPr txBox="1">
            <a:spLocks/>
          </p:cNvSpPr>
          <p:nvPr/>
        </p:nvSpPr>
        <p:spPr>
          <a:xfrm>
            <a:off x="240782" y="372636"/>
            <a:ext cx="3810222"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62AC7395-EEF6-4D97-BD0F-B537313DB420}"/>
                  </a:ext>
                </a:extLst>
              </p:cNvPr>
              <p:cNvSpPr>
                <a:spLocks noGrp="1"/>
              </p:cNvSpPr>
              <p:nvPr>
                <p:ph idx="1"/>
              </p:nvPr>
            </p:nvSpPr>
            <p:spPr>
              <a:xfrm>
                <a:off x="838200" y="1226711"/>
                <a:ext cx="10515600" cy="5536039"/>
              </a:xfrm>
            </p:spPr>
            <p:txBody>
              <a:bodyPr>
                <a:normAutofit fontScale="92500"/>
              </a:bodyPr>
              <a:lstStyle/>
              <a:p>
                <a:pPr marL="0" indent="0">
                  <a:lnSpc>
                    <a:spcPct val="110000"/>
                  </a:lnSpc>
                  <a:buNone/>
                </a:pPr>
                <a:r>
                  <a:rPr lang="zh-CN" altLang="en-US" sz="2400" b="1" dirty="0">
                    <a:latin typeface="微软雅黑" panose="020B0503020204020204" pitchFamily="34" charset="-122"/>
                    <a:ea typeface="微软雅黑" panose="020B0503020204020204" pitchFamily="34" charset="-122"/>
                  </a:rPr>
                  <a:t>信息熵</a:t>
                </a:r>
                <a:endParaRPr lang="en-US" altLang="zh-CN" sz="2400" b="1" dirty="0">
                  <a:latin typeface="微软雅黑" panose="020B0503020204020204" pitchFamily="34" charset="-122"/>
                  <a:ea typeface="微软雅黑" panose="020B0503020204020204" pitchFamily="34" charset="-122"/>
                </a:endParaRPr>
              </a:p>
              <a:p>
                <a:pPr>
                  <a:lnSpc>
                    <a:spcPct val="110000"/>
                  </a:lnSpc>
                </a:pPr>
                <a:r>
                  <a:rPr lang="en-US" altLang="zh-CN" sz="2400" dirty="0">
                    <a:latin typeface="微软雅黑" panose="020B0503020204020204" pitchFamily="34" charset="-122"/>
                    <a:ea typeface="微软雅黑" panose="020B0503020204020204" pitchFamily="34" charset="-122"/>
                  </a:rPr>
                  <a:t>1948</a:t>
                </a:r>
                <a:r>
                  <a:rPr lang="zh-CN" altLang="en-US" sz="2400" dirty="0">
                    <a:latin typeface="微软雅黑" panose="020B0503020204020204" pitchFamily="34" charset="-122"/>
                    <a:ea typeface="微软雅黑" panose="020B0503020204020204" pitchFamily="34" charset="-122"/>
                  </a:rPr>
                  <a:t>年，香农提出了“信息熵”的概念，解决了对系统信息的量化度量问题。</a:t>
                </a:r>
                <a:endParaRPr lang="en-US" altLang="zh-CN" sz="2400" dirty="0">
                  <a:latin typeface="微软雅黑" panose="020B0503020204020204" pitchFamily="34" charset="-122"/>
                  <a:ea typeface="微软雅黑" panose="020B0503020204020204" pitchFamily="34" charset="-122"/>
                </a:endParaRPr>
              </a:p>
              <a:p>
                <a:pPr>
                  <a:lnSpc>
                    <a:spcPct val="110000"/>
                  </a:lnSpc>
                </a:pPr>
                <a:r>
                  <a:rPr lang="zh-CN" altLang="en-US" sz="2400" dirty="0">
                    <a:latin typeface="微软雅黑" panose="020B0503020204020204" pitchFamily="34" charset="-122"/>
                    <a:ea typeface="微软雅黑" panose="020B0503020204020204" pitchFamily="34" charset="-122"/>
                  </a:rPr>
                  <a:t>香农认为信息的准确信息量可以用下面的信息熵公式计算：</a:t>
                </a:r>
                <a:endParaRPr lang="en-US" altLang="zh-CN" sz="2400" dirty="0">
                  <a:latin typeface="微软雅黑" panose="020B0503020204020204" pitchFamily="34" charset="-122"/>
                  <a:ea typeface="微软雅黑" panose="020B0503020204020204" pitchFamily="34" charset="-122"/>
                </a:endParaRPr>
              </a:p>
              <a:p>
                <a:pPr marL="228600" lvl="1">
                  <a:lnSpc>
                    <a:spcPct val="110000"/>
                  </a:lnSpc>
                  <a:spcBef>
                    <a:spcPts val="1000"/>
                  </a:spcBef>
                </a:pPr>
                <a14:m>
                  <m:oMath xmlns:m="http://schemas.openxmlformats.org/officeDocument/2006/math">
                    <m:r>
                      <a:rPr lang="en-US" altLang="zh-CN">
                        <a:latin typeface="Cambria Math" panose="02040503050406030204" pitchFamily="18" charset="0"/>
                      </a:rPr>
                      <m:t>𝐸𝑛𝑡𝑟𝑜𝑝𝑦</m:t>
                    </m:r>
                    <m:r>
                      <a:rPr lang="en-US" altLang="zh-CN">
                        <a:latin typeface="Cambria Math" panose="02040503050406030204" pitchFamily="18" charset="0"/>
                      </a:rPr>
                      <m:t>(</m:t>
                    </m:r>
                    <m:r>
                      <a:rPr lang="en-US" altLang="zh-CN">
                        <a:latin typeface="Cambria Math" panose="02040503050406030204" pitchFamily="18" charset="0"/>
                      </a:rPr>
                      <m:t>𝑆</m:t>
                    </m:r>
                    <m:r>
                      <a:rPr lang="en-US" altLang="zh-CN">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𝑘</m:t>
                        </m:r>
                      </m:sup>
                      <m:e>
                        <m:r>
                          <a:rPr lang="en-US" altLang="zh-CN">
                            <a:latin typeface="Cambria Math" panose="02040503050406030204" pitchFamily="18" charset="0"/>
                          </a:rPr>
                          <m:t>𝑝</m:t>
                        </m:r>
                        <m:r>
                          <a:rPr lang="en-US" altLang="zh-CN" baseline="-25000">
                            <a:latin typeface="Cambria Math" panose="02040503050406030204" pitchFamily="18" charset="0"/>
                          </a:rPr>
                          <m:t>𝑖</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a:latin typeface="Cambria Math" panose="02040503050406030204" pitchFamily="18" charset="0"/>
                              </a:rPr>
                              <m:t>(</m:t>
                            </m:r>
                            <m:r>
                              <a:rPr lang="en-US" altLang="zh-CN">
                                <a:latin typeface="Cambria Math" panose="02040503050406030204" pitchFamily="18" charset="0"/>
                              </a:rPr>
                              <m:t>𝑝𝑖</m:t>
                            </m:r>
                            <m:r>
                              <a:rPr lang="en-US" altLang="zh-CN">
                                <a:latin typeface="Cambria Math" panose="02040503050406030204" pitchFamily="18" charset="0"/>
                              </a:rPr>
                              <m:t>)</m:t>
                            </m:r>
                          </m:e>
                        </m:func>
                      </m:e>
                    </m:nary>
                  </m:oMath>
                </a14:m>
                <a:endParaRPr lang="en-US" altLang="zh-CN" dirty="0">
                  <a:latin typeface="微软雅黑" panose="020B0503020204020204" pitchFamily="34" charset="-122"/>
                  <a:ea typeface="微软雅黑" panose="020B0503020204020204" pitchFamily="34" charset="-122"/>
                </a:endParaRPr>
              </a:p>
              <a:p>
                <a:pPr marL="228600" lvl="1">
                  <a:lnSpc>
                    <a:spcPct val="110000"/>
                  </a:lnSpc>
                  <a:spcBef>
                    <a:spcPts val="1000"/>
                  </a:spcBef>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表示样本集；</a:t>
                </a:r>
                <a:endParaRPr lang="en-US" altLang="zh-CN" dirty="0">
                  <a:latin typeface="微软雅黑" panose="020B0503020204020204" pitchFamily="34" charset="-122"/>
                  <a:ea typeface="微软雅黑" panose="020B0503020204020204" pitchFamily="34" charset="-122"/>
                </a:endParaRPr>
              </a:p>
              <a:p>
                <a:pPr marL="228600" lvl="1">
                  <a:lnSpc>
                    <a:spcPct val="110000"/>
                  </a:lnSpc>
                  <a:spcBef>
                    <a:spcPts val="1000"/>
                  </a:spcBef>
                </a:pP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表示样本集合中类别个数（只含正负样本，则</a:t>
                </a:r>
                <a:r>
                  <a:rPr lang="en-US" altLang="zh-CN" dirty="0">
                    <a:latin typeface="微软雅黑" panose="020B0503020204020204" pitchFamily="34" charset="-122"/>
                    <a:ea typeface="微软雅黑" panose="020B0503020204020204" pitchFamily="34" charset="-122"/>
                  </a:rPr>
                  <a:t>K=2);</a:t>
                </a:r>
              </a:p>
              <a:p>
                <a:pPr marL="228600" lvl="1">
                  <a:lnSpc>
                    <a:spcPct val="110000"/>
                  </a:lnSpc>
                  <a:spcBef>
                    <a:spcPts val="1000"/>
                  </a:spcBef>
                </a:pP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表示第</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个类的概率；（</a:t>
                </a:r>
                <a:r>
                  <a:rPr lang="en-US" altLang="zh-CN" dirty="0">
                    <a:latin typeface="微软雅黑" panose="020B0503020204020204" pitchFamily="34" charset="-122"/>
                    <a:ea typeface="微软雅黑" panose="020B0503020204020204" pitchFamily="34" charset="-122"/>
                  </a:rPr>
                  <a:t> p</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可由类别</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中含有的样本个数除以总样本数得到）</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endParaRPr lang="en-US" altLang="zh-CN" baseline="-25000" dirty="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a:p>
              <a:p>
                <a:pPr marL="514350" indent="-514350">
                  <a:buFont typeface="+mj-lt"/>
                  <a:buAutoNum type="arabicPeriod"/>
                </a:pPr>
                <a:endParaRPr lang="zh-CN" altLang="en-US" dirty="0"/>
              </a:p>
            </p:txBody>
          </p:sp>
        </mc:Choice>
        <mc:Fallback xmlns="">
          <p:sp>
            <p:nvSpPr>
              <p:cNvPr id="4" name="内容占位符 3">
                <a:extLst>
                  <a:ext uri="{FF2B5EF4-FFF2-40B4-BE49-F238E27FC236}">
                    <a16:creationId xmlns:a16="http://schemas.microsoft.com/office/drawing/2014/main" id="{62AC7395-EEF6-4D97-BD0F-B537313DB420}"/>
                  </a:ext>
                </a:extLst>
              </p:cNvPr>
              <p:cNvSpPr>
                <a:spLocks noGrp="1" noRot="1" noChangeAspect="1" noMove="1" noResize="1" noEditPoints="1" noAdjustHandles="1" noChangeArrowheads="1" noChangeShapeType="1" noTextEdit="1"/>
              </p:cNvSpPr>
              <p:nvPr>
                <p:ph idx="1"/>
              </p:nvPr>
            </p:nvSpPr>
            <p:spPr>
              <a:xfrm>
                <a:off x="838200" y="1226711"/>
                <a:ext cx="10515600" cy="5536039"/>
              </a:xfrm>
              <a:blipFill>
                <a:blip r:embed="rId2"/>
                <a:stretch>
                  <a:fillRect l="-754" t="-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532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34D62BA1-0ED2-4697-B118-76B8B6E65548}"/>
              </a:ext>
            </a:extLst>
          </p:cNvPr>
          <p:cNvSpPr>
            <a:spLocks noGrp="1"/>
          </p:cNvSpPr>
          <p:nvPr>
            <p:ph type="title"/>
          </p:nvPr>
        </p:nvSpPr>
        <p:spPr>
          <a:xfrm>
            <a:off x="240782" y="240976"/>
            <a:ext cx="3810222" cy="854075"/>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二、状态空间表示法</a:t>
            </a:r>
          </a:p>
        </p:txBody>
      </p:sp>
      <p:sp>
        <p:nvSpPr>
          <p:cNvPr id="41" name="矩形 40">
            <a:extLst>
              <a:ext uri="{FF2B5EF4-FFF2-40B4-BE49-F238E27FC236}">
                <a16:creationId xmlns:a16="http://schemas.microsoft.com/office/drawing/2014/main" id="{FD385B4A-FD1F-49AE-BF50-6D25F3A83424}"/>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1">
            <a:extLst>
              <a:ext uri="{FF2B5EF4-FFF2-40B4-BE49-F238E27FC236}">
                <a16:creationId xmlns:a16="http://schemas.microsoft.com/office/drawing/2014/main" id="{1E3C567C-3E6F-45AC-A330-F90E21B59AD6}"/>
              </a:ext>
            </a:extLst>
          </p:cNvPr>
          <p:cNvSpPr txBox="1">
            <a:spLocks/>
          </p:cNvSpPr>
          <p:nvPr/>
        </p:nvSpPr>
        <p:spPr>
          <a:xfrm>
            <a:off x="240782" y="372636"/>
            <a:ext cx="3810222"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62AC7395-EEF6-4D97-BD0F-B537313DB420}"/>
                  </a:ext>
                </a:extLst>
              </p:cNvPr>
              <p:cNvSpPr>
                <a:spLocks noGrp="1"/>
              </p:cNvSpPr>
              <p:nvPr>
                <p:ph idx="1"/>
              </p:nvPr>
            </p:nvSpPr>
            <p:spPr>
              <a:xfrm>
                <a:off x="838200" y="1226711"/>
                <a:ext cx="10515600" cy="5631289"/>
              </a:xfrm>
            </p:spPr>
            <p:txBody>
              <a:bodyPr>
                <a:normAutofit/>
              </a:bodyPr>
              <a:lstStyle/>
              <a:p>
                <a:pPr marL="0" indent="0">
                  <a:buNone/>
                </a:pPr>
                <a:r>
                  <a:rPr lang="zh-CN" altLang="en-US" sz="2400" dirty="0"/>
                  <a:t>例：</a:t>
                </a:r>
                <a:endParaRPr lang="en-US" altLang="zh-CN" sz="2400" dirty="0"/>
              </a:p>
              <a:p>
                <a:pPr marL="0" indent="0">
                  <a:buNone/>
                </a:pPr>
                <a:r>
                  <a:rPr lang="en-US" altLang="zh-CN" sz="2400" dirty="0"/>
                  <a:t>{</a:t>
                </a:r>
                <a14:m>
                  <m:oMath xmlns:m="http://schemas.openxmlformats.org/officeDocument/2006/math">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3</m:t>
                        </m:r>
                      </m:den>
                    </m:f>
                  </m:oMath>
                </a14:m>
                <a:r>
                  <a:rPr lang="zh-CN" altLang="en-US" sz="2400" dirty="0"/>
                  <a:t>，</a:t>
                </a:r>
                <a14:m>
                  <m:oMath xmlns:m="http://schemas.openxmlformats.org/officeDocument/2006/math">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3</m:t>
                        </m:r>
                      </m:den>
                    </m:f>
                    <m:r>
                      <a:rPr lang="zh-CN" altLang="en-US" sz="2400" i="1" dirty="0">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3</m:t>
                        </m:r>
                      </m:den>
                    </m:f>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                                                                </m:t>
                    </m:r>
                    <m:r>
                      <a:rPr lang="en-US" altLang="zh-CN" sz="2400" i="1" dirty="0">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0</m:t>
                        </m:r>
                      </m:den>
                    </m:f>
                    <m:r>
                      <a:rPr lang="zh-CN" altLang="en-US" sz="2400" i="1" dirty="0">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2</m:t>
                        </m:r>
                      </m:num>
                      <m:den>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0</m:t>
                        </m:r>
                      </m:den>
                    </m:f>
                  </m:oMath>
                </a14:m>
                <a:r>
                  <a:rPr lang="zh-CN" altLang="en-US" sz="2400" dirty="0"/>
                  <a:t>，</a:t>
                </a:r>
                <a14:m>
                  <m:oMath xmlns:m="http://schemas.openxmlformats.org/officeDocument/2006/math">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7</m:t>
                        </m:r>
                      </m:num>
                      <m:den>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0</m:t>
                        </m:r>
                      </m:den>
                    </m:f>
                  </m:oMath>
                </a14:m>
                <a:r>
                  <a:rPr lang="en-US" altLang="zh-CN" sz="2400" dirty="0"/>
                  <a:t>}</a:t>
                </a:r>
              </a:p>
              <a:p>
                <a:pPr marL="0" indent="0">
                  <a:buNone/>
                </a:pPr>
                <a14:m>
                  <m:oMath xmlns:m="http://schemas.openxmlformats.org/officeDocument/2006/math">
                    <m:r>
                      <a:rPr lang="en-US" altLang="zh-CN" sz="2400" b="0" i="1" smtClean="0">
                        <a:latin typeface="Cambria Math" panose="02040503050406030204" pitchFamily="18" charset="0"/>
                      </a:rPr>
                      <m:t>𝐸𝑛𝑡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3</m:t>
                        </m:r>
                      </m:den>
                    </m:f>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3</m:t>
                            </m:r>
                          </m:den>
                        </m:f>
                      </m:e>
                    </m:func>
                  </m:oMath>
                </a14:m>
                <a:r>
                  <a:rPr lang="en-US" altLang="zh-CN" sz="2400" dirty="0"/>
                  <a:t> </a:t>
                </a:r>
                <a14:m>
                  <m:oMath xmlns:m="http://schemas.openxmlformats.org/officeDocument/2006/math">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3</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3</m:t>
                            </m:r>
                          </m:den>
                        </m:f>
                      </m:e>
                    </m:func>
                  </m:oMath>
                </a14:m>
                <a:r>
                  <a:rPr lang="en-US" altLang="zh-CN" sz="2400" dirty="0"/>
                  <a:t> </a:t>
                </a:r>
                <a14:m>
                  <m:oMath xmlns:m="http://schemas.openxmlformats.org/officeDocument/2006/math">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3</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3</m:t>
                            </m:r>
                          </m:den>
                        </m:f>
                      </m:e>
                    </m:func>
                    <m:r>
                      <a:rPr lang="en-US" altLang="zh-CN" sz="2400" b="0" i="0" smtClean="0">
                        <a:latin typeface="Cambria Math" panose="02040503050406030204" pitchFamily="18" charset="0"/>
                      </a:rPr>
                      <m:t>       </m:t>
                    </m:r>
                  </m:oMath>
                </a14:m>
                <a:r>
                  <a:rPr lang="en-US" altLang="zh-CN" sz="2400" dirty="0"/>
                  <a:t>Ent(S)</a:t>
                </a:r>
                <a14:m>
                  <m:oMath xmlns:m="http://schemas.openxmlformats.org/officeDocument/2006/math">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b="0" i="1" smtClean="0">
                            <a:latin typeface="Cambria Math" panose="02040503050406030204" pitchFamily="18" charset="0"/>
                          </a:rPr>
                          <m:t>10</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10</m:t>
                            </m:r>
                          </m:den>
                        </m:f>
                      </m:e>
                    </m:func>
                  </m:oMath>
                </a14:m>
                <a:r>
                  <a:rPr lang="en-US" altLang="zh-CN" sz="2400" dirty="0"/>
                  <a:t> </a:t>
                </a:r>
                <a14:m>
                  <m:oMath xmlns:m="http://schemas.openxmlformats.org/officeDocument/2006/math">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10</m:t>
                        </m:r>
                      </m:den>
                    </m:f>
                    <m:func>
                      <m:funcPr>
                        <m:ctrlPr>
                          <a:rPr lang="en-US" altLang="zh-CN" sz="2400" i="1" smtClean="0">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10</m:t>
                            </m:r>
                          </m:den>
                        </m:f>
                      </m:e>
                    </m:func>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7</m:t>
                        </m:r>
                      </m:num>
                      <m:den>
                        <m:r>
                          <a:rPr lang="en-US" altLang="zh-CN" sz="2400" b="0" i="1" smtClean="0">
                            <a:latin typeface="Cambria Math" panose="02040503050406030204" pitchFamily="18" charset="0"/>
                          </a:rPr>
                          <m:t>10</m:t>
                        </m:r>
                      </m:den>
                    </m:f>
                    <m:func>
                      <m:funcPr>
                        <m:ctrlPr>
                          <a:rPr lang="en-US" altLang="zh-CN" sz="2400" i="1" smtClean="0">
                            <a:latin typeface="Cambria Math" panose="02040503050406030204" pitchFamily="18" charset="0"/>
                          </a:rPr>
                        </m:ctrlPr>
                      </m:funcPr>
                      <m:fName>
                        <m:r>
                          <m:rPr>
                            <m:sty m:val="p"/>
                          </m:rPr>
                          <a:rPr lang="en-US" altLang="zh-CN" sz="2400" i="0" smtClean="0">
                            <a:latin typeface="Cambria Math" panose="02040503050406030204" pitchFamily="18" charset="0"/>
                          </a:rPr>
                          <m:t>log</m:t>
                        </m:r>
                      </m:fName>
                      <m:e>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7</m:t>
                            </m:r>
                          </m:num>
                          <m:den>
                            <m:r>
                              <a:rPr lang="en-US" altLang="zh-CN" sz="2400" b="0" i="1" smtClean="0">
                                <a:latin typeface="Cambria Math" panose="02040503050406030204" pitchFamily="18" charset="0"/>
                              </a:rPr>
                              <m:t>10</m:t>
                            </m:r>
                          </m:den>
                        </m:f>
                      </m:e>
                    </m:func>
                  </m:oMath>
                </a14:m>
                <a:endParaRPr lang="en-US" altLang="zh-CN" sz="2400" dirty="0"/>
              </a:p>
              <a:p>
                <a:pPr marL="0" indent="0">
                  <a:buNone/>
                </a:pPr>
                <a:r>
                  <a:rPr lang="en-US" altLang="zh-CN" sz="2400" dirty="0"/>
                  <a:t>            =1.0986				   =0.8018</a:t>
                </a:r>
              </a:p>
              <a:p>
                <a:pPr marL="0" indent="0">
                  <a:buNone/>
                </a:pPr>
                <a:endParaRPr lang="en-US" altLang="zh-CN" sz="2400" baseline="-25000" dirty="0">
                  <a:latin typeface="微软雅黑" panose="020B0503020204020204" pitchFamily="34" charset="-122"/>
                  <a:ea typeface="微软雅黑" panose="020B0503020204020204" pitchFamily="34" charset="-122"/>
                </a:endParaRPr>
              </a:p>
              <a:p>
                <a:pPr>
                  <a:lnSpc>
                    <a:spcPct val="110000"/>
                  </a:lnSpc>
                </a:pPr>
                <a:r>
                  <a:rPr lang="zh-CN" altLang="en-US" sz="2400" dirty="0">
                    <a:latin typeface="微软雅黑" panose="020B0503020204020204" pitchFamily="34" charset="-122"/>
                    <a:ea typeface="微软雅黑" panose="020B0503020204020204" pitchFamily="34" charset="-122"/>
                  </a:rPr>
                  <a:t>一个系统越是有序，信息熵就越低；反之，一个系统越乱，信息熵就越高。所以，信息熵也可以说是系统有序化程度的一个衡量。</a:t>
                </a:r>
                <a:endParaRPr lang="en-US" altLang="zh-CN" sz="2400" dirty="0">
                  <a:latin typeface="微软雅黑" panose="020B0503020204020204" pitchFamily="34" charset="-122"/>
                  <a:ea typeface="微软雅黑" panose="020B0503020204020204" pitchFamily="34" charset="-122"/>
                </a:endParaRPr>
              </a:p>
              <a:p>
                <a:pPr marL="0" indent="0">
                  <a:buNone/>
                </a:pPr>
                <a:endParaRPr lang="zh-CN" altLang="en-US" dirty="0"/>
              </a:p>
            </p:txBody>
          </p:sp>
        </mc:Choice>
        <mc:Fallback xmlns="">
          <p:sp>
            <p:nvSpPr>
              <p:cNvPr id="4" name="内容占位符 3">
                <a:extLst>
                  <a:ext uri="{FF2B5EF4-FFF2-40B4-BE49-F238E27FC236}">
                    <a16:creationId xmlns:a16="http://schemas.microsoft.com/office/drawing/2014/main" id="{62AC7395-EEF6-4D97-BD0F-B537313DB420}"/>
                  </a:ext>
                </a:extLst>
              </p:cNvPr>
              <p:cNvSpPr>
                <a:spLocks noGrp="1" noRot="1" noChangeAspect="1" noMove="1" noResize="1" noEditPoints="1" noAdjustHandles="1" noChangeArrowheads="1" noChangeShapeType="1" noTextEdit="1"/>
              </p:cNvSpPr>
              <p:nvPr>
                <p:ph idx="1"/>
              </p:nvPr>
            </p:nvSpPr>
            <p:spPr>
              <a:xfrm>
                <a:off x="838200" y="1226711"/>
                <a:ext cx="10515600" cy="5631289"/>
              </a:xfrm>
              <a:blipFill>
                <a:blip r:embed="rId2"/>
                <a:stretch>
                  <a:fillRect l="-928" t="-1407"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204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34D62BA1-0ED2-4697-B118-76B8B6E65548}"/>
              </a:ext>
            </a:extLst>
          </p:cNvPr>
          <p:cNvSpPr>
            <a:spLocks noGrp="1"/>
          </p:cNvSpPr>
          <p:nvPr>
            <p:ph type="title"/>
          </p:nvPr>
        </p:nvSpPr>
        <p:spPr>
          <a:xfrm>
            <a:off x="240782" y="240976"/>
            <a:ext cx="3810222" cy="854075"/>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二、状态空间表示法</a:t>
            </a:r>
          </a:p>
        </p:txBody>
      </p:sp>
      <p:sp>
        <p:nvSpPr>
          <p:cNvPr id="41" name="矩形 40">
            <a:extLst>
              <a:ext uri="{FF2B5EF4-FFF2-40B4-BE49-F238E27FC236}">
                <a16:creationId xmlns:a16="http://schemas.microsoft.com/office/drawing/2014/main" id="{FD385B4A-FD1F-49AE-BF50-6D25F3A83424}"/>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1">
            <a:extLst>
              <a:ext uri="{FF2B5EF4-FFF2-40B4-BE49-F238E27FC236}">
                <a16:creationId xmlns:a16="http://schemas.microsoft.com/office/drawing/2014/main" id="{1E3C567C-3E6F-45AC-A330-F90E21B59AD6}"/>
              </a:ext>
            </a:extLst>
          </p:cNvPr>
          <p:cNvSpPr txBox="1">
            <a:spLocks/>
          </p:cNvSpPr>
          <p:nvPr/>
        </p:nvSpPr>
        <p:spPr>
          <a:xfrm>
            <a:off x="240782" y="372636"/>
            <a:ext cx="3810222"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62AC7395-EEF6-4D97-BD0F-B537313DB420}"/>
                  </a:ext>
                </a:extLst>
              </p:cNvPr>
              <p:cNvSpPr>
                <a:spLocks noGrp="1"/>
              </p:cNvSpPr>
              <p:nvPr>
                <p:ph idx="1"/>
              </p:nvPr>
            </p:nvSpPr>
            <p:spPr>
              <a:xfrm>
                <a:off x="838200" y="1293386"/>
                <a:ext cx="10515600" cy="5631289"/>
              </a:xfrm>
            </p:spPr>
            <p:txBody>
              <a:bodyPr>
                <a:normAutofit/>
              </a:bodyPr>
              <a:lstStyle/>
              <a:p>
                <a:pPr marL="0" indent="0">
                  <a:buNone/>
                </a:pPr>
                <a:r>
                  <a:rPr lang="zh-CN" altLang="en-US" sz="2400" b="1" dirty="0">
                    <a:latin typeface="微软雅黑" panose="020B0503020204020204" pitchFamily="34" charset="-122"/>
                    <a:ea typeface="微软雅黑" panose="020B0503020204020204" pitchFamily="34" charset="-122"/>
                  </a:rPr>
                  <a:t>信息增益</a:t>
                </a:r>
                <a:r>
                  <a:rPr lang="en-US" altLang="zh-CN" sz="2400" b="1" dirty="0">
                    <a:latin typeface="微软雅黑" panose="020B0503020204020204" pitchFamily="34" charset="-122"/>
                    <a:ea typeface="微软雅黑" panose="020B0503020204020204" pitchFamily="34" charset="-122"/>
                  </a:rPr>
                  <a:t>  </a:t>
                </a:r>
              </a:p>
              <a:p>
                <a:pPr marL="0" indent="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假定离散属性</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有</a:t>
                </a:r>
                <a:r>
                  <a:rPr lang="en-US" altLang="zh-CN" sz="2400" dirty="0">
                    <a:latin typeface="微软雅黑" panose="020B0503020204020204" pitchFamily="34" charset="-122"/>
                    <a:ea typeface="微软雅黑" panose="020B0503020204020204" pitchFamily="34" charset="-122"/>
                  </a:rPr>
                  <a:t>V</a:t>
                </a:r>
                <a:r>
                  <a:rPr lang="zh-CN" altLang="en-US" sz="2400" dirty="0">
                    <a:latin typeface="微软雅黑" panose="020B0503020204020204" pitchFamily="34" charset="-122"/>
                    <a:ea typeface="微软雅黑" panose="020B0503020204020204" pitchFamily="34" charset="-122"/>
                  </a:rPr>
                  <a:t>个可能的取值，若使用</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对样本集</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进行划分，则产生</a:t>
                </a:r>
                <a:r>
                  <a:rPr lang="en-US" altLang="zh-CN" sz="2400" dirty="0">
                    <a:latin typeface="微软雅黑" panose="020B0503020204020204" pitchFamily="34" charset="-122"/>
                    <a:ea typeface="微软雅黑" panose="020B0503020204020204" pitchFamily="34" charset="-122"/>
                  </a:rPr>
                  <a:t>V</a:t>
                </a:r>
                <a:r>
                  <a:rPr lang="zh-CN" altLang="en-US" sz="2400" dirty="0">
                    <a:latin typeface="微软雅黑" panose="020B0503020204020204" pitchFamily="34" charset="-122"/>
                    <a:ea typeface="微软雅黑" panose="020B0503020204020204" pitchFamily="34" charset="-122"/>
                  </a:rPr>
                  <a:t>个分支节点，考虑到不同的分支节点所包含的样本数不同，给分支节点赋予权重</a:t>
                </a:r>
                <a:r>
                  <a:rPr lang="en-US" altLang="zh-CN" sz="2400" dirty="0">
                    <a:latin typeface="微软雅黑" panose="020B0503020204020204" pitchFamily="34" charset="-122"/>
                    <a:ea typeface="微软雅黑" panose="020B0503020204020204" pitchFamily="34" charset="-122"/>
                  </a:rPr>
                  <a:t>|S</a:t>
                </a:r>
                <a:r>
                  <a:rPr lang="en-US" altLang="zh-CN" sz="2400" baseline="-25000" dirty="0">
                    <a:latin typeface="微软雅黑" panose="020B0503020204020204" pitchFamily="34" charset="-122"/>
                    <a:ea typeface="微软雅黑" panose="020B0503020204020204" pitchFamily="34" charset="-122"/>
                  </a:rPr>
                  <a:t>V</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，即样本数越多的分支节点的影响越大，则信息增益</a:t>
                </a:r>
                <a:r>
                  <a:rPr lang="zh-CN" altLang="en-US" sz="2400" dirty="0"/>
                  <a:t>：</a:t>
                </a:r>
                <a:endParaRPr lang="en-US" altLang="zh-CN" sz="2400" dirty="0"/>
              </a:p>
              <a:p>
                <a:pPr marL="0" indent="0">
                  <a:buNone/>
                </a:pPr>
                <a:r>
                  <a:rPr lang="en-US" altLang="zh-CN" dirty="0"/>
                  <a:t>		    </a:t>
                </a:r>
                <a14:m>
                  <m:oMath xmlns:m="http://schemas.openxmlformats.org/officeDocument/2006/math">
                    <m:r>
                      <a:rPr lang="en-US" altLang="zh-CN" sz="2400" b="0" i="1" smtClean="0">
                        <a:latin typeface="Cambria Math" panose="02040503050406030204" pitchFamily="18" charset="0"/>
                      </a:rPr>
                      <m:t>𝐺𝑎𝑖𝑛</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𝐸𝑛𝑡</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𝑉</m:t>
                        </m:r>
                      </m:sup>
                      <m:e>
                        <m:f>
                          <m:fPr>
                            <m:ctrlPr>
                              <a:rPr lang="en-US" altLang="zh-CN" sz="2400" b="0" i="1" smtClean="0">
                                <a:latin typeface="Cambria Math" panose="02040503050406030204" pitchFamily="18" charset="0"/>
                              </a:rPr>
                            </m:ctrlPr>
                          </m:fPr>
                          <m:num>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r>
                                  <a:rPr lang="en-US" altLang="zh-CN" sz="2400" b="0" i="1" baseline="-25000" smtClean="0">
                                    <a:latin typeface="Cambria Math" panose="02040503050406030204" pitchFamily="18" charset="0"/>
                                  </a:rPr>
                                  <m:t>𝑉</m:t>
                                </m:r>
                              </m:e>
                            </m:d>
                          </m:num>
                          <m:den>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e>
                            </m:d>
                          </m:den>
                        </m:f>
                      </m:e>
                    </m:nary>
                    <m:r>
                      <m:rPr>
                        <m:sty m:val="p"/>
                      </m:rPr>
                      <a:rPr lang="en-US" altLang="zh-CN" sz="2400" b="0" i="0" smtClean="0">
                        <a:latin typeface="Cambria Math" panose="02040503050406030204" pitchFamily="18" charset="0"/>
                      </a:rPr>
                      <m:t>Ent</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Sv</m:t>
                    </m:r>
                    <m:r>
                      <a:rPr lang="en-US" altLang="zh-CN" sz="2400" b="0" i="0" smtClean="0">
                        <a:latin typeface="Cambria Math" panose="02040503050406030204" pitchFamily="18" charset="0"/>
                      </a:rPr>
                      <m:t>)</m:t>
                    </m:r>
                  </m:oMath>
                </a14:m>
                <a:endParaRPr lang="en-US" altLang="zh-CN" sz="2400" dirty="0"/>
              </a:p>
              <a:p>
                <a:pPr marL="0" indent="0">
                  <a:buNone/>
                </a:pPr>
                <a:r>
                  <a:rPr lang="en-US" altLang="zh-CN" dirty="0"/>
                  <a:t>      </a:t>
                </a:r>
                <a:r>
                  <a:rPr lang="zh-CN" altLang="en-US" sz="2400" dirty="0">
                    <a:latin typeface="微软雅黑" panose="020B0503020204020204" pitchFamily="34" charset="-122"/>
                    <a:ea typeface="微软雅黑" panose="020B0503020204020204" pitchFamily="34" charset="-122"/>
                  </a:rPr>
                  <a:t>一般而言，信息增益越大，则意味着使用属性</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来进行划分所获得的“纯度提升”越大。著名的</a:t>
                </a:r>
                <a:r>
                  <a:rPr lang="en-US" altLang="zh-CN" sz="2400" dirty="0">
                    <a:latin typeface="微软雅黑" panose="020B0503020204020204" pitchFamily="34" charset="-122"/>
                    <a:ea typeface="微软雅黑" panose="020B0503020204020204" pitchFamily="34" charset="-122"/>
                  </a:rPr>
                  <a:t>ID3</a:t>
                </a:r>
                <a:r>
                  <a:rPr lang="zh-CN" altLang="en-US" sz="2400" dirty="0">
                    <a:latin typeface="微软雅黑" panose="020B0503020204020204" pitchFamily="34" charset="-122"/>
                    <a:ea typeface="微软雅黑" panose="020B0503020204020204" pitchFamily="34" charset="-122"/>
                  </a:rPr>
                  <a:t>决策树学习算法就是以信息增益为准则来进行划分属性。</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dirty="0"/>
              </a:p>
              <a:p>
                <a:pPr marL="0" indent="0">
                  <a:buNone/>
                </a:pPr>
                <a:r>
                  <a:rPr lang="zh-CN" altLang="en-US" sz="2400" b="1" dirty="0">
                    <a:latin typeface="微软雅黑" panose="020B0503020204020204" pitchFamily="34" charset="-122"/>
                    <a:ea typeface="微软雅黑" panose="020B0503020204020204" pitchFamily="34" charset="-122"/>
                  </a:rPr>
                  <a:t>缺点</a:t>
                </a:r>
                <a:r>
                  <a:rPr lang="zh-CN" altLang="en-US" sz="2400" dirty="0">
                    <a:latin typeface="微软雅黑" panose="020B0503020204020204" pitchFamily="34" charset="-122"/>
                    <a:ea typeface="微软雅黑" panose="020B0503020204020204" pitchFamily="34" charset="-122"/>
                  </a:rPr>
                  <a:t>：实际上，信息增益准则对可取值数目较多的属性有所偏好。</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dirty="0"/>
                  <a:t>	</a:t>
                </a:r>
                <a:endParaRPr lang="zh-CN" altLang="en-US" dirty="0"/>
              </a:p>
            </p:txBody>
          </p:sp>
        </mc:Choice>
        <mc:Fallback>
          <p:sp>
            <p:nvSpPr>
              <p:cNvPr id="4" name="内容占位符 3">
                <a:extLst>
                  <a:ext uri="{FF2B5EF4-FFF2-40B4-BE49-F238E27FC236}">
                    <a16:creationId xmlns:a16="http://schemas.microsoft.com/office/drawing/2014/main" id="{62AC7395-EEF6-4D97-BD0F-B537313DB420}"/>
                  </a:ext>
                </a:extLst>
              </p:cNvPr>
              <p:cNvSpPr>
                <a:spLocks noGrp="1" noRot="1" noChangeAspect="1" noMove="1" noResize="1" noEditPoints="1" noAdjustHandles="1" noChangeArrowheads="1" noChangeShapeType="1" noTextEdit="1"/>
              </p:cNvSpPr>
              <p:nvPr>
                <p:ph idx="1"/>
              </p:nvPr>
            </p:nvSpPr>
            <p:spPr>
              <a:xfrm>
                <a:off x="838200" y="1293386"/>
                <a:ext cx="10515600" cy="5631289"/>
              </a:xfrm>
              <a:blipFill>
                <a:blip r:embed="rId2"/>
                <a:stretch>
                  <a:fillRect l="-928" t="-1515"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980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34D62BA1-0ED2-4697-B118-76B8B6E65548}"/>
              </a:ext>
            </a:extLst>
          </p:cNvPr>
          <p:cNvSpPr>
            <a:spLocks noGrp="1"/>
          </p:cNvSpPr>
          <p:nvPr>
            <p:ph type="title"/>
          </p:nvPr>
        </p:nvSpPr>
        <p:spPr>
          <a:xfrm>
            <a:off x="240782" y="240976"/>
            <a:ext cx="3810222" cy="854075"/>
          </a:xfrm>
        </p:spPr>
        <p:txBody>
          <a:bodyPr>
            <a:norm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二、状态空间表示法</a:t>
            </a:r>
          </a:p>
        </p:txBody>
      </p:sp>
      <p:sp>
        <p:nvSpPr>
          <p:cNvPr id="41" name="矩形 40">
            <a:extLst>
              <a:ext uri="{FF2B5EF4-FFF2-40B4-BE49-F238E27FC236}">
                <a16:creationId xmlns:a16="http://schemas.microsoft.com/office/drawing/2014/main" id="{FD385B4A-FD1F-49AE-BF50-6D25F3A83424}"/>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1">
            <a:extLst>
              <a:ext uri="{FF2B5EF4-FFF2-40B4-BE49-F238E27FC236}">
                <a16:creationId xmlns:a16="http://schemas.microsoft.com/office/drawing/2014/main" id="{1E3C567C-3E6F-45AC-A330-F90E21B59AD6}"/>
              </a:ext>
            </a:extLst>
          </p:cNvPr>
          <p:cNvSpPr txBox="1">
            <a:spLocks/>
          </p:cNvSpPr>
          <p:nvPr/>
        </p:nvSpPr>
        <p:spPr>
          <a:xfrm>
            <a:off x="240782" y="372636"/>
            <a:ext cx="3810222"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986E9D16-0EA5-426C-A423-F73724EBF247}"/>
                  </a:ext>
                </a:extLst>
              </p:cNvPr>
              <p:cNvSpPr>
                <a:spLocks noGrp="1"/>
              </p:cNvSpPr>
              <p:nvPr>
                <p:ph idx="1"/>
              </p:nvPr>
            </p:nvSpPr>
            <p:spPr>
              <a:xfrm>
                <a:off x="696000" y="1313028"/>
                <a:ext cx="10515600" cy="4913636"/>
              </a:xfrm>
            </p:spPr>
            <p:txBody>
              <a:bodyPr>
                <a:normAutofit/>
              </a:bodyPr>
              <a:lstStyle/>
              <a:p>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ID3</a:t>
                </a:r>
                <a:r>
                  <a:rPr lang="zh-CN" altLang="en-US" sz="2400" dirty="0">
                    <a:latin typeface="微软雅黑" panose="020B0503020204020204" pitchFamily="34" charset="-122"/>
                    <a:ea typeface="微软雅黑" panose="020B0503020204020204" pitchFamily="34" charset="-122"/>
                  </a:rPr>
                  <a:t>不同，</a:t>
                </a:r>
                <a:r>
                  <a:rPr lang="en-US" altLang="zh-CN" sz="2400" dirty="0">
                    <a:latin typeface="微软雅黑" panose="020B0503020204020204" pitchFamily="34" charset="-122"/>
                    <a:ea typeface="微软雅黑" panose="020B0503020204020204" pitchFamily="34" charset="-122"/>
                  </a:rPr>
                  <a:t>C4.5</a:t>
                </a:r>
                <a:r>
                  <a:rPr lang="zh-CN" altLang="en-US" sz="2400" dirty="0">
                    <a:latin typeface="微软雅黑" panose="020B0503020204020204" pitchFamily="34" charset="-122"/>
                    <a:ea typeface="微软雅黑" panose="020B0503020204020204" pitchFamily="34" charset="-122"/>
                  </a:rPr>
                  <a:t>采用基于信息增益率（</a:t>
                </a:r>
                <a:r>
                  <a:rPr lang="en-US" altLang="zh-CN" sz="2400" dirty="0">
                    <a:latin typeface="微软雅黑" panose="020B0503020204020204" pitchFamily="34" charset="-122"/>
                    <a:ea typeface="微软雅黑" panose="020B0503020204020204" pitchFamily="34" charset="-122"/>
                  </a:rPr>
                  <a:t>information Gain Ratio)</a:t>
                </a:r>
                <a:r>
                  <a:rPr lang="zh-CN" altLang="en-US" sz="2400" dirty="0">
                    <a:latin typeface="微软雅黑" panose="020B0503020204020204" pitchFamily="34" charset="-122"/>
                    <a:ea typeface="微软雅黑" panose="020B0503020204020204" pitchFamily="34" charset="-122"/>
                  </a:rPr>
                  <a:t>的方法选择测试属性，信息增益率等于信息增益对分割信息量的比值。</a:t>
                </a:r>
                <a:endParaRPr lang="en-US" altLang="zh-CN" sz="2400" dirty="0">
                  <a:latin typeface="微软雅黑" panose="020B0503020204020204" pitchFamily="34" charset="-122"/>
                  <a:ea typeface="微软雅黑" panose="020B0503020204020204" pitchFamily="34" charset="-122"/>
                </a:endParaRPr>
              </a:p>
              <a:p>
                <a14:m>
                  <m:oMath xmlns:m="http://schemas.openxmlformats.org/officeDocument/2006/math">
                    <m:r>
                      <a:rPr lang="en-US" altLang="zh-CN" sz="2400">
                        <a:latin typeface="Cambria Math" panose="02040503050406030204" pitchFamily="18" charset="0"/>
                      </a:rPr>
                      <m:t>𝐺𝑎𝑖𝑛𝑅𝑎𝑡𝑖𝑜</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𝑆</m:t>
                        </m:r>
                        <m:r>
                          <a:rPr lang="en-US" altLang="zh-CN" sz="2400" b="0" i="0" smtClean="0">
                            <a:latin typeface="Cambria Math" panose="02040503050406030204" pitchFamily="18" charset="0"/>
                          </a:rPr>
                          <m:t>,</m:t>
                        </m:r>
                        <m:r>
                          <a:rPr lang="en-US" altLang="zh-CN" sz="2400">
                            <a:latin typeface="Cambria Math" panose="02040503050406030204" pitchFamily="18" charset="0"/>
                          </a:rPr>
                          <m:t>𝐹</m:t>
                        </m:r>
                      </m:e>
                    </m:d>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a:latin typeface="Cambria Math" panose="02040503050406030204" pitchFamily="18" charset="0"/>
                          </a:rPr>
                          <m:t>𝐺𝑎𝑖𝑛</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𝑆</m:t>
                            </m:r>
                            <m:r>
                              <a:rPr lang="en-US" altLang="zh-CN" sz="2400">
                                <a:latin typeface="Cambria Math" panose="02040503050406030204" pitchFamily="18" charset="0"/>
                              </a:rPr>
                              <m:t>,</m:t>
                            </m:r>
                            <m:r>
                              <a:rPr lang="en-US" altLang="zh-CN" sz="2400">
                                <a:latin typeface="Cambria Math" panose="02040503050406030204" pitchFamily="18" charset="0"/>
                              </a:rPr>
                              <m:t>𝐹</m:t>
                            </m:r>
                          </m:e>
                        </m:d>
                      </m:num>
                      <m:den>
                        <m:r>
                          <a:rPr lang="en-US" altLang="zh-CN" sz="2400">
                            <a:latin typeface="Cambria Math" panose="02040503050406030204" pitchFamily="18" charset="0"/>
                          </a:rPr>
                          <m:t>𝑆𝑝𝑙𝑖𝑡𝐼𝑛𝑓𝑜𝑟𝑚𝑎𝑡𝑖𝑜𝑛</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𝑆</m:t>
                            </m:r>
                            <m:r>
                              <a:rPr lang="en-US" altLang="zh-CN" sz="2400">
                                <a:latin typeface="Cambria Math" panose="02040503050406030204" pitchFamily="18" charset="0"/>
                              </a:rPr>
                              <m:t>,</m:t>
                            </m:r>
                            <m:r>
                              <a:rPr lang="en-US" altLang="zh-CN" sz="2400">
                                <a:latin typeface="Cambria Math" panose="02040503050406030204" pitchFamily="18" charset="0"/>
                              </a:rPr>
                              <m:t>𝐹</m:t>
                            </m:r>
                          </m:e>
                        </m:d>
                      </m:den>
                    </m:f>
                  </m:oMath>
                </a14:m>
                <a:endParaRPr lang="en-US" altLang="zh-CN" sz="2400" dirty="0">
                  <a:latin typeface="微软雅黑" panose="020B0503020204020204" pitchFamily="34" charset="-122"/>
                  <a:ea typeface="微软雅黑" panose="020B0503020204020204" pitchFamily="34" charset="-122"/>
                </a:endParaRPr>
              </a:p>
              <a:p>
                <a:pPr marL="228600" lvl="1">
                  <a:spcBef>
                    <a:spcPts val="1000"/>
                  </a:spcBef>
                </a:pPr>
                <a:r>
                  <a:rPr lang="zh-CN" altLang="en-US" dirty="0">
                    <a:latin typeface="微软雅黑" panose="020B0503020204020204" pitchFamily="34" charset="-122"/>
                    <a:ea typeface="微软雅黑" panose="020B0503020204020204" pitchFamily="34" charset="-122"/>
                  </a:rPr>
                  <a:t>设定样本集</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按离散属性</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rPr>
                  <a:t>个不同的取值划分为，共</a:t>
                </a:r>
                <a:r>
                  <a:rPr lang="en-US" altLang="zh-CN" dirty="0">
                    <a:latin typeface="微软雅黑" panose="020B0503020204020204" pitchFamily="34" charset="-122"/>
                    <a:ea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rPr>
                  <a:t>个子集</a:t>
                </a:r>
                <a:endParaRPr lang="en-US" altLang="zh-CN" dirty="0">
                  <a:latin typeface="微软雅黑" panose="020B0503020204020204" pitchFamily="34" charset="-122"/>
                  <a:ea typeface="微软雅黑" panose="020B0503020204020204" pitchFamily="34" charset="-122"/>
                </a:endParaRPr>
              </a:p>
              <a:p>
                <a:pPr marL="228600" lvl="1">
                  <a:spcBef>
                    <a:spcPts val="1000"/>
                  </a:spcBef>
                </a:pPr>
                <a:r>
                  <a:rPr lang="zh-CN" altLang="en-US" dirty="0">
                    <a:latin typeface="微软雅黑" panose="020B0503020204020204" pitchFamily="34" charset="-122"/>
                    <a:ea typeface="微软雅黑" panose="020B0503020204020204" pitchFamily="34" charset="-122"/>
                  </a:rPr>
                  <a:t>定义分割信息量</a:t>
                </a:r>
                <a:r>
                  <a:rPr lang="en-US" altLang="zh-CN" dirty="0">
                    <a:latin typeface="微软雅黑" panose="020B0503020204020204" pitchFamily="34" charset="-122"/>
                    <a:ea typeface="微软雅黑" panose="020B0503020204020204" pitchFamily="34" charset="-122"/>
                  </a:rPr>
                  <a:t>Split(S,F)</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600" lvl="1">
                  <a:spcBef>
                    <a:spcPts val="1000"/>
                  </a:spcBef>
                </a:pPr>
                <a:r>
                  <a:rPr lang="en-US" altLang="zh-CN" dirty="0">
                    <a:latin typeface="微软雅黑" panose="020B0503020204020204" pitchFamily="34" charset="-122"/>
                    <a:ea typeface="微软雅黑" panose="020B0503020204020204" pitchFamily="34" charset="-122"/>
                  </a:rPr>
                  <a:t>		Split(S,F) = -</a:t>
                </a:r>
                <a14:m>
                  <m:oMath xmlns:m="http://schemas.openxmlformats.org/officeDocument/2006/math">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𝑉</m:t>
                        </m:r>
                      </m:sup>
                      <m:e>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𝑆𝑉</m:t>
                            </m:r>
                            <m:r>
                              <a:rPr lang="en-US" altLang="zh-CN" b="0" i="1" dirty="0" smtClean="0">
                                <a:latin typeface="Cambria Math" panose="02040503050406030204" pitchFamily="18" charset="0"/>
                              </a:rPr>
                              <m:t>|</m:t>
                            </m:r>
                          </m:num>
                          <m:den>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den>
                        </m:f>
                      </m:e>
                    </m:nary>
                    <m:r>
                      <a:rPr lang="en-US" altLang="zh-CN" i="1" dirty="0" smtClean="0">
                        <a:latin typeface="Cambria Math" panose="02040503050406030204" pitchFamily="18" charset="0"/>
                      </a:rPr>
                      <m:t>∗</m:t>
                    </m:r>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log</m:t>
                            </m:r>
                          </m:e>
                          <m:sub>
                            <m:r>
                              <a:rPr lang="en-US" altLang="zh-CN" dirty="0">
                                <a:latin typeface="Cambria Math" panose="02040503050406030204" pitchFamily="18" charset="0"/>
                              </a:rPr>
                              <m:t>2</m:t>
                            </m:r>
                          </m:sub>
                        </m:sSub>
                        <m:r>
                          <a:rPr lang="en-US" altLang="zh-CN" dirty="0">
                            <a:latin typeface="Cambria Math" panose="02040503050406030204" pitchFamily="18" charset="0"/>
                          </a:rPr>
                          <m:t>(</m:t>
                        </m:r>
                      </m:fName>
                      <m:e>
                        <m:f>
                          <m:fPr>
                            <m:ctrlPr>
                              <a:rPr lang="en-US" altLang="zh-CN" i="1" dirty="0">
                                <a:latin typeface="Cambria Math" panose="02040503050406030204" pitchFamily="18" charset="0"/>
                              </a:rPr>
                            </m:ctrlPr>
                          </m:fPr>
                          <m:num>
                            <m:r>
                              <a:rPr lang="en-US" altLang="zh-CN" dirty="0">
                                <a:latin typeface="Cambria Math" panose="02040503050406030204" pitchFamily="18" charset="0"/>
                              </a:rPr>
                              <m:t>|</m:t>
                            </m:r>
                            <m:r>
                              <a:rPr lang="en-US" altLang="zh-CN" dirty="0">
                                <a:latin typeface="Cambria Math" panose="02040503050406030204" pitchFamily="18" charset="0"/>
                              </a:rPr>
                              <m:t>𝑠𝑣</m:t>
                            </m:r>
                            <m:r>
                              <a:rPr lang="en-US" altLang="zh-CN" dirty="0">
                                <a:latin typeface="Cambria Math" panose="02040503050406030204" pitchFamily="18" charset="0"/>
                              </a:rPr>
                              <m:t>|</m:t>
                            </m:r>
                          </m:num>
                          <m:den>
                            <m:r>
                              <a:rPr lang="en-US" altLang="zh-CN" dirty="0">
                                <a:latin typeface="Cambria Math" panose="02040503050406030204" pitchFamily="18" charset="0"/>
                              </a:rPr>
                              <m:t>|</m:t>
                            </m:r>
                            <m:r>
                              <a:rPr lang="en-US" altLang="zh-CN" dirty="0">
                                <a:latin typeface="Cambria Math" panose="02040503050406030204" pitchFamily="18" charset="0"/>
                              </a:rPr>
                              <m:t>𝑠</m:t>
                            </m:r>
                            <m:r>
                              <a:rPr lang="en-US" altLang="zh-CN" dirty="0">
                                <a:latin typeface="Cambria Math" panose="02040503050406030204" pitchFamily="18" charset="0"/>
                              </a:rPr>
                              <m:t>|</m:t>
                            </m:r>
                          </m:den>
                        </m:f>
                      </m:e>
                    </m:func>
                  </m:oMath>
                </a14:m>
                <a:r>
                  <a:rPr lang="en-US" altLang="zh-CN" dirty="0">
                    <a:latin typeface="微软雅黑" panose="020B0503020204020204" pitchFamily="34" charset="-122"/>
                    <a:ea typeface="微软雅黑" panose="020B0503020204020204" pitchFamily="34" charset="-122"/>
                  </a:rPr>
                  <a:t>)</a:t>
                </a:r>
              </a:p>
              <a:p>
                <a:pPr marL="228600" lvl="1">
                  <a:spcBef>
                    <a:spcPts val="1000"/>
                  </a:spcBef>
                </a:pPr>
                <a:r>
                  <a:rPr lang="zh-CN" altLang="en-US" dirty="0">
                    <a:latin typeface="微软雅黑" panose="020B0503020204020204" pitchFamily="34" charset="-122"/>
                    <a:ea typeface="微软雅黑" panose="020B0503020204020204" pitchFamily="34" charset="-122"/>
                  </a:rPr>
                  <a:t>那么信息增益率为：</a:t>
                </a:r>
                <a:endParaRPr lang="en-US" altLang="zh-CN" dirty="0">
                  <a:latin typeface="微软雅黑" panose="020B0503020204020204" pitchFamily="34" charset="-122"/>
                  <a:ea typeface="微软雅黑" panose="020B0503020204020204" pitchFamily="34" charset="-122"/>
                </a:endParaRPr>
              </a:p>
              <a:p>
                <a:pPr marL="228600" lvl="1">
                  <a:spcBef>
                    <a:spcPts val="1000"/>
                  </a:spcBef>
                </a:pP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a:latin typeface="Cambria Math" panose="02040503050406030204" pitchFamily="18" charset="0"/>
                      </a:rPr>
                      <m:t>𝐺𝑎𝑖𝑛𝑅𝑎𝑡𝑖𝑜</m:t>
                    </m:r>
                    <m:d>
                      <m:dPr>
                        <m:ctrlPr>
                          <a:rPr lang="en-US" altLang="zh-CN" i="1">
                            <a:latin typeface="Cambria Math" panose="02040503050406030204" pitchFamily="18" charset="0"/>
                          </a:rPr>
                        </m:ctrlPr>
                      </m:dPr>
                      <m:e>
                        <m:r>
                          <a:rPr lang="en-US" altLang="zh-CN">
                            <a:latin typeface="Cambria Math" panose="02040503050406030204" pitchFamily="18" charset="0"/>
                          </a:rPr>
                          <m:t>𝑆</m:t>
                        </m:r>
                        <m:r>
                          <a:rPr lang="en-US" altLang="zh-CN" b="0" i="1" smtClean="0">
                            <a:latin typeface="Cambria Math" panose="02040503050406030204" pitchFamily="18" charset="0"/>
                          </a:rPr>
                          <m:t>,</m:t>
                        </m:r>
                        <m:r>
                          <a:rPr lang="en-US" altLang="zh-CN">
                            <a:latin typeface="Cambria Math" panose="02040503050406030204" pitchFamily="18" charset="0"/>
                          </a:rPr>
                          <m:t>𝐹</m:t>
                        </m:r>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𝐺𝑎𝑖𝑛</m:t>
                        </m:r>
                        <m:d>
                          <m:dPr>
                            <m:ctrlPr>
                              <a:rPr lang="en-US" altLang="zh-CN" i="1">
                                <a:latin typeface="Cambria Math" panose="02040503050406030204" pitchFamily="18" charset="0"/>
                              </a:rPr>
                            </m:ctrlPr>
                          </m:dPr>
                          <m:e>
                            <m:r>
                              <a:rPr lang="en-US" altLang="zh-CN">
                                <a:latin typeface="Cambria Math" panose="02040503050406030204" pitchFamily="18" charset="0"/>
                              </a:rPr>
                              <m:t>𝑆</m:t>
                            </m:r>
                            <m:r>
                              <a:rPr lang="en-US" altLang="zh-CN">
                                <a:latin typeface="Cambria Math" panose="02040503050406030204" pitchFamily="18" charset="0"/>
                              </a:rPr>
                              <m:t>,</m:t>
                            </m:r>
                            <m:r>
                              <a:rPr lang="en-US" altLang="zh-CN">
                                <a:latin typeface="Cambria Math" panose="02040503050406030204" pitchFamily="18" charset="0"/>
                              </a:rPr>
                              <m:t>𝐹</m:t>
                            </m:r>
                          </m:e>
                        </m:d>
                      </m:num>
                      <m:den>
                        <m:r>
                          <a:rPr lang="en-US" altLang="zh-CN">
                            <a:latin typeface="Cambria Math" panose="02040503050406030204" pitchFamily="18" charset="0"/>
                          </a:rPr>
                          <m:t>𝑆𝑝𝑙𝑖𝑡</m:t>
                        </m:r>
                        <m:d>
                          <m:dPr>
                            <m:ctrlPr>
                              <a:rPr lang="en-US" altLang="zh-CN" i="1">
                                <a:latin typeface="Cambria Math" panose="02040503050406030204" pitchFamily="18" charset="0"/>
                              </a:rPr>
                            </m:ctrlPr>
                          </m:dPr>
                          <m:e>
                            <m:r>
                              <a:rPr lang="en-US" altLang="zh-CN">
                                <a:latin typeface="Cambria Math" panose="02040503050406030204" pitchFamily="18" charset="0"/>
                              </a:rPr>
                              <m:t>𝑆</m:t>
                            </m:r>
                            <m:r>
                              <a:rPr lang="en-US" altLang="zh-CN">
                                <a:latin typeface="Cambria Math" panose="02040503050406030204" pitchFamily="18" charset="0"/>
                              </a:rPr>
                              <m:t>,</m:t>
                            </m:r>
                            <m:r>
                              <a:rPr lang="en-US" altLang="zh-CN">
                                <a:latin typeface="Cambria Math" panose="02040503050406030204" pitchFamily="18" charset="0"/>
                              </a:rPr>
                              <m:t>𝐹</m:t>
                            </m:r>
                          </m:e>
                        </m:d>
                      </m:den>
                    </m:f>
                  </m:oMath>
                </a14:m>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sz="1600" dirty="0">
                  <a:latin typeface="微软雅黑" panose="020B0503020204020204" pitchFamily="34" charset="-122"/>
                  <a:ea typeface="微软雅黑" panose="020B0503020204020204" pitchFamily="34" charset="-122"/>
                </a:endParaRPr>
              </a:p>
              <a:p>
                <a:pPr marL="457200" lvl="1" indent="0">
                  <a:buNone/>
                </a:pP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8" name="内容占位符 2">
                <a:extLst>
                  <a:ext uri="{FF2B5EF4-FFF2-40B4-BE49-F238E27FC236}">
                    <a16:creationId xmlns:a16="http://schemas.microsoft.com/office/drawing/2014/main" id="{986E9D16-0EA5-426C-A423-F73724EBF247}"/>
                  </a:ext>
                </a:extLst>
              </p:cNvPr>
              <p:cNvSpPr>
                <a:spLocks noGrp="1" noRot="1" noChangeAspect="1" noMove="1" noResize="1" noEditPoints="1" noAdjustHandles="1" noChangeArrowheads="1" noChangeShapeType="1" noTextEdit="1"/>
              </p:cNvSpPr>
              <p:nvPr>
                <p:ph idx="1"/>
              </p:nvPr>
            </p:nvSpPr>
            <p:spPr>
              <a:xfrm>
                <a:off x="696000" y="1313028"/>
                <a:ext cx="10515600" cy="4913636"/>
              </a:xfrm>
              <a:blipFill>
                <a:blip r:embed="rId2"/>
                <a:stretch>
                  <a:fillRect l="-754" t="-1737"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473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1FF60E6-2EC5-4CD8-9BC5-2E212B5CCE7C}"/>
              </a:ext>
            </a:extLst>
          </p:cNvPr>
          <p:cNvSpPr/>
          <p:nvPr/>
        </p:nvSpPr>
        <p:spPr>
          <a:xfrm>
            <a:off x="0" y="458952"/>
            <a:ext cx="8229600" cy="681445"/>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A5F6351D-C9B8-4923-92AE-A8E8C9965AD2}"/>
              </a:ext>
            </a:extLst>
          </p:cNvPr>
          <p:cNvSpPr>
            <a:spLocks noGrp="1"/>
          </p:cNvSpPr>
          <p:nvPr>
            <p:ph type="title"/>
          </p:nvPr>
        </p:nvSpPr>
        <p:spPr>
          <a:xfrm>
            <a:off x="240782" y="372636"/>
            <a:ext cx="3810222" cy="854075"/>
          </a:xfrm>
        </p:spPr>
        <p:txBody>
          <a:bodyPr>
            <a:normAutofit/>
          </a:bodyPr>
          <a:lstStyle/>
          <a:p>
            <a:r>
              <a:rPr lang="en-US" altLang="zh-CN" sz="2400" b="1" dirty="0">
                <a:solidFill>
                  <a:schemeClr val="bg1"/>
                </a:solidFill>
                <a:latin typeface="微软雅黑" panose="020B0503020204020204" pitchFamily="34" charset="-122"/>
                <a:ea typeface="微软雅黑" panose="020B0503020204020204" pitchFamily="34" charset="-122"/>
              </a:rPr>
              <a:t>C4.5</a:t>
            </a:r>
            <a:r>
              <a:rPr lang="zh-CN" altLang="en-US" sz="2400" b="1" dirty="0">
                <a:solidFill>
                  <a:schemeClr val="bg1"/>
                </a:solidFill>
                <a:latin typeface="微软雅黑" panose="020B0503020204020204" pitchFamily="34" charset="-122"/>
                <a:ea typeface="微软雅黑" panose="020B0503020204020204" pitchFamily="34" charset="-122"/>
              </a:rPr>
              <a:t>算法</a:t>
            </a:r>
          </a:p>
        </p:txBody>
      </p:sp>
      <p:sp>
        <p:nvSpPr>
          <p:cNvPr id="6" name="文本框 5">
            <a:extLst>
              <a:ext uri="{FF2B5EF4-FFF2-40B4-BE49-F238E27FC236}">
                <a16:creationId xmlns:a16="http://schemas.microsoft.com/office/drawing/2014/main" id="{A8869365-4646-472A-9FC0-787D47B1007D}"/>
              </a:ext>
            </a:extLst>
          </p:cNvPr>
          <p:cNvSpPr txBox="1"/>
          <p:nvPr/>
        </p:nvSpPr>
        <p:spPr>
          <a:xfrm>
            <a:off x="240782" y="1274600"/>
            <a:ext cx="11668125" cy="3392724"/>
          </a:xfrm>
          <a:prstGeom prst="rect">
            <a:avLst/>
          </a:prstGeom>
          <a:noFill/>
        </p:spPr>
        <p:txBody>
          <a:bodyPr wrap="square" rtlCol="0">
            <a:spAutoFit/>
          </a:bodyPr>
          <a:lstStyle/>
          <a:p>
            <a:pPr marL="228600" lvl="1" indent="-228600">
              <a:lnSpc>
                <a:spcPct val="9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连续型属性</a:t>
            </a:r>
            <a:endParaRPr lang="en-US" altLang="zh-CN" sz="2400" dirty="0">
              <a:latin typeface="微软雅黑" panose="020B0503020204020204" pitchFamily="34" charset="-122"/>
              <a:ea typeface="微软雅黑" panose="020B0503020204020204" pitchFamily="34" charset="-122"/>
            </a:endParaRPr>
          </a:p>
          <a:p>
            <a:pPr marL="0" lvl="1">
              <a:lnSpc>
                <a:spcPct val="90000"/>
              </a:lnSpc>
              <a:spcBef>
                <a:spcPts val="1000"/>
              </a:spcBef>
            </a:pPr>
            <a:endParaRPr lang="en-US" altLang="zh-CN" sz="2400" dirty="0">
              <a:latin typeface="微软雅黑" panose="020B0503020204020204" pitchFamily="34" charset="-122"/>
              <a:ea typeface="微软雅黑" panose="020B0503020204020204" pitchFamily="34" charset="-122"/>
            </a:endParaRPr>
          </a:p>
          <a:p>
            <a:pPr marL="228600" lvl="1" indent="-228600">
              <a:lnSpc>
                <a:spcPct val="9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离散化处理：将连续型的属性变量进行离散化处理，形成决策树的训练集</a:t>
            </a:r>
            <a:endParaRPr lang="en-US" altLang="zh-CN" sz="2400" dirty="0">
              <a:latin typeface="微软雅黑" panose="020B0503020204020204" pitchFamily="34" charset="-122"/>
              <a:ea typeface="微软雅黑" panose="020B0503020204020204" pitchFamily="34" charset="-122"/>
            </a:endParaRPr>
          </a:p>
          <a:p>
            <a:pPr marL="228600" lvl="1" indent="-228600">
              <a:lnSpc>
                <a:spcPct val="9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把需要处理的样本（对应根节点）或样本子集（对应子树）按照连续变量的大小从小到大进行排序</a:t>
            </a:r>
            <a:endParaRPr lang="en-US" altLang="zh-CN" sz="2400" dirty="0">
              <a:latin typeface="微软雅黑" panose="020B0503020204020204" pitchFamily="34" charset="-122"/>
              <a:ea typeface="微软雅黑" panose="020B0503020204020204" pitchFamily="34" charset="-122"/>
            </a:endParaRPr>
          </a:p>
          <a:p>
            <a:pPr marL="228600" lvl="1" indent="-228600">
              <a:lnSpc>
                <a:spcPct val="9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假设该属性对应的不同属性值一共有</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个，那么总共</a:t>
            </a:r>
            <a:r>
              <a:rPr lang="en-US" altLang="zh-CN" sz="2400" dirty="0">
                <a:latin typeface="微软雅黑" panose="020B0503020204020204" pitchFamily="34" charset="-122"/>
                <a:ea typeface="微软雅黑" panose="020B0503020204020204" pitchFamily="34" charset="-122"/>
              </a:rPr>
              <a:t>N-1</a:t>
            </a:r>
            <a:r>
              <a:rPr lang="zh-CN" altLang="en-US" sz="2400" dirty="0">
                <a:latin typeface="微软雅黑" panose="020B0503020204020204" pitchFamily="34" charset="-122"/>
                <a:ea typeface="微软雅黑" panose="020B0503020204020204" pitchFamily="34" charset="-122"/>
              </a:rPr>
              <a:t>个有可能的候选分割阈值点，每个候选的分割阈值点的值为上述排序后的属性值中两两前后连续元素的中点</a:t>
            </a:r>
            <a:endParaRPr lang="en-US" altLang="zh-CN" sz="2400" dirty="0">
              <a:latin typeface="微软雅黑" panose="020B0503020204020204" pitchFamily="34" charset="-122"/>
              <a:ea typeface="微软雅黑" panose="020B0503020204020204" pitchFamily="34" charset="-122"/>
            </a:endParaRPr>
          </a:p>
          <a:p>
            <a:pPr marL="228600" lvl="1" indent="-228600">
              <a:lnSpc>
                <a:spcPct val="90000"/>
              </a:lnSpc>
              <a:spcBef>
                <a:spcPts val="1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用信息增益率选择最佳划分</a:t>
            </a:r>
          </a:p>
        </p:txBody>
      </p:sp>
    </p:spTree>
    <p:extLst>
      <p:ext uri="{BB962C8B-B14F-4D97-AF65-F5344CB8AC3E}">
        <p14:creationId xmlns:p14="http://schemas.microsoft.com/office/powerpoint/2010/main" val="39268193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TotalTime>
  <Words>1896</Words>
  <Application>Microsoft Office PowerPoint</Application>
  <PresentationFormat>宽屏</PresentationFormat>
  <Paragraphs>236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等线 Light</vt:lpstr>
      <vt:lpstr>思源黑体 Bold</vt:lpstr>
      <vt:lpstr>微软雅黑</vt:lpstr>
      <vt:lpstr>Arial</vt:lpstr>
      <vt:lpstr>Cambria Math</vt:lpstr>
      <vt:lpstr>Wingdings</vt:lpstr>
      <vt:lpstr>Office 主题​​</vt:lpstr>
      <vt:lpstr>PowerPoint 演示文稿</vt:lpstr>
      <vt:lpstr>二、状态空间表示法</vt:lpstr>
      <vt:lpstr>二、状态空间表示法</vt:lpstr>
      <vt:lpstr>C4.5算法</vt:lpstr>
      <vt:lpstr>二、状态空间表示法</vt:lpstr>
      <vt:lpstr>二、状态空间表示法</vt:lpstr>
      <vt:lpstr>二、状态空间表示法</vt:lpstr>
      <vt:lpstr>二、状态空间表示法</vt:lpstr>
      <vt:lpstr>C4.5算法</vt:lpstr>
      <vt:lpstr>C4.5算法</vt:lpstr>
      <vt:lpstr>C4.5算法</vt:lpstr>
      <vt:lpstr>C4.5算法</vt:lpstr>
      <vt:lpstr>C4.5算法</vt:lpstr>
      <vt:lpstr>C4.5算法</vt:lpstr>
      <vt:lpstr>C4.5算法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8617737110611</dc:creator>
  <cp:lastModifiedBy>PIPI PIPI</cp:lastModifiedBy>
  <cp:revision>401</cp:revision>
  <dcterms:created xsi:type="dcterms:W3CDTF">2020-11-01T12:51:47Z</dcterms:created>
  <dcterms:modified xsi:type="dcterms:W3CDTF">2020-11-20T07:49:25Z</dcterms:modified>
</cp:coreProperties>
</file>