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03" r:id="rId3"/>
    <p:sldId id="299" r:id="rId4"/>
    <p:sldId id="300" r:id="rId5"/>
    <p:sldId id="301" r:id="rId6"/>
    <p:sldId id="307" r:id="rId7"/>
    <p:sldId id="302" r:id="rId8"/>
    <p:sldId id="304" r:id="rId9"/>
    <p:sldId id="306" r:id="rId10"/>
    <p:sldId id="29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A5A5A5"/>
    <a:srgbClr val="DBDBDB"/>
    <a:srgbClr val="CECFD1"/>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99" d="100"/>
          <a:sy n="99" d="100"/>
        </p:scale>
        <p:origin x="91" y="8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55DD8-59D0-434C-8A52-AD14425277BB}" type="datetimeFigureOut">
              <a:rPr lang="zh-CN" altLang="en-US" smtClean="0"/>
              <a:t>2020/11/20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018F0-89A3-4B2C-9237-B3751D54B53D}" type="slidenum">
              <a:rPr lang="zh-CN" altLang="en-US" smtClean="0"/>
              <a:t>‹#›</a:t>
            </a:fld>
            <a:endParaRPr lang="zh-CN" altLang="en-US"/>
          </a:p>
        </p:txBody>
      </p:sp>
    </p:spTree>
    <p:extLst>
      <p:ext uri="{BB962C8B-B14F-4D97-AF65-F5344CB8AC3E}">
        <p14:creationId xmlns:p14="http://schemas.microsoft.com/office/powerpoint/2010/main" val="102823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t>1</a:t>
            </a:fld>
            <a:endParaRPr lang="zh-CN" altLang="en-US"/>
          </a:p>
        </p:txBody>
      </p:sp>
    </p:spTree>
    <p:extLst>
      <p:ext uri="{BB962C8B-B14F-4D97-AF65-F5344CB8AC3E}">
        <p14:creationId xmlns:p14="http://schemas.microsoft.com/office/powerpoint/2010/main" val="256801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12639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2244074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4130241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63450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6401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17704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231950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55237F-A10F-440E-9AB1-52EF5A92EA83}" type="slidenum">
              <a:rPr lang="zh-CN" altLang="en-US" smtClean="0"/>
              <a:t>‹#›</a:t>
            </a:fld>
            <a:endParaRPr lang="zh-CN" altLang="en-US"/>
          </a:p>
        </p:txBody>
      </p:sp>
      <p:sp>
        <p:nvSpPr>
          <p:cNvPr id="11" name="矩形 10"/>
          <p:cNvSpPr/>
          <p:nvPr userDrawn="1"/>
        </p:nvSpPr>
        <p:spPr>
          <a:xfrm>
            <a:off x="8325228" y="44553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86378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72809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411179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08542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156E210-8C7B-46DC-AC24-0A049EB85A46}"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91090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6E210-8C7B-46DC-AC24-0A049EB85A46}" type="datetimeFigureOut">
              <a:rPr lang="zh-CN" altLang="en-US" smtClean="0"/>
              <a:t>2020/11/20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237F-A10F-440E-9AB1-52EF5A92EA83}" type="slidenum">
              <a:rPr lang="zh-CN" altLang="en-US" smtClean="0"/>
              <a:t>‹#›</a:t>
            </a:fld>
            <a:endParaRPr lang="zh-CN" altLang="en-US"/>
          </a:p>
        </p:txBody>
      </p:sp>
    </p:spTree>
    <p:extLst>
      <p:ext uri="{BB962C8B-B14F-4D97-AF65-F5344CB8AC3E}">
        <p14:creationId xmlns:p14="http://schemas.microsoft.com/office/powerpoint/2010/main" val="194753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22907" y="2588217"/>
            <a:ext cx="6052089" cy="923330"/>
          </a:xfrm>
          <a:prstGeom prst="rect">
            <a:avLst/>
          </a:prstGeom>
          <a:noFill/>
        </p:spPr>
        <p:txBody>
          <a:bodyPr wrap="square" rtlCol="0">
            <a:spAutoFit/>
          </a:bodyPr>
          <a:lstStyle/>
          <a:p>
            <a:r>
              <a:rPr lang="zh-CN" altLang="en-US" sz="5400" dirty="0" smtClean="0"/>
              <a:t>决策树（</a:t>
            </a:r>
            <a:r>
              <a:rPr lang="en-US" altLang="zh-CN" sz="5400" dirty="0" smtClean="0"/>
              <a:t>Cart</a:t>
            </a:r>
            <a:r>
              <a:rPr lang="zh-CN" altLang="en-US" sz="5400" dirty="0" smtClean="0"/>
              <a:t>算法</a:t>
            </a:r>
            <a:r>
              <a:rPr lang="zh-CN" altLang="en-US" sz="5400" dirty="0"/>
              <a:t>）</a:t>
            </a:r>
          </a:p>
        </p:txBody>
      </p:sp>
    </p:spTree>
    <p:extLst>
      <p:ext uri="{BB962C8B-B14F-4D97-AF65-F5344CB8AC3E}">
        <p14:creationId xmlns:p14="http://schemas.microsoft.com/office/powerpoint/2010/main" val="1102605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8407" y="2541722"/>
            <a:ext cx="6129580" cy="830997"/>
          </a:xfrm>
          <a:prstGeom prst="rect">
            <a:avLst/>
          </a:prstGeom>
          <a:noFill/>
        </p:spPr>
        <p:txBody>
          <a:bodyPr wrap="square" rtlCol="0">
            <a:spAutoFit/>
          </a:bodyPr>
          <a:lstStyle/>
          <a:p>
            <a:r>
              <a:rPr lang="zh-CN" altLang="en-US" sz="4800" dirty="0" smtClean="0"/>
              <a:t>感  谢  您  的  观 看  ！</a:t>
            </a:r>
            <a:endParaRPr lang="zh-CN" altLang="en-US" sz="4800" dirty="0"/>
          </a:p>
        </p:txBody>
      </p:sp>
    </p:spTree>
    <p:extLst>
      <p:ext uri="{BB962C8B-B14F-4D97-AF65-F5344CB8AC3E}">
        <p14:creationId xmlns:p14="http://schemas.microsoft.com/office/powerpoint/2010/main" val="272976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2115" y="511445"/>
            <a:ext cx="9965411" cy="5109091"/>
          </a:xfrm>
          <a:prstGeom prst="rect">
            <a:avLst/>
          </a:prstGeom>
          <a:noFill/>
        </p:spPr>
        <p:txBody>
          <a:bodyPr wrap="square" rtlCol="0">
            <a:spAutoFit/>
          </a:bodyPr>
          <a:lstStyle/>
          <a:p>
            <a:r>
              <a:rPr lang="zh-CN" altLang="en-US" sz="2800" dirty="0" smtClean="0"/>
              <a:t>决策树介绍：</a:t>
            </a:r>
            <a:endParaRPr lang="en-US" altLang="zh-CN" sz="2800" dirty="0" smtClean="0"/>
          </a:p>
          <a:p>
            <a:endParaRPr lang="en-US" altLang="zh-CN" sz="2800" dirty="0" smtClean="0"/>
          </a:p>
          <a:p>
            <a:r>
              <a:rPr lang="en-US" altLang="zh-CN" sz="2800" dirty="0"/>
              <a:t>	</a:t>
            </a:r>
            <a:r>
              <a:rPr lang="zh-CN" altLang="en-US" sz="2800" dirty="0" smtClean="0"/>
              <a:t>决策树是在已知各种情况发生概率的基础决策分析方法，是直观运用概率分析的一种图解法。由于这种决策分支画成的图形很像</a:t>
            </a:r>
            <a:r>
              <a:rPr lang="zh-CN" altLang="en-US" sz="2800" dirty="0" smtClean="0"/>
              <a:t>一棵树</a:t>
            </a:r>
            <a:r>
              <a:rPr lang="zh-CN" altLang="en-US" sz="2800" dirty="0" smtClean="0"/>
              <a:t>的枝干，故称决策树。</a:t>
            </a:r>
            <a:endParaRPr lang="en-US" altLang="zh-CN" sz="2800" dirty="0" smtClean="0"/>
          </a:p>
          <a:p>
            <a:endParaRPr lang="en-US" altLang="zh-CN" sz="2800" dirty="0" smtClean="0"/>
          </a:p>
          <a:p>
            <a:r>
              <a:rPr lang="en-US" altLang="zh-CN" sz="2800" dirty="0"/>
              <a:t>	</a:t>
            </a:r>
            <a:r>
              <a:rPr lang="zh-CN" altLang="en-US" sz="2800" dirty="0" smtClean="0"/>
              <a:t>决策树是一种预测模型，它代表的是对象属性与对象值之间的一种映射关系。</a:t>
            </a:r>
            <a:endParaRPr lang="en-US" altLang="zh-CN" sz="2800" dirty="0" smtClean="0"/>
          </a:p>
          <a:p>
            <a:endParaRPr lang="en-US" altLang="zh-CN" sz="2800" dirty="0" smtClean="0"/>
          </a:p>
          <a:p>
            <a:r>
              <a:rPr lang="en-US" altLang="zh-CN" sz="2800" dirty="0" smtClean="0"/>
              <a:t>	Cart</a:t>
            </a:r>
            <a:r>
              <a:rPr lang="zh-CN" altLang="en-US" sz="2800" dirty="0" smtClean="0"/>
              <a:t>是决策树的一种算法。适用于解决分类问题和回归问题。</a:t>
            </a:r>
            <a:endParaRPr lang="en-US" altLang="zh-CN" sz="2800" dirty="0" smtClean="0"/>
          </a:p>
          <a:p>
            <a:endParaRPr lang="zh-CN" altLang="en-US" dirty="0"/>
          </a:p>
        </p:txBody>
      </p:sp>
    </p:spTree>
    <p:extLst>
      <p:ext uri="{BB962C8B-B14F-4D97-AF65-F5344CB8AC3E}">
        <p14:creationId xmlns:p14="http://schemas.microsoft.com/office/powerpoint/2010/main" val="119609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3919" y="1046134"/>
            <a:ext cx="10670582" cy="3970318"/>
          </a:xfrm>
          <a:prstGeom prst="rect">
            <a:avLst/>
          </a:prstGeom>
          <a:noFill/>
        </p:spPr>
        <p:txBody>
          <a:bodyPr wrap="square" rtlCol="0">
            <a:spAutoFit/>
          </a:bodyPr>
          <a:lstStyle/>
          <a:p>
            <a:r>
              <a:rPr lang="en-US" altLang="zh-CN" sz="2800" dirty="0" smtClean="0"/>
              <a:t>cart</a:t>
            </a:r>
            <a:r>
              <a:rPr lang="zh-CN" altLang="en-US" sz="2800" dirty="0" smtClean="0"/>
              <a:t>背景：</a:t>
            </a:r>
            <a:endParaRPr lang="en-US" altLang="zh-CN" sz="2800" dirty="0" smtClean="0"/>
          </a:p>
          <a:p>
            <a:endParaRPr lang="en-US" altLang="zh-CN" sz="2800" dirty="0"/>
          </a:p>
          <a:p>
            <a:r>
              <a:rPr lang="en-US" altLang="zh-CN" sz="2800" dirty="0" smtClean="0"/>
              <a:t>	cart</a:t>
            </a:r>
            <a:r>
              <a:rPr lang="zh-CN" altLang="en-US" sz="2800" dirty="0"/>
              <a:t>是</a:t>
            </a:r>
            <a:r>
              <a:rPr lang="en-US" altLang="zh-CN" sz="2800" dirty="0"/>
              <a:t>1984</a:t>
            </a:r>
            <a:r>
              <a:rPr lang="zh-CN" altLang="en-US" sz="2800" dirty="0"/>
              <a:t>年由</a:t>
            </a:r>
            <a:r>
              <a:rPr lang="en-US" altLang="zh-CN" sz="2800" dirty="0" err="1"/>
              <a:t>Breiman</a:t>
            </a:r>
            <a:r>
              <a:rPr lang="zh-CN" altLang="en-US" sz="2800" dirty="0"/>
              <a:t>，</a:t>
            </a:r>
            <a:r>
              <a:rPr lang="en-US" altLang="zh-CN" sz="2800" dirty="0"/>
              <a:t>Friedman</a:t>
            </a:r>
            <a:r>
              <a:rPr lang="zh-CN" altLang="en-US" sz="2800" dirty="0"/>
              <a:t>，</a:t>
            </a:r>
            <a:r>
              <a:rPr lang="en-US" altLang="zh-CN" sz="2800" dirty="0" err="1"/>
              <a:t>Olshen</a:t>
            </a:r>
            <a:r>
              <a:rPr lang="zh-CN" altLang="en-US" sz="2800" dirty="0" smtClean="0"/>
              <a:t>，</a:t>
            </a:r>
            <a:r>
              <a:rPr lang="en-US" altLang="zh-CN" sz="2800" dirty="0" smtClean="0"/>
              <a:t>Stone</a:t>
            </a:r>
            <a:r>
              <a:rPr lang="zh-CN" altLang="en-US" sz="2800" dirty="0"/>
              <a:t>提出的一个决策树算法</a:t>
            </a:r>
            <a:r>
              <a:rPr lang="zh-CN" altLang="en-US" sz="2800" dirty="0" smtClean="0"/>
              <a:t>。</a:t>
            </a:r>
            <a:endParaRPr lang="en-US" altLang="zh-CN" sz="2800" dirty="0" smtClean="0"/>
          </a:p>
          <a:p>
            <a:endParaRPr lang="en-US" altLang="zh-CN" sz="2800" dirty="0" smtClean="0"/>
          </a:p>
          <a:p>
            <a:r>
              <a:rPr lang="en-US" altLang="zh-CN" sz="2800" dirty="0" smtClean="0"/>
              <a:t>	</a:t>
            </a:r>
            <a:r>
              <a:rPr lang="zh-CN" altLang="en-US" sz="2800" dirty="0" smtClean="0"/>
              <a:t>随机</a:t>
            </a:r>
            <a:r>
              <a:rPr lang="zh-CN" altLang="en-US" sz="2800" dirty="0"/>
              <a:t>森林是通过将很多的决策树组合而成的，随机</a:t>
            </a:r>
            <a:r>
              <a:rPr lang="zh-CN" altLang="en-US" sz="2800" dirty="0" smtClean="0"/>
              <a:t>森</a:t>
            </a:r>
            <a:r>
              <a:rPr lang="en-US" altLang="zh-CN" sz="2800" dirty="0" smtClean="0"/>
              <a:t>	</a:t>
            </a:r>
            <a:r>
              <a:rPr lang="zh-CN" altLang="en-US" sz="2800" dirty="0" smtClean="0"/>
              <a:t>林</a:t>
            </a:r>
            <a:r>
              <a:rPr lang="zh-CN" altLang="en-US" sz="2800" dirty="0"/>
              <a:t>采用</a:t>
            </a:r>
            <a:r>
              <a:rPr lang="en-US" altLang="zh-CN" sz="2800" dirty="0"/>
              <a:t>cart</a:t>
            </a:r>
            <a:r>
              <a:rPr lang="zh-CN" altLang="en-US" sz="2800" dirty="0"/>
              <a:t>算法</a:t>
            </a:r>
            <a:r>
              <a:rPr lang="zh-CN" altLang="en-US" sz="2800" dirty="0" smtClean="0"/>
              <a:t>。</a:t>
            </a:r>
            <a:endParaRPr lang="en-US" altLang="zh-CN" sz="2800" dirty="0" smtClean="0"/>
          </a:p>
          <a:p>
            <a:endParaRPr lang="en-US" altLang="zh-CN" sz="2800" dirty="0" smtClean="0"/>
          </a:p>
          <a:p>
            <a:r>
              <a:rPr lang="en-US" altLang="zh-CN" sz="2800" dirty="0" smtClean="0"/>
              <a:t>	</a:t>
            </a:r>
            <a:r>
              <a:rPr lang="zh-CN" altLang="en-US" sz="2800" dirty="0" smtClean="0"/>
              <a:t>基</a:t>
            </a:r>
            <a:r>
              <a:rPr lang="zh-CN" altLang="en-US" sz="2800" dirty="0"/>
              <a:t>尼系数是</a:t>
            </a:r>
            <a:r>
              <a:rPr lang="en-US" altLang="zh-CN" sz="2800" dirty="0" err="1"/>
              <a:t>Breiman</a:t>
            </a:r>
            <a:r>
              <a:rPr lang="zh-CN" altLang="en-US" sz="2800" dirty="0"/>
              <a:t>于</a:t>
            </a:r>
            <a:r>
              <a:rPr lang="en-US" altLang="zh-CN" sz="2800" dirty="0"/>
              <a:t>1984</a:t>
            </a:r>
            <a:r>
              <a:rPr lang="zh-CN" altLang="en-US" sz="2800" dirty="0"/>
              <a:t>年提出的，主要用在</a:t>
            </a:r>
            <a:r>
              <a:rPr lang="en-US" altLang="zh-CN" sz="2800" dirty="0" smtClean="0"/>
              <a:t>cart	</a:t>
            </a:r>
            <a:r>
              <a:rPr lang="zh-CN" altLang="en-US" sz="2800" dirty="0" smtClean="0"/>
              <a:t>算法</a:t>
            </a:r>
            <a:r>
              <a:rPr lang="zh-CN" altLang="en-US" sz="2800" dirty="0"/>
              <a:t>中。</a:t>
            </a:r>
          </a:p>
        </p:txBody>
      </p:sp>
    </p:spTree>
    <p:extLst>
      <p:ext uri="{BB962C8B-B14F-4D97-AF65-F5344CB8AC3E}">
        <p14:creationId xmlns:p14="http://schemas.microsoft.com/office/powerpoint/2010/main" val="3479023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12412" y="515854"/>
            <a:ext cx="10063344" cy="5791956"/>
          </a:xfrm>
          <a:prstGeom prst="rect">
            <a:avLst/>
          </a:prstGeom>
          <a:noFill/>
        </p:spPr>
        <p:txBody>
          <a:bodyPr wrap="square" rtlCol="0">
            <a:spAutoFit/>
          </a:bodyPr>
          <a:lstStyle/>
          <a:p>
            <a:r>
              <a:rPr lang="en-US" altLang="zh-CN" sz="3200" dirty="0" smtClean="0"/>
              <a:t>Cart</a:t>
            </a:r>
            <a:r>
              <a:rPr lang="zh-CN" altLang="en-US" sz="3200" dirty="0" smtClean="0"/>
              <a:t>算法介绍：</a:t>
            </a:r>
            <a:endParaRPr lang="en-US" altLang="zh-CN" sz="3200" dirty="0" smtClean="0"/>
          </a:p>
          <a:p>
            <a:r>
              <a:rPr lang="en-US" altLang="zh-CN" sz="3200" dirty="0"/>
              <a:t>	</a:t>
            </a:r>
            <a:r>
              <a:rPr lang="en-US" altLang="zh-CN" sz="3200" dirty="0" smtClean="0"/>
              <a:t>cart</a:t>
            </a:r>
            <a:r>
              <a:rPr lang="zh-CN" altLang="en-US" sz="3200" dirty="0" smtClean="0"/>
              <a:t>算法是决策树的一种常用算法，与</a:t>
            </a:r>
            <a:r>
              <a:rPr lang="en-US" altLang="zh-CN" sz="3200" dirty="0" smtClean="0"/>
              <a:t>ID3</a:t>
            </a:r>
            <a:r>
              <a:rPr lang="zh-CN" altLang="en-US" sz="3200" dirty="0" smtClean="0"/>
              <a:t>算法和</a:t>
            </a:r>
            <a:r>
              <a:rPr lang="en-US" altLang="zh-CN" sz="3200" dirty="0" smtClean="0"/>
              <a:t>C4.5</a:t>
            </a:r>
            <a:r>
              <a:rPr lang="zh-CN" altLang="en-US" sz="3200" dirty="0" smtClean="0"/>
              <a:t>算法类似，只不过将信息熵和信息增益改成了基尼系数。</a:t>
            </a:r>
            <a:endParaRPr lang="en-US" altLang="zh-CN" sz="3200" dirty="0" smtClean="0"/>
          </a:p>
          <a:p>
            <a:endParaRPr lang="en-US" altLang="zh-CN" sz="3200" dirty="0"/>
          </a:p>
          <a:p>
            <a:r>
              <a:rPr lang="en-US" altLang="zh-CN" sz="3200" dirty="0" smtClean="0"/>
              <a:t>Cart</a:t>
            </a:r>
            <a:r>
              <a:rPr lang="zh-CN" altLang="en-US" sz="3200" dirty="0" smtClean="0"/>
              <a:t>算法由以下两步组成：</a:t>
            </a:r>
            <a:endParaRPr lang="en-US" altLang="zh-CN" sz="3200" dirty="0" smtClean="0"/>
          </a:p>
          <a:p>
            <a:r>
              <a:rPr lang="zh-CN" altLang="en-US" sz="3200" dirty="0" smtClean="0"/>
              <a:t>（</a:t>
            </a:r>
            <a:r>
              <a:rPr lang="en-US" altLang="zh-CN" sz="3200" dirty="0" smtClean="0"/>
              <a:t>1</a:t>
            </a:r>
            <a:r>
              <a:rPr lang="zh-CN" altLang="en-US" sz="3200" dirty="0" smtClean="0"/>
              <a:t>）决策树生成：基于训练数据集生成决策树，生成的决策树要尽量大。</a:t>
            </a:r>
            <a:endParaRPr lang="en-US" altLang="zh-CN" sz="3200" dirty="0" smtClean="0"/>
          </a:p>
          <a:p>
            <a:r>
              <a:rPr lang="zh-CN" altLang="en-US" sz="3200" dirty="0" smtClean="0"/>
              <a:t>（</a:t>
            </a:r>
            <a:r>
              <a:rPr lang="en-US" altLang="zh-CN" sz="3200" dirty="0" smtClean="0"/>
              <a:t>2</a:t>
            </a:r>
            <a:r>
              <a:rPr lang="zh-CN" altLang="en-US" sz="3200" dirty="0" smtClean="0"/>
              <a:t>）决策树剪枝：用验证数据集与已生成的数进行剪枝并选择最优子树，这是用损失函数最小作为剪枝的标准。</a:t>
            </a:r>
            <a:endParaRPr lang="en-US" altLang="zh-CN" sz="3200" dirty="0" smtClean="0"/>
          </a:p>
          <a:p>
            <a:r>
              <a:rPr lang="en-US" altLang="zh-CN" dirty="0"/>
              <a:t>	</a:t>
            </a:r>
            <a:endParaRPr lang="zh-CN" altLang="en-US" dirty="0"/>
          </a:p>
        </p:txBody>
      </p:sp>
    </p:spTree>
    <p:extLst>
      <p:ext uri="{BB962C8B-B14F-4D97-AF65-F5344CB8AC3E}">
        <p14:creationId xmlns:p14="http://schemas.microsoft.com/office/powerpoint/2010/main" val="1058095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9383" y="325606"/>
            <a:ext cx="10166889" cy="6124754"/>
          </a:xfrm>
          <a:prstGeom prst="rect">
            <a:avLst/>
          </a:prstGeom>
          <a:noFill/>
        </p:spPr>
        <p:txBody>
          <a:bodyPr wrap="square" rtlCol="0">
            <a:spAutoFit/>
          </a:bodyPr>
          <a:lstStyle/>
          <a:p>
            <a:r>
              <a:rPr lang="zh-CN" altLang="en-US" sz="2800" dirty="0"/>
              <a:t>基尼</a:t>
            </a:r>
            <a:r>
              <a:rPr lang="zh-CN" altLang="en-US" sz="2800" dirty="0" smtClean="0"/>
              <a:t>系数（</a:t>
            </a:r>
            <a:r>
              <a:rPr lang="en-US" altLang="zh-CN" sz="2800" dirty="0" smtClean="0"/>
              <a:t>Gini</a:t>
            </a:r>
            <a:r>
              <a:rPr lang="zh-CN" altLang="en-US" sz="2800" dirty="0" smtClean="0"/>
              <a:t>系数）：</a:t>
            </a:r>
            <a:endParaRPr lang="en-US" altLang="zh-CN" sz="2800" dirty="0" smtClean="0"/>
          </a:p>
          <a:p>
            <a:r>
              <a:rPr lang="en-US" altLang="zh-CN" sz="2800" dirty="0"/>
              <a:t>	</a:t>
            </a:r>
            <a:r>
              <a:rPr lang="zh-CN" altLang="en-US" sz="2800" dirty="0" smtClean="0"/>
              <a:t>基</a:t>
            </a:r>
            <a:r>
              <a:rPr lang="zh-CN" altLang="en-US" sz="2800" dirty="0"/>
              <a:t>尼系数反映了从数据集中随机抽取了两个样本，其类别标记不一致的概率。因此，基尼系数越小，则数据集的纯度越高。若基尼系数等于</a:t>
            </a:r>
            <a:r>
              <a:rPr lang="en-US" altLang="zh-CN" sz="2800" dirty="0"/>
              <a:t>1</a:t>
            </a:r>
            <a:r>
              <a:rPr lang="zh-CN" altLang="en-US" sz="2800" dirty="0"/>
              <a:t>，则数据自由度非常高；若基尼系数等于</a:t>
            </a:r>
            <a:r>
              <a:rPr lang="en-US" altLang="zh-CN" sz="2800" dirty="0"/>
              <a:t>0</a:t>
            </a:r>
            <a:r>
              <a:rPr lang="zh-CN" altLang="en-US" sz="2800" dirty="0"/>
              <a:t>，则数据的自由度非常</a:t>
            </a:r>
            <a:r>
              <a:rPr lang="zh-CN" altLang="en-US" sz="2800" dirty="0" smtClean="0"/>
              <a:t>低。</a:t>
            </a:r>
            <a:endParaRPr lang="en-US" altLang="zh-CN" sz="2800" dirty="0" smtClean="0"/>
          </a:p>
          <a:p>
            <a:r>
              <a:rPr lang="en-US" altLang="zh-CN" sz="2800" dirty="0"/>
              <a:t>	</a:t>
            </a:r>
            <a:r>
              <a:rPr lang="zh-CN" altLang="en-US" sz="2800" dirty="0" smtClean="0"/>
              <a:t>与</a:t>
            </a:r>
            <a:r>
              <a:rPr lang="zh-CN" altLang="en-US" sz="2800" dirty="0"/>
              <a:t>信息熵和信息增益，基尼系数的纯度更高</a:t>
            </a:r>
            <a:r>
              <a:rPr lang="zh-CN" altLang="en-US" sz="2800" dirty="0" smtClean="0"/>
              <a:t>。</a:t>
            </a:r>
            <a:endParaRPr lang="en-US" altLang="zh-CN" sz="2800" dirty="0" smtClean="0"/>
          </a:p>
          <a:p>
            <a:r>
              <a:rPr lang="en-US" altLang="zh-CN" sz="2800" dirty="0"/>
              <a:t>	</a:t>
            </a:r>
            <a:r>
              <a:rPr lang="zh-CN" altLang="en-US" sz="2800" dirty="0" smtClean="0"/>
              <a:t>在</a:t>
            </a:r>
            <a:r>
              <a:rPr lang="en-US" altLang="zh-CN" sz="2800" dirty="0" smtClean="0"/>
              <a:t>cart</a:t>
            </a:r>
            <a:r>
              <a:rPr lang="zh-CN" altLang="en-US" sz="2800" dirty="0" smtClean="0"/>
              <a:t>算法中，基尼不纯度表示一个随机选中的样本在子集中被分错的可能性。基尼不纯度为这个样本被选中的概率乘以它被分错的概率。</a:t>
            </a:r>
            <a:endParaRPr lang="en-US" altLang="zh-CN" sz="2800" dirty="0" smtClean="0"/>
          </a:p>
          <a:p>
            <a:endParaRPr lang="en-US" altLang="zh-CN" sz="2800" dirty="0"/>
          </a:p>
          <a:p>
            <a:r>
              <a:rPr lang="zh-CN" altLang="en-US" sz="2800" dirty="0" smtClean="0"/>
              <a:t>计算基尼系数：</a:t>
            </a:r>
            <a:endParaRPr lang="en-US" altLang="zh-CN" sz="2800" dirty="0" smtClean="0"/>
          </a:p>
          <a:p>
            <a:endParaRPr lang="en-US" altLang="zh-CN" sz="2800" dirty="0" smtClean="0"/>
          </a:p>
          <a:p>
            <a:r>
              <a:rPr lang="zh-CN" altLang="en-US" sz="2800" dirty="0"/>
              <a:t>计算二分类的基尼系数：</a:t>
            </a:r>
            <a:endParaRPr lang="en-US" altLang="zh-CN" sz="2800" dirty="0"/>
          </a:p>
          <a:p>
            <a:endParaRPr lang="en-US" altLang="zh-CN" sz="2800" dirty="0"/>
          </a:p>
        </p:txBody>
      </p:sp>
      <p:pic>
        <p:nvPicPr>
          <p:cNvPr id="4" name="图片 3"/>
          <p:cNvPicPr>
            <a:picLocks noChangeAspect="1"/>
          </p:cNvPicPr>
          <p:nvPr/>
        </p:nvPicPr>
        <p:blipFill>
          <a:blip r:embed="rId2"/>
          <a:stretch>
            <a:fillRect/>
          </a:stretch>
        </p:blipFill>
        <p:spPr>
          <a:xfrm>
            <a:off x="3536434" y="4359592"/>
            <a:ext cx="3995741" cy="913824"/>
          </a:xfrm>
          <a:prstGeom prst="rect">
            <a:avLst/>
          </a:prstGeom>
        </p:spPr>
      </p:pic>
      <p:pic>
        <p:nvPicPr>
          <p:cNvPr id="5" name="图片 4"/>
          <p:cNvPicPr>
            <a:picLocks noChangeAspect="1"/>
          </p:cNvPicPr>
          <p:nvPr/>
        </p:nvPicPr>
        <p:blipFill>
          <a:blip r:embed="rId3"/>
          <a:stretch>
            <a:fillRect/>
          </a:stretch>
        </p:blipFill>
        <p:spPr>
          <a:xfrm>
            <a:off x="4937764" y="5438551"/>
            <a:ext cx="3198067" cy="528376"/>
          </a:xfrm>
          <a:prstGeom prst="rect">
            <a:avLst/>
          </a:prstGeom>
        </p:spPr>
      </p:pic>
    </p:spTree>
    <p:extLst>
      <p:ext uri="{BB962C8B-B14F-4D97-AF65-F5344CB8AC3E}">
        <p14:creationId xmlns:p14="http://schemas.microsoft.com/office/powerpoint/2010/main" val="2928426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4693" y="418454"/>
            <a:ext cx="11375754" cy="5693866"/>
          </a:xfrm>
          <a:prstGeom prst="rect">
            <a:avLst/>
          </a:prstGeom>
          <a:noFill/>
        </p:spPr>
        <p:txBody>
          <a:bodyPr wrap="square" rtlCol="0">
            <a:spAutoFit/>
          </a:bodyPr>
          <a:lstStyle/>
          <a:p>
            <a:r>
              <a:rPr lang="en-US" altLang="zh-CN" sz="2800" dirty="0" smtClean="0"/>
              <a:t>Cart</a:t>
            </a:r>
            <a:r>
              <a:rPr lang="zh-CN" altLang="en-US" sz="2800" dirty="0" smtClean="0"/>
              <a:t>生成算法：</a:t>
            </a:r>
            <a:endParaRPr lang="en-US" altLang="zh-CN" sz="2800" dirty="0" smtClean="0"/>
          </a:p>
          <a:p>
            <a:r>
              <a:rPr lang="en-US" altLang="zh-CN" sz="2800" dirty="0"/>
              <a:t>	</a:t>
            </a:r>
            <a:r>
              <a:rPr lang="zh-CN" altLang="en-US" sz="2800" dirty="0" smtClean="0"/>
              <a:t>输入：训练数据集</a:t>
            </a:r>
            <a:r>
              <a:rPr lang="en-US" altLang="zh-CN" sz="2800" dirty="0" smtClean="0"/>
              <a:t>D</a:t>
            </a:r>
            <a:r>
              <a:rPr lang="zh-CN" altLang="en-US" sz="2800" dirty="0" smtClean="0"/>
              <a:t>，停止计算的条件。</a:t>
            </a:r>
            <a:endParaRPr lang="en-US" altLang="zh-CN" sz="2800" dirty="0" smtClean="0"/>
          </a:p>
          <a:p>
            <a:r>
              <a:rPr lang="en-US" altLang="zh-CN" sz="2800" dirty="0"/>
              <a:t>	</a:t>
            </a:r>
            <a:r>
              <a:rPr lang="zh-CN" altLang="en-US" sz="2800" dirty="0" smtClean="0"/>
              <a:t>输出：</a:t>
            </a:r>
            <a:r>
              <a:rPr lang="en-US" altLang="zh-CN" sz="2800" dirty="0" smtClean="0"/>
              <a:t>cart</a:t>
            </a:r>
            <a:r>
              <a:rPr lang="zh-CN" altLang="en-US" sz="2800" dirty="0" smtClean="0"/>
              <a:t>决策树。</a:t>
            </a:r>
            <a:endParaRPr lang="en-US" altLang="zh-CN" sz="2800" dirty="0" smtClean="0"/>
          </a:p>
          <a:p>
            <a:r>
              <a:rPr lang="en-US" altLang="zh-CN" sz="2800" dirty="0" smtClean="0"/>
              <a:t>	</a:t>
            </a:r>
            <a:r>
              <a:rPr lang="zh-CN" altLang="en-US" sz="2800" dirty="0" smtClean="0"/>
              <a:t>（</a:t>
            </a:r>
            <a:r>
              <a:rPr lang="en-US" altLang="zh-CN" sz="2800" dirty="0" smtClean="0"/>
              <a:t>1</a:t>
            </a:r>
            <a:r>
              <a:rPr lang="zh-CN" altLang="en-US" sz="2800" dirty="0" smtClean="0"/>
              <a:t>）设结点的训练数据集为</a:t>
            </a:r>
            <a:r>
              <a:rPr lang="en-US" altLang="zh-CN" sz="2800" dirty="0" smtClean="0"/>
              <a:t>D</a:t>
            </a:r>
            <a:r>
              <a:rPr lang="zh-CN" altLang="en-US" sz="2800" dirty="0" smtClean="0"/>
              <a:t>，计算现有特征对该数据集的基尼系数。此时，对每一个特征</a:t>
            </a:r>
            <a:r>
              <a:rPr lang="en-US" altLang="zh-CN" sz="2800" dirty="0" smtClean="0"/>
              <a:t>A</a:t>
            </a:r>
            <a:r>
              <a:rPr lang="zh-CN" altLang="en-US" sz="2800" dirty="0" smtClean="0"/>
              <a:t>，对其可能取的每个值</a:t>
            </a:r>
            <a:r>
              <a:rPr lang="en-US" altLang="zh-CN" sz="2800" dirty="0" smtClean="0"/>
              <a:t>a</a:t>
            </a:r>
            <a:r>
              <a:rPr lang="zh-CN" altLang="en-US" sz="2800" dirty="0" smtClean="0"/>
              <a:t>，根据样本点对</a:t>
            </a:r>
            <a:r>
              <a:rPr lang="en-US" altLang="zh-CN" sz="2800" dirty="0" smtClean="0"/>
              <a:t>A=a</a:t>
            </a:r>
            <a:r>
              <a:rPr lang="zh-CN" altLang="en-US" sz="2800" dirty="0" smtClean="0"/>
              <a:t>的测试为“是”或“否”将</a:t>
            </a:r>
            <a:r>
              <a:rPr lang="en-US" altLang="zh-CN" sz="2800" dirty="0" smtClean="0"/>
              <a:t>D</a:t>
            </a:r>
            <a:r>
              <a:rPr lang="zh-CN" altLang="en-US" sz="2800" dirty="0" smtClean="0"/>
              <a:t>分割成</a:t>
            </a:r>
            <a:r>
              <a:rPr lang="en-US" altLang="zh-CN" sz="2800" dirty="0" smtClean="0"/>
              <a:t>D1</a:t>
            </a:r>
            <a:r>
              <a:rPr lang="zh-CN" altLang="en-US" sz="2800" dirty="0" smtClean="0"/>
              <a:t>和</a:t>
            </a:r>
            <a:r>
              <a:rPr lang="en-US" altLang="zh-CN" sz="2800" dirty="0" smtClean="0"/>
              <a:t>D2</a:t>
            </a:r>
            <a:r>
              <a:rPr lang="zh-CN" altLang="en-US" sz="2800" dirty="0" smtClean="0"/>
              <a:t>两部分，计算基尼系数。</a:t>
            </a:r>
            <a:endParaRPr lang="en-US" altLang="zh-CN" sz="2800" dirty="0" smtClean="0"/>
          </a:p>
          <a:p>
            <a:r>
              <a:rPr lang="en-US" altLang="zh-CN" sz="2800" dirty="0"/>
              <a:t>	</a:t>
            </a:r>
            <a:r>
              <a:rPr lang="zh-CN" altLang="en-US" sz="2800" dirty="0" smtClean="0"/>
              <a:t>（</a:t>
            </a:r>
            <a:r>
              <a:rPr lang="en-US" altLang="zh-CN" sz="2800" dirty="0" smtClean="0"/>
              <a:t>2</a:t>
            </a:r>
            <a:r>
              <a:rPr lang="zh-CN" altLang="en-US" sz="2800" dirty="0" smtClean="0"/>
              <a:t>）在所有可能的特征</a:t>
            </a:r>
            <a:r>
              <a:rPr lang="en-US" altLang="zh-CN" sz="2800" dirty="0" smtClean="0"/>
              <a:t>A</a:t>
            </a:r>
            <a:r>
              <a:rPr lang="zh-CN" altLang="en-US" sz="2800" dirty="0" smtClean="0"/>
              <a:t>以及它们所有可能的切分点</a:t>
            </a:r>
            <a:r>
              <a:rPr lang="en-US" altLang="zh-CN" sz="2800" dirty="0" smtClean="0"/>
              <a:t>a</a:t>
            </a:r>
            <a:r>
              <a:rPr lang="zh-CN" altLang="en-US" sz="2800" dirty="0" smtClean="0"/>
              <a:t>中，选择基尼系数最小的特征及其对应的切分点作为最优特征与最优切分点。依最优特征与最优切分点，从现结点生成两个子结点，将训练数据集依特征分配到两个子结点中去。</a:t>
            </a:r>
            <a:endParaRPr lang="en-US" altLang="zh-CN" sz="2800" dirty="0" smtClean="0"/>
          </a:p>
          <a:p>
            <a:r>
              <a:rPr lang="en-US" altLang="zh-CN" sz="2800" dirty="0" smtClean="0"/>
              <a:t>	 </a:t>
            </a:r>
            <a:r>
              <a:rPr lang="zh-CN" altLang="en-US" sz="2800" dirty="0" smtClean="0"/>
              <a:t>（</a:t>
            </a:r>
            <a:r>
              <a:rPr lang="en-US" altLang="zh-CN" sz="2800" dirty="0" smtClean="0"/>
              <a:t>3</a:t>
            </a:r>
            <a:r>
              <a:rPr lang="zh-CN" altLang="en-US" sz="2800" dirty="0" smtClean="0"/>
              <a:t>）对两个子结点递归地调用（</a:t>
            </a:r>
            <a:r>
              <a:rPr lang="en-US" altLang="zh-CN" sz="2800" dirty="0" smtClean="0"/>
              <a:t>1</a:t>
            </a:r>
            <a:r>
              <a:rPr lang="zh-CN" altLang="en-US" sz="2800" dirty="0" smtClean="0"/>
              <a:t>），（</a:t>
            </a:r>
            <a:r>
              <a:rPr lang="en-US" altLang="zh-CN" sz="2800" dirty="0" smtClean="0"/>
              <a:t>2</a:t>
            </a:r>
            <a:r>
              <a:rPr lang="zh-CN" altLang="en-US" sz="2800" dirty="0" smtClean="0"/>
              <a:t>），直至满足停止条件。</a:t>
            </a:r>
            <a:endParaRPr lang="en-US" altLang="zh-CN" sz="2800" dirty="0" smtClean="0"/>
          </a:p>
          <a:p>
            <a:r>
              <a:rPr lang="en-US" altLang="zh-CN" sz="2800" dirty="0"/>
              <a:t>	</a:t>
            </a:r>
            <a:r>
              <a:rPr lang="zh-CN" altLang="en-US" sz="2800" dirty="0" smtClean="0"/>
              <a:t>（</a:t>
            </a:r>
            <a:r>
              <a:rPr lang="en-US" altLang="zh-CN" sz="2800" dirty="0" smtClean="0"/>
              <a:t>4</a:t>
            </a:r>
            <a:r>
              <a:rPr lang="zh-CN" altLang="en-US" sz="2800" dirty="0" smtClean="0"/>
              <a:t>）生成</a:t>
            </a:r>
            <a:r>
              <a:rPr lang="en-US" altLang="zh-CN" sz="2800" dirty="0" smtClean="0"/>
              <a:t>cart</a:t>
            </a:r>
            <a:r>
              <a:rPr lang="zh-CN" altLang="en-US" sz="2800" dirty="0" smtClean="0"/>
              <a:t>决策树。</a:t>
            </a:r>
            <a:endParaRPr lang="zh-CN" altLang="en-US" sz="2800" dirty="0"/>
          </a:p>
        </p:txBody>
      </p:sp>
    </p:spTree>
    <p:extLst>
      <p:ext uri="{BB962C8B-B14F-4D97-AF65-F5344CB8AC3E}">
        <p14:creationId xmlns:p14="http://schemas.microsoft.com/office/powerpoint/2010/main" val="2099791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7260" y="829030"/>
            <a:ext cx="9864671" cy="4832092"/>
          </a:xfrm>
          <a:prstGeom prst="rect">
            <a:avLst/>
          </a:prstGeom>
          <a:noFill/>
        </p:spPr>
        <p:txBody>
          <a:bodyPr wrap="square" rtlCol="0">
            <a:spAutoFit/>
          </a:bodyPr>
          <a:lstStyle/>
          <a:p>
            <a:r>
              <a:rPr lang="zh-CN" altLang="en-US" sz="2800" dirty="0" smtClean="0"/>
              <a:t>剪枝：</a:t>
            </a:r>
            <a:endParaRPr lang="en-US" altLang="zh-CN" sz="2800" dirty="0" smtClean="0"/>
          </a:p>
          <a:p>
            <a:r>
              <a:rPr lang="en-US" altLang="zh-CN" sz="2800" dirty="0"/>
              <a:t>	</a:t>
            </a:r>
            <a:r>
              <a:rPr lang="en-US" altLang="zh-CN" sz="2800" dirty="0" smtClean="0"/>
              <a:t>cart</a:t>
            </a:r>
            <a:r>
              <a:rPr lang="zh-CN" altLang="en-US" sz="2800" dirty="0" smtClean="0"/>
              <a:t>剪枝算法从“完全生长”的决策树的底端剪去一些子树，使决策树变小（模型变简单），从而能够对未知数据有更准确的预测。</a:t>
            </a:r>
            <a:endParaRPr lang="en-US" altLang="zh-CN" sz="2800" dirty="0" smtClean="0"/>
          </a:p>
          <a:p>
            <a:endParaRPr lang="en-US" altLang="zh-CN" sz="2800" dirty="0" smtClean="0"/>
          </a:p>
          <a:p>
            <a:endParaRPr lang="en-US" altLang="zh-CN" sz="2800" dirty="0"/>
          </a:p>
          <a:p>
            <a:r>
              <a:rPr lang="en-US" altLang="zh-CN" sz="2800" dirty="0" smtClean="0"/>
              <a:t>Cart</a:t>
            </a:r>
            <a:r>
              <a:rPr lang="zh-CN" altLang="en-US" sz="2800" dirty="0" smtClean="0"/>
              <a:t>剪枝算法步骤：</a:t>
            </a:r>
            <a:endParaRPr lang="en-US" altLang="zh-CN" sz="2800" dirty="0" smtClean="0"/>
          </a:p>
          <a:p>
            <a:r>
              <a:rPr lang="en-US" altLang="zh-CN" sz="2800" dirty="0"/>
              <a:t>	</a:t>
            </a:r>
            <a:r>
              <a:rPr lang="zh-CN" altLang="en-US" sz="2800" dirty="0" smtClean="0"/>
              <a:t>从生成算法产生的决策树</a:t>
            </a:r>
            <a:r>
              <a:rPr lang="en-US" altLang="zh-CN" sz="2800" dirty="0" smtClean="0"/>
              <a:t>T</a:t>
            </a:r>
            <a:r>
              <a:rPr lang="zh-CN" altLang="en-US" sz="2800" dirty="0" smtClean="0"/>
              <a:t>底端开始不断剪枝，直到</a:t>
            </a:r>
            <a:r>
              <a:rPr lang="en-US" altLang="zh-CN" sz="2800" dirty="0" smtClean="0"/>
              <a:t>T</a:t>
            </a:r>
            <a:r>
              <a:rPr lang="zh-CN" altLang="en-US" sz="2800" dirty="0" smtClean="0"/>
              <a:t>的根结点，形成一个子树数列</a:t>
            </a:r>
            <a:r>
              <a:rPr lang="en-US" altLang="zh-CN" sz="2800" dirty="0" smtClean="0"/>
              <a:t>{T0,T1,T2,……,</a:t>
            </a:r>
            <a:r>
              <a:rPr lang="en-US" altLang="zh-CN" sz="2800" dirty="0" err="1" smtClean="0"/>
              <a:t>Tn</a:t>
            </a:r>
            <a:r>
              <a:rPr lang="en-US" altLang="zh-CN" sz="2800" dirty="0" smtClean="0"/>
              <a:t>};</a:t>
            </a:r>
            <a:r>
              <a:rPr lang="zh-CN" altLang="en-US" sz="2800" dirty="0" smtClean="0"/>
              <a:t>然后通过交叉验证法在独立的验证数据集上对子树序列进行测试，从中选择最优子树。</a:t>
            </a:r>
            <a:endParaRPr lang="zh-CN" altLang="en-US" sz="2800" dirty="0"/>
          </a:p>
        </p:txBody>
      </p:sp>
    </p:spTree>
    <p:extLst>
      <p:ext uri="{BB962C8B-B14F-4D97-AF65-F5344CB8AC3E}">
        <p14:creationId xmlns:p14="http://schemas.microsoft.com/office/powerpoint/2010/main" val="2077485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7720" y="762000"/>
            <a:ext cx="10759440" cy="5632311"/>
          </a:xfrm>
          <a:prstGeom prst="rect">
            <a:avLst/>
          </a:prstGeom>
          <a:noFill/>
        </p:spPr>
        <p:txBody>
          <a:bodyPr wrap="square" rtlCol="0">
            <a:spAutoFit/>
          </a:bodyPr>
          <a:lstStyle/>
          <a:p>
            <a:r>
              <a:rPr lang="zh-CN" altLang="en-US" sz="2400" dirty="0" smtClean="0"/>
              <a:t>损失函数：</a:t>
            </a:r>
            <a:endParaRPr lang="en-US" altLang="zh-CN" sz="2400" dirty="0" smtClean="0"/>
          </a:p>
          <a:p>
            <a:endParaRPr lang="en-US" altLang="zh-CN" dirty="0"/>
          </a:p>
          <a:p>
            <a:pPr lvl="0"/>
            <a:r>
              <a:rPr lang="en-US" altLang="zh-CN" dirty="0" smtClean="0">
                <a:solidFill>
                  <a:srgbClr val="333333"/>
                </a:solidFill>
                <a:latin typeface="+mn-ea"/>
              </a:rPr>
              <a:t>	</a:t>
            </a:r>
            <a:r>
              <a:rPr lang="zh-CN" altLang="zh-CN" sz="2400" dirty="0" smtClean="0">
                <a:solidFill>
                  <a:srgbClr val="333333"/>
                </a:solidFill>
                <a:latin typeface="+mn-ea"/>
              </a:rPr>
              <a:t>C</a:t>
            </a:r>
            <a:r>
              <a:rPr lang="zh-CN" altLang="zh-CN" sz="2400" dirty="0">
                <a:solidFill>
                  <a:srgbClr val="333333"/>
                </a:solidFill>
                <a:latin typeface="+mn-ea"/>
              </a:rPr>
              <a:t>（T）为对训练</a:t>
            </a:r>
            <a:r>
              <a:rPr lang="zh-CN" altLang="zh-CN" sz="2400" dirty="0">
                <a:latin typeface="+mn-ea"/>
              </a:rPr>
              <a:t>数据</a:t>
            </a:r>
            <a:r>
              <a:rPr lang="zh-CN" altLang="zh-CN" sz="2400" dirty="0">
                <a:solidFill>
                  <a:srgbClr val="333333"/>
                </a:solidFill>
                <a:latin typeface="+mn-ea"/>
              </a:rPr>
              <a:t>的预测误差，|T|为子树的叶子结点的个数</a:t>
            </a:r>
            <a:r>
              <a:rPr lang="zh-CN" altLang="zh-CN" sz="2400" dirty="0" smtClean="0">
                <a:solidFill>
                  <a:srgbClr val="333333"/>
                </a:solidFill>
                <a:latin typeface="+mn-ea"/>
              </a:rPr>
              <a:t>。</a:t>
            </a:r>
            <a:endParaRPr lang="en-US" altLang="zh-CN" sz="2400" dirty="0" smtClean="0">
              <a:solidFill>
                <a:srgbClr val="333333"/>
              </a:solidFill>
              <a:latin typeface="+mn-ea"/>
            </a:endParaRPr>
          </a:p>
          <a:p>
            <a:pPr lvl="0"/>
            <a:r>
              <a:rPr lang="en-US" altLang="zh-CN" sz="2400" dirty="0">
                <a:solidFill>
                  <a:srgbClr val="333333"/>
                </a:solidFill>
                <a:latin typeface="+mn-ea"/>
              </a:rPr>
              <a:t>	</a:t>
            </a:r>
            <a:r>
              <a:rPr lang="zh-CN" altLang="zh-CN" sz="2400" dirty="0" smtClean="0">
                <a:solidFill>
                  <a:srgbClr val="333333"/>
                </a:solidFill>
                <a:latin typeface="+mn-ea"/>
              </a:rPr>
              <a:t>最终</a:t>
            </a:r>
            <a:r>
              <a:rPr lang="zh-CN" altLang="zh-CN" sz="2400" dirty="0">
                <a:solidFill>
                  <a:srgbClr val="333333"/>
                </a:solidFill>
                <a:latin typeface="+mn-ea"/>
              </a:rPr>
              <a:t>结果是在参数α下子树T的整体损失。</a:t>
            </a:r>
            <a:r>
              <a:rPr lang="zh-CN" altLang="zh-CN" sz="2400" dirty="0">
                <a:latin typeface="Arial" panose="020B0604020202020204" pitchFamily="34" charset="0"/>
              </a:rPr>
              <a:t> </a:t>
            </a:r>
          </a:p>
          <a:p>
            <a:endParaRPr lang="en-US" altLang="zh-CN" dirty="0" smtClean="0"/>
          </a:p>
          <a:p>
            <a:r>
              <a:rPr lang="en-US" altLang="zh-CN" dirty="0"/>
              <a:t>	</a:t>
            </a:r>
            <a:endParaRPr lang="en-US" altLang="zh-CN" dirty="0" smtClean="0"/>
          </a:p>
          <a:p>
            <a:endParaRPr lang="en-US" altLang="zh-CN" dirty="0"/>
          </a:p>
          <a:p>
            <a:endParaRPr lang="en-US" altLang="zh-CN" dirty="0" smtClean="0"/>
          </a:p>
          <a:p>
            <a:endParaRPr lang="en-US" altLang="zh-CN" dirty="0"/>
          </a:p>
          <a:p>
            <a:r>
              <a:rPr lang="zh-CN" altLang="en-US" dirty="0"/>
              <a:t>	</a:t>
            </a:r>
            <a:r>
              <a:rPr lang="en-US" altLang="zh-CN" sz="2400" dirty="0"/>
              <a:t>Tt</a:t>
            </a:r>
            <a:r>
              <a:rPr lang="zh-CN" altLang="en-US" sz="2400" dirty="0"/>
              <a:t>为根结点为</a:t>
            </a:r>
            <a:r>
              <a:rPr lang="en-US" altLang="zh-CN" sz="2400" dirty="0"/>
              <a:t>t</a:t>
            </a:r>
            <a:r>
              <a:rPr lang="zh-CN" altLang="en-US" sz="2400" dirty="0"/>
              <a:t>的子树，该函数计算的是以</a:t>
            </a:r>
            <a:r>
              <a:rPr lang="en-US" altLang="zh-CN" sz="2400" dirty="0"/>
              <a:t>t</a:t>
            </a:r>
            <a:r>
              <a:rPr lang="zh-CN" altLang="en-US" sz="2400" dirty="0"/>
              <a:t>为根结点的子树的损失值</a:t>
            </a:r>
            <a:r>
              <a:rPr lang="zh-CN" altLang="en-US" sz="2400" dirty="0" smtClean="0"/>
              <a:t>。</a:t>
            </a:r>
            <a:endParaRPr lang="en-US" altLang="zh-CN" sz="2400"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en-US" altLang="zh-CN" dirty="0"/>
              <a:t>	</a:t>
            </a:r>
            <a:r>
              <a:rPr lang="zh-CN" altLang="zh-CN" sz="2400" dirty="0" smtClean="0">
                <a:solidFill>
                  <a:srgbClr val="333333"/>
                </a:solidFill>
                <a:latin typeface="+mn-ea"/>
              </a:rPr>
              <a:t>C</a:t>
            </a:r>
            <a:r>
              <a:rPr lang="zh-CN" altLang="zh-CN" sz="2400" dirty="0">
                <a:solidFill>
                  <a:srgbClr val="333333"/>
                </a:solidFill>
                <a:latin typeface="+mn-ea"/>
              </a:rPr>
              <a:t>（t）表示t结点的单个节点损失值，C（Tt）表示以t结点为根结点的子树的整体损失</a:t>
            </a:r>
            <a:r>
              <a:rPr lang="zh-CN" altLang="zh-CN" sz="2400" dirty="0" smtClean="0">
                <a:solidFill>
                  <a:srgbClr val="333333"/>
                </a:solidFill>
                <a:latin typeface="+mn-ea"/>
              </a:rPr>
              <a:t>值</a:t>
            </a:r>
            <a:r>
              <a:rPr lang="zh-CN" altLang="en-US" sz="2400" dirty="0"/>
              <a:t>。</a:t>
            </a:r>
            <a:endParaRPr lang="en-US" altLang="zh-CN" sz="2400" dirty="0"/>
          </a:p>
          <a:p>
            <a:r>
              <a:rPr lang="en-US" altLang="zh-CN" dirty="0" smtClean="0"/>
              <a:t>	</a:t>
            </a:r>
            <a:endParaRPr lang="zh-CN" altLang="en-US" dirty="0"/>
          </a:p>
        </p:txBody>
      </p:sp>
      <p:pic>
        <p:nvPicPr>
          <p:cNvPr id="3" name="图片 2"/>
          <p:cNvPicPr>
            <a:picLocks noChangeAspect="1"/>
          </p:cNvPicPr>
          <p:nvPr/>
        </p:nvPicPr>
        <p:blipFill>
          <a:blip r:embed="rId2"/>
          <a:stretch>
            <a:fillRect/>
          </a:stretch>
        </p:blipFill>
        <p:spPr>
          <a:xfrm>
            <a:off x="2289640" y="762000"/>
            <a:ext cx="2423370" cy="510584"/>
          </a:xfrm>
          <a:prstGeom prst="rect">
            <a:avLst/>
          </a:prstGeom>
        </p:spPr>
      </p:pic>
      <p:pic>
        <p:nvPicPr>
          <p:cNvPr id="5" name="图片 4"/>
          <p:cNvPicPr>
            <a:picLocks noChangeAspect="1"/>
          </p:cNvPicPr>
          <p:nvPr/>
        </p:nvPicPr>
        <p:blipFill>
          <a:blip r:embed="rId3"/>
          <a:stretch>
            <a:fillRect/>
          </a:stretch>
        </p:blipFill>
        <p:spPr>
          <a:xfrm>
            <a:off x="2289640" y="2852908"/>
            <a:ext cx="2491956" cy="472481"/>
          </a:xfrm>
          <a:prstGeom prst="rect">
            <a:avLst/>
          </a:prstGeom>
        </p:spPr>
      </p:pic>
      <p:pic>
        <p:nvPicPr>
          <p:cNvPr id="6" name="图片 5"/>
          <p:cNvPicPr>
            <a:picLocks noChangeAspect="1"/>
          </p:cNvPicPr>
          <p:nvPr/>
        </p:nvPicPr>
        <p:blipFill>
          <a:blip r:embed="rId4"/>
          <a:stretch>
            <a:fillRect/>
          </a:stretch>
        </p:blipFill>
        <p:spPr>
          <a:xfrm>
            <a:off x="2289640" y="4574075"/>
            <a:ext cx="2392887" cy="571550"/>
          </a:xfrm>
          <a:prstGeom prst="rect">
            <a:avLst/>
          </a:prstGeom>
        </p:spPr>
      </p:pic>
    </p:spTree>
    <p:extLst>
      <p:ext uri="{BB962C8B-B14F-4D97-AF65-F5344CB8AC3E}">
        <p14:creationId xmlns:p14="http://schemas.microsoft.com/office/powerpoint/2010/main" val="1533122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20201117151842409"/>
          <p:cNvSpPr>
            <a:spLocks noChangeAspect="1" noChangeArrowheads="1"/>
          </p:cNvSpPr>
          <p:nvPr/>
        </p:nvSpPr>
        <p:spPr bwMode="auto">
          <a:xfrm>
            <a:off x="1930971" y="2744153"/>
            <a:ext cx="310584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Rectangle 3"/>
          <p:cNvSpPr>
            <a:spLocks noChangeArrowheads="1"/>
          </p:cNvSpPr>
          <p:nvPr/>
        </p:nvSpPr>
        <p:spPr bwMode="auto">
          <a:xfrm>
            <a:off x="250556" y="225150"/>
            <a:ext cx="116205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cart剪枝算法：</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输入：cart算法生成的决策树T0。</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输出：最优决策树Tα。</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（1）设k=0，T=T0.</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（2）设α=+∞。</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（3）自下而上地对各内部结点t计算C（Tt），|Tt|以及 </a:t>
            </a:r>
            <a:r>
              <a:rPr lang="en-US" altLang="zh-CN" sz="2800" dirty="0">
                <a:solidFill>
                  <a:srgbClr val="333333"/>
                </a:solidFill>
                <a:latin typeface="+mn-ea"/>
              </a:rPr>
              <a:t>	</a:t>
            </a:r>
            <a:r>
              <a:rPr lang="en-US" altLang="zh-CN" sz="2800" dirty="0" smtClean="0">
                <a:solidFill>
                  <a:srgbClr val="333333"/>
                </a:solidFill>
                <a:latin typeface="+mn-e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333333"/>
                </a:solidFill>
                <a:effectLst/>
                <a:latin typeface="+mn-ea"/>
              </a:rPr>
              <a:t>，</a:t>
            </a:r>
            <a:r>
              <a:rPr kumimoji="0" lang="zh-CN" altLang="zh-CN" sz="2800" b="0" i="0" u="none" strike="noStrike" cap="none" normalizeH="0" baseline="0" dirty="0" smtClean="0">
                <a:ln>
                  <a:noFill/>
                </a:ln>
                <a:solidFill>
                  <a:srgbClr val="333333"/>
                </a:solidFill>
                <a:effectLst/>
                <a:latin typeface="+mn-ea"/>
              </a:rPr>
              <a:t>α=min(α,g(t))，这里Tt表示以t为根结点的子树，C（Tt）是对训练数据的预测误差，|Tt|是Tt的叶子结点个数。</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（4）对g（t）=α的内部结点t进行剪枝，并对叶结点t以多数表决法决定其类，得到树T。</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（5）设k=k+1，αk=α，Tk=T。</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（6）如果Tk不是由根结点及两个叶结点构成的数，则回到步骤（2）；否则令Tk=Tn。</a:t>
            </a:r>
            <a:endParaRPr kumimoji="0" lang="zh-CN" altLang="zh-CN" sz="28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mn-ea"/>
              </a:rPr>
              <a:t>（7）采用交叉验证法在子树序列T0，T1，……，Tn中选取最优子树Tα。</a:t>
            </a:r>
            <a:endParaRPr kumimoji="0" lang="zh-CN" altLang="zh-CN" sz="2800" b="0" i="0" u="none" strike="noStrike" cap="none" normalizeH="0" baseline="0" dirty="0" smtClean="0">
              <a:ln>
                <a:noFill/>
              </a:ln>
              <a:solidFill>
                <a:schemeClr val="tx1"/>
              </a:solidFill>
              <a:effectLst/>
              <a:latin typeface="+mn-ea"/>
            </a:endParaRPr>
          </a:p>
        </p:txBody>
      </p:sp>
      <p:pic>
        <p:nvPicPr>
          <p:cNvPr id="6" name="图片 5"/>
          <p:cNvPicPr>
            <a:picLocks noChangeAspect="1"/>
          </p:cNvPicPr>
          <p:nvPr/>
        </p:nvPicPr>
        <p:blipFill>
          <a:blip r:embed="rId2"/>
          <a:stretch>
            <a:fillRect/>
          </a:stretch>
        </p:blipFill>
        <p:spPr>
          <a:xfrm>
            <a:off x="8980931" y="2257458"/>
            <a:ext cx="1828958" cy="548688"/>
          </a:xfrm>
          <a:prstGeom prst="rect">
            <a:avLst/>
          </a:prstGeom>
        </p:spPr>
      </p:pic>
    </p:spTree>
    <p:extLst>
      <p:ext uri="{BB962C8B-B14F-4D97-AF65-F5344CB8AC3E}">
        <p14:creationId xmlns:p14="http://schemas.microsoft.com/office/powerpoint/2010/main" val="2087315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p55gdng">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2224</TotalTime>
  <Words>101</Words>
  <Application>Microsoft Office PowerPoint</Application>
  <PresentationFormat>宽屏</PresentationFormat>
  <Paragraphs>73</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China</cp:lastModifiedBy>
  <cp:revision>88</cp:revision>
  <dcterms:created xsi:type="dcterms:W3CDTF">2017-05-24T05:55:45Z</dcterms:created>
  <dcterms:modified xsi:type="dcterms:W3CDTF">2020-11-20T01:20:21Z</dcterms:modified>
</cp:coreProperties>
</file>