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23"/>
  </p:notesMasterIdLst>
  <p:handoutMasterIdLst>
    <p:handoutMasterId r:id="rId24"/>
  </p:handoutMasterIdLst>
  <p:sldIdLst>
    <p:sldId id="2857" r:id="rId2"/>
    <p:sldId id="3277" r:id="rId3"/>
    <p:sldId id="2859" r:id="rId4"/>
    <p:sldId id="3282" r:id="rId5"/>
    <p:sldId id="3278" r:id="rId6"/>
    <p:sldId id="3279" r:id="rId7"/>
    <p:sldId id="2858" r:id="rId8"/>
    <p:sldId id="2685" r:id="rId9"/>
    <p:sldId id="2741" r:id="rId10"/>
    <p:sldId id="3280" r:id="rId11"/>
    <p:sldId id="3281" r:id="rId12"/>
    <p:sldId id="2744" r:id="rId13"/>
    <p:sldId id="2745" r:id="rId14"/>
    <p:sldId id="2919" r:id="rId15"/>
    <p:sldId id="2749" r:id="rId16"/>
    <p:sldId id="2914" r:id="rId17"/>
    <p:sldId id="2915" r:id="rId18"/>
    <p:sldId id="2917" r:id="rId19"/>
    <p:sldId id="2918" r:id="rId20"/>
    <p:sldId id="2849" r:id="rId21"/>
    <p:sldId id="3251" r:id="rId22"/>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wner"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3366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8" autoAdjust="0"/>
    <p:restoredTop sz="94868" autoAdjust="0"/>
  </p:normalViewPr>
  <p:slideViewPr>
    <p:cSldViewPr>
      <p:cViewPr varScale="1">
        <p:scale>
          <a:sx n="101" d="100"/>
          <a:sy n="101" d="100"/>
        </p:scale>
        <p:origin x="648" y="82"/>
      </p:cViewPr>
      <p:guideLst>
        <p:guide orient="horz" pos="2160"/>
        <p:guide pos="2880"/>
      </p:guideLst>
    </p:cSldViewPr>
  </p:slideViewPr>
  <p:outlineViewPr>
    <p:cViewPr>
      <p:scale>
        <a:sx n="33" d="100"/>
        <a:sy n="33" d="100"/>
      </p:scale>
      <p:origin x="48" y="41844"/>
    </p:cViewPr>
  </p:outlineViewPr>
  <p:notesTextViewPr>
    <p:cViewPr>
      <p:scale>
        <a:sx n="3" d="2"/>
        <a:sy n="3" d="2"/>
      </p:scale>
      <p:origin x="0" y="0"/>
    </p:cViewPr>
  </p:notesTextViewPr>
  <p:notesViewPr>
    <p:cSldViewPr>
      <p:cViewPr varScale="1">
        <p:scale>
          <a:sx n="70" d="100"/>
          <a:sy n="70" d="100"/>
        </p:scale>
        <p:origin x="2583"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592DA8BC-0A41-41D4-B977-9A44C3187158}" type="datetimeFigureOut">
              <a:rPr lang="en-US" smtClean="0"/>
              <a:t>6/15/2018</a:t>
            </a:fld>
            <a:endParaRPr lang="en-US" dirty="0"/>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6D2C70D9-57AA-4BC4-A1A7-6673B6EA9EB2}" type="slidenum">
              <a:rPr lang="en-US" smtClean="0"/>
              <a:t>‹#›</a:t>
            </a:fld>
            <a:endParaRPr lang="en-US" dirty="0"/>
          </a:p>
        </p:txBody>
      </p:sp>
    </p:spTree>
    <p:extLst>
      <p:ext uri="{BB962C8B-B14F-4D97-AF65-F5344CB8AC3E}">
        <p14:creationId xmlns:p14="http://schemas.microsoft.com/office/powerpoint/2010/main" val="5982418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4820"/>
          </a:xfrm>
          <a:prstGeom prst="rect">
            <a:avLst/>
          </a:prstGeom>
          <a:noFill/>
          <a:ln>
            <a:noFill/>
          </a:ln>
          <a:effectLst/>
          <a:extLst/>
        </p:spPr>
        <p:txBody>
          <a:bodyPr vert="horz" wrap="square" lIns="93177" tIns="46589" rIns="93177" bIns="46589" numCol="1" anchor="t" anchorCtr="0" compatLnSpc="1">
            <a:prstTxWarp prst="textNoShape">
              <a:avLst/>
            </a:prstTxWarp>
          </a:bodyPr>
          <a:lstStyle>
            <a:lvl1pPr>
              <a:defRPr sz="1200">
                <a:cs typeface="+mn-cs"/>
              </a:defRPr>
            </a:lvl1pPr>
          </a:lstStyle>
          <a:p>
            <a:pPr>
              <a:defRPr/>
            </a:pPr>
            <a:endParaRPr lang="en-US" dirty="0"/>
          </a:p>
        </p:txBody>
      </p:sp>
      <p:sp>
        <p:nvSpPr>
          <p:cNvPr id="4099" name="Rectangle 3"/>
          <p:cNvSpPr>
            <a:spLocks noGrp="1" noChangeArrowheads="1"/>
          </p:cNvSpPr>
          <p:nvPr>
            <p:ph type="dt" idx="1"/>
          </p:nvPr>
        </p:nvSpPr>
        <p:spPr bwMode="auto">
          <a:xfrm>
            <a:off x="3970938" y="0"/>
            <a:ext cx="3037840" cy="464820"/>
          </a:xfrm>
          <a:prstGeom prst="rect">
            <a:avLst/>
          </a:prstGeom>
          <a:noFill/>
          <a:ln>
            <a:noFill/>
          </a:ln>
          <a:effectLst/>
          <a:extLst/>
        </p:spPr>
        <p:txBody>
          <a:bodyPr vert="horz" wrap="square" lIns="93177" tIns="46589" rIns="93177" bIns="46589" numCol="1" anchor="t" anchorCtr="0" compatLnSpc="1">
            <a:prstTxWarp prst="textNoShape">
              <a:avLst/>
            </a:prstTxWarp>
          </a:bodyPr>
          <a:lstStyle>
            <a:lvl1pPr algn="r">
              <a:defRPr sz="1200">
                <a:cs typeface="+mn-cs"/>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1040" y="4415790"/>
            <a:ext cx="5608320" cy="4183380"/>
          </a:xfrm>
          <a:prstGeom prst="rect">
            <a:avLst/>
          </a:prstGeom>
          <a:noFill/>
          <a:ln>
            <a:noFill/>
          </a:ln>
          <a:effectLst/>
          <a:ex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29967"/>
            <a:ext cx="3037840" cy="464820"/>
          </a:xfrm>
          <a:prstGeom prst="rect">
            <a:avLst/>
          </a:prstGeom>
          <a:noFill/>
          <a:ln>
            <a:noFill/>
          </a:ln>
          <a:effectLst/>
          <a:extLst/>
        </p:spPr>
        <p:txBody>
          <a:bodyPr vert="horz" wrap="square" lIns="93177" tIns="46589" rIns="93177" bIns="46589" numCol="1" anchor="b" anchorCtr="0" compatLnSpc="1">
            <a:prstTxWarp prst="textNoShape">
              <a:avLst/>
            </a:prstTxWarp>
          </a:bodyPr>
          <a:lstStyle>
            <a:lvl1pPr>
              <a:defRPr sz="1200">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70938" y="8829967"/>
            <a:ext cx="3037840" cy="464820"/>
          </a:xfrm>
          <a:prstGeom prst="rect">
            <a:avLst/>
          </a:prstGeom>
          <a:noFill/>
          <a:ln>
            <a:noFill/>
          </a:ln>
          <a:effectLst/>
          <a:extLst/>
        </p:spPr>
        <p:txBody>
          <a:bodyPr vert="horz" wrap="square" lIns="93177" tIns="46589" rIns="93177" bIns="46589" numCol="1" anchor="b" anchorCtr="0" compatLnSpc="1">
            <a:prstTxWarp prst="textNoShape">
              <a:avLst/>
            </a:prstTxWarp>
          </a:bodyPr>
          <a:lstStyle>
            <a:lvl1pPr algn="r">
              <a:defRPr sz="1200">
                <a:cs typeface="+mn-cs"/>
              </a:defRPr>
            </a:lvl1pPr>
          </a:lstStyle>
          <a:p>
            <a:pPr>
              <a:defRPr/>
            </a:pPr>
            <a:fld id="{D7632894-2F5A-46FE-8A2B-89B309465481}" type="slidenum">
              <a:rPr lang="en-US"/>
              <a:pPr>
                <a:defRPr/>
              </a:pPr>
              <a:t>‹#›</a:t>
            </a:fld>
            <a:endParaRPr lang="en-US" dirty="0"/>
          </a:p>
        </p:txBody>
      </p:sp>
    </p:spTree>
    <p:extLst>
      <p:ext uri="{BB962C8B-B14F-4D97-AF65-F5344CB8AC3E}">
        <p14:creationId xmlns:p14="http://schemas.microsoft.com/office/powerpoint/2010/main" val="9393431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3598" y="170156"/>
            <a:ext cx="8153400" cy="731520"/>
          </a:xfrm>
        </p:spPr>
        <p:txBody>
          <a:bodyPr/>
          <a:lstStyle>
            <a:lvl1pPr>
              <a:defRPr sz="3600" b="1">
                <a:solidFill>
                  <a:srgbClr val="0000CC"/>
                </a:solidFill>
              </a:defRPr>
            </a:lvl1pPr>
          </a:lstStyle>
          <a:p>
            <a:r>
              <a:rPr lang="en-US"/>
              <a:t>Click to edit Master title style</a:t>
            </a:r>
            <a:endParaRPr lang="en-US" dirty="0"/>
          </a:p>
        </p:txBody>
      </p:sp>
      <p:sp>
        <p:nvSpPr>
          <p:cNvPr id="8" name="Content Placeholder 7"/>
          <p:cNvSpPr>
            <a:spLocks noGrp="1"/>
          </p:cNvSpPr>
          <p:nvPr>
            <p:ph sz="quarter" idx="1"/>
          </p:nvPr>
        </p:nvSpPr>
        <p:spPr>
          <a:xfrm>
            <a:off x="477078" y="1295400"/>
            <a:ext cx="8362122" cy="5454359"/>
          </a:xfrm>
        </p:spPr>
        <p:txBody>
          <a:bodyPr/>
          <a:lstStyle>
            <a:lvl1pPr>
              <a:buClr>
                <a:srgbClr val="333399"/>
              </a:buClr>
              <a:buSzPct val="80000"/>
              <a:defRPr sz="2200"/>
            </a:lvl1pPr>
            <a:lvl2pPr>
              <a:buClr>
                <a:srgbClr val="FF0000"/>
              </a:buClr>
              <a:buSzPct val="80000"/>
              <a:defRPr sz="2000"/>
            </a:lvl2pPr>
            <a:lvl3pPr>
              <a:buClr>
                <a:srgbClr val="333399"/>
              </a:buClr>
              <a:buSzPct val="80000"/>
              <a:defRPr sz="1800"/>
            </a:lvl3pPr>
            <a:lvl4pPr>
              <a:buClr>
                <a:srgbClr val="333399"/>
              </a:buClr>
              <a:buSzPct val="80000"/>
              <a:defRPr sz="1600"/>
            </a:lvl4pPr>
            <a:lvl5pPr>
              <a:buClr>
                <a:srgbClr val="333399"/>
              </a:buClr>
              <a:buSzPct val="80000"/>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2"/>
          <p:cNvSpPr>
            <a:spLocks noGrp="1"/>
          </p:cNvSpPr>
          <p:nvPr>
            <p:ph type="ftr" sz="quarter" idx="11"/>
          </p:nvPr>
        </p:nvSpPr>
        <p:spPr>
          <a:xfrm>
            <a:off x="3429000" y="908818"/>
            <a:ext cx="5421313" cy="317525"/>
          </a:xfrm>
        </p:spPr>
        <p:txBody>
          <a:bodyPr/>
          <a:lstStyle>
            <a:lvl1pPr>
              <a:defRPr/>
            </a:lvl1pPr>
          </a:lstStyle>
          <a:p>
            <a:pPr>
              <a:defRPr/>
            </a:pPr>
            <a:r>
              <a:rPr lang="en-US"/>
              <a:t>Sorting</a:t>
            </a:r>
            <a:endParaRPr lang="en-US" dirty="0"/>
          </a:p>
        </p:txBody>
      </p:sp>
      <p:sp>
        <p:nvSpPr>
          <p:cNvPr id="6" name="Slide Number Placeholder 22"/>
          <p:cNvSpPr>
            <a:spLocks noGrp="1"/>
          </p:cNvSpPr>
          <p:nvPr>
            <p:ph type="sldNum" sz="quarter" idx="12"/>
          </p:nvPr>
        </p:nvSpPr>
        <p:spPr>
          <a:xfrm>
            <a:off x="0" y="914400"/>
            <a:ext cx="533400" cy="304800"/>
          </a:xfrm>
        </p:spPr>
        <p:txBody>
          <a:bodyPr/>
          <a:lstStyle>
            <a:lvl1pPr>
              <a:defRPr/>
            </a:lvl1pPr>
          </a:lstStyle>
          <a:p>
            <a:pPr>
              <a:defRPr/>
            </a:pPr>
            <a:fld id="{0D7B5496-982B-480A-8085-B08F2CA91C21}" type="slidenum">
              <a:rPr lang="en-US" smtClean="0"/>
              <a:pPr>
                <a:defRPr/>
              </a:pPr>
              <a:t>‹#›</a:t>
            </a:fld>
            <a:endParaRPr lang="en-US" dirty="0"/>
          </a:p>
        </p:txBody>
      </p:sp>
    </p:spTree>
    <p:extLst>
      <p:ext uri="{BB962C8B-B14F-4D97-AF65-F5344CB8AC3E}">
        <p14:creationId xmlns:p14="http://schemas.microsoft.com/office/powerpoint/2010/main" val="637571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solidFill>
                  <a:srgbClr val="0000CC"/>
                </a:solidFill>
              </a:defRPr>
            </a:lvl1pPr>
          </a:lstStyle>
          <a:p>
            <a:r>
              <a:rPr lang="en-US"/>
              <a:t>Click to edit Master title style</a:t>
            </a:r>
            <a:endParaRPr lang="en-US" dirty="0"/>
          </a:p>
        </p:txBody>
      </p:sp>
      <p:sp>
        <p:nvSpPr>
          <p:cNvPr id="9" name="Content Placeholder 8"/>
          <p:cNvSpPr>
            <a:spLocks noGrp="1"/>
          </p:cNvSpPr>
          <p:nvPr>
            <p:ph sz="quarter" idx="1"/>
          </p:nvPr>
        </p:nvSpPr>
        <p:spPr>
          <a:xfrm>
            <a:off x="457200" y="1261362"/>
            <a:ext cx="4114800" cy="55204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
          </p:nvPr>
        </p:nvSpPr>
        <p:spPr>
          <a:xfrm>
            <a:off x="4724400" y="1261362"/>
            <a:ext cx="4070499" cy="5520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9"/>
          <p:cNvSpPr>
            <a:spLocks noGrp="1"/>
          </p:cNvSpPr>
          <p:nvPr>
            <p:ph type="sldNum" sz="quarter" idx="11"/>
          </p:nvPr>
        </p:nvSpPr>
        <p:spPr/>
        <p:txBody>
          <a:bodyPr rtlCol="0"/>
          <a:lstStyle>
            <a:lvl1pPr>
              <a:defRPr/>
            </a:lvl1pPr>
          </a:lstStyle>
          <a:p>
            <a:pPr>
              <a:defRPr/>
            </a:pPr>
            <a:fld id="{D490341F-FBE9-465C-84BF-B364B3D69BE6}" type="slidenum">
              <a:rPr lang="en-US" smtClean="0"/>
              <a:pPr>
                <a:defRPr/>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r>
              <a:rPr lang="en-US"/>
              <a:t>Sorting</a:t>
            </a:r>
            <a:endParaRPr lang="en-US" dirty="0"/>
          </a:p>
        </p:txBody>
      </p:sp>
    </p:spTree>
    <p:extLst>
      <p:ext uri="{BB962C8B-B14F-4D97-AF65-F5344CB8AC3E}">
        <p14:creationId xmlns:p14="http://schemas.microsoft.com/office/powerpoint/2010/main" val="1187688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solidFill>
                  <a:srgbClr val="0000CC"/>
                </a:solidFill>
              </a:defRPr>
            </a:lvl1pPr>
          </a:lstStyle>
          <a:p>
            <a:r>
              <a:rPr lang="en-US"/>
              <a:t>Click to edit Master title style</a:t>
            </a:r>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a:t>Sorting</a:t>
            </a:r>
            <a:endParaRPr lang="en-US" dirty="0"/>
          </a:p>
        </p:txBody>
      </p:sp>
      <p:sp>
        <p:nvSpPr>
          <p:cNvPr id="5" name="Slide Number Placeholder 22"/>
          <p:cNvSpPr>
            <a:spLocks noGrp="1"/>
          </p:cNvSpPr>
          <p:nvPr>
            <p:ph type="sldNum" sz="quarter" idx="12"/>
          </p:nvPr>
        </p:nvSpPr>
        <p:spPr/>
        <p:txBody>
          <a:bodyPr/>
          <a:lstStyle>
            <a:lvl1pPr>
              <a:defRPr/>
            </a:lvl1pPr>
          </a:lstStyle>
          <a:p>
            <a:pPr>
              <a:defRPr/>
            </a:pPr>
            <a:fld id="{F59D9B86-AB8B-404F-8D86-C97B35C4C67E}" type="slidenum">
              <a:rPr lang="en-US" smtClean="0"/>
              <a:pPr>
                <a:defRPr/>
              </a:pPr>
              <a:t>‹#›</a:t>
            </a:fld>
            <a:endParaRPr lang="en-US" dirty="0"/>
          </a:p>
        </p:txBody>
      </p:sp>
    </p:spTree>
    <p:extLst>
      <p:ext uri="{BB962C8B-B14F-4D97-AF65-F5344CB8AC3E}">
        <p14:creationId xmlns:p14="http://schemas.microsoft.com/office/powerpoint/2010/main" val="1429260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2624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11" name="Slide Number Placeholder 28"/>
          <p:cNvSpPr>
            <a:spLocks noGrp="1"/>
          </p:cNvSpPr>
          <p:nvPr>
            <p:ph type="sldNum" sz="quarter" idx="12"/>
          </p:nvPr>
        </p:nvSpPr>
        <p:spPr>
          <a:xfrm>
            <a:off x="696119" y="6210300"/>
            <a:ext cx="838200" cy="381000"/>
          </a:xfrm>
        </p:spPr>
        <p:txBody>
          <a:bodyPr/>
          <a:lstStyle>
            <a:lvl1pPr>
              <a:defRPr>
                <a:solidFill>
                  <a:schemeClr val="tx2"/>
                </a:solidFill>
              </a:defRPr>
            </a:lvl1pPr>
          </a:lstStyle>
          <a:p>
            <a:pPr>
              <a:defRPr/>
            </a:pPr>
            <a:fld id="{A0C1462C-D640-45B3-901B-F425AA5C3674}" type="slidenum">
              <a:rPr lang="en-US" smtClean="0"/>
              <a:pPr>
                <a:defRPr/>
              </a:pPr>
              <a:t>‹#›</a:t>
            </a:fld>
            <a:endParaRPr lang="en-US" dirty="0"/>
          </a:p>
        </p:txBody>
      </p:sp>
    </p:spTree>
    <p:extLst>
      <p:ext uri="{BB962C8B-B14F-4D97-AF65-F5344CB8AC3E}">
        <p14:creationId xmlns:p14="http://schemas.microsoft.com/office/powerpoint/2010/main" val="1970562078"/>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3600" b="1" cap="none">
                <a:solidFill>
                  <a:srgbClr val="FFFFFF"/>
                </a:solidFill>
              </a:defRPr>
            </a:lvl1pPr>
          </a:lstStyle>
          <a:p>
            <a:r>
              <a:rPr lang="en-US"/>
              <a:t>Click to edit Master title style</a:t>
            </a:r>
            <a:endParaRPr lang="en-US" dirty="0"/>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000">
                <a:solidFill>
                  <a:srgbClr val="FFFFFF"/>
                </a:solidFill>
              </a:defRPr>
            </a:lvl1pPr>
          </a:lstStyle>
          <a:p>
            <a:pPr>
              <a:defRPr/>
            </a:pPr>
            <a:fld id="{05F3E5B3-DBDD-4BE1-9C90-2CB0F3BF80B9}"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a:t>Sorting</a:t>
            </a:r>
            <a:endParaRPr lang="en-US" dirty="0"/>
          </a:p>
        </p:txBody>
      </p:sp>
    </p:spTree>
    <p:extLst>
      <p:ext uri="{BB962C8B-B14F-4D97-AF65-F5344CB8AC3E}">
        <p14:creationId xmlns:p14="http://schemas.microsoft.com/office/powerpoint/2010/main" val="246848985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1">
                <a:solidFill>
                  <a:srgbClr val="FFFFFF"/>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E9717E89-1D92-4CB2-8893-FF8AE25F8B18}" type="slidenum">
              <a:rPr lang="en-US" smtClean="0"/>
              <a:pPr>
                <a:defRPr/>
              </a:pPr>
              <a:t>‹#›</a:t>
            </a:fld>
            <a:endParaRPr lang="en-US" dirty="0"/>
          </a:p>
        </p:txBody>
      </p:sp>
    </p:spTree>
    <p:extLst>
      <p:ext uri="{BB962C8B-B14F-4D97-AF65-F5344CB8AC3E}">
        <p14:creationId xmlns:p14="http://schemas.microsoft.com/office/powerpoint/2010/main" val="65559366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cSld name="1_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sz="3600" b="1" cap="all" baseline="0"/>
            </a:lvl1pPr>
          </a:lstStyle>
          <a:p>
            <a:r>
              <a:rPr lang="en-US"/>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11" name="Slide Number Placeholder 28"/>
          <p:cNvSpPr>
            <a:spLocks noGrp="1"/>
          </p:cNvSpPr>
          <p:nvPr>
            <p:ph type="sldNum" sz="quarter" idx="12"/>
          </p:nvPr>
        </p:nvSpPr>
        <p:spPr>
          <a:xfrm>
            <a:off x="696119" y="6210300"/>
            <a:ext cx="838200" cy="381000"/>
          </a:xfrm>
        </p:spPr>
        <p:txBody>
          <a:bodyPr/>
          <a:lstStyle>
            <a:lvl1pPr>
              <a:defRPr>
                <a:solidFill>
                  <a:schemeClr val="tx2"/>
                </a:solidFill>
              </a:defRPr>
            </a:lvl1pPr>
          </a:lstStyle>
          <a:p>
            <a:pPr>
              <a:defRPr/>
            </a:pPr>
            <a:fld id="{A0C1462C-D640-45B3-901B-F425AA5C3674}" type="slidenum">
              <a:rPr lang="en-US" smtClean="0"/>
              <a:pPr>
                <a:defRPr/>
              </a:pPr>
              <a:t>‹#›</a:t>
            </a:fld>
            <a:endParaRPr lang="en-US" dirty="0"/>
          </a:p>
        </p:txBody>
      </p:sp>
    </p:spTree>
    <p:extLst>
      <p:ext uri="{BB962C8B-B14F-4D97-AF65-F5344CB8AC3E}">
        <p14:creationId xmlns:p14="http://schemas.microsoft.com/office/powerpoint/2010/main" val="351640593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594360" y="169342"/>
            <a:ext cx="8153400" cy="7315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12"/>
          <p:cNvSpPr>
            <a:spLocks noGrp="1"/>
          </p:cNvSpPr>
          <p:nvPr>
            <p:ph type="body" idx="1"/>
          </p:nvPr>
        </p:nvSpPr>
        <p:spPr bwMode="auto">
          <a:xfrm>
            <a:off x="477078" y="1295400"/>
            <a:ext cx="8305800" cy="5396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p:nvSpPr>
        <p:spPr>
          <a:xfrm>
            <a:off x="0" y="914400"/>
            <a:ext cx="533400" cy="3048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600"/>
          </a:p>
        </p:txBody>
      </p:sp>
      <p:sp>
        <p:nvSpPr>
          <p:cNvPr id="23" name="Slide Number Placeholder 22"/>
          <p:cNvSpPr>
            <a:spLocks noGrp="1"/>
          </p:cNvSpPr>
          <p:nvPr>
            <p:ph type="sldNum" sz="quarter" idx="4"/>
          </p:nvPr>
        </p:nvSpPr>
        <p:spPr>
          <a:xfrm>
            <a:off x="0" y="914400"/>
            <a:ext cx="533400" cy="304800"/>
          </a:xfrm>
          <a:prstGeom prst="rect">
            <a:avLst/>
          </a:prstGeom>
        </p:spPr>
        <p:txBody>
          <a:bodyPr vert="horz" anchor="ctr" anchorCtr="0">
            <a:noAutofit/>
          </a:bodyPr>
          <a:lstStyle>
            <a:lvl1pPr algn="ctr" eaLnBrk="1" latinLnBrk="0" hangingPunct="1">
              <a:defRPr kumimoji="0" sz="1600" b="1">
                <a:solidFill>
                  <a:srgbClr val="FFFFFF"/>
                </a:solidFill>
                <a:cs typeface="+mn-cs"/>
              </a:defRPr>
            </a:lvl1pPr>
          </a:lstStyle>
          <a:p>
            <a:pPr>
              <a:defRPr/>
            </a:pPr>
            <a:fld id="{092D65BA-A6BD-4478-A097-F0968B1F9883}" type="slidenum">
              <a:rPr lang="en-US" smtClean="0"/>
              <a:pPr>
                <a:defRPr/>
              </a:pPr>
              <a:t>‹#›</a:t>
            </a:fld>
            <a:endParaRPr lang="en-US" dirty="0"/>
          </a:p>
        </p:txBody>
      </p:sp>
      <p:sp>
        <p:nvSpPr>
          <p:cNvPr id="9" name="Rectangle 8"/>
          <p:cNvSpPr/>
          <p:nvPr/>
        </p:nvSpPr>
        <p:spPr>
          <a:xfrm>
            <a:off x="590550" y="914400"/>
            <a:ext cx="8553450" cy="3048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Footer Placeholder 2"/>
          <p:cNvSpPr>
            <a:spLocks noGrp="1"/>
          </p:cNvSpPr>
          <p:nvPr>
            <p:ph type="ftr" sz="quarter" idx="3"/>
          </p:nvPr>
        </p:nvSpPr>
        <p:spPr>
          <a:xfrm>
            <a:off x="3429000" y="919164"/>
            <a:ext cx="5421313" cy="297654"/>
          </a:xfrm>
          <a:prstGeom prst="rect">
            <a:avLst/>
          </a:prstGeom>
        </p:spPr>
        <p:txBody>
          <a:bodyPr vert="horz" anchor="ctr"/>
          <a:lstStyle>
            <a:lvl1pPr algn="r" eaLnBrk="1" latinLnBrk="0" hangingPunct="1">
              <a:defRPr kumimoji="0" sz="1400">
                <a:solidFill>
                  <a:schemeClr val="bg1"/>
                </a:solidFill>
                <a:cs typeface="+mn-cs"/>
              </a:defRPr>
            </a:lvl1pPr>
          </a:lstStyle>
          <a:p>
            <a:pPr>
              <a:defRPr/>
            </a:pPr>
            <a:r>
              <a:rPr lang="en-US"/>
              <a:t>Sorting</a:t>
            </a:r>
            <a:endParaRPr lang="en-US" dirty="0"/>
          </a:p>
        </p:txBody>
      </p:sp>
    </p:spTree>
    <p:extLst>
      <p:ext uri="{BB962C8B-B14F-4D97-AF65-F5344CB8AC3E}">
        <p14:creationId xmlns:p14="http://schemas.microsoft.com/office/powerpoint/2010/main" val="303986979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Lst>
  <p:hf hdr="0" dt="0"/>
  <p:txStyles>
    <p:titleStyle>
      <a:lvl1pPr algn="l" rtl="0" eaLnBrk="1" fontAlgn="base" hangingPunct="1">
        <a:spcBef>
          <a:spcPct val="0"/>
        </a:spcBef>
        <a:spcAft>
          <a:spcPct val="0"/>
        </a:spcAft>
        <a:defRPr sz="3600" b="1" kern="1200">
          <a:solidFill>
            <a:srgbClr val="0000CC"/>
          </a:solidFill>
          <a:latin typeface="+mj-lt"/>
          <a:ea typeface="+mj-ea"/>
          <a:cs typeface="+mj-cs"/>
        </a:defRPr>
      </a:lvl1pPr>
      <a:lvl2pPr algn="l" rtl="0" eaLnBrk="1" fontAlgn="base" hangingPunct="1">
        <a:spcBef>
          <a:spcPct val="0"/>
        </a:spcBef>
        <a:spcAft>
          <a:spcPct val="0"/>
        </a:spcAft>
        <a:defRPr sz="4400">
          <a:solidFill>
            <a:schemeClr val="tx2"/>
          </a:solidFill>
          <a:latin typeface="Tw Cen MT" pitchFamily="34" charset="0"/>
        </a:defRPr>
      </a:lvl2pPr>
      <a:lvl3pPr algn="l" rtl="0" eaLnBrk="1" fontAlgn="base" hangingPunct="1">
        <a:spcBef>
          <a:spcPct val="0"/>
        </a:spcBef>
        <a:spcAft>
          <a:spcPct val="0"/>
        </a:spcAft>
        <a:defRPr sz="4400">
          <a:solidFill>
            <a:schemeClr val="tx2"/>
          </a:solidFill>
          <a:latin typeface="Tw Cen MT" pitchFamily="34" charset="0"/>
        </a:defRPr>
      </a:lvl3pPr>
      <a:lvl4pPr algn="l" rtl="0" eaLnBrk="1" fontAlgn="base" hangingPunct="1">
        <a:spcBef>
          <a:spcPct val="0"/>
        </a:spcBef>
        <a:spcAft>
          <a:spcPct val="0"/>
        </a:spcAft>
        <a:defRPr sz="4400">
          <a:solidFill>
            <a:schemeClr val="tx2"/>
          </a:solidFill>
          <a:latin typeface="Tw Cen MT" pitchFamily="34" charset="0"/>
        </a:defRPr>
      </a:lvl4pPr>
      <a:lvl5pPr algn="l" rtl="0" eaLnBrk="1" fontAlgn="base" hangingPunct="1">
        <a:spcBef>
          <a:spcPct val="0"/>
        </a:spcBef>
        <a:spcAft>
          <a:spcPct val="0"/>
        </a:spcAft>
        <a:defRPr sz="4400">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1" fontAlgn="base" hangingPunct="1">
        <a:spcBef>
          <a:spcPts val="700"/>
        </a:spcBef>
        <a:spcAft>
          <a:spcPct val="0"/>
        </a:spcAft>
        <a:buClr>
          <a:srgbClr val="333399"/>
        </a:buClr>
        <a:buSzPct val="80000"/>
        <a:buFont typeface="Arial" panose="020B0604020202020204" pitchFamily="34" charset="0"/>
        <a:buChar char="■"/>
        <a:defRPr sz="2200" kern="1200">
          <a:solidFill>
            <a:schemeClr val="tx1"/>
          </a:solidFill>
          <a:latin typeface="+mn-lt"/>
          <a:ea typeface="+mn-ea"/>
          <a:cs typeface="+mn-cs"/>
        </a:defRPr>
      </a:lvl1pPr>
      <a:lvl2pPr marL="639763" indent="-273050" algn="l" rtl="0" eaLnBrk="1" fontAlgn="base" hangingPunct="1">
        <a:spcBef>
          <a:spcPts val="550"/>
        </a:spcBef>
        <a:spcAft>
          <a:spcPct val="0"/>
        </a:spcAft>
        <a:buClr>
          <a:srgbClr val="FF0000"/>
        </a:buClr>
        <a:buSzPct val="80000"/>
        <a:buFont typeface="Arial" panose="020B0604020202020204" pitchFamily="34" charset="0"/>
        <a:buChar char="■"/>
        <a:defRPr sz="2000" kern="1200">
          <a:solidFill>
            <a:schemeClr val="tx1"/>
          </a:solidFill>
          <a:latin typeface="+mn-lt"/>
          <a:ea typeface="+mn-ea"/>
          <a:cs typeface="+mn-cs"/>
        </a:defRPr>
      </a:lvl2pPr>
      <a:lvl3pPr marL="914400" indent="-228600" algn="l" rtl="0" eaLnBrk="1" fontAlgn="base" hangingPunct="1">
        <a:spcBef>
          <a:spcPts val="500"/>
        </a:spcBef>
        <a:spcAft>
          <a:spcPct val="0"/>
        </a:spcAft>
        <a:buClr>
          <a:srgbClr val="333399"/>
        </a:buClr>
        <a:buSzPct val="80000"/>
        <a:buFont typeface="Arial" panose="020B0604020202020204" pitchFamily="34" charset="0"/>
        <a:buChar char="■"/>
        <a:defRPr sz="18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333399"/>
        </a:buClr>
        <a:buSzPct val="80000"/>
        <a:buFont typeface="Arial" panose="020B0604020202020204" pitchFamily="34" charset="0"/>
        <a:buChar char="■"/>
        <a:defRPr sz="16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333399"/>
        </a:buClr>
        <a:buSzPct val="80000"/>
        <a:buFont typeface="Arial" panose="020B0604020202020204" pitchFamily="34" charset="0"/>
        <a:buChar char="■"/>
        <a:defRPr sz="14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students.cs.byu.edu/~cs235ta/labs/L10-Quicksort/QSInterface.h"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auto">
          <a:xfrm>
            <a:off x="1963415" y="609600"/>
            <a:ext cx="51816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marL="0" indent="0" algn="l" rtl="0" eaLnBrk="1" fontAlgn="base" hangingPunct="1">
              <a:spcBef>
                <a:spcPts val="700"/>
              </a:spcBef>
              <a:spcAft>
                <a:spcPct val="0"/>
              </a:spcAft>
              <a:buClr>
                <a:srgbClr val="333399"/>
              </a:buClr>
              <a:buSzPct val="80000"/>
              <a:buFont typeface="Arial" panose="020B0604020202020204" pitchFamily="34" charset="0"/>
              <a:buNone/>
              <a:defRPr sz="2600" kern="1200">
                <a:solidFill>
                  <a:srgbClr val="FFFFFF"/>
                </a:solidFill>
                <a:latin typeface="+mn-lt"/>
                <a:ea typeface="+mn-ea"/>
                <a:cs typeface="+mn-cs"/>
              </a:defRPr>
            </a:lvl1pPr>
            <a:lvl2pPr marL="457200" indent="0" algn="ctr" rtl="0" eaLnBrk="1" fontAlgn="base" hangingPunct="1">
              <a:spcBef>
                <a:spcPts val="550"/>
              </a:spcBef>
              <a:spcAft>
                <a:spcPct val="0"/>
              </a:spcAft>
              <a:buClr>
                <a:srgbClr val="FF0000"/>
              </a:buClr>
              <a:buSzPct val="80000"/>
              <a:buFont typeface="Arial" panose="020B0604020202020204" pitchFamily="34" charset="0"/>
              <a:buNone/>
              <a:defRPr sz="2000" kern="1200">
                <a:solidFill>
                  <a:schemeClr val="tx1"/>
                </a:solidFill>
                <a:latin typeface="+mn-lt"/>
                <a:ea typeface="+mn-ea"/>
                <a:cs typeface="+mn-cs"/>
              </a:defRPr>
            </a:lvl2pPr>
            <a:lvl3pPr marL="914400" indent="0" algn="ctr" rtl="0" eaLnBrk="1" fontAlgn="base" hangingPunct="1">
              <a:spcBef>
                <a:spcPts val="500"/>
              </a:spcBef>
              <a:spcAft>
                <a:spcPct val="0"/>
              </a:spcAft>
              <a:buClr>
                <a:srgbClr val="333399"/>
              </a:buClr>
              <a:buSzPct val="80000"/>
              <a:buFont typeface="Arial" panose="020B0604020202020204" pitchFamily="34" charset="0"/>
              <a:buNone/>
              <a:defRPr sz="1800" kern="1200">
                <a:solidFill>
                  <a:schemeClr val="tx1"/>
                </a:solidFill>
                <a:latin typeface="+mn-lt"/>
                <a:ea typeface="+mn-ea"/>
                <a:cs typeface="+mn-cs"/>
              </a:defRPr>
            </a:lvl3pPr>
            <a:lvl4pPr marL="1371600" indent="0" algn="ctr" rtl="0" eaLnBrk="1" fontAlgn="base" hangingPunct="1">
              <a:spcBef>
                <a:spcPts val="400"/>
              </a:spcBef>
              <a:spcAft>
                <a:spcPct val="0"/>
              </a:spcAft>
              <a:buClr>
                <a:srgbClr val="333399"/>
              </a:buClr>
              <a:buSzPct val="80000"/>
              <a:buFont typeface="Arial" panose="020B0604020202020204" pitchFamily="34" charset="0"/>
              <a:buNone/>
              <a:defRPr sz="1600" kern="1200">
                <a:solidFill>
                  <a:schemeClr val="tx1"/>
                </a:solidFill>
                <a:latin typeface="+mn-lt"/>
                <a:ea typeface="+mn-ea"/>
                <a:cs typeface="+mn-cs"/>
              </a:defRPr>
            </a:lvl4pPr>
            <a:lvl5pPr marL="1828800" indent="0" algn="ctr" rtl="0" eaLnBrk="1" fontAlgn="base" hangingPunct="1">
              <a:spcBef>
                <a:spcPts val="400"/>
              </a:spcBef>
              <a:spcAft>
                <a:spcPct val="0"/>
              </a:spcAft>
              <a:buClr>
                <a:srgbClr val="333399"/>
              </a:buClr>
              <a:buSzPct val="80000"/>
              <a:buFont typeface="Arial" panose="020B0604020202020204" pitchFamily="34" charset="0"/>
              <a:buNone/>
              <a:defRPr sz="14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pPr algn="ctr"/>
            <a:r>
              <a:rPr lang="en-US" sz="3200" dirty="0"/>
              <a:t>Lab 10 - Quicksort</a:t>
            </a:r>
          </a:p>
        </p:txBody>
      </p:sp>
      <p:sp>
        <p:nvSpPr>
          <p:cNvPr id="2" name="Slide Number Placeholder 1"/>
          <p:cNvSpPr>
            <a:spLocks noGrp="1"/>
          </p:cNvSpPr>
          <p:nvPr>
            <p:ph type="sldNum" sz="quarter" idx="12"/>
          </p:nvPr>
        </p:nvSpPr>
        <p:spPr/>
        <p:txBody>
          <a:bodyPr/>
          <a:lstStyle/>
          <a:p>
            <a:pPr>
              <a:defRPr/>
            </a:pPr>
            <a:fld id="{A0C1462C-D640-45B3-901B-F425AA5C3674}" type="slidenum">
              <a:rPr lang="en-US" smtClean="0"/>
              <a:pPr>
                <a:defRPr/>
              </a:pPr>
              <a:t>1</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057400"/>
            <a:ext cx="4536430" cy="3200400"/>
          </a:xfrm>
          <a:prstGeom prst="rect">
            <a:avLst/>
          </a:prstGeom>
        </p:spPr>
      </p:pic>
    </p:spTree>
    <p:extLst>
      <p:ext uri="{BB962C8B-B14F-4D97-AF65-F5344CB8AC3E}">
        <p14:creationId xmlns:p14="http://schemas.microsoft.com/office/powerpoint/2010/main" val="2627516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a Pivot</a:t>
            </a:r>
          </a:p>
        </p:txBody>
      </p:sp>
      <p:sp>
        <p:nvSpPr>
          <p:cNvPr id="3" name="Footer Placeholder 2"/>
          <p:cNvSpPr>
            <a:spLocks noGrp="1"/>
          </p:cNvSpPr>
          <p:nvPr>
            <p:ph type="ftr" sz="quarter" idx="11"/>
          </p:nvPr>
        </p:nvSpPr>
        <p:spPr/>
        <p:txBody>
          <a:bodyPr/>
          <a:lstStyle/>
          <a:p>
            <a:pPr>
              <a:defRPr/>
            </a:pPr>
            <a:r>
              <a:rPr lang="en-US"/>
              <a:t>Sorting</a:t>
            </a:r>
            <a:endParaRPr lang="en-US" dirty="0"/>
          </a:p>
        </p:txBody>
      </p:sp>
      <p:sp>
        <p:nvSpPr>
          <p:cNvPr id="4" name="Slide Number Placeholder 3"/>
          <p:cNvSpPr>
            <a:spLocks noGrp="1"/>
          </p:cNvSpPr>
          <p:nvPr>
            <p:ph type="sldNum" sz="quarter" idx="12"/>
          </p:nvPr>
        </p:nvSpPr>
        <p:spPr/>
        <p:txBody>
          <a:bodyPr/>
          <a:lstStyle/>
          <a:p>
            <a:pPr>
              <a:defRPr/>
            </a:pPr>
            <a:fld id="{F59D9B86-AB8B-404F-8D86-C97B35C4C67E}" type="slidenum">
              <a:rPr lang="en-US" smtClean="0"/>
              <a:pPr>
                <a:defRPr/>
              </a:pPr>
              <a:t>10</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202766"/>
              </p:ext>
            </p:extLst>
          </p:nvPr>
        </p:nvGraphicFramePr>
        <p:xfrm>
          <a:off x="228600" y="1295400"/>
          <a:ext cx="8077201" cy="816736"/>
        </p:xfrm>
        <a:graphic>
          <a:graphicData uri="http://schemas.openxmlformats.org/drawingml/2006/table">
            <a:tbl>
              <a:tblPr bandRow="1">
                <a:tableStyleId>{5C22544A-7EE6-4342-B048-85BDC9FD1C3A}</a:tableStyleId>
              </a:tblPr>
              <a:tblGrid>
                <a:gridCol w="734291">
                  <a:extLst>
                    <a:ext uri="{9D8B030D-6E8A-4147-A177-3AD203B41FA5}">
                      <a16:colId xmlns:a16="http://schemas.microsoft.com/office/drawing/2014/main" val="20000"/>
                    </a:ext>
                  </a:extLst>
                </a:gridCol>
                <a:gridCol w="734291">
                  <a:extLst>
                    <a:ext uri="{9D8B030D-6E8A-4147-A177-3AD203B41FA5}">
                      <a16:colId xmlns:a16="http://schemas.microsoft.com/office/drawing/2014/main" val="20001"/>
                    </a:ext>
                  </a:extLst>
                </a:gridCol>
                <a:gridCol w="734291">
                  <a:extLst>
                    <a:ext uri="{9D8B030D-6E8A-4147-A177-3AD203B41FA5}">
                      <a16:colId xmlns:a16="http://schemas.microsoft.com/office/drawing/2014/main" val="20002"/>
                    </a:ext>
                  </a:extLst>
                </a:gridCol>
                <a:gridCol w="734291">
                  <a:extLst>
                    <a:ext uri="{9D8B030D-6E8A-4147-A177-3AD203B41FA5}">
                      <a16:colId xmlns:a16="http://schemas.microsoft.com/office/drawing/2014/main" val="20003"/>
                    </a:ext>
                  </a:extLst>
                </a:gridCol>
                <a:gridCol w="734291">
                  <a:extLst>
                    <a:ext uri="{9D8B030D-6E8A-4147-A177-3AD203B41FA5}">
                      <a16:colId xmlns:a16="http://schemas.microsoft.com/office/drawing/2014/main" val="20004"/>
                    </a:ext>
                  </a:extLst>
                </a:gridCol>
                <a:gridCol w="734291">
                  <a:extLst>
                    <a:ext uri="{9D8B030D-6E8A-4147-A177-3AD203B41FA5}">
                      <a16:colId xmlns:a16="http://schemas.microsoft.com/office/drawing/2014/main" val="20005"/>
                    </a:ext>
                  </a:extLst>
                </a:gridCol>
                <a:gridCol w="734291">
                  <a:extLst>
                    <a:ext uri="{9D8B030D-6E8A-4147-A177-3AD203B41FA5}">
                      <a16:colId xmlns:a16="http://schemas.microsoft.com/office/drawing/2014/main" val="20006"/>
                    </a:ext>
                  </a:extLst>
                </a:gridCol>
                <a:gridCol w="734291">
                  <a:extLst>
                    <a:ext uri="{9D8B030D-6E8A-4147-A177-3AD203B41FA5}">
                      <a16:colId xmlns:a16="http://schemas.microsoft.com/office/drawing/2014/main" val="20007"/>
                    </a:ext>
                  </a:extLst>
                </a:gridCol>
                <a:gridCol w="734291">
                  <a:extLst>
                    <a:ext uri="{9D8B030D-6E8A-4147-A177-3AD203B41FA5}">
                      <a16:colId xmlns:a16="http://schemas.microsoft.com/office/drawing/2014/main" val="20008"/>
                    </a:ext>
                  </a:extLst>
                </a:gridCol>
                <a:gridCol w="734291">
                  <a:extLst>
                    <a:ext uri="{9D8B030D-6E8A-4147-A177-3AD203B41FA5}">
                      <a16:colId xmlns:a16="http://schemas.microsoft.com/office/drawing/2014/main" val="20009"/>
                    </a:ext>
                  </a:extLst>
                </a:gridCol>
                <a:gridCol w="734291">
                  <a:extLst>
                    <a:ext uri="{9D8B030D-6E8A-4147-A177-3AD203B41FA5}">
                      <a16:colId xmlns:a16="http://schemas.microsoft.com/office/drawing/2014/main" val="20010"/>
                    </a:ext>
                  </a:extLst>
                </a:gridCol>
              </a:tblGrid>
              <a:tr h="365777">
                <a:tc>
                  <a:txBody>
                    <a:bodyPr/>
                    <a:lstStyle/>
                    <a:p>
                      <a:pPr algn="ctr"/>
                      <a:r>
                        <a:rPr lang="en-US" sz="1000" b="1" dirty="0"/>
                        <a:t>0</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a:t>1</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a:t>2</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a:t>3</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a:t>4</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a:t>5</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a:t>6</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a:t>7</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a:t>8</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a:t>9</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a:t>10</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450959">
                <a:tc>
                  <a:txBody>
                    <a:bodyPr/>
                    <a:lstStyle/>
                    <a:p>
                      <a:pPr algn="ctr"/>
                      <a:r>
                        <a:rPr lang="en-US" b="1" dirty="0"/>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b="1" dirty="0"/>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1" dirty="0"/>
                        <a:t>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1" dirty="0"/>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1" dirty="0"/>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1" dirty="0"/>
                        <a:t>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1" dirty="0"/>
                        <a:t>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1" dirty="0"/>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1" dirty="0"/>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1" dirty="0"/>
                        <a:t>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1" dirty="0"/>
                        <a:t>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bl>
          </a:graphicData>
        </a:graphic>
      </p:graphicFrame>
      <p:grpSp>
        <p:nvGrpSpPr>
          <p:cNvPr id="6" name="Group 5"/>
          <p:cNvGrpSpPr/>
          <p:nvPr/>
        </p:nvGrpSpPr>
        <p:grpSpPr>
          <a:xfrm>
            <a:off x="282224" y="2157288"/>
            <a:ext cx="838200" cy="859068"/>
            <a:chOff x="282224" y="1219200"/>
            <a:chExt cx="838200" cy="859068"/>
          </a:xfrm>
        </p:grpSpPr>
        <p:sp>
          <p:nvSpPr>
            <p:cNvPr id="7" name="Down Arrow 6"/>
            <p:cNvSpPr/>
            <p:nvPr/>
          </p:nvSpPr>
          <p:spPr>
            <a:xfrm flipV="1">
              <a:off x="533400" y="1219200"/>
              <a:ext cx="304800" cy="36576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82224" y="1555048"/>
              <a:ext cx="838200" cy="523220"/>
            </a:xfrm>
            <a:prstGeom prst="rect">
              <a:avLst/>
            </a:prstGeom>
            <a:noFill/>
          </p:spPr>
          <p:txBody>
            <a:bodyPr wrap="square" rtlCol="0">
              <a:spAutoFit/>
            </a:bodyPr>
            <a:lstStyle/>
            <a:p>
              <a:pPr algn="ctr"/>
              <a:r>
                <a:rPr lang="en-US" sz="1400" b="1" dirty="0"/>
                <a:t>Up</a:t>
              </a:r>
            </a:p>
            <a:p>
              <a:pPr algn="ctr"/>
              <a:r>
                <a:rPr lang="en-US" sz="1400" b="1" dirty="0"/>
                <a:t>Pivot</a:t>
              </a:r>
            </a:p>
          </p:txBody>
        </p:sp>
      </p:grpSp>
      <p:grpSp>
        <p:nvGrpSpPr>
          <p:cNvPr id="9" name="Group 8"/>
          <p:cNvGrpSpPr/>
          <p:nvPr/>
        </p:nvGrpSpPr>
        <p:grpSpPr>
          <a:xfrm>
            <a:off x="8229600" y="2157288"/>
            <a:ext cx="838200" cy="643625"/>
            <a:chOff x="282224" y="1219200"/>
            <a:chExt cx="838200" cy="643625"/>
          </a:xfrm>
        </p:grpSpPr>
        <p:sp>
          <p:nvSpPr>
            <p:cNvPr id="10" name="Down Arrow 9"/>
            <p:cNvSpPr/>
            <p:nvPr/>
          </p:nvSpPr>
          <p:spPr>
            <a:xfrm flipV="1">
              <a:off x="533400" y="1219200"/>
              <a:ext cx="304800" cy="36576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82224" y="1555048"/>
              <a:ext cx="838200" cy="307777"/>
            </a:xfrm>
            <a:prstGeom prst="rect">
              <a:avLst/>
            </a:prstGeom>
            <a:noFill/>
          </p:spPr>
          <p:txBody>
            <a:bodyPr wrap="square" rtlCol="0">
              <a:spAutoFit/>
            </a:bodyPr>
            <a:lstStyle/>
            <a:p>
              <a:pPr algn="ctr"/>
              <a:r>
                <a:rPr lang="en-US" sz="1400" b="1" dirty="0"/>
                <a:t>Down</a:t>
              </a:r>
            </a:p>
          </p:txBody>
        </p:sp>
      </p:grpSp>
      <p:grpSp>
        <p:nvGrpSpPr>
          <p:cNvPr id="12" name="Group 11"/>
          <p:cNvGrpSpPr/>
          <p:nvPr/>
        </p:nvGrpSpPr>
        <p:grpSpPr>
          <a:xfrm>
            <a:off x="1676400" y="2157288"/>
            <a:ext cx="838200" cy="643625"/>
            <a:chOff x="282224" y="1219200"/>
            <a:chExt cx="838200" cy="643625"/>
          </a:xfrm>
        </p:grpSpPr>
        <p:sp>
          <p:nvSpPr>
            <p:cNvPr id="13" name="Down Arrow 12"/>
            <p:cNvSpPr/>
            <p:nvPr/>
          </p:nvSpPr>
          <p:spPr>
            <a:xfrm flipV="1">
              <a:off x="533400" y="1219200"/>
              <a:ext cx="304800" cy="36576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82224" y="1555048"/>
              <a:ext cx="838200" cy="307777"/>
            </a:xfrm>
            <a:prstGeom prst="rect">
              <a:avLst/>
            </a:prstGeom>
            <a:noFill/>
          </p:spPr>
          <p:txBody>
            <a:bodyPr wrap="square" rtlCol="0">
              <a:spAutoFit/>
            </a:bodyPr>
            <a:lstStyle/>
            <a:p>
              <a:pPr algn="ctr"/>
              <a:r>
                <a:rPr lang="en-US" sz="1400" b="1" dirty="0"/>
                <a:t>Up</a:t>
              </a:r>
            </a:p>
          </p:txBody>
        </p:sp>
      </p:grpSp>
      <p:grpSp>
        <p:nvGrpSpPr>
          <p:cNvPr id="15" name="Group 14"/>
          <p:cNvGrpSpPr/>
          <p:nvPr/>
        </p:nvGrpSpPr>
        <p:grpSpPr>
          <a:xfrm>
            <a:off x="6096000" y="2157288"/>
            <a:ext cx="838200" cy="643625"/>
            <a:chOff x="282224" y="1219200"/>
            <a:chExt cx="838200" cy="643625"/>
          </a:xfrm>
        </p:grpSpPr>
        <p:sp>
          <p:nvSpPr>
            <p:cNvPr id="16" name="Down Arrow 15"/>
            <p:cNvSpPr/>
            <p:nvPr/>
          </p:nvSpPr>
          <p:spPr>
            <a:xfrm flipV="1">
              <a:off x="533400" y="1219200"/>
              <a:ext cx="304800" cy="36576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82224" y="1555048"/>
              <a:ext cx="838200" cy="307777"/>
            </a:xfrm>
            <a:prstGeom prst="rect">
              <a:avLst/>
            </a:prstGeom>
            <a:noFill/>
          </p:spPr>
          <p:txBody>
            <a:bodyPr wrap="square" rtlCol="0">
              <a:spAutoFit/>
            </a:bodyPr>
            <a:lstStyle/>
            <a:p>
              <a:pPr algn="ctr"/>
              <a:r>
                <a:rPr lang="en-US" sz="1400" b="1" dirty="0"/>
                <a:t>Down</a:t>
              </a:r>
            </a:p>
          </p:txBody>
        </p:sp>
      </p:grpSp>
      <p:graphicFrame>
        <p:nvGraphicFramePr>
          <p:cNvPr id="18" name="Table 17"/>
          <p:cNvGraphicFramePr>
            <a:graphicFrameLocks noGrp="1"/>
          </p:cNvGraphicFramePr>
          <p:nvPr>
            <p:extLst>
              <p:ext uri="{D42A27DB-BD31-4B8C-83A1-F6EECF244321}">
                <p14:modId xmlns:p14="http://schemas.microsoft.com/office/powerpoint/2010/main" val="1844353795"/>
              </p:ext>
            </p:extLst>
          </p:nvPr>
        </p:nvGraphicFramePr>
        <p:xfrm>
          <a:off x="228600" y="3134380"/>
          <a:ext cx="8077201" cy="450959"/>
        </p:xfrm>
        <a:graphic>
          <a:graphicData uri="http://schemas.openxmlformats.org/drawingml/2006/table">
            <a:tbl>
              <a:tblPr bandRow="1">
                <a:tableStyleId>{5C22544A-7EE6-4342-B048-85BDC9FD1C3A}</a:tableStyleId>
              </a:tblPr>
              <a:tblGrid>
                <a:gridCol w="734291">
                  <a:extLst>
                    <a:ext uri="{9D8B030D-6E8A-4147-A177-3AD203B41FA5}">
                      <a16:colId xmlns:a16="http://schemas.microsoft.com/office/drawing/2014/main" val="20000"/>
                    </a:ext>
                  </a:extLst>
                </a:gridCol>
                <a:gridCol w="734291">
                  <a:extLst>
                    <a:ext uri="{9D8B030D-6E8A-4147-A177-3AD203B41FA5}">
                      <a16:colId xmlns:a16="http://schemas.microsoft.com/office/drawing/2014/main" val="20001"/>
                    </a:ext>
                  </a:extLst>
                </a:gridCol>
                <a:gridCol w="734291">
                  <a:extLst>
                    <a:ext uri="{9D8B030D-6E8A-4147-A177-3AD203B41FA5}">
                      <a16:colId xmlns:a16="http://schemas.microsoft.com/office/drawing/2014/main" val="20002"/>
                    </a:ext>
                  </a:extLst>
                </a:gridCol>
                <a:gridCol w="734291">
                  <a:extLst>
                    <a:ext uri="{9D8B030D-6E8A-4147-A177-3AD203B41FA5}">
                      <a16:colId xmlns:a16="http://schemas.microsoft.com/office/drawing/2014/main" val="20003"/>
                    </a:ext>
                  </a:extLst>
                </a:gridCol>
                <a:gridCol w="734291">
                  <a:extLst>
                    <a:ext uri="{9D8B030D-6E8A-4147-A177-3AD203B41FA5}">
                      <a16:colId xmlns:a16="http://schemas.microsoft.com/office/drawing/2014/main" val="20004"/>
                    </a:ext>
                  </a:extLst>
                </a:gridCol>
                <a:gridCol w="734291">
                  <a:extLst>
                    <a:ext uri="{9D8B030D-6E8A-4147-A177-3AD203B41FA5}">
                      <a16:colId xmlns:a16="http://schemas.microsoft.com/office/drawing/2014/main" val="20005"/>
                    </a:ext>
                  </a:extLst>
                </a:gridCol>
                <a:gridCol w="734291">
                  <a:extLst>
                    <a:ext uri="{9D8B030D-6E8A-4147-A177-3AD203B41FA5}">
                      <a16:colId xmlns:a16="http://schemas.microsoft.com/office/drawing/2014/main" val="20006"/>
                    </a:ext>
                  </a:extLst>
                </a:gridCol>
                <a:gridCol w="734291">
                  <a:extLst>
                    <a:ext uri="{9D8B030D-6E8A-4147-A177-3AD203B41FA5}">
                      <a16:colId xmlns:a16="http://schemas.microsoft.com/office/drawing/2014/main" val="20007"/>
                    </a:ext>
                  </a:extLst>
                </a:gridCol>
                <a:gridCol w="734291">
                  <a:extLst>
                    <a:ext uri="{9D8B030D-6E8A-4147-A177-3AD203B41FA5}">
                      <a16:colId xmlns:a16="http://schemas.microsoft.com/office/drawing/2014/main" val="20008"/>
                    </a:ext>
                  </a:extLst>
                </a:gridCol>
                <a:gridCol w="734291">
                  <a:extLst>
                    <a:ext uri="{9D8B030D-6E8A-4147-A177-3AD203B41FA5}">
                      <a16:colId xmlns:a16="http://schemas.microsoft.com/office/drawing/2014/main" val="20009"/>
                    </a:ext>
                  </a:extLst>
                </a:gridCol>
                <a:gridCol w="734291">
                  <a:extLst>
                    <a:ext uri="{9D8B030D-6E8A-4147-A177-3AD203B41FA5}">
                      <a16:colId xmlns:a16="http://schemas.microsoft.com/office/drawing/2014/main" val="20010"/>
                    </a:ext>
                  </a:extLst>
                </a:gridCol>
              </a:tblGrid>
              <a:tr h="450959">
                <a:tc>
                  <a:txBody>
                    <a:bodyPr/>
                    <a:lstStyle/>
                    <a:p>
                      <a:pPr algn="ctr"/>
                      <a:r>
                        <a:rPr lang="en-US" b="1" dirty="0"/>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b="1" dirty="0"/>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1" dirty="0"/>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1" dirty="0"/>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1" dirty="0"/>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1" dirty="0"/>
                        <a:t>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1" dirty="0"/>
                        <a:t>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1" dirty="0"/>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1" dirty="0"/>
                        <a:t>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1" dirty="0"/>
                        <a:t>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1" dirty="0"/>
                        <a:t>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grpSp>
        <p:nvGrpSpPr>
          <p:cNvPr id="19" name="Group 18"/>
          <p:cNvGrpSpPr/>
          <p:nvPr/>
        </p:nvGrpSpPr>
        <p:grpSpPr>
          <a:xfrm>
            <a:off x="287868" y="3615268"/>
            <a:ext cx="838200" cy="643625"/>
            <a:chOff x="282224" y="1219200"/>
            <a:chExt cx="838200" cy="643625"/>
          </a:xfrm>
        </p:grpSpPr>
        <p:sp>
          <p:nvSpPr>
            <p:cNvPr id="20" name="Down Arrow 19"/>
            <p:cNvSpPr/>
            <p:nvPr/>
          </p:nvSpPr>
          <p:spPr>
            <a:xfrm flipV="1">
              <a:off x="533400" y="1219200"/>
              <a:ext cx="304800" cy="36576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82224" y="1555048"/>
              <a:ext cx="838200" cy="307777"/>
            </a:xfrm>
            <a:prstGeom prst="rect">
              <a:avLst/>
            </a:prstGeom>
            <a:noFill/>
          </p:spPr>
          <p:txBody>
            <a:bodyPr wrap="square" rtlCol="0">
              <a:spAutoFit/>
            </a:bodyPr>
            <a:lstStyle/>
            <a:p>
              <a:pPr algn="ctr"/>
              <a:r>
                <a:rPr lang="en-US" sz="1400" b="1" dirty="0"/>
                <a:t>Pivot</a:t>
              </a:r>
            </a:p>
          </p:txBody>
        </p:sp>
      </p:grpSp>
      <p:grpSp>
        <p:nvGrpSpPr>
          <p:cNvPr id="22" name="Group 21"/>
          <p:cNvGrpSpPr/>
          <p:nvPr/>
        </p:nvGrpSpPr>
        <p:grpSpPr>
          <a:xfrm>
            <a:off x="3124200" y="3615268"/>
            <a:ext cx="838200" cy="643625"/>
            <a:chOff x="282224" y="1219200"/>
            <a:chExt cx="838200" cy="643625"/>
          </a:xfrm>
        </p:grpSpPr>
        <p:sp>
          <p:nvSpPr>
            <p:cNvPr id="23" name="Down Arrow 22"/>
            <p:cNvSpPr/>
            <p:nvPr/>
          </p:nvSpPr>
          <p:spPr>
            <a:xfrm flipV="1">
              <a:off x="533400" y="1219200"/>
              <a:ext cx="304800" cy="36576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82224" y="1555048"/>
              <a:ext cx="838200" cy="307777"/>
            </a:xfrm>
            <a:prstGeom prst="rect">
              <a:avLst/>
            </a:prstGeom>
            <a:noFill/>
          </p:spPr>
          <p:txBody>
            <a:bodyPr wrap="square" rtlCol="0">
              <a:spAutoFit/>
            </a:bodyPr>
            <a:lstStyle/>
            <a:p>
              <a:pPr algn="ctr"/>
              <a:r>
                <a:rPr lang="en-US" sz="1400" b="1" dirty="0"/>
                <a:t>Up</a:t>
              </a:r>
            </a:p>
          </p:txBody>
        </p:sp>
      </p:grpSp>
      <p:grpSp>
        <p:nvGrpSpPr>
          <p:cNvPr id="25" name="Group 24"/>
          <p:cNvGrpSpPr/>
          <p:nvPr/>
        </p:nvGrpSpPr>
        <p:grpSpPr>
          <a:xfrm>
            <a:off x="5334000" y="3615268"/>
            <a:ext cx="838200" cy="643625"/>
            <a:chOff x="282224" y="1219200"/>
            <a:chExt cx="838200" cy="643625"/>
          </a:xfrm>
        </p:grpSpPr>
        <p:sp>
          <p:nvSpPr>
            <p:cNvPr id="26" name="Down Arrow 25"/>
            <p:cNvSpPr/>
            <p:nvPr/>
          </p:nvSpPr>
          <p:spPr>
            <a:xfrm flipV="1">
              <a:off x="533400" y="1219200"/>
              <a:ext cx="304800" cy="36576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282224" y="1555048"/>
              <a:ext cx="838200" cy="307777"/>
            </a:xfrm>
            <a:prstGeom prst="rect">
              <a:avLst/>
            </a:prstGeom>
            <a:noFill/>
          </p:spPr>
          <p:txBody>
            <a:bodyPr wrap="square" rtlCol="0">
              <a:spAutoFit/>
            </a:bodyPr>
            <a:lstStyle/>
            <a:p>
              <a:pPr algn="ctr"/>
              <a:r>
                <a:rPr lang="en-US" sz="1400" b="1" dirty="0"/>
                <a:t>Down</a:t>
              </a:r>
            </a:p>
          </p:txBody>
        </p:sp>
      </p:grpSp>
      <p:graphicFrame>
        <p:nvGraphicFramePr>
          <p:cNvPr id="28" name="Table 27"/>
          <p:cNvGraphicFramePr>
            <a:graphicFrameLocks noGrp="1"/>
          </p:cNvGraphicFramePr>
          <p:nvPr>
            <p:extLst>
              <p:ext uri="{D42A27DB-BD31-4B8C-83A1-F6EECF244321}">
                <p14:modId xmlns:p14="http://schemas.microsoft.com/office/powerpoint/2010/main" val="504984198"/>
              </p:ext>
            </p:extLst>
          </p:nvPr>
        </p:nvGraphicFramePr>
        <p:xfrm>
          <a:off x="228600" y="4343400"/>
          <a:ext cx="8077201" cy="450959"/>
        </p:xfrm>
        <a:graphic>
          <a:graphicData uri="http://schemas.openxmlformats.org/drawingml/2006/table">
            <a:tbl>
              <a:tblPr bandRow="1">
                <a:tableStyleId>{5C22544A-7EE6-4342-B048-85BDC9FD1C3A}</a:tableStyleId>
              </a:tblPr>
              <a:tblGrid>
                <a:gridCol w="734291">
                  <a:extLst>
                    <a:ext uri="{9D8B030D-6E8A-4147-A177-3AD203B41FA5}">
                      <a16:colId xmlns:a16="http://schemas.microsoft.com/office/drawing/2014/main" val="20000"/>
                    </a:ext>
                  </a:extLst>
                </a:gridCol>
                <a:gridCol w="734291">
                  <a:extLst>
                    <a:ext uri="{9D8B030D-6E8A-4147-A177-3AD203B41FA5}">
                      <a16:colId xmlns:a16="http://schemas.microsoft.com/office/drawing/2014/main" val="20001"/>
                    </a:ext>
                  </a:extLst>
                </a:gridCol>
                <a:gridCol w="734291">
                  <a:extLst>
                    <a:ext uri="{9D8B030D-6E8A-4147-A177-3AD203B41FA5}">
                      <a16:colId xmlns:a16="http://schemas.microsoft.com/office/drawing/2014/main" val="20002"/>
                    </a:ext>
                  </a:extLst>
                </a:gridCol>
                <a:gridCol w="734291">
                  <a:extLst>
                    <a:ext uri="{9D8B030D-6E8A-4147-A177-3AD203B41FA5}">
                      <a16:colId xmlns:a16="http://schemas.microsoft.com/office/drawing/2014/main" val="20003"/>
                    </a:ext>
                  </a:extLst>
                </a:gridCol>
                <a:gridCol w="734291">
                  <a:extLst>
                    <a:ext uri="{9D8B030D-6E8A-4147-A177-3AD203B41FA5}">
                      <a16:colId xmlns:a16="http://schemas.microsoft.com/office/drawing/2014/main" val="20004"/>
                    </a:ext>
                  </a:extLst>
                </a:gridCol>
                <a:gridCol w="734291">
                  <a:extLst>
                    <a:ext uri="{9D8B030D-6E8A-4147-A177-3AD203B41FA5}">
                      <a16:colId xmlns:a16="http://schemas.microsoft.com/office/drawing/2014/main" val="20005"/>
                    </a:ext>
                  </a:extLst>
                </a:gridCol>
                <a:gridCol w="734291">
                  <a:extLst>
                    <a:ext uri="{9D8B030D-6E8A-4147-A177-3AD203B41FA5}">
                      <a16:colId xmlns:a16="http://schemas.microsoft.com/office/drawing/2014/main" val="20006"/>
                    </a:ext>
                  </a:extLst>
                </a:gridCol>
                <a:gridCol w="734291">
                  <a:extLst>
                    <a:ext uri="{9D8B030D-6E8A-4147-A177-3AD203B41FA5}">
                      <a16:colId xmlns:a16="http://schemas.microsoft.com/office/drawing/2014/main" val="20007"/>
                    </a:ext>
                  </a:extLst>
                </a:gridCol>
                <a:gridCol w="734291">
                  <a:extLst>
                    <a:ext uri="{9D8B030D-6E8A-4147-A177-3AD203B41FA5}">
                      <a16:colId xmlns:a16="http://schemas.microsoft.com/office/drawing/2014/main" val="20008"/>
                    </a:ext>
                  </a:extLst>
                </a:gridCol>
                <a:gridCol w="734291">
                  <a:extLst>
                    <a:ext uri="{9D8B030D-6E8A-4147-A177-3AD203B41FA5}">
                      <a16:colId xmlns:a16="http://schemas.microsoft.com/office/drawing/2014/main" val="20009"/>
                    </a:ext>
                  </a:extLst>
                </a:gridCol>
                <a:gridCol w="734291">
                  <a:extLst>
                    <a:ext uri="{9D8B030D-6E8A-4147-A177-3AD203B41FA5}">
                      <a16:colId xmlns:a16="http://schemas.microsoft.com/office/drawing/2014/main" val="20010"/>
                    </a:ext>
                  </a:extLst>
                </a:gridCol>
              </a:tblGrid>
              <a:tr h="450959">
                <a:tc>
                  <a:txBody>
                    <a:bodyPr/>
                    <a:lstStyle/>
                    <a:p>
                      <a:pPr algn="ctr"/>
                      <a:r>
                        <a:rPr lang="en-US" b="1" dirty="0"/>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b="1" dirty="0"/>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1" dirty="0"/>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1" dirty="0"/>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1" dirty="0"/>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1" dirty="0"/>
                        <a:t>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1" dirty="0"/>
                        <a:t>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1" dirty="0"/>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1" dirty="0"/>
                        <a:t>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1" dirty="0"/>
                        <a:t>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1" dirty="0"/>
                        <a:t>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grpSp>
        <p:nvGrpSpPr>
          <p:cNvPr id="29" name="Group 28"/>
          <p:cNvGrpSpPr/>
          <p:nvPr/>
        </p:nvGrpSpPr>
        <p:grpSpPr>
          <a:xfrm>
            <a:off x="287868" y="4824288"/>
            <a:ext cx="838200" cy="643625"/>
            <a:chOff x="282224" y="1219200"/>
            <a:chExt cx="838200" cy="643625"/>
          </a:xfrm>
        </p:grpSpPr>
        <p:sp>
          <p:nvSpPr>
            <p:cNvPr id="30" name="Down Arrow 29"/>
            <p:cNvSpPr/>
            <p:nvPr/>
          </p:nvSpPr>
          <p:spPr>
            <a:xfrm flipV="1">
              <a:off x="533400" y="1219200"/>
              <a:ext cx="304800" cy="36576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82224" y="1555048"/>
              <a:ext cx="838200" cy="307777"/>
            </a:xfrm>
            <a:prstGeom prst="rect">
              <a:avLst/>
            </a:prstGeom>
            <a:noFill/>
          </p:spPr>
          <p:txBody>
            <a:bodyPr wrap="square" rtlCol="0">
              <a:spAutoFit/>
            </a:bodyPr>
            <a:lstStyle/>
            <a:p>
              <a:pPr algn="ctr"/>
              <a:r>
                <a:rPr lang="en-US" sz="1400" b="1" dirty="0"/>
                <a:t>Pivot</a:t>
              </a:r>
            </a:p>
          </p:txBody>
        </p:sp>
      </p:grpSp>
      <p:grpSp>
        <p:nvGrpSpPr>
          <p:cNvPr id="32" name="Group 31"/>
          <p:cNvGrpSpPr/>
          <p:nvPr/>
        </p:nvGrpSpPr>
        <p:grpSpPr>
          <a:xfrm>
            <a:off x="3841048" y="4824288"/>
            <a:ext cx="838200" cy="643625"/>
            <a:chOff x="282224" y="1219200"/>
            <a:chExt cx="838200" cy="643625"/>
          </a:xfrm>
        </p:grpSpPr>
        <p:sp>
          <p:nvSpPr>
            <p:cNvPr id="33" name="Down Arrow 32"/>
            <p:cNvSpPr/>
            <p:nvPr/>
          </p:nvSpPr>
          <p:spPr>
            <a:xfrm flipV="1">
              <a:off x="533400" y="1219200"/>
              <a:ext cx="304800" cy="36576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82224" y="1555048"/>
              <a:ext cx="838200" cy="307777"/>
            </a:xfrm>
            <a:prstGeom prst="rect">
              <a:avLst/>
            </a:prstGeom>
            <a:noFill/>
          </p:spPr>
          <p:txBody>
            <a:bodyPr wrap="square" rtlCol="0">
              <a:spAutoFit/>
            </a:bodyPr>
            <a:lstStyle/>
            <a:p>
              <a:pPr algn="ctr"/>
              <a:r>
                <a:rPr lang="en-US" sz="1400" b="1" dirty="0"/>
                <a:t>Up</a:t>
              </a:r>
            </a:p>
          </p:txBody>
        </p:sp>
      </p:grpSp>
      <p:grpSp>
        <p:nvGrpSpPr>
          <p:cNvPr id="35" name="Group 34"/>
          <p:cNvGrpSpPr/>
          <p:nvPr/>
        </p:nvGrpSpPr>
        <p:grpSpPr>
          <a:xfrm>
            <a:off x="3124200" y="4824288"/>
            <a:ext cx="838200" cy="643625"/>
            <a:chOff x="282224" y="1219200"/>
            <a:chExt cx="838200" cy="643625"/>
          </a:xfrm>
        </p:grpSpPr>
        <p:sp>
          <p:nvSpPr>
            <p:cNvPr id="36" name="Down Arrow 35"/>
            <p:cNvSpPr/>
            <p:nvPr/>
          </p:nvSpPr>
          <p:spPr>
            <a:xfrm flipV="1">
              <a:off x="533400" y="1219200"/>
              <a:ext cx="304800" cy="36576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282224" y="1555048"/>
              <a:ext cx="838200" cy="307777"/>
            </a:xfrm>
            <a:prstGeom prst="rect">
              <a:avLst/>
            </a:prstGeom>
            <a:noFill/>
          </p:spPr>
          <p:txBody>
            <a:bodyPr wrap="square" rtlCol="0">
              <a:spAutoFit/>
            </a:bodyPr>
            <a:lstStyle/>
            <a:p>
              <a:pPr algn="ctr"/>
              <a:r>
                <a:rPr lang="en-US" sz="1400" b="1" dirty="0"/>
                <a:t>Down</a:t>
              </a:r>
            </a:p>
          </p:txBody>
        </p:sp>
      </p:grpSp>
      <p:graphicFrame>
        <p:nvGraphicFramePr>
          <p:cNvPr id="38" name="Table 37"/>
          <p:cNvGraphicFramePr>
            <a:graphicFrameLocks noGrp="1"/>
          </p:cNvGraphicFramePr>
          <p:nvPr>
            <p:extLst>
              <p:ext uri="{D42A27DB-BD31-4B8C-83A1-F6EECF244321}">
                <p14:modId xmlns:p14="http://schemas.microsoft.com/office/powerpoint/2010/main" val="4092629852"/>
              </p:ext>
            </p:extLst>
          </p:nvPr>
        </p:nvGraphicFramePr>
        <p:xfrm>
          <a:off x="228600" y="5638800"/>
          <a:ext cx="8077201" cy="450959"/>
        </p:xfrm>
        <a:graphic>
          <a:graphicData uri="http://schemas.openxmlformats.org/drawingml/2006/table">
            <a:tbl>
              <a:tblPr bandRow="1">
                <a:tableStyleId>{5C22544A-7EE6-4342-B048-85BDC9FD1C3A}</a:tableStyleId>
              </a:tblPr>
              <a:tblGrid>
                <a:gridCol w="734291">
                  <a:extLst>
                    <a:ext uri="{9D8B030D-6E8A-4147-A177-3AD203B41FA5}">
                      <a16:colId xmlns:a16="http://schemas.microsoft.com/office/drawing/2014/main" val="20000"/>
                    </a:ext>
                  </a:extLst>
                </a:gridCol>
                <a:gridCol w="734291">
                  <a:extLst>
                    <a:ext uri="{9D8B030D-6E8A-4147-A177-3AD203B41FA5}">
                      <a16:colId xmlns:a16="http://schemas.microsoft.com/office/drawing/2014/main" val="20001"/>
                    </a:ext>
                  </a:extLst>
                </a:gridCol>
                <a:gridCol w="734291">
                  <a:extLst>
                    <a:ext uri="{9D8B030D-6E8A-4147-A177-3AD203B41FA5}">
                      <a16:colId xmlns:a16="http://schemas.microsoft.com/office/drawing/2014/main" val="20002"/>
                    </a:ext>
                  </a:extLst>
                </a:gridCol>
                <a:gridCol w="734291">
                  <a:extLst>
                    <a:ext uri="{9D8B030D-6E8A-4147-A177-3AD203B41FA5}">
                      <a16:colId xmlns:a16="http://schemas.microsoft.com/office/drawing/2014/main" val="20003"/>
                    </a:ext>
                  </a:extLst>
                </a:gridCol>
                <a:gridCol w="734291">
                  <a:extLst>
                    <a:ext uri="{9D8B030D-6E8A-4147-A177-3AD203B41FA5}">
                      <a16:colId xmlns:a16="http://schemas.microsoft.com/office/drawing/2014/main" val="20004"/>
                    </a:ext>
                  </a:extLst>
                </a:gridCol>
                <a:gridCol w="734291">
                  <a:extLst>
                    <a:ext uri="{9D8B030D-6E8A-4147-A177-3AD203B41FA5}">
                      <a16:colId xmlns:a16="http://schemas.microsoft.com/office/drawing/2014/main" val="20005"/>
                    </a:ext>
                  </a:extLst>
                </a:gridCol>
                <a:gridCol w="734291">
                  <a:extLst>
                    <a:ext uri="{9D8B030D-6E8A-4147-A177-3AD203B41FA5}">
                      <a16:colId xmlns:a16="http://schemas.microsoft.com/office/drawing/2014/main" val="20006"/>
                    </a:ext>
                  </a:extLst>
                </a:gridCol>
                <a:gridCol w="734291">
                  <a:extLst>
                    <a:ext uri="{9D8B030D-6E8A-4147-A177-3AD203B41FA5}">
                      <a16:colId xmlns:a16="http://schemas.microsoft.com/office/drawing/2014/main" val="20007"/>
                    </a:ext>
                  </a:extLst>
                </a:gridCol>
                <a:gridCol w="734291">
                  <a:extLst>
                    <a:ext uri="{9D8B030D-6E8A-4147-A177-3AD203B41FA5}">
                      <a16:colId xmlns:a16="http://schemas.microsoft.com/office/drawing/2014/main" val="20008"/>
                    </a:ext>
                  </a:extLst>
                </a:gridCol>
                <a:gridCol w="734291">
                  <a:extLst>
                    <a:ext uri="{9D8B030D-6E8A-4147-A177-3AD203B41FA5}">
                      <a16:colId xmlns:a16="http://schemas.microsoft.com/office/drawing/2014/main" val="20009"/>
                    </a:ext>
                  </a:extLst>
                </a:gridCol>
                <a:gridCol w="734291">
                  <a:extLst>
                    <a:ext uri="{9D8B030D-6E8A-4147-A177-3AD203B41FA5}">
                      <a16:colId xmlns:a16="http://schemas.microsoft.com/office/drawing/2014/main" val="20010"/>
                    </a:ext>
                  </a:extLst>
                </a:gridCol>
              </a:tblGrid>
              <a:tr h="450959">
                <a:tc>
                  <a:txBody>
                    <a:bodyPr/>
                    <a:lstStyle/>
                    <a:p>
                      <a:pPr algn="ctr"/>
                      <a:r>
                        <a:rPr lang="en-US" b="1" dirty="0"/>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1" dirty="0"/>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1" dirty="0"/>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1" dirty="0"/>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1" dirty="0"/>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b="1" dirty="0"/>
                        <a:t>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1" dirty="0"/>
                        <a:t>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1" dirty="0"/>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1" dirty="0"/>
                        <a:t>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1" dirty="0"/>
                        <a:t>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1" dirty="0"/>
                        <a:t>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grpSp>
        <p:nvGrpSpPr>
          <p:cNvPr id="39" name="Group 38"/>
          <p:cNvGrpSpPr/>
          <p:nvPr/>
        </p:nvGrpSpPr>
        <p:grpSpPr>
          <a:xfrm>
            <a:off x="3124200" y="6119688"/>
            <a:ext cx="838200" cy="643625"/>
            <a:chOff x="282224" y="1219200"/>
            <a:chExt cx="838200" cy="643625"/>
          </a:xfrm>
        </p:grpSpPr>
        <p:sp>
          <p:nvSpPr>
            <p:cNvPr id="40" name="Down Arrow 39"/>
            <p:cNvSpPr/>
            <p:nvPr/>
          </p:nvSpPr>
          <p:spPr>
            <a:xfrm flipV="1">
              <a:off x="533400" y="1219200"/>
              <a:ext cx="304800" cy="36576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282224" y="1555048"/>
              <a:ext cx="838200" cy="307777"/>
            </a:xfrm>
            <a:prstGeom prst="rect">
              <a:avLst/>
            </a:prstGeom>
            <a:noFill/>
          </p:spPr>
          <p:txBody>
            <a:bodyPr wrap="square" rtlCol="0">
              <a:spAutoFit/>
            </a:bodyPr>
            <a:lstStyle/>
            <a:p>
              <a:pPr algn="ctr"/>
              <a:r>
                <a:rPr lang="en-US" sz="1400" b="1" dirty="0"/>
                <a:t>Pivot</a:t>
              </a:r>
            </a:p>
          </p:txBody>
        </p:sp>
      </p:grpSp>
    </p:spTree>
    <p:extLst>
      <p:ext uri="{BB962C8B-B14F-4D97-AF65-F5344CB8AC3E}">
        <p14:creationId xmlns:p14="http://schemas.microsoft.com/office/powerpoint/2010/main" val="296976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fade">
                                      <p:cBhvr>
                                        <p:cTn id="53" dur="500"/>
                                        <p:tgtEl>
                                          <p:spTgt spid="3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500"/>
                                        <p:tgtEl>
                                          <p:spTgt spid="3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7250" name="Picture 2"/>
          <p:cNvPicPr>
            <a:picLocks noChangeAspect="1" noChangeArrowheads="1"/>
          </p:cNvPicPr>
          <p:nvPr/>
        </p:nvPicPr>
        <p:blipFill>
          <a:blip r:embed="rId2"/>
          <a:srcRect/>
          <a:stretch>
            <a:fillRect/>
          </a:stretch>
        </p:blipFill>
        <p:spPr bwMode="auto">
          <a:xfrm>
            <a:off x="1100138" y="1752600"/>
            <a:ext cx="6867525" cy="4086225"/>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pPr>
              <a:defRPr/>
            </a:pPr>
            <a:r>
              <a:rPr lang="en-US"/>
              <a:t>Sorting</a:t>
            </a:r>
          </a:p>
        </p:txBody>
      </p:sp>
      <p:sp>
        <p:nvSpPr>
          <p:cNvPr id="3" name="Slide Number Placeholder 2"/>
          <p:cNvSpPr>
            <a:spLocks noGrp="1"/>
          </p:cNvSpPr>
          <p:nvPr>
            <p:ph type="sldNum" sz="quarter" idx="12"/>
          </p:nvPr>
        </p:nvSpPr>
        <p:spPr/>
        <p:txBody>
          <a:bodyPr/>
          <a:lstStyle/>
          <a:p>
            <a:pPr>
              <a:defRPr/>
            </a:pPr>
            <a:fld id="{0D7B5496-982B-480A-8085-B08F2CA91C21}" type="slidenum">
              <a:rPr lang="en-US" smtClean="0"/>
              <a:pPr>
                <a:defRPr/>
              </a:pPr>
              <a:t>11</a:t>
            </a:fld>
            <a:endParaRPr lang="en-US"/>
          </a:p>
        </p:txBody>
      </p:sp>
      <p:sp>
        <p:nvSpPr>
          <p:cNvPr id="4" name="Title 3"/>
          <p:cNvSpPr>
            <a:spLocks noGrp="1"/>
          </p:cNvSpPr>
          <p:nvPr>
            <p:ph type="title"/>
          </p:nvPr>
        </p:nvSpPr>
        <p:spPr/>
        <p:txBody>
          <a:bodyPr/>
          <a:lstStyle/>
          <a:p>
            <a:r>
              <a:rPr lang="en-US" dirty="0"/>
              <a:t>A Revised Partition Algorithm</a:t>
            </a:r>
          </a:p>
        </p:txBody>
      </p:sp>
    </p:spTree>
    <p:extLst>
      <p:ext uri="{BB962C8B-B14F-4D97-AF65-F5344CB8AC3E}">
        <p14:creationId xmlns:p14="http://schemas.microsoft.com/office/powerpoint/2010/main" val="4008317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9298" name="Group 7"/>
          <p:cNvGrpSpPr>
            <a:grpSpLocks/>
          </p:cNvGrpSpPr>
          <p:nvPr/>
        </p:nvGrpSpPr>
        <p:grpSpPr bwMode="auto">
          <a:xfrm>
            <a:off x="2533650" y="2760663"/>
            <a:ext cx="4076700" cy="457200"/>
            <a:chOff x="940761" y="3218432"/>
            <a:chExt cx="4076700" cy="457200"/>
          </a:xfrm>
        </p:grpSpPr>
        <p:grpSp>
          <p:nvGrpSpPr>
            <p:cNvPr id="439305" name="Group 8"/>
            <p:cNvGrpSpPr>
              <a:grpSpLocks/>
            </p:cNvGrpSpPr>
            <p:nvPr/>
          </p:nvGrpSpPr>
          <p:grpSpPr bwMode="auto">
            <a:xfrm>
              <a:off x="940761" y="3218432"/>
              <a:ext cx="2272048" cy="457200"/>
              <a:chOff x="1524000" y="3505200"/>
              <a:chExt cx="2272048" cy="457200"/>
            </a:xfrm>
          </p:grpSpPr>
          <p:sp>
            <p:nvSpPr>
              <p:cNvPr id="15" name="Rectangle 14"/>
              <p:cNvSpPr/>
              <p:nvPr/>
            </p:nvSpPr>
            <p:spPr>
              <a:xfrm>
                <a:off x="1524000" y="3505200"/>
                <a:ext cx="457200" cy="4572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44</a:t>
                </a:r>
              </a:p>
            </p:txBody>
          </p:sp>
          <p:sp>
            <p:nvSpPr>
              <p:cNvPr id="16" name="Rectangle 15"/>
              <p:cNvSpPr/>
              <p:nvPr/>
            </p:nvSpPr>
            <p:spPr>
              <a:xfrm>
                <a:off x="1966913"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75</a:t>
                </a:r>
              </a:p>
            </p:txBody>
          </p:sp>
          <p:sp>
            <p:nvSpPr>
              <p:cNvPr id="17" name="Rectangle 16"/>
              <p:cNvSpPr/>
              <p:nvPr/>
            </p:nvSpPr>
            <p:spPr>
              <a:xfrm>
                <a:off x="2424113"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23</a:t>
                </a:r>
              </a:p>
            </p:txBody>
          </p:sp>
          <p:sp>
            <p:nvSpPr>
              <p:cNvPr id="18" name="Rectangle 17"/>
              <p:cNvSpPr/>
              <p:nvPr/>
            </p:nvSpPr>
            <p:spPr>
              <a:xfrm>
                <a:off x="2881313"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43</a:t>
                </a:r>
              </a:p>
            </p:txBody>
          </p:sp>
          <p:sp>
            <p:nvSpPr>
              <p:cNvPr id="19" name="Rectangle 18"/>
              <p:cNvSpPr/>
              <p:nvPr/>
            </p:nvSpPr>
            <p:spPr>
              <a:xfrm>
                <a:off x="3338513" y="3505200"/>
                <a:ext cx="457200" cy="4572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55</a:t>
                </a:r>
              </a:p>
            </p:txBody>
          </p:sp>
        </p:grpSp>
        <p:grpSp>
          <p:nvGrpSpPr>
            <p:cNvPr id="439306" name="Group 9"/>
            <p:cNvGrpSpPr>
              <a:grpSpLocks/>
            </p:cNvGrpSpPr>
            <p:nvPr/>
          </p:nvGrpSpPr>
          <p:grpSpPr bwMode="auto">
            <a:xfrm>
              <a:off x="3202613" y="3218432"/>
              <a:ext cx="1814848" cy="457200"/>
              <a:chOff x="1524000" y="3505200"/>
              <a:chExt cx="1814848" cy="457200"/>
            </a:xfrm>
          </p:grpSpPr>
          <p:sp>
            <p:nvSpPr>
              <p:cNvPr id="11" name="Rectangle 10"/>
              <p:cNvSpPr/>
              <p:nvPr/>
            </p:nvSpPr>
            <p:spPr>
              <a:xfrm>
                <a:off x="1524336"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12</a:t>
                </a:r>
              </a:p>
            </p:txBody>
          </p:sp>
          <p:sp>
            <p:nvSpPr>
              <p:cNvPr id="12" name="Rectangle 11"/>
              <p:cNvSpPr/>
              <p:nvPr/>
            </p:nvSpPr>
            <p:spPr>
              <a:xfrm>
                <a:off x="1967248"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64</a:t>
                </a:r>
              </a:p>
            </p:txBody>
          </p:sp>
          <p:sp>
            <p:nvSpPr>
              <p:cNvPr id="13" name="Rectangle 12"/>
              <p:cNvSpPr/>
              <p:nvPr/>
            </p:nvSpPr>
            <p:spPr>
              <a:xfrm>
                <a:off x="2424448"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77</a:t>
                </a:r>
              </a:p>
            </p:txBody>
          </p:sp>
          <p:sp>
            <p:nvSpPr>
              <p:cNvPr id="14" name="Rectangle 13"/>
              <p:cNvSpPr/>
              <p:nvPr/>
            </p:nvSpPr>
            <p:spPr>
              <a:xfrm>
                <a:off x="2881648" y="3505200"/>
                <a:ext cx="457200" cy="4572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33</a:t>
                </a:r>
              </a:p>
            </p:txBody>
          </p:sp>
        </p:grpSp>
      </p:grpSp>
      <p:grpSp>
        <p:nvGrpSpPr>
          <p:cNvPr id="6" name="Group 5"/>
          <p:cNvGrpSpPr/>
          <p:nvPr/>
        </p:nvGrpSpPr>
        <p:grpSpPr>
          <a:xfrm>
            <a:off x="4044950" y="2020888"/>
            <a:ext cx="1063625" cy="739775"/>
            <a:chOff x="4044950" y="2020888"/>
            <a:chExt cx="1063625" cy="739775"/>
          </a:xfrm>
        </p:grpSpPr>
        <p:sp>
          <p:nvSpPr>
            <p:cNvPr id="21" name="Down Arrow 20"/>
            <p:cNvSpPr/>
            <p:nvPr/>
          </p:nvSpPr>
          <p:spPr>
            <a:xfrm>
              <a:off x="4462463" y="2379663"/>
              <a:ext cx="228600" cy="381000"/>
            </a:xfrm>
            <a:prstGeom prst="down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latin typeface="Consolas" panose="020B0609020204030204" pitchFamily="49" charset="0"/>
              </a:endParaRPr>
            </a:p>
          </p:txBody>
        </p:sp>
        <p:sp>
          <p:nvSpPr>
            <p:cNvPr id="439300" name="TextBox 21"/>
            <p:cNvSpPr txBox="1">
              <a:spLocks noChangeArrowheads="1"/>
            </p:cNvSpPr>
            <p:nvPr/>
          </p:nvSpPr>
          <p:spPr bwMode="auto">
            <a:xfrm>
              <a:off x="4044950" y="2020888"/>
              <a:ext cx="1063625" cy="369332"/>
            </a:xfrm>
            <a:prstGeom prst="rect">
              <a:avLst/>
            </a:prstGeom>
            <a:noFill/>
            <a:ln w="9525">
              <a:noFill/>
              <a:miter lim="800000"/>
              <a:headEnd/>
              <a:tailEnd/>
            </a:ln>
          </p:spPr>
          <p:txBody>
            <a:bodyPr>
              <a:spAutoFit/>
            </a:bodyPr>
            <a:lstStyle/>
            <a:p>
              <a:pPr algn="ctr"/>
              <a:r>
                <a:rPr lang="en-US" b="1" dirty="0">
                  <a:latin typeface="Consolas" panose="020B0609020204030204" pitchFamily="49" charset="0"/>
                  <a:cs typeface="Courier New" pitchFamily="49" charset="0"/>
                </a:rPr>
                <a:t>middle</a:t>
              </a:r>
            </a:p>
          </p:txBody>
        </p:sp>
      </p:grpSp>
      <p:grpSp>
        <p:nvGrpSpPr>
          <p:cNvPr id="8" name="Group 7"/>
          <p:cNvGrpSpPr/>
          <p:nvPr/>
        </p:nvGrpSpPr>
        <p:grpSpPr>
          <a:xfrm>
            <a:off x="2352675" y="2019300"/>
            <a:ext cx="4406900" cy="741363"/>
            <a:chOff x="2352675" y="2019300"/>
            <a:chExt cx="4406900" cy="741363"/>
          </a:xfrm>
        </p:grpSpPr>
        <p:grpSp>
          <p:nvGrpSpPr>
            <p:cNvPr id="5" name="Group 4"/>
            <p:cNvGrpSpPr/>
            <p:nvPr/>
          </p:nvGrpSpPr>
          <p:grpSpPr>
            <a:xfrm>
              <a:off x="2352675" y="2035175"/>
              <a:ext cx="819150" cy="725488"/>
              <a:chOff x="2352675" y="2035175"/>
              <a:chExt cx="819150" cy="725488"/>
            </a:xfrm>
          </p:grpSpPr>
          <p:sp>
            <p:nvSpPr>
              <p:cNvPr id="23" name="Down Arrow 22"/>
              <p:cNvSpPr/>
              <p:nvPr/>
            </p:nvSpPr>
            <p:spPr>
              <a:xfrm>
                <a:off x="2647950" y="2379663"/>
                <a:ext cx="228600" cy="381000"/>
              </a:xfrm>
              <a:prstGeom prst="down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latin typeface="Consolas" panose="020B0609020204030204" pitchFamily="49" charset="0"/>
                </a:endParaRPr>
              </a:p>
            </p:txBody>
          </p:sp>
          <p:sp>
            <p:nvSpPr>
              <p:cNvPr id="439302" name="TextBox 23"/>
              <p:cNvSpPr txBox="1">
                <a:spLocks noChangeArrowheads="1"/>
              </p:cNvSpPr>
              <p:nvPr/>
            </p:nvSpPr>
            <p:spPr bwMode="auto">
              <a:xfrm>
                <a:off x="2352675" y="2035175"/>
                <a:ext cx="819150" cy="369332"/>
              </a:xfrm>
              <a:prstGeom prst="rect">
                <a:avLst/>
              </a:prstGeom>
              <a:noFill/>
              <a:ln w="9525">
                <a:noFill/>
                <a:miter lim="800000"/>
                <a:headEnd/>
                <a:tailEnd/>
              </a:ln>
            </p:spPr>
            <p:txBody>
              <a:bodyPr>
                <a:spAutoFit/>
              </a:bodyPr>
              <a:lstStyle/>
              <a:p>
                <a:pPr algn="ctr"/>
                <a:r>
                  <a:rPr lang="en-US" b="1" dirty="0">
                    <a:latin typeface="Consolas" panose="020B0609020204030204" pitchFamily="49" charset="0"/>
                    <a:cs typeface="Courier New" pitchFamily="49" charset="0"/>
                  </a:rPr>
                  <a:t>first</a:t>
                </a:r>
              </a:p>
            </p:txBody>
          </p:sp>
        </p:grpSp>
        <p:grpSp>
          <p:nvGrpSpPr>
            <p:cNvPr id="7" name="Group 6"/>
            <p:cNvGrpSpPr/>
            <p:nvPr/>
          </p:nvGrpSpPr>
          <p:grpSpPr>
            <a:xfrm>
              <a:off x="6003925" y="2019300"/>
              <a:ext cx="755650" cy="725488"/>
              <a:chOff x="6003925" y="2019300"/>
              <a:chExt cx="755650" cy="725488"/>
            </a:xfrm>
          </p:grpSpPr>
          <p:sp>
            <p:nvSpPr>
              <p:cNvPr id="25" name="Down Arrow 24"/>
              <p:cNvSpPr/>
              <p:nvPr/>
            </p:nvSpPr>
            <p:spPr>
              <a:xfrm>
                <a:off x="6267450" y="2363788"/>
                <a:ext cx="228600" cy="381000"/>
              </a:xfrm>
              <a:prstGeom prst="down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latin typeface="Consolas" panose="020B0609020204030204" pitchFamily="49" charset="0"/>
                </a:endParaRPr>
              </a:p>
            </p:txBody>
          </p:sp>
          <p:sp>
            <p:nvSpPr>
              <p:cNvPr id="439304" name="TextBox 25"/>
              <p:cNvSpPr txBox="1">
                <a:spLocks noChangeArrowheads="1"/>
              </p:cNvSpPr>
              <p:nvPr/>
            </p:nvSpPr>
            <p:spPr bwMode="auto">
              <a:xfrm>
                <a:off x="6003925" y="2019300"/>
                <a:ext cx="755650" cy="369332"/>
              </a:xfrm>
              <a:prstGeom prst="rect">
                <a:avLst/>
              </a:prstGeom>
              <a:noFill/>
              <a:ln w="9525">
                <a:noFill/>
                <a:miter lim="800000"/>
                <a:headEnd/>
                <a:tailEnd/>
              </a:ln>
            </p:spPr>
            <p:txBody>
              <a:bodyPr>
                <a:spAutoFit/>
              </a:bodyPr>
              <a:lstStyle/>
              <a:p>
                <a:pPr algn="ctr"/>
                <a:r>
                  <a:rPr lang="en-US" b="1">
                    <a:latin typeface="Consolas" panose="020B0609020204030204" pitchFamily="49" charset="0"/>
                    <a:cs typeface="Courier New" pitchFamily="49" charset="0"/>
                  </a:rPr>
                  <a:t>last</a:t>
                </a:r>
              </a:p>
            </p:txBody>
          </p:sp>
        </p:grpSp>
      </p:grpSp>
      <p:sp>
        <p:nvSpPr>
          <p:cNvPr id="2" name="Footer Placeholder 1"/>
          <p:cNvSpPr>
            <a:spLocks noGrp="1"/>
          </p:cNvSpPr>
          <p:nvPr>
            <p:ph type="ftr" sz="quarter" idx="11"/>
          </p:nvPr>
        </p:nvSpPr>
        <p:spPr/>
        <p:txBody>
          <a:bodyPr/>
          <a:lstStyle/>
          <a:p>
            <a:pPr>
              <a:defRPr/>
            </a:pPr>
            <a:r>
              <a:rPr lang="en-US"/>
              <a:t>Sorting</a:t>
            </a:r>
          </a:p>
        </p:txBody>
      </p:sp>
      <p:sp>
        <p:nvSpPr>
          <p:cNvPr id="3" name="Slide Number Placeholder 2"/>
          <p:cNvSpPr>
            <a:spLocks noGrp="1"/>
          </p:cNvSpPr>
          <p:nvPr>
            <p:ph type="sldNum" sz="quarter" idx="12"/>
          </p:nvPr>
        </p:nvSpPr>
        <p:spPr/>
        <p:txBody>
          <a:bodyPr/>
          <a:lstStyle/>
          <a:p>
            <a:pPr>
              <a:defRPr/>
            </a:pPr>
            <a:fld id="{0D7B5496-982B-480A-8085-B08F2CA91C21}" type="slidenum">
              <a:rPr lang="en-US" smtClean="0"/>
              <a:pPr>
                <a:defRPr/>
              </a:pPr>
              <a:t>12</a:t>
            </a:fld>
            <a:endParaRPr lang="en-US"/>
          </a:p>
        </p:txBody>
      </p:sp>
      <p:sp>
        <p:nvSpPr>
          <p:cNvPr id="4" name="Title 3"/>
          <p:cNvSpPr>
            <a:spLocks noGrp="1"/>
          </p:cNvSpPr>
          <p:nvPr>
            <p:ph type="title"/>
          </p:nvPr>
        </p:nvSpPr>
        <p:spPr/>
        <p:txBody>
          <a:bodyPr/>
          <a:lstStyle/>
          <a:p>
            <a:r>
              <a:rPr lang="en-US" dirty="0"/>
              <a:t>Median of Three</a:t>
            </a:r>
          </a:p>
        </p:txBody>
      </p:sp>
      <p:sp>
        <p:nvSpPr>
          <p:cNvPr id="26" name="Rectangle 25"/>
          <p:cNvSpPr/>
          <p:nvPr/>
        </p:nvSpPr>
        <p:spPr>
          <a:xfrm>
            <a:off x="2859054" y="3810000"/>
            <a:ext cx="3636995"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800" dirty="0"/>
              <a:t>middle = (last – first) / 2</a:t>
            </a:r>
          </a:p>
          <a:p>
            <a:pPr algn="ctr">
              <a:defRPr/>
            </a:pPr>
            <a:r>
              <a:rPr lang="en-US" dirty="0"/>
              <a:t>      = (8 – 0) / 2 = 4</a:t>
            </a:r>
            <a:endParaRPr lang="en-US" sz="1800" dirty="0"/>
          </a:p>
        </p:txBody>
      </p:sp>
    </p:spTree>
    <p:extLst>
      <p:ext uri="{BB962C8B-B14F-4D97-AF65-F5344CB8AC3E}">
        <p14:creationId xmlns:p14="http://schemas.microsoft.com/office/powerpoint/2010/main" val="153738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22" name="Group 7"/>
          <p:cNvGrpSpPr>
            <a:grpSpLocks/>
          </p:cNvGrpSpPr>
          <p:nvPr/>
        </p:nvGrpSpPr>
        <p:grpSpPr bwMode="auto">
          <a:xfrm>
            <a:off x="2533650" y="2760663"/>
            <a:ext cx="4076700" cy="457200"/>
            <a:chOff x="940761" y="3218432"/>
            <a:chExt cx="4076700" cy="457200"/>
          </a:xfrm>
        </p:grpSpPr>
        <p:grpSp>
          <p:nvGrpSpPr>
            <p:cNvPr id="440330" name="Group 8"/>
            <p:cNvGrpSpPr>
              <a:grpSpLocks/>
            </p:cNvGrpSpPr>
            <p:nvPr/>
          </p:nvGrpSpPr>
          <p:grpSpPr bwMode="auto">
            <a:xfrm>
              <a:off x="940761" y="3218432"/>
              <a:ext cx="2272048" cy="457200"/>
              <a:chOff x="1524000" y="3505200"/>
              <a:chExt cx="2272048" cy="457200"/>
            </a:xfrm>
          </p:grpSpPr>
          <p:sp>
            <p:nvSpPr>
              <p:cNvPr id="15" name="Rectangle 14"/>
              <p:cNvSpPr/>
              <p:nvPr/>
            </p:nvSpPr>
            <p:spPr>
              <a:xfrm>
                <a:off x="1524000" y="3505200"/>
                <a:ext cx="457200" cy="457200"/>
              </a:xfrm>
              <a:prstGeom prst="rect">
                <a:avLst/>
              </a:prstGeom>
              <a:solidFill>
                <a:srgbClr val="FF0000"/>
              </a:solidFill>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33</a:t>
                </a:r>
              </a:p>
            </p:txBody>
          </p:sp>
          <p:sp>
            <p:nvSpPr>
              <p:cNvPr id="16" name="Rectangle 15"/>
              <p:cNvSpPr/>
              <p:nvPr/>
            </p:nvSpPr>
            <p:spPr>
              <a:xfrm>
                <a:off x="1966913"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75</a:t>
                </a:r>
              </a:p>
            </p:txBody>
          </p:sp>
          <p:sp>
            <p:nvSpPr>
              <p:cNvPr id="17" name="Rectangle 16"/>
              <p:cNvSpPr/>
              <p:nvPr/>
            </p:nvSpPr>
            <p:spPr>
              <a:xfrm>
                <a:off x="2424113"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23</a:t>
                </a:r>
              </a:p>
            </p:txBody>
          </p:sp>
          <p:sp>
            <p:nvSpPr>
              <p:cNvPr id="18" name="Rectangle 17"/>
              <p:cNvSpPr/>
              <p:nvPr/>
            </p:nvSpPr>
            <p:spPr>
              <a:xfrm>
                <a:off x="2881313"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43</a:t>
                </a:r>
              </a:p>
            </p:txBody>
          </p:sp>
          <p:sp>
            <p:nvSpPr>
              <p:cNvPr id="19" name="Rectangle 18"/>
              <p:cNvSpPr/>
              <p:nvPr/>
            </p:nvSpPr>
            <p:spPr>
              <a:xfrm>
                <a:off x="3338513" y="3505200"/>
                <a:ext cx="457200" cy="457200"/>
              </a:xfrm>
              <a:prstGeom prst="rect">
                <a:avLst/>
              </a:prstGeom>
              <a:solidFill>
                <a:srgbClr val="FF0000"/>
              </a:solidFill>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44</a:t>
                </a:r>
              </a:p>
            </p:txBody>
          </p:sp>
        </p:grpSp>
        <p:grpSp>
          <p:nvGrpSpPr>
            <p:cNvPr id="440331" name="Group 9"/>
            <p:cNvGrpSpPr>
              <a:grpSpLocks/>
            </p:cNvGrpSpPr>
            <p:nvPr/>
          </p:nvGrpSpPr>
          <p:grpSpPr bwMode="auto">
            <a:xfrm>
              <a:off x="3202613" y="3218432"/>
              <a:ext cx="1814848" cy="457200"/>
              <a:chOff x="1524000" y="3505200"/>
              <a:chExt cx="1814848" cy="457200"/>
            </a:xfrm>
          </p:grpSpPr>
          <p:sp>
            <p:nvSpPr>
              <p:cNvPr id="11" name="Rectangle 10"/>
              <p:cNvSpPr/>
              <p:nvPr/>
            </p:nvSpPr>
            <p:spPr>
              <a:xfrm>
                <a:off x="1524336"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12</a:t>
                </a:r>
              </a:p>
            </p:txBody>
          </p:sp>
          <p:sp>
            <p:nvSpPr>
              <p:cNvPr id="12" name="Rectangle 11"/>
              <p:cNvSpPr/>
              <p:nvPr/>
            </p:nvSpPr>
            <p:spPr>
              <a:xfrm>
                <a:off x="1967248"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64</a:t>
                </a:r>
              </a:p>
            </p:txBody>
          </p:sp>
          <p:sp>
            <p:nvSpPr>
              <p:cNvPr id="13" name="Rectangle 12"/>
              <p:cNvSpPr/>
              <p:nvPr/>
            </p:nvSpPr>
            <p:spPr>
              <a:xfrm>
                <a:off x="2424448"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77</a:t>
                </a:r>
              </a:p>
            </p:txBody>
          </p:sp>
          <p:sp>
            <p:nvSpPr>
              <p:cNvPr id="14" name="Rectangle 13"/>
              <p:cNvSpPr/>
              <p:nvPr/>
            </p:nvSpPr>
            <p:spPr>
              <a:xfrm>
                <a:off x="2881648" y="3505200"/>
                <a:ext cx="457200" cy="457200"/>
              </a:xfrm>
              <a:prstGeom prst="rect">
                <a:avLst/>
              </a:prstGeom>
              <a:solidFill>
                <a:srgbClr val="FF0000"/>
              </a:solidFill>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55</a:t>
                </a:r>
              </a:p>
            </p:txBody>
          </p:sp>
        </p:grpSp>
      </p:grpSp>
      <p:sp>
        <p:nvSpPr>
          <p:cNvPr id="21" name="Down Arrow 20"/>
          <p:cNvSpPr/>
          <p:nvPr/>
        </p:nvSpPr>
        <p:spPr>
          <a:xfrm>
            <a:off x="4462463" y="2379663"/>
            <a:ext cx="228600" cy="381000"/>
          </a:xfrm>
          <a:prstGeom prst="down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latin typeface="Consolas" panose="020B0609020204030204" pitchFamily="49" charset="0"/>
            </a:endParaRPr>
          </a:p>
        </p:txBody>
      </p:sp>
      <p:sp>
        <p:nvSpPr>
          <p:cNvPr id="440325" name="TextBox 21"/>
          <p:cNvSpPr txBox="1">
            <a:spLocks noChangeArrowheads="1"/>
          </p:cNvSpPr>
          <p:nvPr/>
        </p:nvSpPr>
        <p:spPr bwMode="auto">
          <a:xfrm>
            <a:off x="4044950" y="2020888"/>
            <a:ext cx="1063625" cy="369332"/>
          </a:xfrm>
          <a:prstGeom prst="rect">
            <a:avLst/>
          </a:prstGeom>
          <a:noFill/>
          <a:ln w="9525">
            <a:noFill/>
            <a:miter lim="800000"/>
            <a:headEnd/>
            <a:tailEnd/>
          </a:ln>
        </p:spPr>
        <p:txBody>
          <a:bodyPr>
            <a:spAutoFit/>
          </a:bodyPr>
          <a:lstStyle/>
          <a:p>
            <a:pPr algn="ctr"/>
            <a:r>
              <a:rPr lang="en-US" b="1">
                <a:latin typeface="Consolas" panose="020B0609020204030204" pitchFamily="49" charset="0"/>
                <a:cs typeface="Courier New" pitchFamily="49" charset="0"/>
              </a:rPr>
              <a:t>middle</a:t>
            </a:r>
          </a:p>
        </p:txBody>
      </p:sp>
      <p:sp>
        <p:nvSpPr>
          <p:cNvPr id="23" name="Down Arrow 22"/>
          <p:cNvSpPr/>
          <p:nvPr/>
        </p:nvSpPr>
        <p:spPr>
          <a:xfrm>
            <a:off x="2647950" y="2379663"/>
            <a:ext cx="228600" cy="381000"/>
          </a:xfrm>
          <a:prstGeom prst="down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latin typeface="Consolas" panose="020B0609020204030204" pitchFamily="49" charset="0"/>
            </a:endParaRPr>
          </a:p>
        </p:txBody>
      </p:sp>
      <p:sp>
        <p:nvSpPr>
          <p:cNvPr id="440327" name="TextBox 23"/>
          <p:cNvSpPr txBox="1">
            <a:spLocks noChangeArrowheads="1"/>
          </p:cNvSpPr>
          <p:nvPr/>
        </p:nvSpPr>
        <p:spPr bwMode="auto">
          <a:xfrm>
            <a:off x="2352675" y="2035175"/>
            <a:ext cx="819150" cy="369332"/>
          </a:xfrm>
          <a:prstGeom prst="rect">
            <a:avLst/>
          </a:prstGeom>
          <a:noFill/>
          <a:ln w="9525">
            <a:noFill/>
            <a:miter lim="800000"/>
            <a:headEnd/>
            <a:tailEnd/>
          </a:ln>
        </p:spPr>
        <p:txBody>
          <a:bodyPr>
            <a:spAutoFit/>
          </a:bodyPr>
          <a:lstStyle/>
          <a:p>
            <a:pPr algn="ctr"/>
            <a:r>
              <a:rPr lang="en-US" b="1">
                <a:latin typeface="Consolas" panose="020B0609020204030204" pitchFamily="49" charset="0"/>
                <a:cs typeface="Courier New" pitchFamily="49" charset="0"/>
              </a:rPr>
              <a:t>first</a:t>
            </a:r>
          </a:p>
        </p:txBody>
      </p:sp>
      <p:sp>
        <p:nvSpPr>
          <p:cNvPr id="25" name="Down Arrow 24"/>
          <p:cNvSpPr/>
          <p:nvPr/>
        </p:nvSpPr>
        <p:spPr>
          <a:xfrm>
            <a:off x="6267450" y="2363788"/>
            <a:ext cx="228600" cy="381000"/>
          </a:xfrm>
          <a:prstGeom prst="down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latin typeface="Consolas" panose="020B0609020204030204" pitchFamily="49" charset="0"/>
            </a:endParaRPr>
          </a:p>
        </p:txBody>
      </p:sp>
      <p:sp>
        <p:nvSpPr>
          <p:cNvPr id="440329" name="TextBox 25"/>
          <p:cNvSpPr txBox="1">
            <a:spLocks noChangeArrowheads="1"/>
          </p:cNvSpPr>
          <p:nvPr/>
        </p:nvSpPr>
        <p:spPr bwMode="auto">
          <a:xfrm>
            <a:off x="6003925" y="2019300"/>
            <a:ext cx="755650" cy="369332"/>
          </a:xfrm>
          <a:prstGeom prst="rect">
            <a:avLst/>
          </a:prstGeom>
          <a:noFill/>
          <a:ln w="9525">
            <a:noFill/>
            <a:miter lim="800000"/>
            <a:headEnd/>
            <a:tailEnd/>
          </a:ln>
        </p:spPr>
        <p:txBody>
          <a:bodyPr>
            <a:spAutoFit/>
          </a:bodyPr>
          <a:lstStyle/>
          <a:p>
            <a:pPr algn="ctr"/>
            <a:r>
              <a:rPr lang="en-US" b="1">
                <a:latin typeface="Consolas" panose="020B0609020204030204" pitchFamily="49" charset="0"/>
                <a:cs typeface="Courier New" pitchFamily="49" charset="0"/>
              </a:rPr>
              <a:t>last</a:t>
            </a:r>
          </a:p>
        </p:txBody>
      </p:sp>
      <p:sp>
        <p:nvSpPr>
          <p:cNvPr id="2" name="Footer Placeholder 1"/>
          <p:cNvSpPr>
            <a:spLocks noGrp="1"/>
          </p:cNvSpPr>
          <p:nvPr>
            <p:ph type="ftr" sz="quarter" idx="11"/>
          </p:nvPr>
        </p:nvSpPr>
        <p:spPr/>
        <p:txBody>
          <a:bodyPr/>
          <a:lstStyle/>
          <a:p>
            <a:pPr>
              <a:defRPr/>
            </a:pPr>
            <a:r>
              <a:rPr lang="en-US"/>
              <a:t>Sorting</a:t>
            </a:r>
          </a:p>
        </p:txBody>
      </p:sp>
      <p:sp>
        <p:nvSpPr>
          <p:cNvPr id="3" name="Slide Number Placeholder 2"/>
          <p:cNvSpPr>
            <a:spLocks noGrp="1"/>
          </p:cNvSpPr>
          <p:nvPr>
            <p:ph type="sldNum" sz="quarter" idx="12"/>
          </p:nvPr>
        </p:nvSpPr>
        <p:spPr/>
        <p:txBody>
          <a:bodyPr/>
          <a:lstStyle/>
          <a:p>
            <a:pPr>
              <a:defRPr/>
            </a:pPr>
            <a:fld id="{0D7B5496-982B-480A-8085-B08F2CA91C21}" type="slidenum">
              <a:rPr lang="en-US" smtClean="0"/>
              <a:pPr>
                <a:defRPr/>
              </a:pPr>
              <a:t>13</a:t>
            </a:fld>
            <a:endParaRPr lang="en-US"/>
          </a:p>
        </p:txBody>
      </p:sp>
      <p:sp>
        <p:nvSpPr>
          <p:cNvPr id="4" name="Title 3"/>
          <p:cNvSpPr>
            <a:spLocks noGrp="1"/>
          </p:cNvSpPr>
          <p:nvPr>
            <p:ph type="title"/>
          </p:nvPr>
        </p:nvSpPr>
        <p:spPr/>
        <p:txBody>
          <a:bodyPr/>
          <a:lstStyle/>
          <a:p>
            <a:r>
              <a:rPr lang="en-US" dirty="0"/>
              <a:t>Median of Three</a:t>
            </a:r>
          </a:p>
        </p:txBody>
      </p:sp>
      <p:sp>
        <p:nvSpPr>
          <p:cNvPr id="24" name="Rectangle 23"/>
          <p:cNvSpPr/>
          <p:nvPr/>
        </p:nvSpPr>
        <p:spPr>
          <a:xfrm>
            <a:off x="2859054" y="3810000"/>
            <a:ext cx="3636995"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Sort these values</a:t>
            </a:r>
            <a:endParaRPr lang="en-US" sz="1800" dirty="0"/>
          </a:p>
        </p:txBody>
      </p:sp>
    </p:spTree>
    <p:extLst>
      <p:ext uri="{BB962C8B-B14F-4D97-AF65-F5344CB8AC3E}">
        <p14:creationId xmlns:p14="http://schemas.microsoft.com/office/powerpoint/2010/main" val="3246183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22" name="Group 7"/>
          <p:cNvGrpSpPr>
            <a:grpSpLocks/>
          </p:cNvGrpSpPr>
          <p:nvPr/>
        </p:nvGrpSpPr>
        <p:grpSpPr bwMode="auto">
          <a:xfrm>
            <a:off x="2533650" y="2760663"/>
            <a:ext cx="4076700" cy="457200"/>
            <a:chOff x="940761" y="3218432"/>
            <a:chExt cx="4076700" cy="457200"/>
          </a:xfrm>
        </p:grpSpPr>
        <p:grpSp>
          <p:nvGrpSpPr>
            <p:cNvPr id="440330" name="Group 8"/>
            <p:cNvGrpSpPr>
              <a:grpSpLocks/>
            </p:cNvGrpSpPr>
            <p:nvPr/>
          </p:nvGrpSpPr>
          <p:grpSpPr bwMode="auto">
            <a:xfrm>
              <a:off x="940761" y="3218432"/>
              <a:ext cx="2272048" cy="457200"/>
              <a:chOff x="1524000" y="3505200"/>
              <a:chExt cx="2272048" cy="457200"/>
            </a:xfrm>
          </p:grpSpPr>
          <p:sp>
            <p:nvSpPr>
              <p:cNvPr id="15" name="Rectangle 14"/>
              <p:cNvSpPr/>
              <p:nvPr/>
            </p:nvSpPr>
            <p:spPr>
              <a:xfrm>
                <a:off x="1524000" y="3505200"/>
                <a:ext cx="457200" cy="457200"/>
              </a:xfrm>
              <a:prstGeom prst="rect">
                <a:avLst/>
              </a:prstGeom>
              <a:solidFill>
                <a:srgbClr val="FF0000"/>
              </a:solidFill>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44</a:t>
                </a:r>
              </a:p>
            </p:txBody>
          </p:sp>
          <p:sp>
            <p:nvSpPr>
              <p:cNvPr id="16" name="Rectangle 15"/>
              <p:cNvSpPr/>
              <p:nvPr/>
            </p:nvSpPr>
            <p:spPr>
              <a:xfrm>
                <a:off x="1966913"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75</a:t>
                </a:r>
              </a:p>
            </p:txBody>
          </p:sp>
          <p:sp>
            <p:nvSpPr>
              <p:cNvPr id="17" name="Rectangle 16"/>
              <p:cNvSpPr/>
              <p:nvPr/>
            </p:nvSpPr>
            <p:spPr>
              <a:xfrm>
                <a:off x="2424113"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23</a:t>
                </a:r>
              </a:p>
            </p:txBody>
          </p:sp>
          <p:sp>
            <p:nvSpPr>
              <p:cNvPr id="18" name="Rectangle 17"/>
              <p:cNvSpPr/>
              <p:nvPr/>
            </p:nvSpPr>
            <p:spPr>
              <a:xfrm>
                <a:off x="2881313"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43</a:t>
                </a:r>
              </a:p>
            </p:txBody>
          </p:sp>
          <p:sp>
            <p:nvSpPr>
              <p:cNvPr id="19" name="Rectangle 18"/>
              <p:cNvSpPr/>
              <p:nvPr/>
            </p:nvSpPr>
            <p:spPr>
              <a:xfrm>
                <a:off x="3338513" y="3505200"/>
                <a:ext cx="457200" cy="457200"/>
              </a:xfrm>
              <a:prstGeom prst="rect">
                <a:avLst/>
              </a:prstGeom>
              <a:solidFill>
                <a:srgbClr val="FF0000"/>
              </a:solidFill>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33</a:t>
                </a:r>
              </a:p>
            </p:txBody>
          </p:sp>
        </p:grpSp>
        <p:grpSp>
          <p:nvGrpSpPr>
            <p:cNvPr id="440331" name="Group 9"/>
            <p:cNvGrpSpPr>
              <a:grpSpLocks/>
            </p:cNvGrpSpPr>
            <p:nvPr/>
          </p:nvGrpSpPr>
          <p:grpSpPr bwMode="auto">
            <a:xfrm>
              <a:off x="3202613" y="3218432"/>
              <a:ext cx="1814848" cy="457200"/>
              <a:chOff x="1524000" y="3505200"/>
              <a:chExt cx="1814848" cy="457200"/>
            </a:xfrm>
          </p:grpSpPr>
          <p:sp>
            <p:nvSpPr>
              <p:cNvPr id="11" name="Rectangle 10"/>
              <p:cNvSpPr/>
              <p:nvPr/>
            </p:nvSpPr>
            <p:spPr>
              <a:xfrm>
                <a:off x="1524336"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12</a:t>
                </a:r>
              </a:p>
            </p:txBody>
          </p:sp>
          <p:sp>
            <p:nvSpPr>
              <p:cNvPr id="12" name="Rectangle 11"/>
              <p:cNvSpPr/>
              <p:nvPr/>
            </p:nvSpPr>
            <p:spPr>
              <a:xfrm>
                <a:off x="1967248"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64</a:t>
                </a:r>
              </a:p>
            </p:txBody>
          </p:sp>
          <p:sp>
            <p:nvSpPr>
              <p:cNvPr id="13" name="Rectangle 12"/>
              <p:cNvSpPr/>
              <p:nvPr/>
            </p:nvSpPr>
            <p:spPr>
              <a:xfrm>
                <a:off x="2424448"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77</a:t>
                </a:r>
              </a:p>
            </p:txBody>
          </p:sp>
          <p:sp>
            <p:nvSpPr>
              <p:cNvPr id="14" name="Rectangle 13"/>
              <p:cNvSpPr/>
              <p:nvPr/>
            </p:nvSpPr>
            <p:spPr>
              <a:xfrm>
                <a:off x="2881648" y="3505200"/>
                <a:ext cx="457200" cy="457200"/>
              </a:xfrm>
              <a:prstGeom prst="rect">
                <a:avLst/>
              </a:prstGeom>
              <a:solidFill>
                <a:schemeClr val="bg1">
                  <a:lumMod val="75000"/>
                </a:schemeClr>
              </a:solidFill>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55</a:t>
                </a:r>
              </a:p>
            </p:txBody>
          </p:sp>
        </p:grpSp>
      </p:grpSp>
      <p:sp>
        <p:nvSpPr>
          <p:cNvPr id="21" name="Down Arrow 20"/>
          <p:cNvSpPr/>
          <p:nvPr/>
        </p:nvSpPr>
        <p:spPr>
          <a:xfrm>
            <a:off x="4462463" y="2379663"/>
            <a:ext cx="228600" cy="381000"/>
          </a:xfrm>
          <a:prstGeom prst="down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latin typeface="Consolas" panose="020B0609020204030204" pitchFamily="49" charset="0"/>
            </a:endParaRPr>
          </a:p>
        </p:txBody>
      </p:sp>
      <p:sp>
        <p:nvSpPr>
          <p:cNvPr id="440325" name="TextBox 21"/>
          <p:cNvSpPr txBox="1">
            <a:spLocks noChangeArrowheads="1"/>
          </p:cNvSpPr>
          <p:nvPr/>
        </p:nvSpPr>
        <p:spPr bwMode="auto">
          <a:xfrm>
            <a:off x="4044950" y="2020888"/>
            <a:ext cx="1063625" cy="369332"/>
          </a:xfrm>
          <a:prstGeom prst="rect">
            <a:avLst/>
          </a:prstGeom>
          <a:noFill/>
          <a:ln w="9525">
            <a:noFill/>
            <a:miter lim="800000"/>
            <a:headEnd/>
            <a:tailEnd/>
          </a:ln>
        </p:spPr>
        <p:txBody>
          <a:bodyPr>
            <a:spAutoFit/>
          </a:bodyPr>
          <a:lstStyle/>
          <a:p>
            <a:pPr algn="ctr"/>
            <a:r>
              <a:rPr lang="en-US" b="1">
                <a:latin typeface="Consolas" panose="020B0609020204030204" pitchFamily="49" charset="0"/>
                <a:cs typeface="Courier New" pitchFamily="49" charset="0"/>
              </a:rPr>
              <a:t>middle</a:t>
            </a:r>
          </a:p>
        </p:txBody>
      </p:sp>
      <p:sp>
        <p:nvSpPr>
          <p:cNvPr id="23" name="Down Arrow 22"/>
          <p:cNvSpPr/>
          <p:nvPr/>
        </p:nvSpPr>
        <p:spPr>
          <a:xfrm>
            <a:off x="2647950" y="2379663"/>
            <a:ext cx="228600" cy="381000"/>
          </a:xfrm>
          <a:prstGeom prst="down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latin typeface="Consolas" panose="020B0609020204030204" pitchFamily="49" charset="0"/>
            </a:endParaRPr>
          </a:p>
        </p:txBody>
      </p:sp>
      <p:sp>
        <p:nvSpPr>
          <p:cNvPr id="440327" name="TextBox 23"/>
          <p:cNvSpPr txBox="1">
            <a:spLocks noChangeArrowheads="1"/>
          </p:cNvSpPr>
          <p:nvPr/>
        </p:nvSpPr>
        <p:spPr bwMode="auto">
          <a:xfrm>
            <a:off x="2352675" y="2035175"/>
            <a:ext cx="819150" cy="369332"/>
          </a:xfrm>
          <a:prstGeom prst="rect">
            <a:avLst/>
          </a:prstGeom>
          <a:noFill/>
          <a:ln w="9525">
            <a:noFill/>
            <a:miter lim="800000"/>
            <a:headEnd/>
            <a:tailEnd/>
          </a:ln>
        </p:spPr>
        <p:txBody>
          <a:bodyPr>
            <a:spAutoFit/>
          </a:bodyPr>
          <a:lstStyle/>
          <a:p>
            <a:pPr algn="ctr"/>
            <a:r>
              <a:rPr lang="en-US" b="1">
                <a:latin typeface="Consolas" panose="020B0609020204030204" pitchFamily="49" charset="0"/>
                <a:cs typeface="Courier New" pitchFamily="49" charset="0"/>
              </a:rPr>
              <a:t>first</a:t>
            </a:r>
          </a:p>
        </p:txBody>
      </p:sp>
      <p:sp>
        <p:nvSpPr>
          <p:cNvPr id="2" name="Footer Placeholder 1"/>
          <p:cNvSpPr>
            <a:spLocks noGrp="1"/>
          </p:cNvSpPr>
          <p:nvPr>
            <p:ph type="ftr" sz="quarter" idx="11"/>
          </p:nvPr>
        </p:nvSpPr>
        <p:spPr/>
        <p:txBody>
          <a:bodyPr/>
          <a:lstStyle/>
          <a:p>
            <a:pPr>
              <a:defRPr/>
            </a:pPr>
            <a:r>
              <a:rPr lang="en-US"/>
              <a:t>Sorting</a:t>
            </a:r>
          </a:p>
        </p:txBody>
      </p:sp>
      <p:sp>
        <p:nvSpPr>
          <p:cNvPr id="3" name="Slide Number Placeholder 2"/>
          <p:cNvSpPr>
            <a:spLocks noGrp="1"/>
          </p:cNvSpPr>
          <p:nvPr>
            <p:ph type="sldNum" sz="quarter" idx="12"/>
          </p:nvPr>
        </p:nvSpPr>
        <p:spPr/>
        <p:txBody>
          <a:bodyPr/>
          <a:lstStyle/>
          <a:p>
            <a:pPr>
              <a:defRPr/>
            </a:pPr>
            <a:fld id="{0D7B5496-982B-480A-8085-B08F2CA91C21}" type="slidenum">
              <a:rPr lang="en-US" smtClean="0"/>
              <a:pPr>
                <a:defRPr/>
              </a:pPr>
              <a:t>14</a:t>
            </a:fld>
            <a:endParaRPr lang="en-US"/>
          </a:p>
        </p:txBody>
      </p:sp>
      <p:sp>
        <p:nvSpPr>
          <p:cNvPr id="4" name="Title 3"/>
          <p:cNvSpPr>
            <a:spLocks noGrp="1"/>
          </p:cNvSpPr>
          <p:nvPr>
            <p:ph type="title"/>
          </p:nvPr>
        </p:nvSpPr>
        <p:spPr/>
        <p:txBody>
          <a:bodyPr/>
          <a:lstStyle/>
          <a:p>
            <a:r>
              <a:rPr lang="en-US" dirty="0"/>
              <a:t>Revised Partitioning</a:t>
            </a:r>
          </a:p>
        </p:txBody>
      </p:sp>
      <p:sp>
        <p:nvSpPr>
          <p:cNvPr id="24" name="Rectangle 23"/>
          <p:cNvSpPr/>
          <p:nvPr/>
        </p:nvSpPr>
        <p:spPr>
          <a:xfrm>
            <a:off x="2859054" y="3810000"/>
            <a:ext cx="3636995"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Exchange middle and first</a:t>
            </a:r>
            <a:endParaRPr lang="en-US" sz="1800" dirty="0"/>
          </a:p>
        </p:txBody>
      </p:sp>
    </p:spTree>
    <p:extLst>
      <p:ext uri="{BB962C8B-B14F-4D97-AF65-F5344CB8AC3E}">
        <p14:creationId xmlns:p14="http://schemas.microsoft.com/office/powerpoint/2010/main" val="3700264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4418" name="Group 7"/>
          <p:cNvGrpSpPr>
            <a:grpSpLocks/>
          </p:cNvGrpSpPr>
          <p:nvPr/>
        </p:nvGrpSpPr>
        <p:grpSpPr bwMode="auto">
          <a:xfrm>
            <a:off x="2533650" y="2760663"/>
            <a:ext cx="4076700" cy="457200"/>
            <a:chOff x="940761" y="3218432"/>
            <a:chExt cx="4076700" cy="457200"/>
          </a:xfrm>
        </p:grpSpPr>
        <p:grpSp>
          <p:nvGrpSpPr>
            <p:cNvPr id="444420" name="Group 8"/>
            <p:cNvGrpSpPr>
              <a:grpSpLocks/>
            </p:cNvGrpSpPr>
            <p:nvPr/>
          </p:nvGrpSpPr>
          <p:grpSpPr bwMode="auto">
            <a:xfrm>
              <a:off x="940761" y="3218432"/>
              <a:ext cx="2272048" cy="457200"/>
              <a:chOff x="1524000" y="3505200"/>
              <a:chExt cx="2272048" cy="457200"/>
            </a:xfrm>
          </p:grpSpPr>
          <p:sp>
            <p:nvSpPr>
              <p:cNvPr id="15" name="Rectangle 14"/>
              <p:cNvSpPr/>
              <p:nvPr/>
            </p:nvSpPr>
            <p:spPr>
              <a:xfrm>
                <a:off x="1524000" y="3505200"/>
                <a:ext cx="457200" cy="457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1" dirty="0">
                    <a:solidFill>
                      <a:prstClr val="black"/>
                    </a:solidFill>
                    <a:latin typeface="Consolas" panose="020B0609020204030204" pitchFamily="49" charset="0"/>
                    <a:cs typeface="Courier New" pitchFamily="49" charset="0"/>
                  </a:rPr>
                  <a:t>44</a:t>
                </a:r>
              </a:p>
            </p:txBody>
          </p:sp>
          <p:sp>
            <p:nvSpPr>
              <p:cNvPr id="16" name="Rectangle 15"/>
              <p:cNvSpPr/>
              <p:nvPr/>
            </p:nvSpPr>
            <p:spPr>
              <a:xfrm>
                <a:off x="1966913"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75</a:t>
                </a:r>
              </a:p>
            </p:txBody>
          </p:sp>
          <p:sp>
            <p:nvSpPr>
              <p:cNvPr id="17" name="Rectangle 16"/>
              <p:cNvSpPr/>
              <p:nvPr/>
            </p:nvSpPr>
            <p:spPr>
              <a:xfrm>
                <a:off x="2424113"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23</a:t>
                </a:r>
              </a:p>
            </p:txBody>
          </p:sp>
          <p:sp>
            <p:nvSpPr>
              <p:cNvPr id="18" name="Rectangle 17"/>
              <p:cNvSpPr/>
              <p:nvPr/>
            </p:nvSpPr>
            <p:spPr>
              <a:xfrm>
                <a:off x="2881313"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43</a:t>
                </a:r>
              </a:p>
            </p:txBody>
          </p:sp>
          <p:sp>
            <p:nvSpPr>
              <p:cNvPr id="19" name="Rectangle 18"/>
              <p:cNvSpPr/>
              <p:nvPr/>
            </p:nvSpPr>
            <p:spPr>
              <a:xfrm>
                <a:off x="3338513"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33</a:t>
                </a:r>
              </a:p>
            </p:txBody>
          </p:sp>
        </p:grpSp>
        <p:grpSp>
          <p:nvGrpSpPr>
            <p:cNvPr id="444421" name="Group 9"/>
            <p:cNvGrpSpPr>
              <a:grpSpLocks/>
            </p:cNvGrpSpPr>
            <p:nvPr/>
          </p:nvGrpSpPr>
          <p:grpSpPr bwMode="auto">
            <a:xfrm>
              <a:off x="3202613" y="3218432"/>
              <a:ext cx="1814848" cy="457200"/>
              <a:chOff x="1524000" y="3505200"/>
              <a:chExt cx="1814848" cy="457200"/>
            </a:xfrm>
          </p:grpSpPr>
          <p:sp>
            <p:nvSpPr>
              <p:cNvPr id="11" name="Rectangle 10"/>
              <p:cNvSpPr/>
              <p:nvPr/>
            </p:nvSpPr>
            <p:spPr>
              <a:xfrm>
                <a:off x="1524336"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12</a:t>
                </a:r>
              </a:p>
            </p:txBody>
          </p:sp>
          <p:sp>
            <p:nvSpPr>
              <p:cNvPr id="12" name="Rectangle 11"/>
              <p:cNvSpPr/>
              <p:nvPr/>
            </p:nvSpPr>
            <p:spPr>
              <a:xfrm>
                <a:off x="1967248"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64</a:t>
                </a:r>
              </a:p>
            </p:txBody>
          </p:sp>
          <p:sp>
            <p:nvSpPr>
              <p:cNvPr id="13" name="Rectangle 12"/>
              <p:cNvSpPr/>
              <p:nvPr/>
            </p:nvSpPr>
            <p:spPr>
              <a:xfrm>
                <a:off x="2424448"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77</a:t>
                </a:r>
              </a:p>
            </p:txBody>
          </p:sp>
          <p:sp>
            <p:nvSpPr>
              <p:cNvPr id="14" name="Rectangle 13"/>
              <p:cNvSpPr/>
              <p:nvPr/>
            </p:nvSpPr>
            <p:spPr>
              <a:xfrm>
                <a:off x="2881648"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55</a:t>
                </a:r>
              </a:p>
            </p:txBody>
          </p:sp>
        </p:grpSp>
      </p:grpSp>
      <p:sp>
        <p:nvSpPr>
          <p:cNvPr id="2" name="Footer Placeholder 1"/>
          <p:cNvSpPr>
            <a:spLocks noGrp="1"/>
          </p:cNvSpPr>
          <p:nvPr>
            <p:ph type="ftr" sz="quarter" idx="11"/>
          </p:nvPr>
        </p:nvSpPr>
        <p:spPr/>
        <p:txBody>
          <a:bodyPr/>
          <a:lstStyle/>
          <a:p>
            <a:pPr>
              <a:defRPr/>
            </a:pPr>
            <a:r>
              <a:rPr lang="en-US"/>
              <a:t>Sorting</a:t>
            </a:r>
          </a:p>
        </p:txBody>
      </p:sp>
      <p:sp>
        <p:nvSpPr>
          <p:cNvPr id="3" name="Slide Number Placeholder 2"/>
          <p:cNvSpPr>
            <a:spLocks noGrp="1"/>
          </p:cNvSpPr>
          <p:nvPr>
            <p:ph type="sldNum" sz="quarter" idx="12"/>
          </p:nvPr>
        </p:nvSpPr>
        <p:spPr/>
        <p:txBody>
          <a:bodyPr/>
          <a:lstStyle/>
          <a:p>
            <a:pPr>
              <a:defRPr/>
            </a:pPr>
            <a:fld id="{0D7B5496-982B-480A-8085-B08F2CA91C21}" type="slidenum">
              <a:rPr lang="en-US" smtClean="0"/>
              <a:pPr>
                <a:defRPr/>
              </a:pPr>
              <a:t>15</a:t>
            </a:fld>
            <a:endParaRPr lang="en-US"/>
          </a:p>
        </p:txBody>
      </p:sp>
      <p:sp>
        <p:nvSpPr>
          <p:cNvPr id="4" name="Title 3"/>
          <p:cNvSpPr>
            <a:spLocks noGrp="1"/>
          </p:cNvSpPr>
          <p:nvPr>
            <p:ph type="title"/>
          </p:nvPr>
        </p:nvSpPr>
        <p:spPr/>
        <p:txBody>
          <a:bodyPr/>
          <a:lstStyle/>
          <a:p>
            <a:r>
              <a:rPr lang="en-US" dirty="0"/>
              <a:t>Revised Partitioning</a:t>
            </a:r>
          </a:p>
        </p:txBody>
      </p:sp>
      <p:grpSp>
        <p:nvGrpSpPr>
          <p:cNvPr id="6" name="Group 5"/>
          <p:cNvGrpSpPr/>
          <p:nvPr/>
        </p:nvGrpSpPr>
        <p:grpSpPr>
          <a:xfrm>
            <a:off x="2860675" y="2027238"/>
            <a:ext cx="755650" cy="733425"/>
            <a:chOff x="2860675" y="2027238"/>
            <a:chExt cx="755650" cy="733425"/>
          </a:xfrm>
        </p:grpSpPr>
        <p:sp>
          <p:nvSpPr>
            <p:cNvPr id="21" name="Down Arrow 20"/>
            <p:cNvSpPr/>
            <p:nvPr/>
          </p:nvSpPr>
          <p:spPr>
            <a:xfrm>
              <a:off x="3124200" y="2379663"/>
              <a:ext cx="228600" cy="381000"/>
            </a:xfrm>
            <a:prstGeom prst="downArrow">
              <a:avLst/>
            </a:prstGeom>
            <a:solidFill>
              <a:schemeClr val="accent3"/>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latin typeface="Consolas" panose="020B0609020204030204" pitchFamily="49" charset="0"/>
              </a:endParaRPr>
            </a:p>
          </p:txBody>
        </p:sp>
        <p:sp>
          <p:nvSpPr>
            <p:cNvPr id="23" name="TextBox 18"/>
            <p:cNvSpPr txBox="1">
              <a:spLocks noChangeArrowheads="1"/>
            </p:cNvSpPr>
            <p:nvPr/>
          </p:nvSpPr>
          <p:spPr bwMode="auto">
            <a:xfrm>
              <a:off x="2860675" y="2027238"/>
              <a:ext cx="755650" cy="369332"/>
            </a:xfrm>
            <a:prstGeom prst="rect">
              <a:avLst/>
            </a:prstGeom>
            <a:noFill/>
            <a:ln w="9525">
              <a:noFill/>
              <a:miter lim="800000"/>
              <a:headEnd/>
              <a:tailEnd/>
            </a:ln>
          </p:spPr>
          <p:txBody>
            <a:bodyPr>
              <a:spAutoFit/>
            </a:bodyPr>
            <a:lstStyle/>
            <a:p>
              <a:pPr algn="ctr"/>
              <a:r>
                <a:rPr lang="en-US" b="1">
                  <a:latin typeface="Consolas" panose="020B0609020204030204" pitchFamily="49" charset="0"/>
                  <a:cs typeface="Courier New" pitchFamily="49" charset="0"/>
                </a:rPr>
                <a:t>up</a:t>
              </a:r>
            </a:p>
          </p:txBody>
        </p:sp>
      </p:grpSp>
      <p:grpSp>
        <p:nvGrpSpPr>
          <p:cNvPr id="5" name="Group 4"/>
          <p:cNvGrpSpPr/>
          <p:nvPr/>
        </p:nvGrpSpPr>
        <p:grpSpPr>
          <a:xfrm>
            <a:off x="6483350" y="2027238"/>
            <a:ext cx="755650" cy="733425"/>
            <a:chOff x="6003925" y="2027238"/>
            <a:chExt cx="755650" cy="733425"/>
          </a:xfrm>
        </p:grpSpPr>
        <p:sp>
          <p:nvSpPr>
            <p:cNvPr id="22" name="Down Arrow 21"/>
            <p:cNvSpPr/>
            <p:nvPr/>
          </p:nvSpPr>
          <p:spPr>
            <a:xfrm>
              <a:off x="6267450" y="2379663"/>
              <a:ext cx="228600" cy="381000"/>
            </a:xfrm>
            <a:prstGeom prst="down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latin typeface="Consolas" panose="020B0609020204030204" pitchFamily="49" charset="0"/>
              </a:endParaRPr>
            </a:p>
          </p:txBody>
        </p:sp>
        <p:sp>
          <p:nvSpPr>
            <p:cNvPr id="24" name="TextBox 19"/>
            <p:cNvSpPr txBox="1">
              <a:spLocks noChangeArrowheads="1"/>
            </p:cNvSpPr>
            <p:nvPr/>
          </p:nvSpPr>
          <p:spPr bwMode="auto">
            <a:xfrm>
              <a:off x="6003925" y="2027238"/>
              <a:ext cx="755650" cy="369332"/>
            </a:xfrm>
            <a:prstGeom prst="rect">
              <a:avLst/>
            </a:prstGeom>
            <a:noFill/>
            <a:ln w="9525">
              <a:noFill/>
              <a:miter lim="800000"/>
              <a:headEnd/>
              <a:tailEnd/>
            </a:ln>
          </p:spPr>
          <p:txBody>
            <a:bodyPr>
              <a:spAutoFit/>
            </a:bodyPr>
            <a:lstStyle/>
            <a:p>
              <a:pPr algn="ctr"/>
              <a:r>
                <a:rPr lang="en-US" b="1" dirty="0">
                  <a:latin typeface="Consolas" panose="020B0609020204030204" pitchFamily="49" charset="0"/>
                  <a:cs typeface="Courier New" pitchFamily="49" charset="0"/>
                </a:rPr>
                <a:t>down</a:t>
              </a:r>
            </a:p>
          </p:txBody>
        </p:sp>
      </p:grpSp>
      <p:sp>
        <p:nvSpPr>
          <p:cNvPr id="25" name="Rectangle 24"/>
          <p:cNvSpPr/>
          <p:nvPr/>
        </p:nvSpPr>
        <p:spPr>
          <a:xfrm>
            <a:off x="2859054" y="3810000"/>
            <a:ext cx="3636995"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Run the partition algorithm using the first element as the pivot</a:t>
            </a:r>
          </a:p>
        </p:txBody>
      </p:sp>
    </p:spTree>
    <p:extLst>
      <p:ext uri="{BB962C8B-B14F-4D97-AF65-F5344CB8AC3E}">
        <p14:creationId xmlns:p14="http://schemas.microsoft.com/office/powerpoint/2010/main" val="2175349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4418" name="Group 7"/>
          <p:cNvGrpSpPr>
            <a:grpSpLocks/>
          </p:cNvGrpSpPr>
          <p:nvPr/>
        </p:nvGrpSpPr>
        <p:grpSpPr bwMode="auto">
          <a:xfrm>
            <a:off x="2533650" y="2760663"/>
            <a:ext cx="4076700" cy="457200"/>
            <a:chOff x="940761" y="3218432"/>
            <a:chExt cx="4076700" cy="457200"/>
          </a:xfrm>
        </p:grpSpPr>
        <p:grpSp>
          <p:nvGrpSpPr>
            <p:cNvPr id="444420" name="Group 8"/>
            <p:cNvGrpSpPr>
              <a:grpSpLocks/>
            </p:cNvGrpSpPr>
            <p:nvPr/>
          </p:nvGrpSpPr>
          <p:grpSpPr bwMode="auto">
            <a:xfrm>
              <a:off x="940761" y="3218432"/>
              <a:ext cx="2272048" cy="457200"/>
              <a:chOff x="1524000" y="3505200"/>
              <a:chExt cx="2272048" cy="457200"/>
            </a:xfrm>
          </p:grpSpPr>
          <p:sp>
            <p:nvSpPr>
              <p:cNvPr id="15" name="Rectangle 14"/>
              <p:cNvSpPr/>
              <p:nvPr/>
            </p:nvSpPr>
            <p:spPr>
              <a:xfrm>
                <a:off x="1524000" y="3505200"/>
                <a:ext cx="457200" cy="457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1" dirty="0">
                    <a:solidFill>
                      <a:prstClr val="black"/>
                    </a:solidFill>
                    <a:latin typeface="Consolas" panose="020B0609020204030204" pitchFamily="49" charset="0"/>
                    <a:cs typeface="Courier New" pitchFamily="49" charset="0"/>
                  </a:rPr>
                  <a:t>44</a:t>
                </a:r>
              </a:p>
            </p:txBody>
          </p:sp>
          <p:sp>
            <p:nvSpPr>
              <p:cNvPr id="16" name="Rectangle 15"/>
              <p:cNvSpPr/>
              <p:nvPr/>
            </p:nvSpPr>
            <p:spPr>
              <a:xfrm>
                <a:off x="1966913"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75</a:t>
                </a:r>
              </a:p>
            </p:txBody>
          </p:sp>
          <p:sp>
            <p:nvSpPr>
              <p:cNvPr id="17" name="Rectangle 16"/>
              <p:cNvSpPr/>
              <p:nvPr/>
            </p:nvSpPr>
            <p:spPr>
              <a:xfrm>
                <a:off x="2424113"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23</a:t>
                </a:r>
              </a:p>
            </p:txBody>
          </p:sp>
          <p:sp>
            <p:nvSpPr>
              <p:cNvPr id="18" name="Rectangle 17"/>
              <p:cNvSpPr/>
              <p:nvPr/>
            </p:nvSpPr>
            <p:spPr>
              <a:xfrm>
                <a:off x="2881313"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43</a:t>
                </a:r>
              </a:p>
            </p:txBody>
          </p:sp>
          <p:sp>
            <p:nvSpPr>
              <p:cNvPr id="19" name="Rectangle 18"/>
              <p:cNvSpPr/>
              <p:nvPr/>
            </p:nvSpPr>
            <p:spPr>
              <a:xfrm>
                <a:off x="3338513"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33</a:t>
                </a:r>
              </a:p>
            </p:txBody>
          </p:sp>
        </p:grpSp>
        <p:grpSp>
          <p:nvGrpSpPr>
            <p:cNvPr id="444421" name="Group 9"/>
            <p:cNvGrpSpPr>
              <a:grpSpLocks/>
            </p:cNvGrpSpPr>
            <p:nvPr/>
          </p:nvGrpSpPr>
          <p:grpSpPr bwMode="auto">
            <a:xfrm>
              <a:off x="3202613" y="3218432"/>
              <a:ext cx="1814848" cy="457200"/>
              <a:chOff x="1524000" y="3505200"/>
              <a:chExt cx="1814848" cy="457200"/>
            </a:xfrm>
          </p:grpSpPr>
          <p:sp>
            <p:nvSpPr>
              <p:cNvPr id="11" name="Rectangle 10"/>
              <p:cNvSpPr/>
              <p:nvPr/>
            </p:nvSpPr>
            <p:spPr>
              <a:xfrm>
                <a:off x="1524336"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12</a:t>
                </a:r>
              </a:p>
            </p:txBody>
          </p:sp>
          <p:sp>
            <p:nvSpPr>
              <p:cNvPr id="12" name="Rectangle 11"/>
              <p:cNvSpPr/>
              <p:nvPr/>
            </p:nvSpPr>
            <p:spPr>
              <a:xfrm>
                <a:off x="1967248"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64</a:t>
                </a:r>
              </a:p>
            </p:txBody>
          </p:sp>
          <p:sp>
            <p:nvSpPr>
              <p:cNvPr id="13" name="Rectangle 12"/>
              <p:cNvSpPr/>
              <p:nvPr/>
            </p:nvSpPr>
            <p:spPr>
              <a:xfrm>
                <a:off x="2424448"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77</a:t>
                </a:r>
              </a:p>
            </p:txBody>
          </p:sp>
          <p:sp>
            <p:nvSpPr>
              <p:cNvPr id="14" name="Rectangle 13"/>
              <p:cNvSpPr/>
              <p:nvPr/>
            </p:nvSpPr>
            <p:spPr>
              <a:xfrm>
                <a:off x="2881648"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55</a:t>
                </a:r>
              </a:p>
            </p:txBody>
          </p:sp>
        </p:grpSp>
      </p:grpSp>
      <p:sp>
        <p:nvSpPr>
          <p:cNvPr id="20" name="Rectangle 19"/>
          <p:cNvSpPr/>
          <p:nvPr/>
        </p:nvSpPr>
        <p:spPr>
          <a:xfrm>
            <a:off x="2697230" y="3810000"/>
            <a:ext cx="3619500" cy="990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800" dirty="0"/>
              <a:t>up moves right until &gt; 44</a:t>
            </a:r>
          </a:p>
          <a:p>
            <a:pPr algn="ctr">
              <a:defRPr/>
            </a:pPr>
            <a:r>
              <a:rPr lang="en-US" dirty="0"/>
              <a:t>down move left until &lt;= 44</a:t>
            </a:r>
            <a:endParaRPr lang="en-US" sz="1800" dirty="0"/>
          </a:p>
        </p:txBody>
      </p:sp>
      <p:sp>
        <p:nvSpPr>
          <p:cNvPr id="2" name="Footer Placeholder 1"/>
          <p:cNvSpPr>
            <a:spLocks noGrp="1"/>
          </p:cNvSpPr>
          <p:nvPr>
            <p:ph type="ftr" sz="quarter" idx="11"/>
          </p:nvPr>
        </p:nvSpPr>
        <p:spPr/>
        <p:txBody>
          <a:bodyPr/>
          <a:lstStyle/>
          <a:p>
            <a:pPr>
              <a:defRPr/>
            </a:pPr>
            <a:r>
              <a:rPr lang="en-US"/>
              <a:t>Sorting</a:t>
            </a:r>
          </a:p>
        </p:txBody>
      </p:sp>
      <p:sp>
        <p:nvSpPr>
          <p:cNvPr id="3" name="Slide Number Placeholder 2"/>
          <p:cNvSpPr>
            <a:spLocks noGrp="1"/>
          </p:cNvSpPr>
          <p:nvPr>
            <p:ph type="sldNum" sz="quarter" idx="12"/>
          </p:nvPr>
        </p:nvSpPr>
        <p:spPr/>
        <p:txBody>
          <a:bodyPr/>
          <a:lstStyle/>
          <a:p>
            <a:pPr>
              <a:defRPr/>
            </a:pPr>
            <a:fld id="{0D7B5496-982B-480A-8085-B08F2CA91C21}" type="slidenum">
              <a:rPr lang="en-US" smtClean="0"/>
              <a:pPr>
                <a:defRPr/>
              </a:pPr>
              <a:t>16</a:t>
            </a:fld>
            <a:endParaRPr lang="en-US"/>
          </a:p>
        </p:txBody>
      </p:sp>
      <p:sp>
        <p:nvSpPr>
          <p:cNvPr id="4" name="Title 3"/>
          <p:cNvSpPr>
            <a:spLocks noGrp="1"/>
          </p:cNvSpPr>
          <p:nvPr>
            <p:ph type="title"/>
          </p:nvPr>
        </p:nvSpPr>
        <p:spPr/>
        <p:txBody>
          <a:bodyPr/>
          <a:lstStyle/>
          <a:p>
            <a:r>
              <a:rPr lang="en-US" dirty="0"/>
              <a:t>Revised Partitioning</a:t>
            </a:r>
          </a:p>
        </p:txBody>
      </p:sp>
      <p:grpSp>
        <p:nvGrpSpPr>
          <p:cNvPr id="6" name="Group 5"/>
          <p:cNvGrpSpPr/>
          <p:nvPr/>
        </p:nvGrpSpPr>
        <p:grpSpPr>
          <a:xfrm>
            <a:off x="2860675" y="2027238"/>
            <a:ext cx="755650" cy="733425"/>
            <a:chOff x="2860675" y="2027238"/>
            <a:chExt cx="755650" cy="733425"/>
          </a:xfrm>
        </p:grpSpPr>
        <p:sp>
          <p:nvSpPr>
            <p:cNvPr id="21" name="Down Arrow 20"/>
            <p:cNvSpPr/>
            <p:nvPr/>
          </p:nvSpPr>
          <p:spPr>
            <a:xfrm>
              <a:off x="3124200" y="2379663"/>
              <a:ext cx="228600" cy="381000"/>
            </a:xfrm>
            <a:prstGeom prst="downArrow">
              <a:avLst/>
            </a:prstGeom>
            <a:solidFill>
              <a:schemeClr val="accent3"/>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latin typeface="Consolas" panose="020B0609020204030204" pitchFamily="49" charset="0"/>
              </a:endParaRPr>
            </a:p>
          </p:txBody>
        </p:sp>
        <p:sp>
          <p:nvSpPr>
            <p:cNvPr id="23" name="TextBox 18"/>
            <p:cNvSpPr txBox="1">
              <a:spLocks noChangeArrowheads="1"/>
            </p:cNvSpPr>
            <p:nvPr/>
          </p:nvSpPr>
          <p:spPr bwMode="auto">
            <a:xfrm>
              <a:off x="2860675" y="2027238"/>
              <a:ext cx="755650" cy="369332"/>
            </a:xfrm>
            <a:prstGeom prst="rect">
              <a:avLst/>
            </a:prstGeom>
            <a:noFill/>
            <a:ln w="9525">
              <a:noFill/>
              <a:miter lim="800000"/>
              <a:headEnd/>
              <a:tailEnd/>
            </a:ln>
          </p:spPr>
          <p:txBody>
            <a:bodyPr>
              <a:spAutoFit/>
            </a:bodyPr>
            <a:lstStyle/>
            <a:p>
              <a:pPr algn="ctr"/>
              <a:r>
                <a:rPr lang="en-US" b="1">
                  <a:latin typeface="Consolas" panose="020B0609020204030204" pitchFamily="49" charset="0"/>
                  <a:cs typeface="Courier New" pitchFamily="49" charset="0"/>
                </a:rPr>
                <a:t>up</a:t>
              </a:r>
            </a:p>
          </p:txBody>
        </p:sp>
      </p:grpSp>
      <p:grpSp>
        <p:nvGrpSpPr>
          <p:cNvPr id="5" name="Group 4"/>
          <p:cNvGrpSpPr/>
          <p:nvPr/>
        </p:nvGrpSpPr>
        <p:grpSpPr>
          <a:xfrm>
            <a:off x="4648200" y="2027238"/>
            <a:ext cx="755650" cy="733425"/>
            <a:chOff x="6003925" y="2027238"/>
            <a:chExt cx="755650" cy="733425"/>
          </a:xfrm>
        </p:grpSpPr>
        <p:sp>
          <p:nvSpPr>
            <p:cNvPr id="22" name="Down Arrow 21"/>
            <p:cNvSpPr/>
            <p:nvPr/>
          </p:nvSpPr>
          <p:spPr>
            <a:xfrm>
              <a:off x="6267450" y="2379663"/>
              <a:ext cx="228600" cy="381000"/>
            </a:xfrm>
            <a:prstGeom prst="down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latin typeface="Consolas" panose="020B0609020204030204" pitchFamily="49" charset="0"/>
              </a:endParaRPr>
            </a:p>
          </p:txBody>
        </p:sp>
        <p:sp>
          <p:nvSpPr>
            <p:cNvPr id="24" name="TextBox 19"/>
            <p:cNvSpPr txBox="1">
              <a:spLocks noChangeArrowheads="1"/>
            </p:cNvSpPr>
            <p:nvPr/>
          </p:nvSpPr>
          <p:spPr bwMode="auto">
            <a:xfrm>
              <a:off x="6003925" y="2027238"/>
              <a:ext cx="755650" cy="369332"/>
            </a:xfrm>
            <a:prstGeom prst="rect">
              <a:avLst/>
            </a:prstGeom>
            <a:noFill/>
            <a:ln w="9525">
              <a:noFill/>
              <a:miter lim="800000"/>
              <a:headEnd/>
              <a:tailEnd/>
            </a:ln>
          </p:spPr>
          <p:txBody>
            <a:bodyPr>
              <a:spAutoFit/>
            </a:bodyPr>
            <a:lstStyle/>
            <a:p>
              <a:pPr algn="ctr"/>
              <a:r>
                <a:rPr lang="en-US" b="1" dirty="0">
                  <a:latin typeface="Consolas" panose="020B0609020204030204" pitchFamily="49" charset="0"/>
                  <a:cs typeface="Courier New" pitchFamily="49" charset="0"/>
                </a:rPr>
                <a:t>down</a:t>
              </a:r>
            </a:p>
          </p:txBody>
        </p:sp>
      </p:grpSp>
    </p:spTree>
    <p:extLst>
      <p:ext uri="{BB962C8B-B14F-4D97-AF65-F5344CB8AC3E}">
        <p14:creationId xmlns:p14="http://schemas.microsoft.com/office/powerpoint/2010/main" val="1243479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4418" name="Group 7"/>
          <p:cNvGrpSpPr>
            <a:grpSpLocks/>
          </p:cNvGrpSpPr>
          <p:nvPr/>
        </p:nvGrpSpPr>
        <p:grpSpPr bwMode="auto">
          <a:xfrm>
            <a:off x="2533650" y="2760663"/>
            <a:ext cx="4076700" cy="457200"/>
            <a:chOff x="940761" y="3218432"/>
            <a:chExt cx="4076700" cy="457200"/>
          </a:xfrm>
        </p:grpSpPr>
        <p:grpSp>
          <p:nvGrpSpPr>
            <p:cNvPr id="444420" name="Group 8"/>
            <p:cNvGrpSpPr>
              <a:grpSpLocks/>
            </p:cNvGrpSpPr>
            <p:nvPr/>
          </p:nvGrpSpPr>
          <p:grpSpPr bwMode="auto">
            <a:xfrm>
              <a:off x="940761" y="3218432"/>
              <a:ext cx="2272048" cy="457200"/>
              <a:chOff x="1524000" y="3505200"/>
              <a:chExt cx="2272048" cy="457200"/>
            </a:xfrm>
          </p:grpSpPr>
          <p:sp>
            <p:nvSpPr>
              <p:cNvPr id="15" name="Rectangle 14"/>
              <p:cNvSpPr/>
              <p:nvPr/>
            </p:nvSpPr>
            <p:spPr>
              <a:xfrm>
                <a:off x="1524000" y="3505200"/>
                <a:ext cx="457200" cy="457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1" dirty="0">
                    <a:solidFill>
                      <a:prstClr val="black"/>
                    </a:solidFill>
                    <a:latin typeface="Consolas" panose="020B0609020204030204" pitchFamily="49" charset="0"/>
                    <a:cs typeface="Courier New" pitchFamily="49" charset="0"/>
                  </a:rPr>
                  <a:t>44</a:t>
                </a:r>
              </a:p>
            </p:txBody>
          </p:sp>
          <p:sp>
            <p:nvSpPr>
              <p:cNvPr id="16" name="Rectangle 15"/>
              <p:cNvSpPr/>
              <p:nvPr/>
            </p:nvSpPr>
            <p:spPr>
              <a:xfrm>
                <a:off x="1966913" y="3505200"/>
                <a:ext cx="457200" cy="457200"/>
              </a:xfrm>
              <a:prstGeom prst="rect">
                <a:avLst/>
              </a:prstGeom>
              <a:solidFill>
                <a:srgbClr val="FF0000"/>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12</a:t>
                </a:r>
              </a:p>
            </p:txBody>
          </p:sp>
          <p:sp>
            <p:nvSpPr>
              <p:cNvPr id="17" name="Rectangle 16"/>
              <p:cNvSpPr/>
              <p:nvPr/>
            </p:nvSpPr>
            <p:spPr>
              <a:xfrm>
                <a:off x="2424113"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23</a:t>
                </a:r>
              </a:p>
            </p:txBody>
          </p:sp>
          <p:sp>
            <p:nvSpPr>
              <p:cNvPr id="18" name="Rectangle 17"/>
              <p:cNvSpPr/>
              <p:nvPr/>
            </p:nvSpPr>
            <p:spPr>
              <a:xfrm>
                <a:off x="2881313"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43</a:t>
                </a:r>
              </a:p>
            </p:txBody>
          </p:sp>
          <p:sp>
            <p:nvSpPr>
              <p:cNvPr id="19" name="Rectangle 18"/>
              <p:cNvSpPr/>
              <p:nvPr/>
            </p:nvSpPr>
            <p:spPr>
              <a:xfrm>
                <a:off x="3338513"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33</a:t>
                </a:r>
              </a:p>
            </p:txBody>
          </p:sp>
        </p:grpSp>
        <p:grpSp>
          <p:nvGrpSpPr>
            <p:cNvPr id="444421" name="Group 9"/>
            <p:cNvGrpSpPr>
              <a:grpSpLocks/>
            </p:cNvGrpSpPr>
            <p:nvPr/>
          </p:nvGrpSpPr>
          <p:grpSpPr bwMode="auto">
            <a:xfrm>
              <a:off x="3202613" y="3218432"/>
              <a:ext cx="1814848" cy="457200"/>
              <a:chOff x="1524000" y="3505200"/>
              <a:chExt cx="1814848" cy="457200"/>
            </a:xfrm>
          </p:grpSpPr>
          <p:sp>
            <p:nvSpPr>
              <p:cNvPr id="11" name="Rectangle 10"/>
              <p:cNvSpPr/>
              <p:nvPr/>
            </p:nvSpPr>
            <p:spPr>
              <a:xfrm>
                <a:off x="1524336" y="3505200"/>
                <a:ext cx="457200" cy="457200"/>
              </a:xfrm>
              <a:prstGeom prst="rect">
                <a:avLst/>
              </a:prstGeom>
              <a:solidFill>
                <a:srgbClr val="FF0000"/>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75</a:t>
                </a:r>
              </a:p>
            </p:txBody>
          </p:sp>
          <p:sp>
            <p:nvSpPr>
              <p:cNvPr id="12" name="Rectangle 11"/>
              <p:cNvSpPr/>
              <p:nvPr/>
            </p:nvSpPr>
            <p:spPr>
              <a:xfrm>
                <a:off x="1967248"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64</a:t>
                </a:r>
              </a:p>
            </p:txBody>
          </p:sp>
          <p:sp>
            <p:nvSpPr>
              <p:cNvPr id="13" name="Rectangle 12"/>
              <p:cNvSpPr/>
              <p:nvPr/>
            </p:nvSpPr>
            <p:spPr>
              <a:xfrm>
                <a:off x="2424448"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77</a:t>
                </a:r>
              </a:p>
            </p:txBody>
          </p:sp>
          <p:sp>
            <p:nvSpPr>
              <p:cNvPr id="14" name="Rectangle 13"/>
              <p:cNvSpPr/>
              <p:nvPr/>
            </p:nvSpPr>
            <p:spPr>
              <a:xfrm>
                <a:off x="2881648"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55</a:t>
                </a:r>
              </a:p>
            </p:txBody>
          </p:sp>
        </p:grpSp>
      </p:grpSp>
      <p:sp>
        <p:nvSpPr>
          <p:cNvPr id="20" name="Rectangle 19"/>
          <p:cNvSpPr/>
          <p:nvPr/>
        </p:nvSpPr>
        <p:spPr>
          <a:xfrm>
            <a:off x="2697230" y="3810000"/>
            <a:ext cx="3619500" cy="990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800" dirty="0"/>
              <a:t>then exchange</a:t>
            </a:r>
            <a:r>
              <a:rPr lang="en-US" dirty="0"/>
              <a:t> and</a:t>
            </a:r>
          </a:p>
          <a:p>
            <a:pPr algn="ctr">
              <a:defRPr/>
            </a:pPr>
            <a:r>
              <a:rPr lang="en-US" sz="1800" dirty="0"/>
              <a:t>continue until down &lt;= up</a:t>
            </a:r>
          </a:p>
        </p:txBody>
      </p:sp>
      <p:sp>
        <p:nvSpPr>
          <p:cNvPr id="2" name="Footer Placeholder 1"/>
          <p:cNvSpPr>
            <a:spLocks noGrp="1"/>
          </p:cNvSpPr>
          <p:nvPr>
            <p:ph type="ftr" sz="quarter" idx="11"/>
          </p:nvPr>
        </p:nvSpPr>
        <p:spPr/>
        <p:txBody>
          <a:bodyPr/>
          <a:lstStyle/>
          <a:p>
            <a:pPr>
              <a:defRPr/>
            </a:pPr>
            <a:r>
              <a:rPr lang="en-US"/>
              <a:t>Sorting</a:t>
            </a:r>
          </a:p>
        </p:txBody>
      </p:sp>
      <p:sp>
        <p:nvSpPr>
          <p:cNvPr id="3" name="Slide Number Placeholder 2"/>
          <p:cNvSpPr>
            <a:spLocks noGrp="1"/>
          </p:cNvSpPr>
          <p:nvPr>
            <p:ph type="sldNum" sz="quarter" idx="12"/>
          </p:nvPr>
        </p:nvSpPr>
        <p:spPr/>
        <p:txBody>
          <a:bodyPr/>
          <a:lstStyle/>
          <a:p>
            <a:pPr>
              <a:defRPr/>
            </a:pPr>
            <a:fld id="{0D7B5496-982B-480A-8085-B08F2CA91C21}" type="slidenum">
              <a:rPr lang="en-US" smtClean="0"/>
              <a:pPr>
                <a:defRPr/>
              </a:pPr>
              <a:t>17</a:t>
            </a:fld>
            <a:endParaRPr lang="en-US"/>
          </a:p>
        </p:txBody>
      </p:sp>
      <p:sp>
        <p:nvSpPr>
          <p:cNvPr id="4" name="Title 3"/>
          <p:cNvSpPr>
            <a:spLocks noGrp="1"/>
          </p:cNvSpPr>
          <p:nvPr>
            <p:ph type="title"/>
          </p:nvPr>
        </p:nvSpPr>
        <p:spPr/>
        <p:txBody>
          <a:bodyPr/>
          <a:lstStyle/>
          <a:p>
            <a:r>
              <a:rPr lang="en-US" dirty="0"/>
              <a:t>Revised Partitioning</a:t>
            </a:r>
          </a:p>
        </p:txBody>
      </p:sp>
      <p:grpSp>
        <p:nvGrpSpPr>
          <p:cNvPr id="6" name="Group 5"/>
          <p:cNvGrpSpPr/>
          <p:nvPr/>
        </p:nvGrpSpPr>
        <p:grpSpPr>
          <a:xfrm>
            <a:off x="2860675" y="2027238"/>
            <a:ext cx="755650" cy="733425"/>
            <a:chOff x="2860675" y="2027238"/>
            <a:chExt cx="755650" cy="733425"/>
          </a:xfrm>
        </p:grpSpPr>
        <p:sp>
          <p:nvSpPr>
            <p:cNvPr id="21" name="Down Arrow 20"/>
            <p:cNvSpPr/>
            <p:nvPr/>
          </p:nvSpPr>
          <p:spPr>
            <a:xfrm>
              <a:off x="3124200" y="2379663"/>
              <a:ext cx="228600" cy="381000"/>
            </a:xfrm>
            <a:prstGeom prst="downArrow">
              <a:avLst/>
            </a:prstGeom>
            <a:solidFill>
              <a:schemeClr val="accent3"/>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latin typeface="Consolas" panose="020B0609020204030204" pitchFamily="49" charset="0"/>
              </a:endParaRPr>
            </a:p>
          </p:txBody>
        </p:sp>
        <p:sp>
          <p:nvSpPr>
            <p:cNvPr id="23" name="TextBox 18"/>
            <p:cNvSpPr txBox="1">
              <a:spLocks noChangeArrowheads="1"/>
            </p:cNvSpPr>
            <p:nvPr/>
          </p:nvSpPr>
          <p:spPr bwMode="auto">
            <a:xfrm>
              <a:off x="2860675" y="2027238"/>
              <a:ext cx="755650" cy="369332"/>
            </a:xfrm>
            <a:prstGeom prst="rect">
              <a:avLst/>
            </a:prstGeom>
            <a:noFill/>
            <a:ln w="9525">
              <a:noFill/>
              <a:miter lim="800000"/>
              <a:headEnd/>
              <a:tailEnd/>
            </a:ln>
          </p:spPr>
          <p:txBody>
            <a:bodyPr>
              <a:spAutoFit/>
            </a:bodyPr>
            <a:lstStyle/>
            <a:p>
              <a:pPr algn="ctr"/>
              <a:r>
                <a:rPr lang="en-US" b="1">
                  <a:latin typeface="Consolas" panose="020B0609020204030204" pitchFamily="49" charset="0"/>
                  <a:cs typeface="Courier New" pitchFamily="49" charset="0"/>
                </a:rPr>
                <a:t>up</a:t>
              </a:r>
            </a:p>
          </p:txBody>
        </p:sp>
      </p:grpSp>
      <p:grpSp>
        <p:nvGrpSpPr>
          <p:cNvPr id="5" name="Group 4"/>
          <p:cNvGrpSpPr/>
          <p:nvPr/>
        </p:nvGrpSpPr>
        <p:grpSpPr>
          <a:xfrm>
            <a:off x="4648200" y="2027238"/>
            <a:ext cx="755650" cy="733425"/>
            <a:chOff x="6003925" y="2027238"/>
            <a:chExt cx="755650" cy="733425"/>
          </a:xfrm>
        </p:grpSpPr>
        <p:sp>
          <p:nvSpPr>
            <p:cNvPr id="22" name="Down Arrow 21"/>
            <p:cNvSpPr/>
            <p:nvPr/>
          </p:nvSpPr>
          <p:spPr>
            <a:xfrm>
              <a:off x="6267450" y="2379663"/>
              <a:ext cx="228600" cy="381000"/>
            </a:xfrm>
            <a:prstGeom prst="down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latin typeface="Consolas" panose="020B0609020204030204" pitchFamily="49" charset="0"/>
              </a:endParaRPr>
            </a:p>
          </p:txBody>
        </p:sp>
        <p:sp>
          <p:nvSpPr>
            <p:cNvPr id="24" name="TextBox 19"/>
            <p:cNvSpPr txBox="1">
              <a:spLocks noChangeArrowheads="1"/>
            </p:cNvSpPr>
            <p:nvPr/>
          </p:nvSpPr>
          <p:spPr bwMode="auto">
            <a:xfrm>
              <a:off x="6003925" y="2027238"/>
              <a:ext cx="755650" cy="369332"/>
            </a:xfrm>
            <a:prstGeom prst="rect">
              <a:avLst/>
            </a:prstGeom>
            <a:noFill/>
            <a:ln w="9525">
              <a:noFill/>
              <a:miter lim="800000"/>
              <a:headEnd/>
              <a:tailEnd/>
            </a:ln>
          </p:spPr>
          <p:txBody>
            <a:bodyPr>
              <a:spAutoFit/>
            </a:bodyPr>
            <a:lstStyle/>
            <a:p>
              <a:pPr algn="ctr"/>
              <a:r>
                <a:rPr lang="en-US" b="1" dirty="0">
                  <a:latin typeface="Consolas" panose="020B0609020204030204" pitchFamily="49" charset="0"/>
                  <a:cs typeface="Courier New" pitchFamily="49" charset="0"/>
                </a:rPr>
                <a:t>down</a:t>
              </a:r>
            </a:p>
          </p:txBody>
        </p:sp>
      </p:grpSp>
    </p:spTree>
    <p:extLst>
      <p:ext uri="{BB962C8B-B14F-4D97-AF65-F5344CB8AC3E}">
        <p14:creationId xmlns:p14="http://schemas.microsoft.com/office/powerpoint/2010/main" val="1583807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4418" name="Group 7"/>
          <p:cNvGrpSpPr>
            <a:grpSpLocks/>
          </p:cNvGrpSpPr>
          <p:nvPr/>
        </p:nvGrpSpPr>
        <p:grpSpPr bwMode="auto">
          <a:xfrm>
            <a:off x="2533650" y="2760663"/>
            <a:ext cx="4076700" cy="457200"/>
            <a:chOff x="940761" y="3218432"/>
            <a:chExt cx="4076700" cy="457200"/>
          </a:xfrm>
        </p:grpSpPr>
        <p:grpSp>
          <p:nvGrpSpPr>
            <p:cNvPr id="444420" name="Group 8"/>
            <p:cNvGrpSpPr>
              <a:grpSpLocks/>
            </p:cNvGrpSpPr>
            <p:nvPr/>
          </p:nvGrpSpPr>
          <p:grpSpPr bwMode="auto">
            <a:xfrm>
              <a:off x="940761" y="3218432"/>
              <a:ext cx="2272048" cy="457200"/>
              <a:chOff x="1524000" y="3505200"/>
              <a:chExt cx="2272048" cy="457200"/>
            </a:xfrm>
          </p:grpSpPr>
          <p:sp>
            <p:nvSpPr>
              <p:cNvPr id="15" name="Rectangle 14"/>
              <p:cNvSpPr/>
              <p:nvPr/>
            </p:nvSpPr>
            <p:spPr>
              <a:xfrm>
                <a:off x="1524000" y="3505200"/>
                <a:ext cx="457200" cy="457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1" dirty="0">
                    <a:solidFill>
                      <a:prstClr val="black"/>
                    </a:solidFill>
                    <a:latin typeface="Consolas" panose="020B0609020204030204" pitchFamily="49" charset="0"/>
                    <a:cs typeface="Courier New" pitchFamily="49" charset="0"/>
                  </a:rPr>
                  <a:t>44</a:t>
                </a:r>
              </a:p>
            </p:txBody>
          </p:sp>
          <p:sp>
            <p:nvSpPr>
              <p:cNvPr id="16" name="Rectangle 15"/>
              <p:cNvSpPr/>
              <p:nvPr/>
            </p:nvSpPr>
            <p:spPr>
              <a:xfrm>
                <a:off x="1966913"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12</a:t>
                </a:r>
              </a:p>
            </p:txBody>
          </p:sp>
          <p:sp>
            <p:nvSpPr>
              <p:cNvPr id="17" name="Rectangle 16"/>
              <p:cNvSpPr/>
              <p:nvPr/>
            </p:nvSpPr>
            <p:spPr>
              <a:xfrm>
                <a:off x="2424113"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23</a:t>
                </a:r>
              </a:p>
            </p:txBody>
          </p:sp>
          <p:sp>
            <p:nvSpPr>
              <p:cNvPr id="18" name="Rectangle 17"/>
              <p:cNvSpPr/>
              <p:nvPr/>
            </p:nvSpPr>
            <p:spPr>
              <a:xfrm>
                <a:off x="2881313"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43</a:t>
                </a:r>
              </a:p>
            </p:txBody>
          </p:sp>
          <p:sp>
            <p:nvSpPr>
              <p:cNvPr id="19" name="Rectangle 18"/>
              <p:cNvSpPr/>
              <p:nvPr/>
            </p:nvSpPr>
            <p:spPr>
              <a:xfrm>
                <a:off x="3338513"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33</a:t>
                </a:r>
              </a:p>
            </p:txBody>
          </p:sp>
        </p:grpSp>
        <p:grpSp>
          <p:nvGrpSpPr>
            <p:cNvPr id="444421" name="Group 9"/>
            <p:cNvGrpSpPr>
              <a:grpSpLocks/>
            </p:cNvGrpSpPr>
            <p:nvPr/>
          </p:nvGrpSpPr>
          <p:grpSpPr bwMode="auto">
            <a:xfrm>
              <a:off x="3202613" y="3218432"/>
              <a:ext cx="1814848" cy="457200"/>
              <a:chOff x="1524000" y="3505200"/>
              <a:chExt cx="1814848" cy="457200"/>
            </a:xfrm>
          </p:grpSpPr>
          <p:sp>
            <p:nvSpPr>
              <p:cNvPr id="11" name="Rectangle 10"/>
              <p:cNvSpPr/>
              <p:nvPr/>
            </p:nvSpPr>
            <p:spPr>
              <a:xfrm>
                <a:off x="1524336"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75</a:t>
                </a:r>
              </a:p>
            </p:txBody>
          </p:sp>
          <p:sp>
            <p:nvSpPr>
              <p:cNvPr id="12" name="Rectangle 11"/>
              <p:cNvSpPr/>
              <p:nvPr/>
            </p:nvSpPr>
            <p:spPr>
              <a:xfrm>
                <a:off x="1967248"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64</a:t>
                </a:r>
              </a:p>
            </p:txBody>
          </p:sp>
          <p:sp>
            <p:nvSpPr>
              <p:cNvPr id="13" name="Rectangle 12"/>
              <p:cNvSpPr/>
              <p:nvPr/>
            </p:nvSpPr>
            <p:spPr>
              <a:xfrm>
                <a:off x="2424448"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77</a:t>
                </a:r>
              </a:p>
            </p:txBody>
          </p:sp>
          <p:sp>
            <p:nvSpPr>
              <p:cNvPr id="14" name="Rectangle 13"/>
              <p:cNvSpPr/>
              <p:nvPr/>
            </p:nvSpPr>
            <p:spPr>
              <a:xfrm>
                <a:off x="2881648"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55</a:t>
                </a:r>
              </a:p>
            </p:txBody>
          </p:sp>
        </p:grpSp>
      </p:grpSp>
      <p:sp>
        <p:nvSpPr>
          <p:cNvPr id="20" name="Rectangle 19"/>
          <p:cNvSpPr/>
          <p:nvPr/>
        </p:nvSpPr>
        <p:spPr>
          <a:xfrm>
            <a:off x="2697230" y="3810000"/>
            <a:ext cx="3619500" cy="990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800" dirty="0"/>
              <a:t>When down and up cross…</a:t>
            </a:r>
          </a:p>
        </p:txBody>
      </p:sp>
      <p:sp>
        <p:nvSpPr>
          <p:cNvPr id="2" name="Footer Placeholder 1"/>
          <p:cNvSpPr>
            <a:spLocks noGrp="1"/>
          </p:cNvSpPr>
          <p:nvPr>
            <p:ph type="ftr" sz="quarter" idx="11"/>
          </p:nvPr>
        </p:nvSpPr>
        <p:spPr/>
        <p:txBody>
          <a:bodyPr/>
          <a:lstStyle/>
          <a:p>
            <a:pPr>
              <a:defRPr/>
            </a:pPr>
            <a:r>
              <a:rPr lang="en-US"/>
              <a:t>Sorting</a:t>
            </a:r>
          </a:p>
        </p:txBody>
      </p:sp>
      <p:sp>
        <p:nvSpPr>
          <p:cNvPr id="3" name="Slide Number Placeholder 2"/>
          <p:cNvSpPr>
            <a:spLocks noGrp="1"/>
          </p:cNvSpPr>
          <p:nvPr>
            <p:ph type="sldNum" sz="quarter" idx="12"/>
          </p:nvPr>
        </p:nvSpPr>
        <p:spPr/>
        <p:txBody>
          <a:bodyPr/>
          <a:lstStyle/>
          <a:p>
            <a:pPr>
              <a:defRPr/>
            </a:pPr>
            <a:fld id="{0D7B5496-982B-480A-8085-B08F2CA91C21}" type="slidenum">
              <a:rPr lang="en-US" smtClean="0"/>
              <a:pPr>
                <a:defRPr/>
              </a:pPr>
              <a:t>18</a:t>
            </a:fld>
            <a:endParaRPr lang="en-US"/>
          </a:p>
        </p:txBody>
      </p:sp>
      <p:sp>
        <p:nvSpPr>
          <p:cNvPr id="4" name="Title 3"/>
          <p:cNvSpPr>
            <a:spLocks noGrp="1"/>
          </p:cNvSpPr>
          <p:nvPr>
            <p:ph type="title"/>
          </p:nvPr>
        </p:nvSpPr>
        <p:spPr/>
        <p:txBody>
          <a:bodyPr/>
          <a:lstStyle/>
          <a:p>
            <a:r>
              <a:rPr lang="en-US" dirty="0"/>
              <a:t>Revised Partitioning</a:t>
            </a:r>
          </a:p>
        </p:txBody>
      </p:sp>
      <p:grpSp>
        <p:nvGrpSpPr>
          <p:cNvPr id="6" name="Group 5"/>
          <p:cNvGrpSpPr/>
          <p:nvPr/>
        </p:nvGrpSpPr>
        <p:grpSpPr>
          <a:xfrm>
            <a:off x="4654550" y="2027238"/>
            <a:ext cx="755650" cy="733425"/>
            <a:chOff x="2860675" y="2027238"/>
            <a:chExt cx="755650" cy="733425"/>
          </a:xfrm>
        </p:grpSpPr>
        <p:sp>
          <p:nvSpPr>
            <p:cNvPr id="21" name="Down Arrow 20"/>
            <p:cNvSpPr/>
            <p:nvPr/>
          </p:nvSpPr>
          <p:spPr>
            <a:xfrm>
              <a:off x="3124200" y="2379663"/>
              <a:ext cx="228600" cy="381000"/>
            </a:xfrm>
            <a:prstGeom prst="downArrow">
              <a:avLst/>
            </a:prstGeom>
            <a:solidFill>
              <a:schemeClr val="accent3"/>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latin typeface="Consolas" panose="020B0609020204030204" pitchFamily="49" charset="0"/>
              </a:endParaRPr>
            </a:p>
          </p:txBody>
        </p:sp>
        <p:sp>
          <p:nvSpPr>
            <p:cNvPr id="23" name="TextBox 18"/>
            <p:cNvSpPr txBox="1">
              <a:spLocks noChangeArrowheads="1"/>
            </p:cNvSpPr>
            <p:nvPr/>
          </p:nvSpPr>
          <p:spPr bwMode="auto">
            <a:xfrm>
              <a:off x="2860675" y="2027238"/>
              <a:ext cx="755650" cy="369332"/>
            </a:xfrm>
            <a:prstGeom prst="rect">
              <a:avLst/>
            </a:prstGeom>
            <a:noFill/>
            <a:ln w="9525">
              <a:noFill/>
              <a:miter lim="800000"/>
              <a:headEnd/>
              <a:tailEnd/>
            </a:ln>
          </p:spPr>
          <p:txBody>
            <a:bodyPr>
              <a:spAutoFit/>
            </a:bodyPr>
            <a:lstStyle/>
            <a:p>
              <a:pPr algn="ctr"/>
              <a:r>
                <a:rPr lang="en-US" b="1">
                  <a:latin typeface="Consolas" panose="020B0609020204030204" pitchFamily="49" charset="0"/>
                  <a:cs typeface="Courier New" pitchFamily="49" charset="0"/>
                </a:rPr>
                <a:t>up</a:t>
              </a:r>
            </a:p>
          </p:txBody>
        </p:sp>
      </p:grpSp>
      <p:grpSp>
        <p:nvGrpSpPr>
          <p:cNvPr id="5" name="Group 4"/>
          <p:cNvGrpSpPr/>
          <p:nvPr/>
        </p:nvGrpSpPr>
        <p:grpSpPr>
          <a:xfrm>
            <a:off x="4191000" y="2027238"/>
            <a:ext cx="755650" cy="733425"/>
            <a:chOff x="6003925" y="2027238"/>
            <a:chExt cx="755650" cy="733425"/>
          </a:xfrm>
        </p:grpSpPr>
        <p:sp>
          <p:nvSpPr>
            <p:cNvPr id="22" name="Down Arrow 21"/>
            <p:cNvSpPr/>
            <p:nvPr/>
          </p:nvSpPr>
          <p:spPr>
            <a:xfrm>
              <a:off x="6267450" y="2379663"/>
              <a:ext cx="228600" cy="381000"/>
            </a:xfrm>
            <a:prstGeom prst="down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latin typeface="Consolas" panose="020B0609020204030204" pitchFamily="49" charset="0"/>
              </a:endParaRPr>
            </a:p>
          </p:txBody>
        </p:sp>
        <p:sp>
          <p:nvSpPr>
            <p:cNvPr id="24" name="TextBox 19"/>
            <p:cNvSpPr txBox="1">
              <a:spLocks noChangeArrowheads="1"/>
            </p:cNvSpPr>
            <p:nvPr/>
          </p:nvSpPr>
          <p:spPr bwMode="auto">
            <a:xfrm>
              <a:off x="6003925" y="2027238"/>
              <a:ext cx="755650" cy="369332"/>
            </a:xfrm>
            <a:prstGeom prst="rect">
              <a:avLst/>
            </a:prstGeom>
            <a:noFill/>
            <a:ln w="9525">
              <a:noFill/>
              <a:miter lim="800000"/>
              <a:headEnd/>
              <a:tailEnd/>
            </a:ln>
          </p:spPr>
          <p:txBody>
            <a:bodyPr>
              <a:spAutoFit/>
            </a:bodyPr>
            <a:lstStyle/>
            <a:p>
              <a:pPr algn="ctr"/>
              <a:r>
                <a:rPr lang="en-US" b="1" dirty="0">
                  <a:latin typeface="Consolas" panose="020B0609020204030204" pitchFamily="49" charset="0"/>
                  <a:cs typeface="Courier New" pitchFamily="49" charset="0"/>
                </a:rPr>
                <a:t>down</a:t>
              </a:r>
            </a:p>
          </p:txBody>
        </p:sp>
      </p:grpSp>
    </p:spTree>
    <p:extLst>
      <p:ext uri="{BB962C8B-B14F-4D97-AF65-F5344CB8AC3E}">
        <p14:creationId xmlns:p14="http://schemas.microsoft.com/office/powerpoint/2010/main" val="134717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4418" name="Group 7"/>
          <p:cNvGrpSpPr>
            <a:grpSpLocks/>
          </p:cNvGrpSpPr>
          <p:nvPr/>
        </p:nvGrpSpPr>
        <p:grpSpPr bwMode="auto">
          <a:xfrm>
            <a:off x="2533650" y="2760663"/>
            <a:ext cx="4076700" cy="457200"/>
            <a:chOff x="940761" y="3218432"/>
            <a:chExt cx="4076700" cy="457200"/>
          </a:xfrm>
        </p:grpSpPr>
        <p:grpSp>
          <p:nvGrpSpPr>
            <p:cNvPr id="444420" name="Group 8"/>
            <p:cNvGrpSpPr>
              <a:grpSpLocks/>
            </p:cNvGrpSpPr>
            <p:nvPr/>
          </p:nvGrpSpPr>
          <p:grpSpPr bwMode="auto">
            <a:xfrm>
              <a:off x="940761" y="3218432"/>
              <a:ext cx="2272048" cy="457200"/>
              <a:chOff x="1524000" y="3505200"/>
              <a:chExt cx="2272048" cy="457200"/>
            </a:xfrm>
          </p:grpSpPr>
          <p:sp>
            <p:nvSpPr>
              <p:cNvPr id="15" name="Rectangle 14"/>
              <p:cNvSpPr/>
              <p:nvPr/>
            </p:nvSpPr>
            <p:spPr>
              <a:xfrm>
                <a:off x="1524000" y="3505200"/>
                <a:ext cx="457200" cy="45720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1" dirty="0">
                    <a:solidFill>
                      <a:prstClr val="black"/>
                    </a:solidFill>
                    <a:latin typeface="Consolas" panose="020B0609020204030204" pitchFamily="49" charset="0"/>
                    <a:cs typeface="Courier New" pitchFamily="49" charset="0"/>
                  </a:rPr>
                  <a:t>33</a:t>
                </a:r>
              </a:p>
            </p:txBody>
          </p:sp>
          <p:sp>
            <p:nvSpPr>
              <p:cNvPr id="16" name="Rectangle 15"/>
              <p:cNvSpPr/>
              <p:nvPr/>
            </p:nvSpPr>
            <p:spPr>
              <a:xfrm>
                <a:off x="1966913"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12</a:t>
                </a:r>
              </a:p>
            </p:txBody>
          </p:sp>
          <p:sp>
            <p:nvSpPr>
              <p:cNvPr id="17" name="Rectangle 16"/>
              <p:cNvSpPr/>
              <p:nvPr/>
            </p:nvSpPr>
            <p:spPr>
              <a:xfrm>
                <a:off x="2424113"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23</a:t>
                </a:r>
              </a:p>
            </p:txBody>
          </p:sp>
          <p:sp>
            <p:nvSpPr>
              <p:cNvPr id="18" name="Rectangle 17"/>
              <p:cNvSpPr/>
              <p:nvPr/>
            </p:nvSpPr>
            <p:spPr>
              <a:xfrm>
                <a:off x="2881313"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43</a:t>
                </a:r>
              </a:p>
            </p:txBody>
          </p:sp>
          <p:sp>
            <p:nvSpPr>
              <p:cNvPr id="19" name="Rectangle 18"/>
              <p:cNvSpPr/>
              <p:nvPr/>
            </p:nvSpPr>
            <p:spPr>
              <a:xfrm>
                <a:off x="3338513" y="3505200"/>
                <a:ext cx="457200" cy="457200"/>
              </a:xfrm>
              <a:prstGeom prst="rect">
                <a:avLst/>
              </a:prstGeom>
              <a:solidFill>
                <a:srgbClr val="FF0000"/>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44</a:t>
                </a:r>
              </a:p>
            </p:txBody>
          </p:sp>
        </p:grpSp>
        <p:grpSp>
          <p:nvGrpSpPr>
            <p:cNvPr id="444421" name="Group 9"/>
            <p:cNvGrpSpPr>
              <a:grpSpLocks/>
            </p:cNvGrpSpPr>
            <p:nvPr/>
          </p:nvGrpSpPr>
          <p:grpSpPr bwMode="auto">
            <a:xfrm>
              <a:off x="3202613" y="3218432"/>
              <a:ext cx="1814848" cy="457200"/>
              <a:chOff x="1524000" y="3505200"/>
              <a:chExt cx="1814848" cy="457200"/>
            </a:xfrm>
          </p:grpSpPr>
          <p:sp>
            <p:nvSpPr>
              <p:cNvPr id="11" name="Rectangle 10"/>
              <p:cNvSpPr/>
              <p:nvPr/>
            </p:nvSpPr>
            <p:spPr>
              <a:xfrm>
                <a:off x="1524336"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75</a:t>
                </a:r>
              </a:p>
            </p:txBody>
          </p:sp>
          <p:sp>
            <p:nvSpPr>
              <p:cNvPr id="12" name="Rectangle 11"/>
              <p:cNvSpPr/>
              <p:nvPr/>
            </p:nvSpPr>
            <p:spPr>
              <a:xfrm>
                <a:off x="1967248"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64</a:t>
                </a:r>
              </a:p>
            </p:txBody>
          </p:sp>
          <p:sp>
            <p:nvSpPr>
              <p:cNvPr id="13" name="Rectangle 12"/>
              <p:cNvSpPr/>
              <p:nvPr/>
            </p:nvSpPr>
            <p:spPr>
              <a:xfrm>
                <a:off x="2424448"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77</a:t>
                </a:r>
              </a:p>
            </p:txBody>
          </p:sp>
          <p:sp>
            <p:nvSpPr>
              <p:cNvPr id="14" name="Rectangle 13"/>
              <p:cNvSpPr/>
              <p:nvPr/>
            </p:nvSpPr>
            <p:spPr>
              <a:xfrm>
                <a:off x="2881648" y="35052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prstClr val="black"/>
                    </a:solidFill>
                    <a:latin typeface="Consolas" panose="020B0609020204030204" pitchFamily="49" charset="0"/>
                    <a:cs typeface="Courier New" pitchFamily="49" charset="0"/>
                  </a:rPr>
                  <a:t>55</a:t>
                </a:r>
              </a:p>
            </p:txBody>
          </p:sp>
        </p:grpSp>
      </p:grpSp>
      <p:sp>
        <p:nvSpPr>
          <p:cNvPr id="20" name="Rectangle 19"/>
          <p:cNvSpPr/>
          <p:nvPr/>
        </p:nvSpPr>
        <p:spPr>
          <a:xfrm>
            <a:off x="2697230" y="3810000"/>
            <a:ext cx="3619500" cy="990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800" dirty="0"/>
              <a:t>Exchange first with down</a:t>
            </a:r>
          </a:p>
          <a:p>
            <a:pPr algn="ctr">
              <a:defRPr/>
            </a:pPr>
            <a:r>
              <a:rPr lang="en-US" dirty="0"/>
              <a:t>down becomes pivot</a:t>
            </a:r>
            <a:endParaRPr lang="en-US" sz="1800" dirty="0"/>
          </a:p>
        </p:txBody>
      </p:sp>
      <p:sp>
        <p:nvSpPr>
          <p:cNvPr id="2" name="Footer Placeholder 1"/>
          <p:cNvSpPr>
            <a:spLocks noGrp="1"/>
          </p:cNvSpPr>
          <p:nvPr>
            <p:ph type="ftr" sz="quarter" idx="11"/>
          </p:nvPr>
        </p:nvSpPr>
        <p:spPr/>
        <p:txBody>
          <a:bodyPr/>
          <a:lstStyle/>
          <a:p>
            <a:pPr>
              <a:defRPr/>
            </a:pPr>
            <a:r>
              <a:rPr lang="en-US"/>
              <a:t>Sorting</a:t>
            </a:r>
          </a:p>
        </p:txBody>
      </p:sp>
      <p:sp>
        <p:nvSpPr>
          <p:cNvPr id="3" name="Slide Number Placeholder 2"/>
          <p:cNvSpPr>
            <a:spLocks noGrp="1"/>
          </p:cNvSpPr>
          <p:nvPr>
            <p:ph type="sldNum" sz="quarter" idx="12"/>
          </p:nvPr>
        </p:nvSpPr>
        <p:spPr/>
        <p:txBody>
          <a:bodyPr/>
          <a:lstStyle/>
          <a:p>
            <a:pPr>
              <a:defRPr/>
            </a:pPr>
            <a:fld id="{0D7B5496-982B-480A-8085-B08F2CA91C21}" type="slidenum">
              <a:rPr lang="en-US" smtClean="0"/>
              <a:pPr>
                <a:defRPr/>
              </a:pPr>
              <a:t>19</a:t>
            </a:fld>
            <a:endParaRPr lang="en-US"/>
          </a:p>
        </p:txBody>
      </p:sp>
      <p:sp>
        <p:nvSpPr>
          <p:cNvPr id="4" name="Title 3"/>
          <p:cNvSpPr>
            <a:spLocks noGrp="1"/>
          </p:cNvSpPr>
          <p:nvPr>
            <p:ph type="title"/>
          </p:nvPr>
        </p:nvSpPr>
        <p:spPr/>
        <p:txBody>
          <a:bodyPr/>
          <a:lstStyle/>
          <a:p>
            <a:r>
              <a:rPr lang="en-US" dirty="0"/>
              <a:t>Revised Partitioning</a:t>
            </a:r>
          </a:p>
        </p:txBody>
      </p:sp>
      <p:grpSp>
        <p:nvGrpSpPr>
          <p:cNvPr id="6" name="Group 5"/>
          <p:cNvGrpSpPr/>
          <p:nvPr/>
        </p:nvGrpSpPr>
        <p:grpSpPr>
          <a:xfrm>
            <a:off x="4654550" y="2027238"/>
            <a:ext cx="755650" cy="733425"/>
            <a:chOff x="2860675" y="2027238"/>
            <a:chExt cx="755650" cy="733425"/>
          </a:xfrm>
        </p:grpSpPr>
        <p:sp>
          <p:nvSpPr>
            <p:cNvPr id="21" name="Down Arrow 20"/>
            <p:cNvSpPr/>
            <p:nvPr/>
          </p:nvSpPr>
          <p:spPr>
            <a:xfrm>
              <a:off x="3124200" y="2379663"/>
              <a:ext cx="228600" cy="381000"/>
            </a:xfrm>
            <a:prstGeom prst="downArrow">
              <a:avLst/>
            </a:prstGeom>
            <a:solidFill>
              <a:schemeClr val="accent3"/>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latin typeface="Consolas" panose="020B0609020204030204" pitchFamily="49" charset="0"/>
              </a:endParaRPr>
            </a:p>
          </p:txBody>
        </p:sp>
        <p:sp>
          <p:nvSpPr>
            <p:cNvPr id="23" name="TextBox 18"/>
            <p:cNvSpPr txBox="1">
              <a:spLocks noChangeArrowheads="1"/>
            </p:cNvSpPr>
            <p:nvPr/>
          </p:nvSpPr>
          <p:spPr bwMode="auto">
            <a:xfrm>
              <a:off x="2860675" y="2027238"/>
              <a:ext cx="755650" cy="369332"/>
            </a:xfrm>
            <a:prstGeom prst="rect">
              <a:avLst/>
            </a:prstGeom>
            <a:noFill/>
            <a:ln w="9525">
              <a:noFill/>
              <a:miter lim="800000"/>
              <a:headEnd/>
              <a:tailEnd/>
            </a:ln>
          </p:spPr>
          <p:txBody>
            <a:bodyPr>
              <a:spAutoFit/>
            </a:bodyPr>
            <a:lstStyle/>
            <a:p>
              <a:pPr algn="ctr"/>
              <a:r>
                <a:rPr lang="en-US" b="1">
                  <a:latin typeface="Consolas" panose="020B0609020204030204" pitchFamily="49" charset="0"/>
                  <a:cs typeface="Courier New" pitchFamily="49" charset="0"/>
                </a:rPr>
                <a:t>up</a:t>
              </a:r>
            </a:p>
          </p:txBody>
        </p:sp>
      </p:grpSp>
      <p:grpSp>
        <p:nvGrpSpPr>
          <p:cNvPr id="5" name="Group 4"/>
          <p:cNvGrpSpPr/>
          <p:nvPr/>
        </p:nvGrpSpPr>
        <p:grpSpPr>
          <a:xfrm>
            <a:off x="4191000" y="2027238"/>
            <a:ext cx="755650" cy="733425"/>
            <a:chOff x="6003925" y="2027238"/>
            <a:chExt cx="755650" cy="733425"/>
          </a:xfrm>
        </p:grpSpPr>
        <p:sp>
          <p:nvSpPr>
            <p:cNvPr id="22" name="Down Arrow 21"/>
            <p:cNvSpPr/>
            <p:nvPr/>
          </p:nvSpPr>
          <p:spPr>
            <a:xfrm>
              <a:off x="6267450" y="2379663"/>
              <a:ext cx="228600" cy="381000"/>
            </a:xfrm>
            <a:prstGeom prst="down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latin typeface="Consolas" panose="020B0609020204030204" pitchFamily="49" charset="0"/>
              </a:endParaRPr>
            </a:p>
          </p:txBody>
        </p:sp>
        <p:sp>
          <p:nvSpPr>
            <p:cNvPr id="24" name="TextBox 19"/>
            <p:cNvSpPr txBox="1">
              <a:spLocks noChangeArrowheads="1"/>
            </p:cNvSpPr>
            <p:nvPr/>
          </p:nvSpPr>
          <p:spPr bwMode="auto">
            <a:xfrm>
              <a:off x="6003925" y="2027238"/>
              <a:ext cx="755650" cy="369332"/>
            </a:xfrm>
            <a:prstGeom prst="rect">
              <a:avLst/>
            </a:prstGeom>
            <a:noFill/>
            <a:ln w="9525">
              <a:noFill/>
              <a:miter lim="800000"/>
              <a:headEnd/>
              <a:tailEnd/>
            </a:ln>
          </p:spPr>
          <p:txBody>
            <a:bodyPr>
              <a:spAutoFit/>
            </a:bodyPr>
            <a:lstStyle/>
            <a:p>
              <a:pPr algn="ctr"/>
              <a:r>
                <a:rPr lang="en-US" b="1" dirty="0">
                  <a:latin typeface="Consolas" panose="020B0609020204030204" pitchFamily="49" charset="0"/>
                  <a:cs typeface="Courier New" pitchFamily="49" charset="0"/>
                </a:rPr>
                <a:t>down</a:t>
              </a:r>
            </a:p>
          </p:txBody>
        </p:sp>
      </p:grpSp>
    </p:spTree>
    <p:extLst>
      <p:ext uri="{BB962C8B-B14F-4D97-AF65-F5344CB8AC3E}">
        <p14:creationId xmlns:p14="http://schemas.microsoft.com/office/powerpoint/2010/main" val="1694116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10 - Quicksort</a:t>
            </a:r>
          </a:p>
        </p:txBody>
      </p:sp>
      <p:sp>
        <p:nvSpPr>
          <p:cNvPr id="4" name="Footer Placeholder 3"/>
          <p:cNvSpPr>
            <a:spLocks noGrp="1"/>
          </p:cNvSpPr>
          <p:nvPr>
            <p:ph type="ftr" sz="quarter" idx="11"/>
          </p:nvPr>
        </p:nvSpPr>
        <p:spPr/>
        <p:txBody>
          <a:bodyPr/>
          <a:lstStyle/>
          <a:p>
            <a:pPr>
              <a:defRPr/>
            </a:pPr>
            <a:r>
              <a:rPr lang="en-US"/>
              <a:t>Sorting</a:t>
            </a:r>
            <a:endParaRPr lang="en-US" dirty="0"/>
          </a:p>
        </p:txBody>
      </p:sp>
      <p:sp>
        <p:nvSpPr>
          <p:cNvPr id="5" name="Slide Number Placeholder 4"/>
          <p:cNvSpPr>
            <a:spLocks noGrp="1"/>
          </p:cNvSpPr>
          <p:nvPr>
            <p:ph type="sldNum" sz="quarter" idx="12"/>
          </p:nvPr>
        </p:nvSpPr>
        <p:spPr/>
        <p:txBody>
          <a:bodyPr/>
          <a:lstStyle/>
          <a:p>
            <a:pPr>
              <a:defRPr/>
            </a:pPr>
            <a:fld id="{0D7B5496-982B-480A-8085-B08F2CA91C21}" type="slidenum">
              <a:rPr lang="en-US" smtClean="0"/>
              <a:pPr>
                <a:defRPr/>
              </a:pPr>
              <a:t>2</a:t>
            </a:fld>
            <a:endParaRPr lang="en-US" dirty="0"/>
          </a:p>
        </p:txBody>
      </p:sp>
      <p:sp>
        <p:nvSpPr>
          <p:cNvPr id="6" name="TextBox 5"/>
          <p:cNvSpPr txBox="1"/>
          <p:nvPr/>
        </p:nvSpPr>
        <p:spPr>
          <a:xfrm>
            <a:off x="838200" y="1676400"/>
            <a:ext cx="7467600" cy="4832092"/>
          </a:xfrm>
          <a:prstGeom prst="rect">
            <a:avLst/>
          </a:prstGeom>
          <a:noFill/>
        </p:spPr>
        <p:txBody>
          <a:bodyPr wrap="square" rtlCol="0">
            <a:spAutoFit/>
          </a:bodyPr>
          <a:lstStyle/>
          <a:p>
            <a:pPr>
              <a:spcAft>
                <a:spcPts val="1200"/>
              </a:spcAft>
            </a:pPr>
            <a:r>
              <a:rPr lang="en-US" sz="2400" b="1" dirty="0"/>
              <a:t>"Quicksort is a sorting algorithm developed by Tony Hoare that, on average, makes O(n log n) comparisons to sort n items.  It is also known as partition-exchange sort.</a:t>
            </a:r>
          </a:p>
          <a:p>
            <a:pPr>
              <a:spcAft>
                <a:spcPts val="1200"/>
              </a:spcAft>
            </a:pPr>
            <a:r>
              <a:rPr lang="en-US" sz="2400" b="1" dirty="0"/>
              <a:t>In the worst case, Quicksort makes O(n</a:t>
            </a:r>
            <a:r>
              <a:rPr lang="en-US" sz="2400" b="1" baseline="30000" dirty="0"/>
              <a:t>2</a:t>
            </a:r>
            <a:r>
              <a:rPr lang="en-US" sz="2400" b="1" dirty="0"/>
              <a:t>) comparisons, though this behavior is rare. Quicksort is typically faster in practice than other O(n log n) algorithms.</a:t>
            </a:r>
          </a:p>
          <a:p>
            <a:pPr>
              <a:spcAft>
                <a:spcPts val="1200"/>
              </a:spcAft>
            </a:pPr>
            <a:r>
              <a:rPr lang="en-US" sz="2400" b="1" dirty="0"/>
              <a:t>Additionally, quicksort's sequential and localized memory references work well with a cache. Quicksort can be implemented as an in-place partitioning algorithm."</a:t>
            </a:r>
            <a:endParaRPr lang="en-US" sz="2400" dirty="0"/>
          </a:p>
        </p:txBody>
      </p:sp>
    </p:spTree>
    <p:extLst>
      <p:ext uri="{BB962C8B-B14F-4D97-AF65-F5344CB8AC3E}">
        <p14:creationId xmlns:p14="http://schemas.microsoft.com/office/powerpoint/2010/main" val="3957812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for Revised </a:t>
            </a:r>
            <a:r>
              <a:rPr lang="en-US" sz="4000" dirty="0">
                <a:latin typeface="Courier New" pitchFamily="49" charset="0"/>
                <a:cs typeface="Courier New" pitchFamily="49" charset="0"/>
              </a:rPr>
              <a:t>partition</a:t>
            </a:r>
            <a:endParaRPr lang="en-US" dirty="0"/>
          </a:p>
        </p:txBody>
      </p:sp>
      <p:sp>
        <p:nvSpPr>
          <p:cNvPr id="3" name="Footer Placeholder 2"/>
          <p:cNvSpPr>
            <a:spLocks noGrp="1"/>
          </p:cNvSpPr>
          <p:nvPr>
            <p:ph type="ftr" sz="quarter" idx="11"/>
          </p:nvPr>
        </p:nvSpPr>
        <p:spPr/>
        <p:txBody>
          <a:bodyPr/>
          <a:lstStyle/>
          <a:p>
            <a:pPr>
              <a:defRPr/>
            </a:pPr>
            <a:r>
              <a:rPr lang="en-US"/>
              <a:t>Sorting</a:t>
            </a:r>
            <a:endParaRPr lang="en-US" dirty="0"/>
          </a:p>
        </p:txBody>
      </p:sp>
      <p:sp>
        <p:nvSpPr>
          <p:cNvPr id="4" name="Slide Number Placeholder 3"/>
          <p:cNvSpPr>
            <a:spLocks noGrp="1"/>
          </p:cNvSpPr>
          <p:nvPr>
            <p:ph type="sldNum" sz="quarter" idx="12"/>
          </p:nvPr>
        </p:nvSpPr>
        <p:spPr/>
        <p:txBody>
          <a:bodyPr/>
          <a:lstStyle/>
          <a:p>
            <a:pPr>
              <a:defRPr/>
            </a:pPr>
            <a:fld id="{F59D9B86-AB8B-404F-8D86-C97B35C4C67E}" type="slidenum">
              <a:rPr lang="en-US" smtClean="0"/>
              <a:pPr>
                <a:defRPr/>
              </a:pPr>
              <a:t>20</a:t>
            </a:fld>
            <a:endParaRPr lang="en-US" dirty="0"/>
          </a:p>
        </p:txBody>
      </p:sp>
      <p:sp>
        <p:nvSpPr>
          <p:cNvPr id="5" name="TextBox 4"/>
          <p:cNvSpPr txBox="1"/>
          <p:nvPr/>
        </p:nvSpPr>
        <p:spPr>
          <a:xfrm>
            <a:off x="594360" y="1219200"/>
            <a:ext cx="8473440" cy="5601533"/>
          </a:xfrm>
          <a:prstGeom prst="rect">
            <a:avLst/>
          </a:prstGeom>
          <a:noFill/>
        </p:spPr>
        <p:txBody>
          <a:bodyPr wrap="square" rtlCol="0">
            <a:spAutoFit/>
          </a:bodyPr>
          <a:lstStyle/>
          <a:p>
            <a:r>
              <a:rPr lang="en-US" sz="1200" b="1" dirty="0">
                <a:latin typeface="Consolas" panose="020B0609020204030204" pitchFamily="49" charset="0"/>
              </a:rPr>
              <a:t>/** Partition the table so that left values are less than pivot and right are greater</a:t>
            </a:r>
          </a:p>
          <a:p>
            <a:r>
              <a:rPr lang="en-US" sz="1200" b="1" dirty="0">
                <a:latin typeface="Consolas" panose="020B0609020204030204" pitchFamily="49" charset="0"/>
              </a:rPr>
              <a:t>    then or equal to pivot.</a:t>
            </a:r>
          </a:p>
          <a:p>
            <a:r>
              <a:rPr lang="en-US" sz="1200" b="1" dirty="0">
                <a:latin typeface="Consolas" panose="020B0609020204030204" pitchFamily="49" charset="0"/>
              </a:rPr>
              <a:t>    @return The position of the pivot value (originally at first) */</a:t>
            </a:r>
          </a:p>
          <a:p>
            <a:r>
              <a:rPr lang="en-US" sz="1200" b="1" dirty="0">
                <a:latin typeface="Consolas" panose="020B0609020204030204" pitchFamily="49" charset="0"/>
              </a:rPr>
              <a:t>template&lt;</a:t>
            </a:r>
            <a:r>
              <a:rPr lang="en-US" sz="1200" b="1" dirty="0" err="1">
                <a:latin typeface="Consolas" panose="020B0609020204030204" pitchFamily="49" charset="0"/>
              </a:rPr>
              <a:t>typename</a:t>
            </a:r>
            <a:r>
              <a:rPr lang="en-US" sz="1200" b="1" dirty="0">
                <a:latin typeface="Consolas" panose="020B0609020204030204" pitchFamily="49" charset="0"/>
              </a:rPr>
              <a:t> RI&gt;</a:t>
            </a:r>
          </a:p>
          <a:p>
            <a:r>
              <a:rPr lang="en-US" sz="1200" b="1" dirty="0">
                <a:latin typeface="Consolas" panose="020B0609020204030204" pitchFamily="49" charset="0"/>
              </a:rPr>
              <a:t>RI partition(RI first, RI last)</a:t>
            </a:r>
          </a:p>
          <a:p>
            <a:r>
              <a:rPr lang="en-US" sz="1200" b="1" dirty="0">
                <a:latin typeface="Consolas" panose="020B0609020204030204" pitchFamily="49" charset="0"/>
              </a:rPr>
              <a:t>{</a:t>
            </a:r>
          </a:p>
          <a:p>
            <a:r>
              <a:rPr lang="en-US" sz="1400" b="1" dirty="0">
                <a:solidFill>
                  <a:srgbClr val="FF0000"/>
                </a:solidFill>
                <a:latin typeface="Consolas" panose="020B0609020204030204" pitchFamily="49" charset="0"/>
              </a:rPr>
              <a:t>   /* Put the median of table[first], table[middle], table[last - 1]</a:t>
            </a:r>
          </a:p>
          <a:p>
            <a:r>
              <a:rPr lang="en-US" sz="1400" b="1" dirty="0">
                <a:solidFill>
                  <a:srgbClr val="FF0000"/>
                </a:solidFill>
                <a:latin typeface="Consolas" panose="020B0609020204030204" pitchFamily="49" charset="0"/>
              </a:rPr>
              <a:t>      into table[first], and use this value as the pivot. */</a:t>
            </a:r>
          </a:p>
          <a:p>
            <a:r>
              <a:rPr lang="en-US" sz="1400" b="1" dirty="0">
                <a:solidFill>
                  <a:srgbClr val="FF0000"/>
                </a:solidFill>
                <a:latin typeface="Consolas" panose="020B0609020204030204" pitchFamily="49" charset="0"/>
              </a:rPr>
              <a:t>   bubble_sort3(first, last);</a:t>
            </a:r>
          </a:p>
          <a:p>
            <a:r>
              <a:rPr lang="en-US" sz="1400" b="1" dirty="0">
                <a:solidFill>
                  <a:srgbClr val="FF0000"/>
                </a:solidFill>
                <a:latin typeface="Consolas" panose="020B0609020204030204" pitchFamily="49" charset="0"/>
              </a:rPr>
              <a:t>   // Swap first element with middle element.</a:t>
            </a:r>
          </a:p>
          <a:p>
            <a:r>
              <a:rPr lang="en-US" sz="1400" b="1" dirty="0">
                <a:solidFill>
                  <a:srgbClr val="FF0000"/>
                </a:solidFill>
                <a:latin typeface="Consolas" panose="020B0609020204030204" pitchFamily="49" charset="0"/>
              </a:rPr>
              <a:t>   std::</a:t>
            </a:r>
            <a:r>
              <a:rPr lang="en-US" sz="1400" b="1" dirty="0" err="1">
                <a:solidFill>
                  <a:srgbClr val="FF0000"/>
                </a:solidFill>
                <a:latin typeface="Consolas" panose="020B0609020204030204" pitchFamily="49" charset="0"/>
              </a:rPr>
              <a:t>iter_swap</a:t>
            </a:r>
            <a:r>
              <a:rPr lang="en-US" sz="1400" b="1" dirty="0">
                <a:solidFill>
                  <a:srgbClr val="FF0000"/>
                </a:solidFill>
                <a:latin typeface="Consolas" panose="020B0609020204030204" pitchFamily="49" charset="0"/>
              </a:rPr>
              <a:t>(first, first + (last - first) / 2);</a:t>
            </a:r>
          </a:p>
          <a:p>
            <a:r>
              <a:rPr lang="en-US" sz="1200" b="1" dirty="0">
                <a:latin typeface="Consolas" panose="020B0609020204030204" pitchFamily="49" charset="0"/>
              </a:rPr>
              <a:t>   // Start up and down at either end of the sequence with first as pivot</a:t>
            </a:r>
          </a:p>
          <a:p>
            <a:r>
              <a:rPr lang="en-US" sz="1200" b="1" dirty="0">
                <a:latin typeface="Consolas" panose="020B0609020204030204" pitchFamily="49" charset="0"/>
              </a:rPr>
              <a:t>   RI up = first + 1;</a:t>
            </a:r>
          </a:p>
          <a:p>
            <a:r>
              <a:rPr lang="en-US" sz="1200" b="1" dirty="0">
                <a:latin typeface="Consolas" panose="020B0609020204030204" pitchFamily="49" charset="0"/>
              </a:rPr>
              <a:t>   RI down = last - 1;</a:t>
            </a:r>
          </a:p>
          <a:p>
            <a:r>
              <a:rPr lang="en-US" sz="1200" b="1" dirty="0">
                <a:latin typeface="Consolas" panose="020B0609020204030204" pitchFamily="49" charset="0"/>
              </a:rPr>
              <a:t>   do</a:t>
            </a:r>
          </a:p>
          <a:p>
            <a:r>
              <a:rPr lang="en-US" sz="1200" b="1" dirty="0">
                <a:latin typeface="Consolas" panose="020B0609020204030204" pitchFamily="49" charset="0"/>
              </a:rPr>
              <a:t>   {</a:t>
            </a:r>
          </a:p>
          <a:p>
            <a:r>
              <a:rPr lang="en-US" sz="1200" b="1" dirty="0">
                <a:latin typeface="Consolas" panose="020B0609020204030204" pitchFamily="49" charset="0"/>
              </a:rPr>
              <a:t>      /* Invariant:	All items in table[first] through table[up - 1] &lt;= table[first]</a:t>
            </a:r>
          </a:p>
          <a:p>
            <a:r>
              <a:rPr lang="en-US" sz="1200" b="1" dirty="0">
                <a:latin typeface="Consolas" panose="020B0609020204030204" pitchFamily="49" charset="0"/>
              </a:rPr>
              <a:t>		All items in table[down + 1] through table[last - 1] &gt; table[first] */</a:t>
            </a:r>
          </a:p>
          <a:p>
            <a:r>
              <a:rPr lang="en-US" sz="1200" b="1" dirty="0">
                <a:latin typeface="Consolas" panose="020B0609020204030204" pitchFamily="49" charset="0"/>
              </a:rPr>
              <a:t>      while ((up != last - 1) &amp;&amp; !(*first &lt; *up)) ++up;</a:t>
            </a:r>
          </a:p>
          <a:p>
            <a:r>
              <a:rPr lang="en-US" sz="1200" b="1" dirty="0">
                <a:latin typeface="Consolas" panose="020B0609020204030204" pitchFamily="49" charset="0"/>
              </a:rPr>
              <a:t>      // Assert: up equals last - 1 or table[up] &gt; table[first].</a:t>
            </a:r>
          </a:p>
          <a:p>
            <a:r>
              <a:rPr lang="en-US" sz="1200" b="1" dirty="0">
                <a:latin typeface="Consolas" panose="020B0609020204030204" pitchFamily="49" charset="0"/>
              </a:rPr>
              <a:t>      while (*first &lt; *down) --down;</a:t>
            </a:r>
          </a:p>
          <a:p>
            <a:r>
              <a:rPr lang="en-US" sz="1200" b="1" dirty="0">
                <a:latin typeface="Consolas" panose="020B0609020204030204" pitchFamily="49" charset="0"/>
              </a:rPr>
              <a:t>      // Assert: down equals first or table[down] &lt;= table[first].</a:t>
            </a:r>
          </a:p>
          <a:p>
            <a:r>
              <a:rPr lang="en-US" sz="1200" b="1" dirty="0">
                <a:latin typeface="Consolas" panose="020B0609020204030204" pitchFamily="49" charset="0"/>
              </a:rPr>
              <a:t>      // if up is to the left of down, exchange table[up] and table[down].</a:t>
            </a:r>
          </a:p>
          <a:p>
            <a:r>
              <a:rPr lang="en-US" sz="1200" b="1" dirty="0">
                <a:latin typeface="Consolas" panose="020B0609020204030204" pitchFamily="49" charset="0"/>
              </a:rPr>
              <a:t>      if (up &lt; down) std::</a:t>
            </a:r>
            <a:r>
              <a:rPr lang="en-US" sz="1200" b="1" dirty="0" err="1">
                <a:latin typeface="Consolas" panose="020B0609020204030204" pitchFamily="49" charset="0"/>
              </a:rPr>
              <a:t>iter_swap</a:t>
            </a:r>
            <a:r>
              <a:rPr lang="en-US" sz="1200" b="1" dirty="0">
                <a:latin typeface="Consolas" panose="020B0609020204030204" pitchFamily="49" charset="0"/>
              </a:rPr>
              <a:t>(up, down);</a:t>
            </a:r>
          </a:p>
          <a:p>
            <a:r>
              <a:rPr lang="en-US" sz="1200" b="1" dirty="0">
                <a:latin typeface="Consolas" panose="020B0609020204030204" pitchFamily="49" charset="0"/>
              </a:rPr>
              <a:t>   } while (up &lt; down); // Repeat while up is left of down.</a:t>
            </a:r>
          </a:p>
          <a:p>
            <a:r>
              <a:rPr lang="en-US" sz="1200" b="1" dirty="0">
                <a:latin typeface="Consolas" panose="020B0609020204030204" pitchFamily="49" charset="0"/>
              </a:rPr>
              <a:t>   // Exchange table[first] and table[down] thus putting the pivot value where it belongs.</a:t>
            </a:r>
          </a:p>
          <a:p>
            <a:r>
              <a:rPr lang="en-US" sz="1200" b="1" dirty="0">
                <a:latin typeface="Consolas" panose="020B0609020204030204" pitchFamily="49" charset="0"/>
              </a:rPr>
              <a:t>   std::</a:t>
            </a:r>
            <a:r>
              <a:rPr lang="en-US" sz="1200" b="1" dirty="0" err="1">
                <a:latin typeface="Consolas" panose="020B0609020204030204" pitchFamily="49" charset="0"/>
              </a:rPr>
              <a:t>iter_swap</a:t>
            </a:r>
            <a:r>
              <a:rPr lang="en-US" sz="1200" b="1" dirty="0">
                <a:latin typeface="Consolas" panose="020B0609020204030204" pitchFamily="49" charset="0"/>
              </a:rPr>
              <a:t>(first, down);</a:t>
            </a:r>
          </a:p>
          <a:p>
            <a:r>
              <a:rPr lang="en-US" sz="1200" b="1" dirty="0">
                <a:latin typeface="Consolas" panose="020B0609020204030204" pitchFamily="49" charset="0"/>
              </a:rPr>
              <a:t>   return down;   // Return position of pivot.</a:t>
            </a:r>
          </a:p>
          <a:p>
            <a:r>
              <a:rPr lang="en-US" sz="1200" b="1" dirty="0">
                <a:latin typeface="Consolas" panose="020B0609020204030204" pitchFamily="49" charset="0"/>
              </a:rPr>
              <a:t>}</a:t>
            </a:r>
          </a:p>
        </p:txBody>
      </p:sp>
    </p:spTree>
    <p:extLst>
      <p:ext uri="{BB962C8B-B14F-4D97-AF65-F5344CB8AC3E}">
        <p14:creationId xmlns:p14="http://schemas.microsoft.com/office/powerpoint/2010/main" val="2938805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onkey programm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 y="76200"/>
            <a:ext cx="9033019"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01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Quicksort Commands</a:t>
            </a:r>
          </a:p>
        </p:txBody>
      </p:sp>
      <p:sp>
        <p:nvSpPr>
          <p:cNvPr id="3" name="Footer Placeholder 2"/>
          <p:cNvSpPr>
            <a:spLocks noGrp="1"/>
          </p:cNvSpPr>
          <p:nvPr>
            <p:ph type="ftr" sz="quarter" idx="11"/>
          </p:nvPr>
        </p:nvSpPr>
        <p:spPr/>
        <p:txBody>
          <a:bodyPr/>
          <a:lstStyle/>
          <a:p>
            <a:pPr>
              <a:defRPr/>
            </a:pPr>
            <a:r>
              <a:rPr lang="en-US"/>
              <a:t>Recursion</a:t>
            </a:r>
            <a:endParaRPr lang="en-US" dirty="0"/>
          </a:p>
        </p:txBody>
      </p:sp>
      <p:sp>
        <p:nvSpPr>
          <p:cNvPr id="4" name="Slide Number Placeholder 3"/>
          <p:cNvSpPr>
            <a:spLocks noGrp="1"/>
          </p:cNvSpPr>
          <p:nvPr>
            <p:ph type="sldNum" sz="quarter" idx="12"/>
          </p:nvPr>
        </p:nvSpPr>
        <p:spPr/>
        <p:txBody>
          <a:bodyPr/>
          <a:lstStyle/>
          <a:p>
            <a:pPr>
              <a:defRPr/>
            </a:pPr>
            <a:fld id="{F59D9B86-AB8B-404F-8D86-C97B35C4C67E}" type="slidenum">
              <a:rPr lang="en-US" smtClean="0"/>
              <a:pPr>
                <a:defRPr/>
              </a:pPr>
              <a:t>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263884290"/>
              </p:ext>
            </p:extLst>
          </p:nvPr>
        </p:nvGraphicFramePr>
        <p:xfrm>
          <a:off x="418700" y="1334695"/>
          <a:ext cx="8420500" cy="659130"/>
        </p:xfrm>
        <a:graphic>
          <a:graphicData uri="http://schemas.openxmlformats.org/drawingml/2006/table">
            <a:tbl>
              <a:tblPr/>
              <a:tblGrid>
                <a:gridCol w="20959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205002">
                <a:tc>
                  <a:txBody>
                    <a:bodyPr/>
                    <a:lstStyle/>
                    <a:p>
                      <a:r>
                        <a:rPr lang="en-US" sz="1000" b="1" dirty="0">
                          <a:solidFill>
                            <a:schemeClr val="bg1"/>
                          </a:solidFill>
                          <a:effectLst/>
                        </a:rPr>
                        <a:t>COMMAND</a:t>
                      </a:r>
                      <a:endParaRPr lang="en-US" sz="1000" dirty="0">
                        <a:solidFill>
                          <a:schemeClr val="bg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sz="1000" b="1" dirty="0">
                          <a:solidFill>
                            <a:schemeClr val="bg1"/>
                          </a:solidFill>
                        </a:rPr>
                        <a:t>DESCRIPTION</a:t>
                      </a:r>
                      <a:endParaRPr lang="en-US" sz="10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sz="1000" b="1" dirty="0">
                          <a:solidFill>
                            <a:schemeClr val="bg1"/>
                          </a:solidFill>
                        </a:rPr>
                        <a:t>OUTPUT</a:t>
                      </a:r>
                      <a:endParaRPr lang="en-US" sz="10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0"/>
                  </a:ext>
                </a:extLst>
              </a:tr>
              <a:tr h="396892">
                <a:tc>
                  <a:txBody>
                    <a:bodyPr/>
                    <a:lstStyle/>
                    <a:p>
                      <a:pPr fontAlgn="t"/>
                      <a:r>
                        <a:rPr lang="en-US" sz="1050" b="1" dirty="0">
                          <a:effectLst/>
                        </a:rPr>
                        <a:t>QuickSort &lt;capacity&gt;</a:t>
                      </a:r>
                      <a:endParaRPr lang="en-US" sz="1050" dirty="0">
                        <a:effectLst/>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050" dirty="0">
                          <a:effectLst/>
                        </a:rPr>
                        <a:t>Dynamically allocate a QuickSort array of size capacity. Set current number of elements (Size) to 0.</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050" dirty="0">
                          <a:effectLst/>
                        </a:rPr>
                        <a:t>OK</a:t>
                      </a:r>
                    </a:p>
                    <a:p>
                      <a:pPr fontAlgn="t"/>
                      <a:r>
                        <a:rPr lang="en-US" sz="1050" dirty="0">
                          <a:effectLst/>
                        </a:rPr>
                        <a:t>Error</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2575572"/>
              </p:ext>
            </p:extLst>
          </p:nvPr>
        </p:nvGraphicFramePr>
        <p:xfrm>
          <a:off x="418700" y="1996229"/>
          <a:ext cx="8420500" cy="415290"/>
        </p:xfrm>
        <a:graphic>
          <a:graphicData uri="http://schemas.openxmlformats.org/drawingml/2006/table">
            <a:tbl>
              <a:tblPr/>
              <a:tblGrid>
                <a:gridCol w="20959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0">
                <a:tc>
                  <a:txBody>
                    <a:bodyPr/>
                    <a:lstStyle/>
                    <a:p>
                      <a:pPr fontAlgn="t"/>
                      <a:r>
                        <a:rPr lang="en-US" sz="1050" b="1" dirty="0" err="1">
                          <a:effectLst/>
                        </a:rPr>
                        <a:t>AddToArray</a:t>
                      </a:r>
                      <a:r>
                        <a:rPr lang="en-US" sz="1050" b="1" dirty="0">
                          <a:effectLst/>
                        </a:rPr>
                        <a:t> &lt;data1&gt; &lt;data2&gt;...</a:t>
                      </a:r>
                      <a:endParaRPr lang="en-US" sz="1050" dirty="0">
                        <a:effectLst/>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050" dirty="0">
                          <a:effectLst/>
                        </a:rPr>
                        <a:t>Add data element(s) to QuickSort array. Duplicates are allowed. Dynamically increase array size as needed (double array capacity for each increase.)</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050" dirty="0">
                          <a:effectLst/>
                        </a:rPr>
                        <a:t>OK</a:t>
                      </a:r>
                    </a:p>
                    <a:p>
                      <a:pPr fontAlgn="t"/>
                      <a:r>
                        <a:rPr lang="en-US" sz="1050" dirty="0">
                          <a:effectLst/>
                        </a:rPr>
                        <a:t>Error</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386905313"/>
              </p:ext>
            </p:extLst>
          </p:nvPr>
        </p:nvGraphicFramePr>
        <p:xfrm>
          <a:off x="418700" y="2410923"/>
          <a:ext cx="8420500" cy="255270"/>
        </p:xfrm>
        <a:graphic>
          <a:graphicData uri="http://schemas.openxmlformats.org/drawingml/2006/table">
            <a:tbl>
              <a:tblPr/>
              <a:tblGrid>
                <a:gridCol w="20959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0">
                <a:tc>
                  <a:txBody>
                    <a:bodyPr/>
                    <a:lstStyle/>
                    <a:p>
                      <a:pPr fontAlgn="t"/>
                      <a:r>
                        <a:rPr lang="en-US" sz="1050" b="1" dirty="0">
                          <a:effectLst/>
                        </a:rPr>
                        <a:t>Capacity</a:t>
                      </a:r>
                      <a:endParaRPr lang="en-US" sz="1050" dirty="0">
                        <a:effectLst/>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050" dirty="0">
                          <a:effectLst/>
                        </a:rPr>
                        <a:t>Return the size of the QuickSort array.</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050" dirty="0">
                          <a:effectLst/>
                        </a:rPr>
                        <a:t>size</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198527023"/>
              </p:ext>
            </p:extLst>
          </p:nvPr>
        </p:nvGraphicFramePr>
        <p:xfrm>
          <a:off x="418700" y="3168785"/>
          <a:ext cx="8420500" cy="575310"/>
        </p:xfrm>
        <a:graphic>
          <a:graphicData uri="http://schemas.openxmlformats.org/drawingml/2006/table">
            <a:tbl>
              <a:tblPr/>
              <a:tblGrid>
                <a:gridCol w="20959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297590">
                <a:tc>
                  <a:txBody>
                    <a:bodyPr/>
                    <a:lstStyle/>
                    <a:p>
                      <a:pPr fontAlgn="t"/>
                      <a:r>
                        <a:rPr lang="en-US" sz="1050" b="1" dirty="0">
                          <a:effectLst/>
                        </a:rPr>
                        <a:t>Sort &lt;left&gt; &lt;right&gt;</a:t>
                      </a:r>
                      <a:endParaRPr lang="en-US" sz="1050" dirty="0">
                        <a:effectLst/>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050" dirty="0">
                          <a:effectLst/>
                        </a:rPr>
                        <a:t>QuickSort the elements in the QuickSort array from index &lt;left&gt; to index &lt;right&gt; (where &lt;right&gt; is one past last element) using median and partition functions.</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050" dirty="0">
                          <a:effectLst/>
                        </a:rPr>
                        <a:t>OK</a:t>
                      </a:r>
                    </a:p>
                    <a:p>
                      <a:pPr fontAlgn="t"/>
                      <a:r>
                        <a:rPr lang="en-US" sz="1050" dirty="0">
                          <a:effectLst/>
                        </a:rPr>
                        <a:t>Error</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969167870"/>
              </p:ext>
            </p:extLst>
          </p:nvPr>
        </p:nvGraphicFramePr>
        <p:xfrm>
          <a:off x="418700" y="4146967"/>
          <a:ext cx="8420500" cy="575310"/>
        </p:xfrm>
        <a:graphic>
          <a:graphicData uri="http://schemas.openxmlformats.org/drawingml/2006/table">
            <a:tbl>
              <a:tblPr/>
              <a:tblGrid>
                <a:gridCol w="20959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372167">
                <a:tc>
                  <a:txBody>
                    <a:bodyPr/>
                    <a:lstStyle/>
                    <a:p>
                      <a:pPr fontAlgn="t"/>
                      <a:r>
                        <a:rPr lang="en-US" sz="1050" b="1" dirty="0">
                          <a:effectLst/>
                        </a:rPr>
                        <a:t>MedianOfThree &lt;left&gt; &lt;right&gt;</a:t>
                      </a:r>
                      <a:endParaRPr lang="en-US" sz="1050" b="1" dirty="0">
                        <a:solidFill>
                          <a:srgbClr val="FF0000"/>
                        </a:solidFill>
                        <a:effectLst/>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050" dirty="0">
                          <a:effectLst/>
                        </a:rPr>
                        <a:t>1) Calculate the middle index (middle = (left + right)/2), then 2) bubble-sort the values at the left, middle, and right indices. (&lt;right&gt; is one past last element.)</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050" dirty="0">
                          <a:effectLst/>
                        </a:rPr>
                        <a:t>Pivot</a:t>
                      </a:r>
                      <a:r>
                        <a:rPr lang="en-US" sz="1050" baseline="0" dirty="0">
                          <a:effectLst/>
                        </a:rPr>
                        <a:t> Index</a:t>
                      </a:r>
                    </a:p>
                    <a:p>
                      <a:pPr fontAlgn="t"/>
                      <a:r>
                        <a:rPr lang="en-US" sz="1050" baseline="0" dirty="0">
                          <a:effectLst/>
                        </a:rPr>
                        <a:t>-1 error</a:t>
                      </a:r>
                      <a:endParaRPr lang="en-US" sz="1050" dirty="0">
                        <a:effectLst/>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617745957"/>
              </p:ext>
            </p:extLst>
          </p:nvPr>
        </p:nvGraphicFramePr>
        <p:xfrm>
          <a:off x="418700" y="6035951"/>
          <a:ext cx="8420500" cy="415290"/>
        </p:xfrm>
        <a:graphic>
          <a:graphicData uri="http://schemas.openxmlformats.org/drawingml/2006/table">
            <a:tbl>
              <a:tblPr/>
              <a:tblGrid>
                <a:gridCol w="20959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295477">
                <a:tc>
                  <a:txBody>
                    <a:bodyPr/>
                    <a:lstStyle/>
                    <a:p>
                      <a:pPr fontAlgn="t"/>
                      <a:r>
                        <a:rPr lang="en-US" sz="1050" b="1" dirty="0">
                          <a:effectLst/>
                        </a:rPr>
                        <a:t>Stats</a:t>
                      </a:r>
                      <a:endParaRPr lang="en-US" sz="1050" b="1" i="1" dirty="0">
                        <a:effectLst/>
                      </a:endParaRPr>
                    </a:p>
                    <a:p>
                      <a:pPr marL="0" marR="0" lvl="0" indent="0" algn="l" defTabSz="914400" rtl="0" eaLnBrk="1" fontAlgn="t" latinLnBrk="0" hangingPunct="1">
                        <a:lnSpc>
                          <a:spcPct val="100000"/>
                        </a:lnSpc>
                        <a:spcBef>
                          <a:spcPts val="0"/>
                        </a:spcBef>
                        <a:spcAft>
                          <a:spcPts val="0"/>
                        </a:spcAft>
                        <a:buClrTx/>
                        <a:buSzTx/>
                        <a:buFontTx/>
                        <a:buNone/>
                        <a:tabLst/>
                        <a:defRPr/>
                      </a:pPr>
                      <a:r>
                        <a:rPr lang="en-US" sz="1050" b="1" dirty="0">
                          <a:solidFill>
                            <a:srgbClr val="FF0000"/>
                          </a:solidFill>
                          <a:effectLst/>
                        </a:rPr>
                        <a:t>(Bonus)</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050" dirty="0">
                          <a:effectLst/>
                        </a:rPr>
                        <a:t>Output the number of comparisons and exchanges used by the </a:t>
                      </a:r>
                      <a:r>
                        <a:rPr lang="en-US" sz="1050" dirty="0" err="1">
                          <a:effectLst/>
                        </a:rPr>
                        <a:t>SortAll</a:t>
                      </a:r>
                      <a:r>
                        <a:rPr lang="en-US" sz="1050" dirty="0">
                          <a:effectLst/>
                        </a:rPr>
                        <a:t> command.</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050" dirty="0" err="1">
                          <a:effectLst/>
                        </a:rPr>
                        <a:t>Comparisons,Exchanges</a:t>
                      </a:r>
                      <a:endParaRPr lang="en-US" sz="1050" dirty="0">
                        <a:effectLst/>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25789500"/>
              </p:ext>
            </p:extLst>
          </p:nvPr>
        </p:nvGraphicFramePr>
        <p:xfrm>
          <a:off x="418700" y="2667071"/>
          <a:ext cx="8420500" cy="255270"/>
        </p:xfrm>
        <a:graphic>
          <a:graphicData uri="http://schemas.openxmlformats.org/drawingml/2006/table">
            <a:tbl>
              <a:tblPr/>
              <a:tblGrid>
                <a:gridCol w="20959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0">
                <a:tc>
                  <a:txBody>
                    <a:bodyPr/>
                    <a:lstStyle/>
                    <a:p>
                      <a:pPr fontAlgn="t"/>
                      <a:r>
                        <a:rPr lang="en-US" sz="1050" b="1" dirty="0">
                          <a:effectLst/>
                        </a:rPr>
                        <a:t>Clear</a:t>
                      </a:r>
                      <a:endParaRPr lang="en-US" sz="1050" dirty="0">
                        <a:effectLst/>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050" dirty="0">
                          <a:effectLst/>
                        </a:rPr>
                        <a:t>Delete all nodes from the QuickSort array.</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050" dirty="0">
                          <a:effectLst/>
                        </a:rPr>
                        <a:t>OK</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865083998"/>
              </p:ext>
            </p:extLst>
          </p:nvPr>
        </p:nvGraphicFramePr>
        <p:xfrm>
          <a:off x="418700" y="2922740"/>
          <a:ext cx="8420500" cy="255270"/>
        </p:xfrm>
        <a:graphic>
          <a:graphicData uri="http://schemas.openxmlformats.org/drawingml/2006/table">
            <a:tbl>
              <a:tblPr/>
              <a:tblGrid>
                <a:gridCol w="20959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0">
                <a:tc>
                  <a:txBody>
                    <a:bodyPr/>
                    <a:lstStyle/>
                    <a:p>
                      <a:pPr fontAlgn="t"/>
                      <a:r>
                        <a:rPr lang="en-US" sz="1050" b="1" dirty="0">
                          <a:effectLst/>
                        </a:rPr>
                        <a:t>Size</a:t>
                      </a:r>
                      <a:endParaRPr lang="en-US" sz="1050" dirty="0">
                        <a:effectLst/>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050" dirty="0">
                          <a:effectLst/>
                        </a:rPr>
                        <a:t>Return the number of elements currently in the QuickSort array.</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050" dirty="0">
                          <a:effectLst/>
                        </a:rPr>
                        <a:t>elements</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812568302"/>
              </p:ext>
            </p:extLst>
          </p:nvPr>
        </p:nvGraphicFramePr>
        <p:xfrm>
          <a:off x="418700" y="3748523"/>
          <a:ext cx="8420500" cy="415290"/>
        </p:xfrm>
        <a:graphic>
          <a:graphicData uri="http://schemas.openxmlformats.org/drawingml/2006/table">
            <a:tbl>
              <a:tblPr/>
              <a:tblGrid>
                <a:gridCol w="20959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200525">
                <a:tc>
                  <a:txBody>
                    <a:bodyPr/>
                    <a:lstStyle/>
                    <a:p>
                      <a:pPr fontAlgn="t"/>
                      <a:r>
                        <a:rPr lang="en-US" sz="1050" b="1" dirty="0" err="1">
                          <a:effectLst/>
                        </a:rPr>
                        <a:t>SortAll</a:t>
                      </a:r>
                      <a:endParaRPr lang="en-US" sz="1050" dirty="0">
                        <a:effectLst/>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050" dirty="0">
                          <a:effectLst/>
                        </a:rPr>
                        <a:t>QuickSort all the elements in the QuickSort array using median and partition functions.</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050" dirty="0">
                          <a:effectLst/>
                        </a:rPr>
                        <a:t>OK</a:t>
                      </a:r>
                    </a:p>
                    <a:p>
                      <a:pPr fontAlgn="t"/>
                      <a:r>
                        <a:rPr lang="en-US" sz="1050" dirty="0">
                          <a:effectLst/>
                        </a:rPr>
                        <a:t>Error</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4021456402"/>
              </p:ext>
            </p:extLst>
          </p:nvPr>
        </p:nvGraphicFramePr>
        <p:xfrm>
          <a:off x="418700" y="4724114"/>
          <a:ext cx="8420500" cy="895350"/>
        </p:xfrm>
        <a:graphic>
          <a:graphicData uri="http://schemas.openxmlformats.org/drawingml/2006/table">
            <a:tbl>
              <a:tblPr/>
              <a:tblGrid>
                <a:gridCol w="20959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673566">
                <a:tc>
                  <a:txBody>
                    <a:bodyPr/>
                    <a:lstStyle/>
                    <a:p>
                      <a:pPr fontAlgn="t"/>
                      <a:r>
                        <a:rPr lang="en-US" sz="1050" b="1" dirty="0">
                          <a:effectLst/>
                        </a:rPr>
                        <a:t>Partition &lt;left&gt; &lt;right&gt; &lt;pivot&gt;</a:t>
                      </a:r>
                      <a:endParaRPr lang="en-US" sz="1050" b="1" dirty="0">
                        <a:solidFill>
                          <a:srgbClr val="FF0000"/>
                        </a:solidFill>
                        <a:effectLst/>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050" dirty="0">
                          <a:effectLst/>
                        </a:rPr>
                        <a:t>Using the revised pivot algorithm, partition the QuickSort array (&lt;left&gt;, &lt;right&gt; and &lt;pivot&gt; indexes) around the pivot value. Values smaller than the pivot should be placed to the left of the pivot while values larger than the pivot should be placed to the right of the pivot. (&lt;right&gt; is one past last element.)</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050" dirty="0">
                          <a:effectLst/>
                        </a:rPr>
                        <a:t>Pivot</a:t>
                      </a:r>
                      <a:r>
                        <a:rPr lang="en-US" sz="1050" baseline="0" dirty="0">
                          <a:effectLst/>
                        </a:rPr>
                        <a:t> Index</a:t>
                      </a:r>
                    </a:p>
                    <a:p>
                      <a:pPr fontAlgn="t"/>
                      <a:r>
                        <a:rPr lang="en-US" sz="1050" baseline="0" dirty="0">
                          <a:effectLst/>
                        </a:rPr>
                        <a:t>-1 error</a:t>
                      </a:r>
                      <a:endParaRPr lang="en-US" sz="1050" dirty="0">
                        <a:effectLst/>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231984986"/>
              </p:ext>
            </p:extLst>
          </p:nvPr>
        </p:nvGraphicFramePr>
        <p:xfrm>
          <a:off x="418700" y="5618258"/>
          <a:ext cx="8420500" cy="415290"/>
        </p:xfrm>
        <a:graphic>
          <a:graphicData uri="http://schemas.openxmlformats.org/drawingml/2006/table">
            <a:tbl>
              <a:tblPr/>
              <a:tblGrid>
                <a:gridCol w="20959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0">
                <a:tc>
                  <a:txBody>
                    <a:bodyPr/>
                    <a:lstStyle/>
                    <a:p>
                      <a:pPr fontAlgn="t"/>
                      <a:r>
                        <a:rPr lang="en-US" sz="1050" b="1" dirty="0" err="1">
                          <a:effectLst/>
                        </a:rPr>
                        <a:t>PrintArray</a:t>
                      </a:r>
                      <a:endParaRPr lang="en-US" sz="1050" b="1" dirty="0">
                        <a:solidFill>
                          <a:srgbClr val="FF0000"/>
                        </a:solidFill>
                        <a:effectLst/>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050" dirty="0">
                          <a:effectLst/>
                        </a:rPr>
                        <a:t>Print the contents of the QuickSort array as comma separated values (using a friend insertion (&lt;&lt;) operator and toString() function.)</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050" dirty="0">
                          <a:effectLst/>
                        </a:rPr>
                        <a:t>Array values. </a:t>
                      </a:r>
                    </a:p>
                    <a:p>
                      <a:pPr fontAlgn="t"/>
                      <a:r>
                        <a:rPr lang="en-US" sz="1050" dirty="0">
                          <a:effectLst/>
                        </a:rPr>
                        <a:t>Empty</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99224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Quicksort Example</a:t>
            </a:r>
          </a:p>
        </p:txBody>
      </p:sp>
      <p:sp>
        <p:nvSpPr>
          <p:cNvPr id="3" name="Footer Placeholder 2"/>
          <p:cNvSpPr>
            <a:spLocks noGrp="1"/>
          </p:cNvSpPr>
          <p:nvPr>
            <p:ph type="ftr" sz="quarter" idx="11"/>
          </p:nvPr>
        </p:nvSpPr>
        <p:spPr/>
        <p:txBody>
          <a:bodyPr/>
          <a:lstStyle/>
          <a:p>
            <a:pPr>
              <a:defRPr/>
            </a:pPr>
            <a:r>
              <a:rPr lang="en-US"/>
              <a:t>Sorting</a:t>
            </a:r>
            <a:endParaRPr lang="en-US" dirty="0"/>
          </a:p>
        </p:txBody>
      </p:sp>
      <p:sp>
        <p:nvSpPr>
          <p:cNvPr id="4" name="Slide Number Placeholder 3"/>
          <p:cNvSpPr>
            <a:spLocks noGrp="1"/>
          </p:cNvSpPr>
          <p:nvPr>
            <p:ph type="sldNum" sz="quarter" idx="12"/>
          </p:nvPr>
        </p:nvSpPr>
        <p:spPr/>
        <p:txBody>
          <a:bodyPr/>
          <a:lstStyle/>
          <a:p>
            <a:pPr>
              <a:defRPr/>
            </a:pPr>
            <a:fld id="{F59D9B86-AB8B-404F-8D86-C97B35C4C67E}" type="slidenum">
              <a:rPr lang="en-US" smtClean="0"/>
              <a:pPr>
                <a:defRPr/>
              </a:pPr>
              <a:t>4</a:t>
            </a:fld>
            <a:endParaRPr lang="en-US" dirty="0"/>
          </a:p>
        </p:txBody>
      </p:sp>
      <p:sp>
        <p:nvSpPr>
          <p:cNvPr id="5" name="TextBox 4"/>
          <p:cNvSpPr txBox="1"/>
          <p:nvPr/>
        </p:nvSpPr>
        <p:spPr>
          <a:xfrm>
            <a:off x="457200" y="1524000"/>
            <a:ext cx="3352800" cy="4770537"/>
          </a:xfrm>
          <a:prstGeom prst="rect">
            <a:avLst/>
          </a:prstGeom>
          <a:noFill/>
        </p:spPr>
        <p:txBody>
          <a:bodyPr wrap="square" rtlCol="0">
            <a:spAutoFit/>
          </a:bodyPr>
          <a:lstStyle/>
          <a:p>
            <a:r>
              <a:rPr lang="en-US" sz="1600" b="1" dirty="0">
                <a:latin typeface="Consolas" panose="020B0609020204030204" pitchFamily="49" charset="0"/>
                <a:cs typeface="Consolas" panose="020B0609020204030204" pitchFamily="49" charset="0"/>
              </a:rPr>
              <a:t>QuickSort 2</a:t>
            </a:r>
          </a:p>
          <a:p>
            <a:r>
              <a:rPr lang="en-US" sz="1600" b="1" dirty="0" err="1">
                <a:latin typeface="Consolas" panose="020B0609020204030204" pitchFamily="49" charset="0"/>
                <a:cs typeface="Consolas" panose="020B0609020204030204" pitchFamily="49" charset="0"/>
              </a:rPr>
              <a:t>AddToArray</a:t>
            </a:r>
            <a:r>
              <a:rPr lang="en-US" sz="1600" b="1" dirty="0">
                <a:latin typeface="Consolas" panose="020B0609020204030204" pitchFamily="49" charset="0"/>
                <a:cs typeface="Consolas" panose="020B0609020204030204" pitchFamily="49" charset="0"/>
              </a:rPr>
              <a:t> 1 6 5 4 2 8</a:t>
            </a:r>
          </a:p>
          <a:p>
            <a:r>
              <a:rPr lang="en-US" sz="1600" b="1" dirty="0" err="1">
                <a:latin typeface="Consolas" panose="020B0609020204030204" pitchFamily="49" charset="0"/>
                <a:cs typeface="Consolas" panose="020B0609020204030204" pitchFamily="49" charset="0"/>
              </a:rPr>
              <a:t>PrintArray</a:t>
            </a:r>
            <a:endParaRPr lang="en-US" sz="1600" b="1" dirty="0">
              <a:latin typeface="Consolas" panose="020B0609020204030204" pitchFamily="49" charset="0"/>
              <a:cs typeface="Consolas" panose="020B0609020204030204" pitchFamily="49" charset="0"/>
            </a:endParaRPr>
          </a:p>
          <a:p>
            <a:r>
              <a:rPr lang="en-US" sz="1600" b="1" dirty="0">
                <a:latin typeface="Consolas" panose="020B0609020204030204" pitchFamily="49" charset="0"/>
                <a:cs typeface="Consolas" panose="020B0609020204030204" pitchFamily="49" charset="0"/>
              </a:rPr>
              <a:t>Capacity</a:t>
            </a:r>
          </a:p>
          <a:p>
            <a:r>
              <a:rPr lang="en-US" sz="1600" b="1" dirty="0">
                <a:latin typeface="Consolas" panose="020B0609020204030204" pitchFamily="49" charset="0"/>
                <a:cs typeface="Consolas" panose="020B0609020204030204" pitchFamily="49" charset="0"/>
              </a:rPr>
              <a:t>Size</a:t>
            </a:r>
          </a:p>
          <a:p>
            <a:r>
              <a:rPr lang="en-US" sz="1600" b="1" dirty="0">
                <a:latin typeface="Consolas" panose="020B0609020204030204" pitchFamily="49" charset="0"/>
                <a:cs typeface="Consolas" panose="020B0609020204030204" pitchFamily="49" charset="0"/>
              </a:rPr>
              <a:t>Sort 0 3</a:t>
            </a:r>
          </a:p>
          <a:p>
            <a:r>
              <a:rPr lang="en-US" sz="1600" b="1" dirty="0" err="1">
                <a:latin typeface="Consolas" panose="020B0609020204030204" pitchFamily="49" charset="0"/>
                <a:cs typeface="Consolas" panose="020B0609020204030204" pitchFamily="49" charset="0"/>
              </a:rPr>
              <a:t>PrintArray</a:t>
            </a:r>
            <a:endParaRPr lang="en-US" sz="1600" b="1" dirty="0">
              <a:latin typeface="Consolas" panose="020B0609020204030204" pitchFamily="49" charset="0"/>
              <a:cs typeface="Consolas" panose="020B0609020204030204" pitchFamily="49" charset="0"/>
            </a:endParaRPr>
          </a:p>
          <a:p>
            <a:r>
              <a:rPr lang="en-US" sz="1600" b="1" dirty="0" err="1">
                <a:latin typeface="Consolas" panose="020B0609020204030204" pitchFamily="49" charset="0"/>
                <a:cs typeface="Consolas" panose="020B0609020204030204" pitchFamily="49" charset="0"/>
              </a:rPr>
              <a:t>AddToArray</a:t>
            </a:r>
            <a:r>
              <a:rPr lang="en-US" sz="1600" b="1" dirty="0">
                <a:latin typeface="Consolas" panose="020B0609020204030204" pitchFamily="49" charset="0"/>
                <a:cs typeface="Consolas" panose="020B0609020204030204" pitchFamily="49" charset="0"/>
              </a:rPr>
              <a:t> 6 -5 -1 -3 -2 -4</a:t>
            </a:r>
          </a:p>
          <a:p>
            <a:r>
              <a:rPr lang="en-US" sz="1600" b="1" dirty="0" err="1">
                <a:latin typeface="Consolas" panose="020B0609020204030204" pitchFamily="49" charset="0"/>
                <a:cs typeface="Consolas" panose="020B0609020204030204" pitchFamily="49" charset="0"/>
              </a:rPr>
              <a:t>PrintArray</a:t>
            </a:r>
            <a:endParaRPr lang="en-US" sz="1600" b="1" dirty="0">
              <a:latin typeface="Consolas" panose="020B0609020204030204" pitchFamily="49" charset="0"/>
              <a:cs typeface="Consolas" panose="020B0609020204030204" pitchFamily="49" charset="0"/>
            </a:endParaRPr>
          </a:p>
          <a:p>
            <a:r>
              <a:rPr lang="en-US" sz="1600" b="1" dirty="0">
                <a:latin typeface="Consolas" panose="020B0609020204030204" pitchFamily="49" charset="0"/>
                <a:cs typeface="Consolas" panose="020B0609020204030204" pitchFamily="49" charset="0"/>
              </a:rPr>
              <a:t>MedianOfThree 0 12</a:t>
            </a:r>
          </a:p>
          <a:p>
            <a:r>
              <a:rPr lang="en-US" sz="1600" b="1" dirty="0" err="1">
                <a:latin typeface="Consolas" panose="020B0609020204030204" pitchFamily="49" charset="0"/>
                <a:cs typeface="Consolas" panose="020B0609020204030204" pitchFamily="49" charset="0"/>
              </a:rPr>
              <a:t>PrintArray</a:t>
            </a:r>
            <a:endParaRPr lang="en-US" sz="1600" b="1" dirty="0">
              <a:latin typeface="Consolas" panose="020B0609020204030204" pitchFamily="49" charset="0"/>
              <a:cs typeface="Consolas" panose="020B0609020204030204" pitchFamily="49" charset="0"/>
            </a:endParaRPr>
          </a:p>
          <a:p>
            <a:r>
              <a:rPr lang="en-US" sz="1600" b="1" dirty="0">
                <a:latin typeface="Consolas" panose="020B0609020204030204" pitchFamily="49" charset="0"/>
                <a:cs typeface="Consolas" panose="020B0609020204030204" pitchFamily="49" charset="0"/>
              </a:rPr>
              <a:t>Partition 0 12 4</a:t>
            </a:r>
          </a:p>
          <a:p>
            <a:r>
              <a:rPr lang="en-US" sz="1600" b="1" dirty="0" err="1">
                <a:latin typeface="Consolas" panose="020B0609020204030204" pitchFamily="49" charset="0"/>
                <a:cs typeface="Consolas" panose="020B0609020204030204" pitchFamily="49" charset="0"/>
              </a:rPr>
              <a:t>PrintArray</a:t>
            </a:r>
            <a:endParaRPr lang="en-US" sz="1600" b="1" dirty="0">
              <a:latin typeface="Consolas" panose="020B0609020204030204" pitchFamily="49" charset="0"/>
              <a:cs typeface="Consolas" panose="020B0609020204030204" pitchFamily="49" charset="0"/>
            </a:endParaRPr>
          </a:p>
          <a:p>
            <a:r>
              <a:rPr lang="en-US" sz="1600" b="1" dirty="0">
                <a:latin typeface="Consolas" panose="020B0609020204030204" pitchFamily="49" charset="0"/>
                <a:cs typeface="Consolas" panose="020B0609020204030204" pitchFamily="49" charset="0"/>
              </a:rPr>
              <a:t>Size</a:t>
            </a:r>
          </a:p>
          <a:p>
            <a:r>
              <a:rPr lang="en-US" sz="1600" b="1" dirty="0" err="1">
                <a:latin typeface="Consolas" panose="020B0609020204030204" pitchFamily="49" charset="0"/>
                <a:cs typeface="Consolas" panose="020B0609020204030204" pitchFamily="49" charset="0"/>
              </a:rPr>
              <a:t>SortAll</a:t>
            </a:r>
            <a:endParaRPr lang="en-US" sz="1600" b="1" dirty="0">
              <a:latin typeface="Consolas" panose="020B0609020204030204" pitchFamily="49" charset="0"/>
              <a:cs typeface="Consolas" panose="020B0609020204030204" pitchFamily="49" charset="0"/>
            </a:endParaRPr>
          </a:p>
          <a:p>
            <a:r>
              <a:rPr lang="en-US" sz="1600" b="1" dirty="0" err="1">
                <a:latin typeface="Consolas" panose="020B0609020204030204" pitchFamily="49" charset="0"/>
                <a:cs typeface="Consolas" panose="020B0609020204030204" pitchFamily="49" charset="0"/>
              </a:rPr>
              <a:t>PrintArray</a:t>
            </a:r>
            <a:endParaRPr lang="en-US" sz="1600" b="1" dirty="0">
              <a:latin typeface="Consolas" panose="020B0609020204030204" pitchFamily="49" charset="0"/>
              <a:cs typeface="Consolas" panose="020B0609020204030204" pitchFamily="49" charset="0"/>
            </a:endParaRPr>
          </a:p>
          <a:p>
            <a:r>
              <a:rPr lang="en-US" sz="1600" b="1" dirty="0">
                <a:latin typeface="Consolas" panose="020B0609020204030204" pitchFamily="49" charset="0"/>
                <a:cs typeface="Consolas" panose="020B0609020204030204" pitchFamily="49" charset="0"/>
              </a:rPr>
              <a:t>Stats</a:t>
            </a:r>
          </a:p>
          <a:p>
            <a:r>
              <a:rPr lang="en-US" sz="1600" b="1" dirty="0">
                <a:latin typeface="Consolas" panose="020B0609020204030204" pitchFamily="49" charset="0"/>
                <a:cs typeface="Consolas" panose="020B0609020204030204" pitchFamily="49" charset="0"/>
              </a:rPr>
              <a:t>Clear </a:t>
            </a:r>
          </a:p>
          <a:p>
            <a:r>
              <a:rPr lang="en-US" sz="1600" b="1" dirty="0" err="1">
                <a:latin typeface="Consolas" panose="020B0609020204030204" pitchFamily="49" charset="0"/>
                <a:cs typeface="Consolas" panose="020B0609020204030204" pitchFamily="49" charset="0"/>
              </a:rPr>
              <a:t>PrintArray</a:t>
            </a:r>
            <a:endParaRPr lang="en-US" sz="1600" b="1" dirty="0">
              <a:latin typeface="Consolas" panose="020B0609020204030204" pitchFamily="49" charset="0"/>
              <a:cs typeface="Consolas" panose="020B0609020204030204" pitchFamily="49" charset="0"/>
            </a:endParaRPr>
          </a:p>
        </p:txBody>
      </p:sp>
      <p:sp>
        <p:nvSpPr>
          <p:cNvPr id="18" name="Rectangle 17"/>
          <p:cNvSpPr/>
          <p:nvPr/>
        </p:nvSpPr>
        <p:spPr>
          <a:xfrm>
            <a:off x="4106693" y="1524000"/>
            <a:ext cx="4572000" cy="2554545"/>
          </a:xfrm>
          <a:prstGeom prst="rect">
            <a:avLst/>
          </a:prstGeom>
        </p:spPr>
        <p:txBody>
          <a:bodyPr>
            <a:spAutoFit/>
          </a:bodyPr>
          <a:lstStyle/>
          <a:p>
            <a:r>
              <a:rPr lang="en-US" sz="1600" b="1" dirty="0">
                <a:latin typeface="Consolas" panose="020B0609020204030204" pitchFamily="49" charset="0"/>
                <a:cs typeface="Consolas" panose="020B0609020204030204" pitchFamily="49" charset="0"/>
              </a:rPr>
              <a:t>QuickSort 2 </a:t>
            </a:r>
            <a:r>
              <a:rPr lang="en-US" sz="1600" b="1" dirty="0">
                <a:solidFill>
                  <a:srgbClr val="FF0000"/>
                </a:solidFill>
                <a:latin typeface="Consolas" panose="020B0609020204030204" pitchFamily="49" charset="0"/>
                <a:cs typeface="Consolas" panose="020B0609020204030204" pitchFamily="49" charset="0"/>
              </a:rPr>
              <a:t>OK</a:t>
            </a:r>
          </a:p>
          <a:p>
            <a:r>
              <a:rPr lang="en-US" sz="1600" b="1" dirty="0" err="1">
                <a:latin typeface="Consolas" panose="020B0609020204030204" pitchFamily="49" charset="0"/>
                <a:cs typeface="Consolas" panose="020B0609020204030204" pitchFamily="49" charset="0"/>
              </a:rPr>
              <a:t>AddToArray</a:t>
            </a:r>
            <a:r>
              <a:rPr lang="en-US" sz="1600" b="1" dirty="0">
                <a:latin typeface="Consolas" panose="020B0609020204030204" pitchFamily="49" charset="0"/>
                <a:cs typeface="Consolas" panose="020B0609020204030204" pitchFamily="49" charset="0"/>
              </a:rPr>
              <a:t>  1,6,5,4,2,8 </a:t>
            </a:r>
            <a:r>
              <a:rPr lang="en-US" sz="1600" b="1" dirty="0">
                <a:solidFill>
                  <a:srgbClr val="FF0000"/>
                </a:solidFill>
                <a:latin typeface="Consolas" panose="020B0609020204030204" pitchFamily="49" charset="0"/>
                <a:cs typeface="Consolas" panose="020B0609020204030204" pitchFamily="49" charset="0"/>
              </a:rPr>
              <a:t>OK</a:t>
            </a:r>
          </a:p>
          <a:p>
            <a:r>
              <a:rPr lang="en-US" sz="1600" b="1" dirty="0" err="1">
                <a:latin typeface="Consolas" panose="020B0609020204030204" pitchFamily="49" charset="0"/>
                <a:cs typeface="Consolas" panose="020B0609020204030204" pitchFamily="49" charset="0"/>
              </a:rPr>
              <a:t>PrintArray</a:t>
            </a:r>
            <a:r>
              <a:rPr lang="en-US" sz="1600" b="1" dirty="0">
                <a:latin typeface="Consolas" panose="020B0609020204030204" pitchFamily="49" charset="0"/>
                <a:cs typeface="Consolas" panose="020B0609020204030204" pitchFamily="49" charset="0"/>
              </a:rPr>
              <a:t> </a:t>
            </a:r>
            <a:r>
              <a:rPr lang="en-US" sz="1600" b="1" dirty="0">
                <a:solidFill>
                  <a:srgbClr val="FF0000"/>
                </a:solidFill>
                <a:latin typeface="Consolas" panose="020B0609020204030204" pitchFamily="49" charset="0"/>
                <a:cs typeface="Consolas" panose="020B0609020204030204" pitchFamily="49" charset="0"/>
              </a:rPr>
              <a:t>1,6,5,4,2,8</a:t>
            </a:r>
          </a:p>
          <a:p>
            <a:r>
              <a:rPr lang="en-US" sz="1600" b="1" dirty="0">
                <a:latin typeface="Consolas" panose="020B0609020204030204" pitchFamily="49" charset="0"/>
                <a:cs typeface="Consolas" panose="020B0609020204030204" pitchFamily="49" charset="0"/>
              </a:rPr>
              <a:t>Capacity </a:t>
            </a:r>
            <a:r>
              <a:rPr lang="en-US" sz="1600" b="1" dirty="0">
                <a:solidFill>
                  <a:srgbClr val="FF0000"/>
                </a:solidFill>
                <a:latin typeface="Consolas" panose="020B0609020204030204" pitchFamily="49" charset="0"/>
                <a:cs typeface="Consolas" panose="020B0609020204030204" pitchFamily="49" charset="0"/>
              </a:rPr>
              <a:t>8</a:t>
            </a:r>
          </a:p>
          <a:p>
            <a:r>
              <a:rPr lang="en-US" sz="1600" b="1" dirty="0">
                <a:latin typeface="Consolas" panose="020B0609020204030204" pitchFamily="49" charset="0"/>
                <a:cs typeface="Consolas" panose="020B0609020204030204" pitchFamily="49" charset="0"/>
              </a:rPr>
              <a:t>Size </a:t>
            </a:r>
            <a:r>
              <a:rPr lang="en-US" sz="1600" b="1" dirty="0">
                <a:solidFill>
                  <a:srgbClr val="FF0000"/>
                </a:solidFill>
                <a:latin typeface="Consolas" panose="020B0609020204030204" pitchFamily="49" charset="0"/>
                <a:cs typeface="Consolas" panose="020B0609020204030204" pitchFamily="49" charset="0"/>
              </a:rPr>
              <a:t>6</a:t>
            </a:r>
          </a:p>
          <a:p>
            <a:r>
              <a:rPr lang="en-US" sz="1600" b="1" dirty="0">
                <a:latin typeface="Consolas" panose="020B0609020204030204" pitchFamily="49" charset="0"/>
                <a:cs typeface="Consolas" panose="020B0609020204030204" pitchFamily="49" charset="0"/>
              </a:rPr>
              <a:t>Sort 0,3 </a:t>
            </a:r>
            <a:r>
              <a:rPr lang="en-US" sz="1600" b="1" dirty="0">
                <a:solidFill>
                  <a:srgbClr val="FF0000"/>
                </a:solidFill>
                <a:latin typeface="Consolas" panose="020B0609020204030204" pitchFamily="49" charset="0"/>
                <a:cs typeface="Consolas" panose="020B0609020204030204" pitchFamily="49" charset="0"/>
              </a:rPr>
              <a:t>OK</a:t>
            </a:r>
          </a:p>
          <a:p>
            <a:r>
              <a:rPr lang="en-US" sz="1600" b="1" dirty="0" err="1">
                <a:latin typeface="Consolas" panose="020B0609020204030204" pitchFamily="49" charset="0"/>
                <a:cs typeface="Consolas" panose="020B0609020204030204" pitchFamily="49" charset="0"/>
              </a:rPr>
              <a:t>PrintArray</a:t>
            </a:r>
            <a:r>
              <a:rPr lang="en-US" sz="1600" b="1" dirty="0">
                <a:latin typeface="Consolas" panose="020B0609020204030204" pitchFamily="49" charset="0"/>
                <a:cs typeface="Consolas" panose="020B0609020204030204" pitchFamily="49" charset="0"/>
              </a:rPr>
              <a:t> </a:t>
            </a:r>
            <a:r>
              <a:rPr lang="en-US" sz="1600" b="1" dirty="0">
                <a:solidFill>
                  <a:srgbClr val="FF0000"/>
                </a:solidFill>
                <a:latin typeface="Consolas" panose="020B0609020204030204" pitchFamily="49" charset="0"/>
                <a:cs typeface="Consolas" panose="020B0609020204030204" pitchFamily="49" charset="0"/>
              </a:rPr>
              <a:t>1,5,6,4,2,8</a:t>
            </a:r>
          </a:p>
          <a:p>
            <a:r>
              <a:rPr lang="en-US" sz="1600" b="1" dirty="0" err="1">
                <a:latin typeface="Consolas" panose="020B0609020204030204" pitchFamily="49" charset="0"/>
                <a:cs typeface="Consolas" panose="020B0609020204030204" pitchFamily="49" charset="0"/>
              </a:rPr>
              <a:t>AddToArray</a:t>
            </a:r>
            <a:r>
              <a:rPr lang="en-US" sz="1600" b="1" dirty="0">
                <a:latin typeface="Consolas" panose="020B0609020204030204" pitchFamily="49" charset="0"/>
                <a:cs typeface="Consolas" panose="020B0609020204030204" pitchFamily="49" charset="0"/>
              </a:rPr>
              <a:t>  6,-5,-1,-3,-2,-4 </a:t>
            </a:r>
            <a:r>
              <a:rPr lang="en-US" sz="1600" b="1" dirty="0">
                <a:solidFill>
                  <a:srgbClr val="FF0000"/>
                </a:solidFill>
                <a:latin typeface="Consolas" panose="020B0609020204030204" pitchFamily="49" charset="0"/>
                <a:cs typeface="Consolas" panose="020B0609020204030204" pitchFamily="49" charset="0"/>
              </a:rPr>
              <a:t>OK</a:t>
            </a:r>
          </a:p>
          <a:p>
            <a:r>
              <a:rPr lang="en-US" sz="1600" b="1" dirty="0" err="1">
                <a:latin typeface="Consolas" panose="020B0609020204030204" pitchFamily="49" charset="0"/>
                <a:cs typeface="Consolas" panose="020B0609020204030204" pitchFamily="49" charset="0"/>
              </a:rPr>
              <a:t>PrintArray</a:t>
            </a:r>
            <a:r>
              <a:rPr lang="en-US" sz="1600" b="1" dirty="0">
                <a:latin typeface="Consolas" panose="020B0609020204030204" pitchFamily="49" charset="0"/>
                <a:cs typeface="Consolas" panose="020B0609020204030204" pitchFamily="49" charset="0"/>
              </a:rPr>
              <a:t> </a:t>
            </a:r>
            <a:r>
              <a:rPr lang="en-US" sz="1600" b="1" dirty="0">
                <a:solidFill>
                  <a:srgbClr val="FF0000"/>
                </a:solidFill>
                <a:latin typeface="Consolas" panose="020B0609020204030204" pitchFamily="49" charset="0"/>
                <a:cs typeface="Consolas" panose="020B0609020204030204" pitchFamily="49" charset="0"/>
              </a:rPr>
              <a:t>1,5,6,4,2,8,6,-5,-1,-3,-2,-4</a:t>
            </a:r>
          </a:p>
          <a:p>
            <a:r>
              <a:rPr lang="en-US" sz="1600" b="1" dirty="0">
                <a:latin typeface="Consolas" panose="020B0609020204030204" pitchFamily="49" charset="0"/>
                <a:cs typeface="Consolas" panose="020B0609020204030204" pitchFamily="49" charset="0"/>
              </a:rPr>
              <a:t>MedianOfThree 0,12 =</a:t>
            </a:r>
            <a:r>
              <a:rPr lang="en-US" sz="1600" b="1" dirty="0">
                <a:solidFill>
                  <a:srgbClr val="FF0000"/>
                </a:solidFill>
                <a:latin typeface="Consolas" panose="020B0609020204030204" pitchFamily="49" charset="0"/>
                <a:cs typeface="Consolas" panose="020B0609020204030204" pitchFamily="49" charset="0"/>
              </a:rPr>
              <a:t> 6</a:t>
            </a:r>
          </a:p>
        </p:txBody>
      </p:sp>
      <p:grpSp>
        <p:nvGrpSpPr>
          <p:cNvPr id="14" name="Group 13"/>
          <p:cNvGrpSpPr/>
          <p:nvPr/>
        </p:nvGrpSpPr>
        <p:grpSpPr>
          <a:xfrm>
            <a:off x="5352023" y="3513641"/>
            <a:ext cx="3230826" cy="256519"/>
            <a:chOff x="5352023" y="3513641"/>
            <a:chExt cx="3230826" cy="256519"/>
          </a:xfrm>
        </p:grpSpPr>
        <p:sp>
          <p:nvSpPr>
            <p:cNvPr id="19" name="Oval 18"/>
            <p:cNvSpPr/>
            <p:nvPr/>
          </p:nvSpPr>
          <p:spPr>
            <a:xfrm rot="21369655">
              <a:off x="5352023" y="3513641"/>
              <a:ext cx="260752" cy="256519"/>
            </a:xfrm>
            <a:prstGeom prst="ellipse">
              <a:avLst/>
            </a:prstGeom>
            <a:noFill/>
            <a:ln w="25400">
              <a:solidFill>
                <a:srgbClr val="333399"/>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21369655">
              <a:off x="6694337" y="3513641"/>
              <a:ext cx="260752" cy="256519"/>
            </a:xfrm>
            <a:prstGeom prst="ellipse">
              <a:avLst/>
            </a:prstGeom>
            <a:noFill/>
            <a:ln w="25400">
              <a:solidFill>
                <a:srgbClr val="333399"/>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rot="21369655">
              <a:off x="8322097" y="3513641"/>
              <a:ext cx="260752" cy="256519"/>
            </a:xfrm>
            <a:prstGeom prst="ellipse">
              <a:avLst/>
            </a:prstGeom>
            <a:noFill/>
            <a:ln w="25400">
              <a:solidFill>
                <a:srgbClr val="333399"/>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p:nvSpPr>
        <p:spPr>
          <a:xfrm>
            <a:off x="4114799" y="3952672"/>
            <a:ext cx="4572000" cy="830997"/>
          </a:xfrm>
          <a:prstGeom prst="rect">
            <a:avLst/>
          </a:prstGeom>
        </p:spPr>
        <p:txBody>
          <a:bodyPr>
            <a:spAutoFit/>
          </a:bodyPr>
          <a:lstStyle/>
          <a:p>
            <a:r>
              <a:rPr lang="en-US" sz="1600" b="1" dirty="0" err="1">
                <a:latin typeface="Consolas" panose="020B0609020204030204" pitchFamily="49" charset="0"/>
                <a:cs typeface="Consolas" panose="020B0609020204030204" pitchFamily="49" charset="0"/>
              </a:rPr>
              <a:t>PrintArray</a:t>
            </a:r>
            <a:r>
              <a:rPr lang="en-US" sz="1600" b="1" dirty="0">
                <a:latin typeface="Consolas" panose="020B0609020204030204" pitchFamily="49" charset="0"/>
                <a:cs typeface="Consolas" panose="020B0609020204030204" pitchFamily="49" charset="0"/>
              </a:rPr>
              <a:t> </a:t>
            </a:r>
            <a:r>
              <a:rPr lang="en-US" sz="1600" b="1" dirty="0">
                <a:solidFill>
                  <a:srgbClr val="FF0000"/>
                </a:solidFill>
                <a:latin typeface="Consolas" panose="020B0609020204030204" pitchFamily="49" charset="0"/>
                <a:cs typeface="Consolas" panose="020B0609020204030204" pitchFamily="49" charset="0"/>
              </a:rPr>
              <a:t>-4,5,6,4,2,8,1,-5,-1,-3,-2,6</a:t>
            </a:r>
          </a:p>
          <a:p>
            <a:r>
              <a:rPr lang="en-US" sz="1600" b="1" dirty="0">
                <a:latin typeface="Consolas" panose="020B0609020204030204" pitchFamily="49" charset="0"/>
                <a:cs typeface="Consolas" panose="020B0609020204030204" pitchFamily="49" charset="0"/>
              </a:rPr>
              <a:t>Partition 0,12,4 = </a:t>
            </a:r>
            <a:r>
              <a:rPr lang="en-US" sz="1600" b="1" dirty="0">
                <a:solidFill>
                  <a:srgbClr val="FF0000"/>
                </a:solidFill>
                <a:latin typeface="Consolas" panose="020B0609020204030204" pitchFamily="49" charset="0"/>
                <a:cs typeface="Consolas" panose="020B0609020204030204" pitchFamily="49" charset="0"/>
              </a:rPr>
              <a:t>6</a:t>
            </a:r>
          </a:p>
          <a:p>
            <a:r>
              <a:rPr lang="en-US" sz="1600" b="1" dirty="0" err="1">
                <a:latin typeface="Consolas" panose="020B0609020204030204" pitchFamily="49" charset="0"/>
                <a:cs typeface="Consolas" panose="020B0609020204030204" pitchFamily="49" charset="0"/>
              </a:rPr>
              <a:t>PrintArray</a:t>
            </a:r>
            <a:r>
              <a:rPr lang="en-US" sz="1600" b="1" dirty="0">
                <a:latin typeface="Consolas" panose="020B0609020204030204" pitchFamily="49" charset="0"/>
                <a:cs typeface="Consolas" panose="020B0609020204030204" pitchFamily="49" charset="0"/>
              </a:rPr>
              <a:t> </a:t>
            </a:r>
            <a:r>
              <a:rPr lang="en-US" sz="1600" b="1" dirty="0">
                <a:solidFill>
                  <a:srgbClr val="FF0000"/>
                </a:solidFill>
                <a:latin typeface="Consolas" panose="020B0609020204030204" pitchFamily="49" charset="0"/>
                <a:cs typeface="Consolas" panose="020B0609020204030204" pitchFamily="49" charset="0"/>
              </a:rPr>
              <a:t>1,-2,-3,-1,-4,-5,2,8,4,6,5,6</a:t>
            </a:r>
          </a:p>
        </p:txBody>
      </p:sp>
      <p:sp>
        <p:nvSpPr>
          <p:cNvPr id="23" name="Rectangle 22"/>
          <p:cNvSpPr/>
          <p:nvPr/>
        </p:nvSpPr>
        <p:spPr>
          <a:xfrm>
            <a:off x="4114800" y="4677384"/>
            <a:ext cx="4572000" cy="1569660"/>
          </a:xfrm>
          <a:prstGeom prst="rect">
            <a:avLst/>
          </a:prstGeom>
        </p:spPr>
        <p:txBody>
          <a:bodyPr>
            <a:spAutoFit/>
          </a:bodyPr>
          <a:lstStyle/>
          <a:p>
            <a:r>
              <a:rPr lang="en-US" sz="1600" b="1" dirty="0">
                <a:latin typeface="Consolas" panose="020B0609020204030204" pitchFamily="49" charset="0"/>
                <a:cs typeface="Consolas" panose="020B0609020204030204" pitchFamily="49" charset="0"/>
              </a:rPr>
              <a:t>Size </a:t>
            </a:r>
            <a:r>
              <a:rPr lang="en-US" sz="1600" b="1" dirty="0">
                <a:solidFill>
                  <a:srgbClr val="FF0000"/>
                </a:solidFill>
                <a:latin typeface="Consolas" panose="020B0609020204030204" pitchFamily="49" charset="0"/>
                <a:cs typeface="Consolas" panose="020B0609020204030204" pitchFamily="49" charset="0"/>
              </a:rPr>
              <a:t>12</a:t>
            </a:r>
          </a:p>
          <a:p>
            <a:r>
              <a:rPr lang="en-US" sz="1600" b="1" dirty="0" err="1">
                <a:latin typeface="Consolas" panose="020B0609020204030204" pitchFamily="49" charset="0"/>
                <a:cs typeface="Consolas" panose="020B0609020204030204" pitchFamily="49" charset="0"/>
              </a:rPr>
              <a:t>SortAll</a:t>
            </a:r>
            <a:r>
              <a:rPr lang="en-US" sz="1600" b="1" dirty="0">
                <a:latin typeface="Consolas" panose="020B0609020204030204" pitchFamily="49" charset="0"/>
                <a:cs typeface="Consolas" panose="020B0609020204030204" pitchFamily="49" charset="0"/>
              </a:rPr>
              <a:t> </a:t>
            </a:r>
            <a:r>
              <a:rPr lang="en-US" sz="1600" b="1" dirty="0">
                <a:solidFill>
                  <a:srgbClr val="FF0000"/>
                </a:solidFill>
                <a:latin typeface="Consolas" panose="020B0609020204030204" pitchFamily="49" charset="0"/>
                <a:cs typeface="Consolas" panose="020B0609020204030204" pitchFamily="49" charset="0"/>
              </a:rPr>
              <a:t>OK</a:t>
            </a:r>
          </a:p>
          <a:p>
            <a:r>
              <a:rPr lang="en-US" sz="1600" b="1" dirty="0" err="1">
                <a:latin typeface="Consolas" panose="020B0609020204030204" pitchFamily="49" charset="0"/>
                <a:cs typeface="Consolas" panose="020B0609020204030204" pitchFamily="49" charset="0"/>
              </a:rPr>
              <a:t>PrintArray</a:t>
            </a:r>
            <a:r>
              <a:rPr lang="en-US" sz="1600" b="1" dirty="0">
                <a:latin typeface="Consolas" panose="020B0609020204030204" pitchFamily="49" charset="0"/>
                <a:cs typeface="Consolas" panose="020B0609020204030204" pitchFamily="49" charset="0"/>
              </a:rPr>
              <a:t> </a:t>
            </a:r>
            <a:r>
              <a:rPr lang="en-US" sz="1600" b="1" dirty="0">
                <a:solidFill>
                  <a:srgbClr val="FF0000"/>
                </a:solidFill>
                <a:latin typeface="Consolas" panose="020B0609020204030204" pitchFamily="49" charset="0"/>
                <a:cs typeface="Consolas" panose="020B0609020204030204" pitchFamily="49" charset="0"/>
              </a:rPr>
              <a:t>-5,-4,-3,-2,-1,1,2,4,5,6,6,8</a:t>
            </a:r>
          </a:p>
          <a:p>
            <a:r>
              <a:rPr lang="en-US" sz="1600" b="1" dirty="0">
                <a:latin typeface="Consolas" panose="020B0609020204030204" pitchFamily="49" charset="0"/>
                <a:cs typeface="Consolas" panose="020B0609020204030204" pitchFamily="49" charset="0"/>
              </a:rPr>
              <a:t>Stats </a:t>
            </a:r>
            <a:r>
              <a:rPr lang="en-US" sz="1600" b="1" dirty="0">
                <a:solidFill>
                  <a:srgbClr val="FF0000"/>
                </a:solidFill>
                <a:latin typeface="Consolas" panose="020B0609020204030204" pitchFamily="49" charset="0"/>
                <a:cs typeface="Consolas" panose="020B0609020204030204" pitchFamily="49" charset="0"/>
              </a:rPr>
              <a:t>53,22</a:t>
            </a:r>
          </a:p>
          <a:p>
            <a:r>
              <a:rPr lang="en-US" sz="1600" b="1" dirty="0">
                <a:latin typeface="Consolas" panose="020B0609020204030204" pitchFamily="49" charset="0"/>
                <a:cs typeface="Consolas" panose="020B0609020204030204" pitchFamily="49" charset="0"/>
              </a:rPr>
              <a:t>Clear </a:t>
            </a:r>
            <a:r>
              <a:rPr lang="en-US" sz="1600" b="1" dirty="0">
                <a:solidFill>
                  <a:srgbClr val="FF0000"/>
                </a:solidFill>
                <a:latin typeface="Consolas" panose="020B0609020204030204" pitchFamily="49" charset="0"/>
                <a:cs typeface="Consolas" panose="020B0609020204030204" pitchFamily="49" charset="0"/>
              </a:rPr>
              <a:t>OK</a:t>
            </a:r>
          </a:p>
          <a:p>
            <a:r>
              <a:rPr lang="en-US" sz="1600" b="1" dirty="0" err="1">
                <a:latin typeface="Consolas" panose="020B0609020204030204" pitchFamily="49" charset="0"/>
                <a:cs typeface="Consolas" panose="020B0609020204030204" pitchFamily="49" charset="0"/>
              </a:rPr>
              <a:t>PrintArray</a:t>
            </a:r>
            <a:r>
              <a:rPr lang="en-US" sz="1600" b="1" dirty="0">
                <a:latin typeface="Consolas" panose="020B0609020204030204" pitchFamily="49" charset="0"/>
                <a:cs typeface="Consolas" panose="020B0609020204030204" pitchFamily="49" charset="0"/>
              </a:rPr>
              <a:t> </a:t>
            </a:r>
            <a:r>
              <a:rPr lang="en-US" sz="1600" b="1" dirty="0">
                <a:solidFill>
                  <a:srgbClr val="FF0000"/>
                </a:solidFill>
                <a:latin typeface="Consolas" panose="020B0609020204030204" pitchFamily="49" charset="0"/>
                <a:cs typeface="Consolas" panose="020B0609020204030204" pitchFamily="49" charset="0"/>
              </a:rPr>
              <a:t>Empty</a:t>
            </a:r>
          </a:p>
        </p:txBody>
      </p:sp>
      <p:grpSp>
        <p:nvGrpSpPr>
          <p:cNvPr id="11" name="Group 10"/>
          <p:cNvGrpSpPr/>
          <p:nvPr/>
        </p:nvGrpSpPr>
        <p:grpSpPr>
          <a:xfrm>
            <a:off x="6352093" y="4010164"/>
            <a:ext cx="963107" cy="561836"/>
            <a:chOff x="6275893" y="3495614"/>
            <a:chExt cx="963107" cy="561836"/>
          </a:xfrm>
        </p:grpSpPr>
        <p:sp>
          <p:nvSpPr>
            <p:cNvPr id="12" name="Oval 11"/>
            <p:cNvSpPr/>
            <p:nvPr/>
          </p:nvSpPr>
          <p:spPr>
            <a:xfrm rot="852478">
              <a:off x="6275893" y="3495614"/>
              <a:ext cx="260752" cy="256519"/>
            </a:xfrm>
            <a:prstGeom prst="ellipse">
              <a:avLst/>
            </a:prstGeom>
            <a:noFill/>
            <a:ln w="25400">
              <a:solidFill>
                <a:srgbClr val="333399"/>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12" idx="6"/>
            </p:cNvCxnSpPr>
            <p:nvPr/>
          </p:nvCxnSpPr>
          <p:spPr>
            <a:xfrm>
              <a:off x="6532657" y="3655874"/>
              <a:ext cx="706343" cy="401576"/>
            </a:xfrm>
            <a:prstGeom prst="line">
              <a:avLst/>
            </a:prstGeom>
            <a:ln w="25400">
              <a:solidFill>
                <a:srgbClr val="333399"/>
              </a:solidFill>
              <a:tailEnd type="arrow" w="sm"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2531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fade">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fade">
                                      <p:cBhvr>
                                        <p:cTn id="17" dur="500"/>
                                        <p:tgtEl>
                                          <p:spTgt spid="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xEl>
                                              <p:pRg st="3" end="3"/>
                                            </p:txEl>
                                          </p:spTgt>
                                        </p:tgtEl>
                                        <p:attrNameLst>
                                          <p:attrName>style.visibility</p:attrName>
                                        </p:attrNameLst>
                                      </p:cBhvr>
                                      <p:to>
                                        <p:strVal val="visible"/>
                                      </p:to>
                                    </p:set>
                                    <p:animEffect transition="in" filter="fade">
                                      <p:cBhvr>
                                        <p:cTn id="22" dur="500"/>
                                        <p:tgtEl>
                                          <p:spTgt spid="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xEl>
                                              <p:pRg st="4" end="4"/>
                                            </p:txEl>
                                          </p:spTgt>
                                        </p:tgtEl>
                                        <p:attrNameLst>
                                          <p:attrName>style.visibility</p:attrName>
                                        </p:attrNameLst>
                                      </p:cBhvr>
                                      <p:to>
                                        <p:strVal val="visible"/>
                                      </p:to>
                                    </p:set>
                                    <p:animEffect transition="in" filter="fade">
                                      <p:cBhvr>
                                        <p:cTn id="27" dur="500"/>
                                        <p:tgtEl>
                                          <p:spTgt spid="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xEl>
                                              <p:pRg st="5" end="5"/>
                                            </p:txEl>
                                          </p:spTgt>
                                        </p:tgtEl>
                                        <p:attrNameLst>
                                          <p:attrName>style.visibility</p:attrName>
                                        </p:attrNameLst>
                                      </p:cBhvr>
                                      <p:to>
                                        <p:strVal val="visible"/>
                                      </p:to>
                                    </p:set>
                                    <p:animEffect transition="in" filter="fade">
                                      <p:cBhvr>
                                        <p:cTn id="32" dur="500"/>
                                        <p:tgtEl>
                                          <p:spTgt spid="1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xEl>
                                              <p:pRg st="6" end="6"/>
                                            </p:txEl>
                                          </p:spTgt>
                                        </p:tgtEl>
                                        <p:attrNameLst>
                                          <p:attrName>style.visibility</p:attrName>
                                        </p:attrNameLst>
                                      </p:cBhvr>
                                      <p:to>
                                        <p:strVal val="visible"/>
                                      </p:to>
                                    </p:set>
                                    <p:animEffect transition="in" filter="fade">
                                      <p:cBhvr>
                                        <p:cTn id="37" dur="500"/>
                                        <p:tgtEl>
                                          <p:spTgt spid="1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
                                            <p:txEl>
                                              <p:pRg st="7" end="7"/>
                                            </p:txEl>
                                          </p:spTgt>
                                        </p:tgtEl>
                                        <p:attrNameLst>
                                          <p:attrName>style.visibility</p:attrName>
                                        </p:attrNameLst>
                                      </p:cBhvr>
                                      <p:to>
                                        <p:strVal val="visible"/>
                                      </p:to>
                                    </p:set>
                                    <p:animEffect transition="in" filter="fade">
                                      <p:cBhvr>
                                        <p:cTn id="42" dur="500"/>
                                        <p:tgtEl>
                                          <p:spTgt spid="1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xEl>
                                              <p:pRg st="8" end="8"/>
                                            </p:txEl>
                                          </p:spTgt>
                                        </p:tgtEl>
                                        <p:attrNameLst>
                                          <p:attrName>style.visibility</p:attrName>
                                        </p:attrNameLst>
                                      </p:cBhvr>
                                      <p:to>
                                        <p:strVal val="visible"/>
                                      </p:to>
                                    </p:set>
                                    <p:animEffect transition="in" filter="fade">
                                      <p:cBhvr>
                                        <p:cTn id="47" dur="500"/>
                                        <p:tgtEl>
                                          <p:spTgt spid="1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8">
                                            <p:txEl>
                                              <p:pRg st="9" end="9"/>
                                            </p:txEl>
                                          </p:spTgt>
                                        </p:tgtEl>
                                        <p:attrNameLst>
                                          <p:attrName>style.visibility</p:attrName>
                                        </p:attrNameLst>
                                      </p:cBhvr>
                                      <p:to>
                                        <p:strVal val="visible"/>
                                      </p:to>
                                    </p:set>
                                    <p:animEffect transition="in" filter="fade">
                                      <p:cBhvr>
                                        <p:cTn id="52" dur="500"/>
                                        <p:tgtEl>
                                          <p:spTgt spid="1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5">
                                            <p:txEl>
                                              <p:pRg st="0" end="0"/>
                                            </p:txEl>
                                          </p:spTgt>
                                        </p:tgtEl>
                                        <p:attrNameLst>
                                          <p:attrName>style.visibility</p:attrName>
                                        </p:attrNameLst>
                                      </p:cBhvr>
                                      <p:to>
                                        <p:strVal val="visible"/>
                                      </p:to>
                                    </p:set>
                                    <p:animEffect transition="in" filter="fade">
                                      <p:cBhvr>
                                        <p:cTn id="62" dur="500"/>
                                        <p:tgtEl>
                                          <p:spTgt spid="15">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5">
                                            <p:txEl>
                                              <p:pRg st="1" end="1"/>
                                            </p:txEl>
                                          </p:spTgt>
                                        </p:tgtEl>
                                        <p:attrNameLst>
                                          <p:attrName>style.visibility</p:attrName>
                                        </p:attrNameLst>
                                      </p:cBhvr>
                                      <p:to>
                                        <p:strVal val="visible"/>
                                      </p:to>
                                    </p:set>
                                    <p:animEffect transition="in" filter="fade">
                                      <p:cBhvr>
                                        <p:cTn id="67" dur="500"/>
                                        <p:tgtEl>
                                          <p:spTgt spid="15">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5">
                                            <p:txEl>
                                              <p:pRg st="2" end="2"/>
                                            </p:txEl>
                                          </p:spTgt>
                                        </p:tgtEl>
                                        <p:attrNameLst>
                                          <p:attrName>style.visibility</p:attrName>
                                        </p:attrNameLst>
                                      </p:cBhvr>
                                      <p:to>
                                        <p:strVal val="visible"/>
                                      </p:to>
                                    </p:set>
                                    <p:animEffect transition="in" filter="fade">
                                      <p:cBhvr>
                                        <p:cTn id="72" dur="500"/>
                                        <p:tgtEl>
                                          <p:spTgt spid="15">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wipe(left)">
                                      <p:cBhvr>
                                        <p:cTn id="7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3">
                                            <p:txEl>
                                              <p:pRg st="0" end="0"/>
                                            </p:txEl>
                                          </p:spTgt>
                                        </p:tgtEl>
                                        <p:attrNameLst>
                                          <p:attrName>style.visibility</p:attrName>
                                        </p:attrNameLst>
                                      </p:cBhvr>
                                      <p:to>
                                        <p:strVal val="visible"/>
                                      </p:to>
                                    </p:set>
                                    <p:animEffect transition="in" filter="fade">
                                      <p:cBhvr>
                                        <p:cTn id="82" dur="500"/>
                                        <p:tgtEl>
                                          <p:spTgt spid="23">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3">
                                            <p:txEl>
                                              <p:pRg st="1" end="1"/>
                                            </p:txEl>
                                          </p:spTgt>
                                        </p:tgtEl>
                                        <p:attrNameLst>
                                          <p:attrName>style.visibility</p:attrName>
                                        </p:attrNameLst>
                                      </p:cBhvr>
                                      <p:to>
                                        <p:strVal val="visible"/>
                                      </p:to>
                                    </p:set>
                                    <p:animEffect transition="in" filter="fade">
                                      <p:cBhvr>
                                        <p:cTn id="87" dur="500"/>
                                        <p:tgtEl>
                                          <p:spTgt spid="23">
                                            <p:txEl>
                                              <p:p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3">
                                            <p:txEl>
                                              <p:pRg st="2" end="2"/>
                                            </p:txEl>
                                          </p:spTgt>
                                        </p:tgtEl>
                                        <p:attrNameLst>
                                          <p:attrName>style.visibility</p:attrName>
                                        </p:attrNameLst>
                                      </p:cBhvr>
                                      <p:to>
                                        <p:strVal val="visible"/>
                                      </p:to>
                                    </p:set>
                                    <p:animEffect transition="in" filter="fade">
                                      <p:cBhvr>
                                        <p:cTn id="92" dur="500"/>
                                        <p:tgtEl>
                                          <p:spTgt spid="23">
                                            <p:txEl>
                                              <p:pRg st="2" end="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3">
                                            <p:txEl>
                                              <p:pRg st="3" end="3"/>
                                            </p:txEl>
                                          </p:spTgt>
                                        </p:tgtEl>
                                        <p:attrNameLst>
                                          <p:attrName>style.visibility</p:attrName>
                                        </p:attrNameLst>
                                      </p:cBhvr>
                                      <p:to>
                                        <p:strVal val="visible"/>
                                      </p:to>
                                    </p:set>
                                    <p:animEffect transition="in" filter="fade">
                                      <p:cBhvr>
                                        <p:cTn id="97" dur="500"/>
                                        <p:tgtEl>
                                          <p:spTgt spid="23">
                                            <p:txEl>
                                              <p:pRg st="3" end="3"/>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3">
                                            <p:txEl>
                                              <p:pRg st="4" end="4"/>
                                            </p:txEl>
                                          </p:spTgt>
                                        </p:tgtEl>
                                        <p:attrNameLst>
                                          <p:attrName>style.visibility</p:attrName>
                                        </p:attrNameLst>
                                      </p:cBhvr>
                                      <p:to>
                                        <p:strVal val="visible"/>
                                      </p:to>
                                    </p:set>
                                    <p:animEffect transition="in" filter="fade">
                                      <p:cBhvr>
                                        <p:cTn id="102" dur="500"/>
                                        <p:tgtEl>
                                          <p:spTgt spid="23">
                                            <p:txEl>
                                              <p:pRg st="4" end="4"/>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3">
                                            <p:txEl>
                                              <p:pRg st="5" end="5"/>
                                            </p:txEl>
                                          </p:spTgt>
                                        </p:tgtEl>
                                        <p:attrNameLst>
                                          <p:attrName>style.visibility</p:attrName>
                                        </p:attrNameLst>
                                      </p:cBhvr>
                                      <p:to>
                                        <p:strVal val="visible"/>
                                      </p:to>
                                    </p:set>
                                    <p:animEffect transition="in" filter="fade">
                                      <p:cBhvr>
                                        <p:cTn id="107" dur="500"/>
                                        <p:tgtEl>
                                          <p:spTgt spid="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15" grpId="0" build="p"/>
      <p:bldP spid="2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Success</a:t>
            </a:r>
          </a:p>
        </p:txBody>
      </p:sp>
      <p:sp>
        <p:nvSpPr>
          <p:cNvPr id="3" name="Content Placeholder 2"/>
          <p:cNvSpPr>
            <a:spLocks noGrp="1"/>
          </p:cNvSpPr>
          <p:nvPr>
            <p:ph sz="quarter" idx="1"/>
          </p:nvPr>
        </p:nvSpPr>
        <p:spPr/>
        <p:txBody>
          <a:bodyPr/>
          <a:lstStyle/>
          <a:p>
            <a:pPr>
              <a:spcBef>
                <a:spcPts val="0"/>
              </a:spcBef>
              <a:spcAft>
                <a:spcPts val="600"/>
              </a:spcAft>
            </a:pPr>
            <a:r>
              <a:rPr lang="en-US" sz="1600" b="1" dirty="0"/>
              <a:t>Step 1</a:t>
            </a:r>
            <a:r>
              <a:rPr lang="en-US" sz="1600" dirty="0"/>
              <a:t> - Begin with a main function. </a:t>
            </a:r>
          </a:p>
          <a:p>
            <a:pPr lvl="1">
              <a:spcBef>
                <a:spcPts val="0"/>
              </a:spcBef>
            </a:pPr>
            <a:r>
              <a:rPr lang="en-US" sz="1600" dirty="0"/>
              <a:t>As with most labs this semester, you will need to write your own main function.</a:t>
            </a:r>
          </a:p>
          <a:p>
            <a:pPr lvl="1">
              <a:spcBef>
                <a:spcPts val="0"/>
              </a:spcBef>
            </a:pPr>
            <a:r>
              <a:rPr lang="en-US" sz="1600" dirty="0"/>
              <a:t>The main needs to be able to parse a given input file.</a:t>
            </a:r>
          </a:p>
          <a:p>
            <a:pPr>
              <a:spcBef>
                <a:spcPts val="600"/>
              </a:spcBef>
              <a:spcAft>
                <a:spcPts val="600"/>
              </a:spcAft>
            </a:pPr>
            <a:r>
              <a:rPr lang="en-US" sz="1600" b="1" dirty="0"/>
              <a:t>Step 2</a:t>
            </a:r>
            <a:r>
              <a:rPr lang="en-US" sz="1600" dirty="0"/>
              <a:t> - Begin the QuickSort class. </a:t>
            </a:r>
          </a:p>
          <a:p>
            <a:pPr lvl="1">
              <a:spcBef>
                <a:spcPts val="0"/>
              </a:spcBef>
            </a:pPr>
            <a:r>
              <a:rPr lang="en-US" sz="1600" dirty="0"/>
              <a:t>The templated QuickSort class is derived from the abstract template interface class </a:t>
            </a:r>
            <a:r>
              <a:rPr lang="en-US" sz="1600" dirty="0" err="1">
                <a:hlinkClick r:id="rId2"/>
              </a:rPr>
              <a:t>QSInterface</a:t>
            </a:r>
            <a:r>
              <a:rPr lang="en-US" sz="1600" dirty="0"/>
              <a:t>.</a:t>
            </a:r>
          </a:p>
          <a:p>
            <a:pPr lvl="1">
              <a:spcBef>
                <a:spcPts val="0"/>
              </a:spcBef>
            </a:pPr>
            <a:r>
              <a:rPr lang="en-US" sz="1600" dirty="0"/>
              <a:t>Your QuickSort class should contain a dynamically-allocated array. Before you focus too much on the actual sorting algorithm, make sure the logistics of the class work correctly. Focus on </a:t>
            </a:r>
            <a:r>
              <a:rPr lang="en-US" sz="1600" i="1" dirty="0" err="1"/>
              <a:t>createArray</a:t>
            </a:r>
            <a:r>
              <a:rPr lang="en-US" sz="1600" i="1" dirty="0"/>
              <a:t>(), </a:t>
            </a:r>
            <a:r>
              <a:rPr lang="en-US" sz="1600" i="1" dirty="0" err="1"/>
              <a:t>addToArray</a:t>
            </a:r>
            <a:r>
              <a:rPr lang="en-US" sz="1600" i="1" dirty="0"/>
              <a:t>(), clear(), </a:t>
            </a:r>
            <a:r>
              <a:rPr lang="en-US" sz="1600" i="1" dirty="0" err="1"/>
              <a:t>getSize</a:t>
            </a:r>
            <a:r>
              <a:rPr lang="en-US" sz="1600" i="1" dirty="0"/>
              <a:t>(), and toString()</a:t>
            </a:r>
            <a:r>
              <a:rPr lang="en-US" sz="1600" dirty="0"/>
              <a:t> member functions.</a:t>
            </a:r>
          </a:p>
          <a:p>
            <a:pPr>
              <a:spcBef>
                <a:spcPts val="600"/>
              </a:spcBef>
              <a:spcAft>
                <a:spcPts val="600"/>
              </a:spcAft>
            </a:pPr>
            <a:r>
              <a:rPr lang="en-US" sz="1600" b="1" dirty="0"/>
              <a:t>Step 3</a:t>
            </a:r>
            <a:r>
              <a:rPr lang="en-US" sz="1600" dirty="0"/>
              <a:t> - Write your </a:t>
            </a:r>
            <a:r>
              <a:rPr lang="en-US" sz="1600" i="1" dirty="0"/>
              <a:t>medianOfThree()</a:t>
            </a:r>
            <a:r>
              <a:rPr lang="en-US" sz="1600" dirty="0"/>
              <a:t> function in the QuickSort class. </a:t>
            </a:r>
          </a:p>
          <a:p>
            <a:pPr lvl="1">
              <a:spcBef>
                <a:spcPts val="0"/>
              </a:spcBef>
            </a:pPr>
            <a:r>
              <a:rPr lang="en-US" sz="1600" dirty="0"/>
              <a:t>The Median of Three function should take a left index and right index as parameters. It should then calculate the index in the middle of the left and right indexes (rounding down if necessary).</a:t>
            </a:r>
          </a:p>
          <a:p>
            <a:pPr lvl="1">
              <a:spcBef>
                <a:spcPts val="0"/>
              </a:spcBef>
            </a:pPr>
            <a:r>
              <a:rPr lang="en-US" sz="1600" dirty="0"/>
              <a:t>Sort the left, middle, and right numbers from smallest to largest in the array.</a:t>
            </a:r>
          </a:p>
          <a:p>
            <a:pPr lvl="1">
              <a:spcBef>
                <a:spcPts val="0"/>
              </a:spcBef>
            </a:pPr>
            <a:r>
              <a:rPr lang="en-US" sz="1600" dirty="0"/>
              <a:t>Finally, return the index of the middle value. This will be your pivot value in the </a:t>
            </a:r>
            <a:r>
              <a:rPr lang="en-US" sz="1600" dirty="0" err="1"/>
              <a:t>sortAll</a:t>
            </a:r>
            <a:r>
              <a:rPr lang="en-US" sz="1600" dirty="0"/>
              <a:t>() function. </a:t>
            </a:r>
          </a:p>
          <a:p>
            <a:pPr lvl="1">
              <a:spcBef>
                <a:spcPts val="0"/>
              </a:spcBef>
            </a:pPr>
            <a:r>
              <a:rPr lang="en-US" sz="1600" u="sng" dirty="0"/>
              <a:t>Note that medianOfThree() is not used in your partition() function. The pivot value will be supplied by the input files.</a:t>
            </a:r>
            <a:endParaRPr lang="en-US" sz="1600" dirty="0"/>
          </a:p>
        </p:txBody>
      </p:sp>
      <p:sp>
        <p:nvSpPr>
          <p:cNvPr id="4" name="Footer Placeholder 3"/>
          <p:cNvSpPr>
            <a:spLocks noGrp="1"/>
          </p:cNvSpPr>
          <p:nvPr>
            <p:ph type="ftr" sz="quarter" idx="11"/>
          </p:nvPr>
        </p:nvSpPr>
        <p:spPr/>
        <p:txBody>
          <a:bodyPr/>
          <a:lstStyle/>
          <a:p>
            <a:pPr>
              <a:defRPr/>
            </a:pPr>
            <a:r>
              <a:rPr lang="en-US"/>
              <a:t>Sorting</a:t>
            </a:r>
            <a:endParaRPr lang="en-US" dirty="0"/>
          </a:p>
        </p:txBody>
      </p:sp>
      <p:sp>
        <p:nvSpPr>
          <p:cNvPr id="5" name="Slide Number Placeholder 4"/>
          <p:cNvSpPr>
            <a:spLocks noGrp="1"/>
          </p:cNvSpPr>
          <p:nvPr>
            <p:ph type="sldNum" sz="quarter" idx="12"/>
          </p:nvPr>
        </p:nvSpPr>
        <p:spPr/>
        <p:txBody>
          <a:bodyPr/>
          <a:lstStyle/>
          <a:p>
            <a:pPr>
              <a:defRPr/>
            </a:pPr>
            <a:fld id="{0D7B5496-982B-480A-8085-B08F2CA91C21}" type="slidenum">
              <a:rPr lang="en-US" smtClean="0"/>
              <a:pPr>
                <a:defRPr/>
              </a:pPr>
              <a:t>5</a:t>
            </a:fld>
            <a:endParaRPr lang="en-US" dirty="0"/>
          </a:p>
        </p:txBody>
      </p:sp>
    </p:spTree>
    <p:extLst>
      <p:ext uri="{BB962C8B-B14F-4D97-AF65-F5344CB8AC3E}">
        <p14:creationId xmlns:p14="http://schemas.microsoft.com/office/powerpoint/2010/main" val="338248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Success</a:t>
            </a:r>
          </a:p>
        </p:txBody>
      </p:sp>
      <p:sp>
        <p:nvSpPr>
          <p:cNvPr id="3" name="Content Placeholder 2"/>
          <p:cNvSpPr>
            <a:spLocks noGrp="1"/>
          </p:cNvSpPr>
          <p:nvPr>
            <p:ph sz="quarter" idx="1"/>
          </p:nvPr>
        </p:nvSpPr>
        <p:spPr/>
        <p:txBody>
          <a:bodyPr/>
          <a:lstStyle/>
          <a:p>
            <a:pPr>
              <a:spcBef>
                <a:spcPts val="0"/>
              </a:spcBef>
              <a:spcAft>
                <a:spcPts val="600"/>
              </a:spcAft>
            </a:pPr>
            <a:r>
              <a:rPr lang="en-US" sz="1600" b="1" dirty="0"/>
              <a:t>Step 4</a:t>
            </a:r>
            <a:r>
              <a:rPr lang="en-US" sz="1600" dirty="0"/>
              <a:t> - Write your </a:t>
            </a:r>
            <a:r>
              <a:rPr lang="en-US" sz="1600" i="1" dirty="0"/>
              <a:t>partition()</a:t>
            </a:r>
            <a:r>
              <a:rPr lang="en-US" sz="1600" dirty="0"/>
              <a:t> function in the QuickSort class. </a:t>
            </a:r>
          </a:p>
          <a:p>
            <a:pPr lvl="1">
              <a:spcBef>
                <a:spcPts val="0"/>
              </a:spcBef>
            </a:pPr>
            <a:r>
              <a:rPr lang="en-US" sz="1600" dirty="0"/>
              <a:t>The partition() function should begin by swapping the leftmost element from the array with whatever value is contained at the pivot index.</a:t>
            </a:r>
          </a:p>
          <a:p>
            <a:pPr lvl="1">
              <a:spcBef>
                <a:spcPts val="0"/>
              </a:spcBef>
            </a:pPr>
            <a:r>
              <a:rPr lang="en-US" sz="1600" dirty="0"/>
              <a:t>Now, follow the revised pivot algorithm presented in the textbook (pg. 611) to arrange the array such that all elements lower than the given pivot are at its left and all elements higher are at its right.</a:t>
            </a:r>
          </a:p>
          <a:p>
            <a:pPr lvl="1">
              <a:spcBef>
                <a:spcPts val="0"/>
              </a:spcBef>
            </a:pPr>
            <a:r>
              <a:rPr lang="en-US" sz="1600" dirty="0"/>
              <a:t>The partition() function should return the location of the pivot index.</a:t>
            </a:r>
          </a:p>
          <a:p>
            <a:pPr>
              <a:spcBef>
                <a:spcPts val="600"/>
              </a:spcBef>
              <a:spcAft>
                <a:spcPts val="600"/>
              </a:spcAft>
            </a:pPr>
            <a:r>
              <a:rPr lang="en-US" sz="1600" b="1" dirty="0"/>
              <a:t>Step 5</a:t>
            </a:r>
            <a:r>
              <a:rPr lang="en-US" sz="1600" dirty="0"/>
              <a:t> - Write the </a:t>
            </a:r>
            <a:r>
              <a:rPr lang="en-US" sz="1600" i="1" dirty="0" err="1"/>
              <a:t>sortAll</a:t>
            </a:r>
            <a:r>
              <a:rPr lang="en-US" sz="1600" i="1" dirty="0"/>
              <a:t>()</a:t>
            </a:r>
            <a:r>
              <a:rPr lang="en-US" sz="1600" dirty="0"/>
              <a:t> function, using your </a:t>
            </a:r>
            <a:r>
              <a:rPr lang="en-US" sz="1600" i="1" dirty="0"/>
              <a:t>medianOfThree()</a:t>
            </a:r>
            <a:r>
              <a:rPr lang="en-US" sz="1600" dirty="0"/>
              <a:t> and </a:t>
            </a:r>
            <a:r>
              <a:rPr lang="en-US" sz="1600" i="1" dirty="0"/>
              <a:t>partition()</a:t>
            </a:r>
            <a:r>
              <a:rPr lang="en-US" sz="1600" dirty="0"/>
              <a:t> functions. </a:t>
            </a:r>
          </a:p>
          <a:p>
            <a:pPr lvl="1">
              <a:spcBef>
                <a:spcPts val="0"/>
              </a:spcBef>
            </a:pPr>
            <a:r>
              <a:rPr lang="en-US" sz="1600" dirty="0"/>
              <a:t>Note that this function will be recursive. Most people use </a:t>
            </a:r>
            <a:r>
              <a:rPr lang="en-US" sz="1600" i="1" dirty="0" err="1"/>
              <a:t>sortAll</a:t>
            </a:r>
            <a:r>
              <a:rPr lang="en-US" sz="1600" i="1" dirty="0"/>
              <a:t>()</a:t>
            </a:r>
            <a:r>
              <a:rPr lang="en-US" sz="1600" dirty="0"/>
              <a:t> as a recursive starter function that then calls another function to do the sorting.</a:t>
            </a:r>
          </a:p>
          <a:p>
            <a:pPr lvl="1">
              <a:spcBef>
                <a:spcPts val="0"/>
              </a:spcBef>
            </a:pPr>
            <a:r>
              <a:rPr lang="en-US" sz="1600" dirty="0"/>
              <a:t>To sort, you should first call your </a:t>
            </a:r>
            <a:r>
              <a:rPr lang="en-US" sz="1600" i="1" dirty="0"/>
              <a:t>medianOfThree()</a:t>
            </a:r>
            <a:r>
              <a:rPr lang="en-US" sz="1600" dirty="0"/>
              <a:t> function and sort the first, middle, and last elements. This function returns the pivot index.</a:t>
            </a:r>
          </a:p>
          <a:p>
            <a:pPr lvl="1">
              <a:spcBef>
                <a:spcPts val="0"/>
              </a:spcBef>
            </a:pPr>
            <a:r>
              <a:rPr lang="en-US" sz="1600" dirty="0"/>
              <a:t>Now, call your </a:t>
            </a:r>
            <a:r>
              <a:rPr lang="en-US" sz="1600" i="1" dirty="0"/>
              <a:t>partition()</a:t>
            </a:r>
            <a:r>
              <a:rPr lang="en-US" sz="1600" dirty="0"/>
              <a:t> function, using the number returned from </a:t>
            </a:r>
            <a:r>
              <a:rPr lang="en-US" sz="1600" i="1" dirty="0"/>
              <a:t>medianOfThree()</a:t>
            </a:r>
            <a:r>
              <a:rPr lang="en-US" sz="1600" dirty="0"/>
              <a:t> as the pivot index. This function will return a pivot index, or the index where your array is split.</a:t>
            </a:r>
          </a:p>
          <a:p>
            <a:pPr lvl="1">
              <a:spcBef>
                <a:spcPts val="0"/>
              </a:spcBef>
            </a:pPr>
            <a:r>
              <a:rPr lang="en-US" sz="1600" dirty="0"/>
              <a:t>Finally, you will recursively call your </a:t>
            </a:r>
            <a:r>
              <a:rPr lang="en-US" sz="1600" i="1" dirty="0"/>
              <a:t>sort()</a:t>
            </a:r>
            <a:r>
              <a:rPr lang="en-US" sz="1600" dirty="0"/>
              <a:t> function on two halves of your array, with one half from the left until the pivot, and the other half from the pivot to the right.</a:t>
            </a:r>
          </a:p>
          <a:p>
            <a:pPr>
              <a:spcBef>
                <a:spcPts val="0"/>
              </a:spcBef>
            </a:pPr>
            <a:endParaRPr lang="en-US" sz="1600" dirty="0"/>
          </a:p>
        </p:txBody>
      </p:sp>
      <p:sp>
        <p:nvSpPr>
          <p:cNvPr id="4" name="Footer Placeholder 3"/>
          <p:cNvSpPr>
            <a:spLocks noGrp="1"/>
          </p:cNvSpPr>
          <p:nvPr>
            <p:ph type="ftr" sz="quarter" idx="11"/>
          </p:nvPr>
        </p:nvSpPr>
        <p:spPr/>
        <p:txBody>
          <a:bodyPr/>
          <a:lstStyle/>
          <a:p>
            <a:pPr>
              <a:defRPr/>
            </a:pPr>
            <a:r>
              <a:rPr lang="en-US"/>
              <a:t>Sorting</a:t>
            </a:r>
            <a:endParaRPr lang="en-US" dirty="0"/>
          </a:p>
        </p:txBody>
      </p:sp>
      <p:sp>
        <p:nvSpPr>
          <p:cNvPr id="5" name="Slide Number Placeholder 4"/>
          <p:cNvSpPr>
            <a:spLocks noGrp="1"/>
          </p:cNvSpPr>
          <p:nvPr>
            <p:ph type="sldNum" sz="quarter" idx="12"/>
          </p:nvPr>
        </p:nvSpPr>
        <p:spPr/>
        <p:txBody>
          <a:bodyPr/>
          <a:lstStyle/>
          <a:p>
            <a:pPr>
              <a:defRPr/>
            </a:pPr>
            <a:fld id="{0D7B5496-982B-480A-8085-B08F2CA91C21}" type="slidenum">
              <a:rPr lang="en-US" smtClean="0"/>
              <a:pPr>
                <a:defRPr/>
              </a:pPr>
              <a:t>6</a:t>
            </a:fld>
            <a:endParaRPr lang="en-US" dirty="0"/>
          </a:p>
        </p:txBody>
      </p:sp>
    </p:spTree>
    <p:extLst>
      <p:ext uri="{BB962C8B-B14F-4D97-AF65-F5344CB8AC3E}">
        <p14:creationId xmlns:p14="http://schemas.microsoft.com/office/powerpoint/2010/main" val="116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Footer Placeholder 2"/>
          <p:cNvSpPr>
            <a:spLocks noGrp="1"/>
          </p:cNvSpPr>
          <p:nvPr>
            <p:ph type="ftr" sz="quarter" idx="11"/>
          </p:nvPr>
        </p:nvSpPr>
        <p:spPr/>
        <p:txBody>
          <a:bodyPr/>
          <a:lstStyle/>
          <a:p>
            <a:pPr>
              <a:defRPr/>
            </a:pPr>
            <a:r>
              <a:rPr lang="en-US"/>
              <a:t>Trees</a:t>
            </a:r>
            <a:endParaRPr lang="en-US" dirty="0"/>
          </a:p>
        </p:txBody>
      </p:sp>
      <p:sp>
        <p:nvSpPr>
          <p:cNvPr id="4" name="Slide Number Placeholder 3"/>
          <p:cNvSpPr>
            <a:spLocks noGrp="1"/>
          </p:cNvSpPr>
          <p:nvPr>
            <p:ph type="sldNum" sz="quarter" idx="12"/>
          </p:nvPr>
        </p:nvSpPr>
        <p:spPr/>
        <p:txBody>
          <a:bodyPr/>
          <a:lstStyle/>
          <a:p>
            <a:pPr>
              <a:defRPr/>
            </a:pPr>
            <a:fld id="{F59D9B86-AB8B-404F-8D86-C97B35C4C67E}" type="slidenum">
              <a:rPr lang="en-US" smtClean="0"/>
              <a:pPr>
                <a:defRPr/>
              </a:pPr>
              <a:t>7</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65741730"/>
              </p:ext>
            </p:extLst>
          </p:nvPr>
        </p:nvGraphicFramePr>
        <p:xfrm>
          <a:off x="477838" y="1371600"/>
          <a:ext cx="8361362" cy="5384570"/>
        </p:xfrm>
        <a:graphic>
          <a:graphicData uri="http://schemas.openxmlformats.org/drawingml/2006/table">
            <a:tbl>
              <a:tblPr/>
              <a:tblGrid>
                <a:gridCol w="1030459">
                  <a:extLst>
                    <a:ext uri="{9D8B030D-6E8A-4147-A177-3AD203B41FA5}">
                      <a16:colId xmlns:a16="http://schemas.microsoft.com/office/drawing/2014/main" val="20000"/>
                    </a:ext>
                  </a:extLst>
                </a:gridCol>
                <a:gridCol w="7330903">
                  <a:extLst>
                    <a:ext uri="{9D8B030D-6E8A-4147-A177-3AD203B41FA5}">
                      <a16:colId xmlns:a16="http://schemas.microsoft.com/office/drawing/2014/main" val="20001"/>
                    </a:ext>
                  </a:extLst>
                </a:gridCol>
              </a:tblGrid>
              <a:tr h="0">
                <a:tc>
                  <a:txBody>
                    <a:bodyPr/>
                    <a:lstStyle/>
                    <a:p>
                      <a:pPr algn="ctr" fontAlgn="t"/>
                      <a:r>
                        <a:rPr lang="en-US" sz="1400" b="1" dirty="0">
                          <a:solidFill>
                            <a:schemeClr val="bg1"/>
                          </a:solidFill>
                          <a:effectLst/>
                          <a:latin typeface="Consolas" panose="020B0609020204030204" pitchFamily="49" charset="0"/>
                        </a:rPr>
                        <a:t>Points</a:t>
                      </a:r>
                    </a:p>
                  </a:txBody>
                  <a:tcPr marL="19524" marR="10169" marT="10169" marB="101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l" fontAlgn="t"/>
                      <a:r>
                        <a:rPr lang="en-US" sz="1400" b="1" dirty="0">
                          <a:solidFill>
                            <a:schemeClr val="bg1"/>
                          </a:solidFill>
                          <a:effectLst/>
                          <a:latin typeface="Consolas" panose="020B0609020204030204" pitchFamily="49" charset="0"/>
                        </a:rPr>
                        <a:t>Requirement (40 Points)</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0"/>
                  </a:ext>
                </a:extLst>
              </a:tr>
              <a:tr h="0">
                <a:tc>
                  <a:txBody>
                    <a:bodyPr/>
                    <a:lstStyle/>
                    <a:p>
                      <a:pPr algn="ctr" fontAlgn="t"/>
                      <a:r>
                        <a:rPr lang="en-US" sz="1400" b="1" dirty="0">
                          <a:effectLst/>
                          <a:latin typeface="Consolas" panose="020B0609020204030204" pitchFamily="49" charset="0"/>
                        </a:rPr>
                        <a:t>5</a:t>
                      </a:r>
                    </a:p>
                  </a:txBody>
                  <a:tcPr marL="19524" marR="10169" marT="10169" marB="101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100" b="1" dirty="0" err="1">
                          <a:effectLst/>
                          <a:latin typeface="Consolas" panose="020B0609020204030204" pitchFamily="49" charset="0"/>
                        </a:rPr>
                        <a:t>argv</a:t>
                      </a:r>
                      <a:r>
                        <a:rPr lang="en-US" sz="1100" b="1" dirty="0">
                          <a:effectLst/>
                          <a:latin typeface="Consolas" panose="020B0609020204030204" pitchFamily="49" charset="0"/>
                        </a:rPr>
                        <a:t>[1] and </a:t>
                      </a:r>
                      <a:r>
                        <a:rPr lang="en-US" sz="1100" b="1" dirty="0" err="1">
                          <a:effectLst/>
                          <a:latin typeface="Consolas" panose="020B0609020204030204" pitchFamily="49" charset="0"/>
                        </a:rPr>
                        <a:t>argv</a:t>
                      </a:r>
                      <a:r>
                        <a:rPr lang="en-US" sz="1100" b="1" dirty="0">
                          <a:effectLst/>
                          <a:latin typeface="Consolas" panose="020B0609020204030204" pitchFamily="49" charset="0"/>
                        </a:rPr>
                        <a:t>[2] used for input / output streams respectively. </a:t>
                      </a:r>
                    </a:p>
                    <a:p>
                      <a:pPr algn="l" fontAlgn="t"/>
                      <a:r>
                        <a:rPr lang="en-US" sz="1100" b="1" dirty="0">
                          <a:effectLst/>
                          <a:latin typeface="Consolas" panose="020B0609020204030204" pitchFamily="49" charset="0"/>
                        </a:rPr>
                        <a:t>No execution user interaction (i.e. system("pause"); or </a:t>
                      </a:r>
                      <a:r>
                        <a:rPr lang="en-US" sz="1100" b="1" dirty="0" err="1">
                          <a:effectLst/>
                          <a:latin typeface="Consolas" panose="020B0609020204030204" pitchFamily="49" charset="0"/>
                        </a:rPr>
                        <a:t>getchr</a:t>
                      </a:r>
                      <a:r>
                        <a:rPr lang="en-US" sz="1100" b="1" dirty="0">
                          <a:effectLst/>
                          <a:latin typeface="Consolas" panose="020B0609020204030204" pitchFamily="49" charset="0"/>
                        </a:rPr>
                        <a:t>();). </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fontAlgn="t"/>
                      <a:r>
                        <a:rPr lang="en-US" sz="1400" b="1" dirty="0">
                          <a:effectLst/>
                          <a:latin typeface="Consolas" panose="020B0609020204030204" pitchFamily="49" charset="0"/>
                        </a:rPr>
                        <a:t>5</a:t>
                      </a:r>
                    </a:p>
                  </a:txBody>
                  <a:tcPr marL="19524" marR="10169" marT="10169" marB="101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100" b="1" dirty="0">
                          <a:effectLst/>
                          <a:latin typeface="Consolas" panose="020B0609020204030204" pitchFamily="49" charset="0"/>
                        </a:rPr>
                        <a:t>Your template QuickSort class contains a dynamically-allocated element array and implements the abstract interface </a:t>
                      </a:r>
                      <a:r>
                        <a:rPr lang="en-US" sz="1100" b="1" dirty="0" err="1">
                          <a:effectLst/>
                          <a:latin typeface="Consolas" panose="020B0609020204030204" pitchFamily="49" charset="0"/>
                        </a:rPr>
                        <a:t>QSInterface</a:t>
                      </a:r>
                      <a:r>
                        <a:rPr lang="en-US" sz="1100" b="1" dirty="0">
                          <a:effectLst/>
                          <a:latin typeface="Consolas" panose="020B0609020204030204" pitchFamily="49" charset="0"/>
                        </a:rPr>
                        <a:t> class. The </a:t>
                      </a:r>
                      <a:r>
                        <a:rPr lang="en-US" sz="1100" b="1" u="sng" dirty="0">
                          <a:solidFill>
                            <a:srgbClr val="FF0000"/>
                          </a:solidFill>
                          <a:effectLst/>
                          <a:latin typeface="Consolas" panose="020B0609020204030204" pitchFamily="49" charset="0"/>
                        </a:rPr>
                        <a:t>QuickSort</a:t>
                      </a:r>
                      <a:r>
                        <a:rPr lang="en-US" sz="1100" b="1" dirty="0">
                          <a:effectLst/>
                          <a:latin typeface="Consolas" panose="020B0609020204030204" pitchFamily="49" charset="0"/>
                        </a:rPr>
                        <a:t> command deletes the current array (if any) and then dynamically allocates a new element array. The </a:t>
                      </a:r>
                      <a:r>
                        <a:rPr lang="en-US" sz="1100" b="1" u="sng" dirty="0">
                          <a:solidFill>
                            <a:srgbClr val="FF0000"/>
                          </a:solidFill>
                          <a:effectLst/>
                          <a:latin typeface="Consolas" panose="020B0609020204030204" pitchFamily="49" charset="0"/>
                        </a:rPr>
                        <a:t>Capacity</a:t>
                      </a:r>
                      <a:r>
                        <a:rPr lang="en-US" sz="1100" b="1" dirty="0">
                          <a:effectLst/>
                          <a:latin typeface="Consolas" panose="020B0609020204030204" pitchFamily="49" charset="0"/>
                        </a:rPr>
                        <a:t> and </a:t>
                      </a:r>
                      <a:r>
                        <a:rPr lang="en-US" sz="1100" b="1" u="sng" dirty="0">
                          <a:solidFill>
                            <a:srgbClr val="FF0000"/>
                          </a:solidFill>
                          <a:effectLst/>
                          <a:latin typeface="Consolas" panose="020B0609020204030204" pitchFamily="49" charset="0"/>
                        </a:rPr>
                        <a:t>Clear</a:t>
                      </a:r>
                      <a:r>
                        <a:rPr lang="en-US" sz="1100" b="1" dirty="0">
                          <a:effectLst/>
                          <a:latin typeface="Consolas" panose="020B0609020204030204" pitchFamily="49" charset="0"/>
                        </a:rPr>
                        <a:t> commands execute as described above. No STL container is used anywhere in your QuickSort class. (lab10_in_01.txt).</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fontAlgn="t"/>
                      <a:r>
                        <a:rPr lang="en-US" sz="1400" b="1" dirty="0">
                          <a:effectLst/>
                          <a:latin typeface="Consolas" panose="020B0609020204030204" pitchFamily="49" charset="0"/>
                        </a:rPr>
                        <a:t>5</a:t>
                      </a:r>
                    </a:p>
                  </a:txBody>
                  <a:tcPr marL="19524" marR="10169" marT="10169" marB="101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100" b="1" dirty="0">
                          <a:effectLst/>
                          <a:latin typeface="Consolas" panose="020B0609020204030204" pitchFamily="49" charset="0"/>
                        </a:rPr>
                        <a:t>Items are added to the QuickSort array using the </a:t>
                      </a:r>
                      <a:r>
                        <a:rPr lang="en-US" sz="1100" b="1" dirty="0" err="1">
                          <a:solidFill>
                            <a:srgbClr val="FF0000"/>
                          </a:solidFill>
                          <a:effectLst/>
                          <a:latin typeface="Consolas" panose="020B0609020204030204" pitchFamily="49" charset="0"/>
                        </a:rPr>
                        <a:t>AddToArray</a:t>
                      </a:r>
                      <a:r>
                        <a:rPr lang="en-US" sz="1100" b="1" dirty="0">
                          <a:effectLst/>
                          <a:latin typeface="Consolas" panose="020B0609020204030204" pitchFamily="49" charset="0"/>
                        </a:rPr>
                        <a:t> command. Duplicate/multiple items can be added with one command. The QuickSort array dynamically grows (by doubling) as the number of items added exceeds the current array capacity. The </a:t>
                      </a:r>
                      <a:r>
                        <a:rPr lang="en-US" sz="1100" b="1" dirty="0" err="1">
                          <a:solidFill>
                            <a:srgbClr val="FF0000"/>
                          </a:solidFill>
                          <a:effectLst/>
                          <a:latin typeface="Consolas" panose="020B0609020204030204" pitchFamily="49" charset="0"/>
                        </a:rPr>
                        <a:t>PrintArray</a:t>
                      </a:r>
                      <a:r>
                        <a:rPr lang="en-US" sz="1100" b="1" dirty="0">
                          <a:effectLst/>
                          <a:latin typeface="Consolas" panose="020B0609020204030204" pitchFamily="49" charset="0"/>
                        </a:rPr>
                        <a:t> command outputs a comma-separated string representation of the array using an insertion (&lt;&lt;) friend operator and the toString() method. The </a:t>
                      </a:r>
                      <a:r>
                        <a:rPr lang="en-US" sz="1100" b="1" u="sng" dirty="0">
                          <a:solidFill>
                            <a:srgbClr val="FF0000"/>
                          </a:solidFill>
                          <a:effectLst/>
                          <a:latin typeface="Consolas" panose="020B0609020204030204" pitchFamily="49" charset="0"/>
                        </a:rPr>
                        <a:t>Size</a:t>
                      </a:r>
                      <a:r>
                        <a:rPr lang="en-US" sz="1100" b="1" dirty="0">
                          <a:effectLst/>
                          <a:latin typeface="Consolas" panose="020B0609020204030204" pitchFamily="49" charset="0"/>
                        </a:rPr>
                        <a:t> command outputs the number of elements in the QuickSort array. (lab10_in_02.txt).</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fontAlgn="t"/>
                      <a:r>
                        <a:rPr lang="en-US" sz="1400" b="1" dirty="0">
                          <a:effectLst/>
                          <a:latin typeface="Consolas" panose="020B0609020204030204" pitchFamily="49" charset="0"/>
                        </a:rPr>
                        <a:t>5</a:t>
                      </a:r>
                    </a:p>
                  </a:txBody>
                  <a:tcPr marL="19524" marR="10169" marT="10169" marB="101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100" b="1" dirty="0">
                          <a:effectLst/>
                          <a:latin typeface="Consolas" panose="020B0609020204030204" pitchFamily="49" charset="0"/>
                        </a:rPr>
                        <a:t>Your </a:t>
                      </a:r>
                      <a:r>
                        <a:rPr lang="en-US" sz="1100" b="1" u="sng" dirty="0">
                          <a:solidFill>
                            <a:srgbClr val="FF0000"/>
                          </a:solidFill>
                          <a:effectLst/>
                          <a:latin typeface="Consolas" panose="020B0609020204030204" pitchFamily="49" charset="0"/>
                        </a:rPr>
                        <a:t>MedianOfThree</a:t>
                      </a:r>
                      <a:r>
                        <a:rPr lang="en-US" sz="1100" b="1" dirty="0">
                          <a:effectLst/>
                          <a:latin typeface="Consolas" panose="020B0609020204030204" pitchFamily="49" charset="0"/>
                        </a:rPr>
                        <a:t> command (medianOfThree() function) properly sorts the first, middle, and last elements (as described above.) (lab10_in_03.txt). </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ctr" fontAlgn="t"/>
                      <a:r>
                        <a:rPr lang="en-US" sz="1400" b="1" dirty="0">
                          <a:effectLst/>
                          <a:latin typeface="Consolas" panose="020B0609020204030204" pitchFamily="49" charset="0"/>
                        </a:rPr>
                        <a:t>5</a:t>
                      </a:r>
                    </a:p>
                  </a:txBody>
                  <a:tcPr marL="19524" marR="10169" marT="10169" marB="101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100" b="1" dirty="0">
                          <a:effectLst/>
                          <a:latin typeface="Consolas" panose="020B0609020204030204" pitchFamily="49" charset="0"/>
                        </a:rPr>
                        <a:t>Your </a:t>
                      </a:r>
                      <a:r>
                        <a:rPr lang="en-US" sz="1100" b="1" u="sng" dirty="0">
                          <a:solidFill>
                            <a:srgbClr val="FF0000"/>
                          </a:solidFill>
                          <a:effectLst/>
                          <a:latin typeface="Consolas" panose="020B0609020204030204" pitchFamily="49" charset="0"/>
                        </a:rPr>
                        <a:t>Partition</a:t>
                      </a:r>
                      <a:r>
                        <a:rPr lang="en-US" sz="1100" b="1" dirty="0">
                          <a:effectLst/>
                          <a:latin typeface="Consolas" panose="020B0609020204030204" pitchFamily="49" charset="0"/>
                        </a:rPr>
                        <a:t> command (partition() function) arranges the array such that all elements less than the given pivot are to the left and all elements greater than the given pivot are to the right (using the revised pivot algorithm.) (lab10_in_04.txt). </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lgn="ctr" fontAlgn="t"/>
                      <a:r>
                        <a:rPr lang="en-US" sz="1400" b="1" dirty="0">
                          <a:effectLst/>
                          <a:latin typeface="Consolas" panose="020B0609020204030204" pitchFamily="49" charset="0"/>
                        </a:rPr>
                        <a:t>5</a:t>
                      </a:r>
                    </a:p>
                  </a:txBody>
                  <a:tcPr marL="19524" marR="10169" marT="10169" marB="101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100" b="1" dirty="0">
                          <a:effectLst/>
                          <a:latin typeface="Consolas" panose="020B0609020204030204" pitchFamily="49" charset="0"/>
                        </a:rPr>
                        <a:t>The </a:t>
                      </a:r>
                      <a:r>
                        <a:rPr lang="en-US" sz="1100" b="1" dirty="0" err="1">
                          <a:solidFill>
                            <a:srgbClr val="FF0000"/>
                          </a:solidFill>
                          <a:effectLst/>
                          <a:latin typeface="Consolas" panose="020B0609020204030204" pitchFamily="49" charset="0"/>
                        </a:rPr>
                        <a:t>SortAll</a:t>
                      </a:r>
                      <a:r>
                        <a:rPr lang="en-US" sz="1100" b="1" dirty="0">
                          <a:effectLst/>
                          <a:latin typeface="Consolas" panose="020B0609020204030204" pitchFamily="49" charset="0"/>
                        </a:rPr>
                        <a:t> command (</a:t>
                      </a:r>
                      <a:r>
                        <a:rPr lang="en-US" sz="1100" b="1" dirty="0" err="1">
                          <a:effectLst/>
                          <a:latin typeface="Consolas" panose="020B0609020204030204" pitchFamily="49" charset="0"/>
                        </a:rPr>
                        <a:t>sortAll</a:t>
                      </a:r>
                      <a:r>
                        <a:rPr lang="en-US" sz="1100" b="1" dirty="0">
                          <a:effectLst/>
                          <a:latin typeface="Consolas" panose="020B0609020204030204" pitchFamily="49" charset="0"/>
                        </a:rPr>
                        <a:t>() function) utilizes your medianOfThree() and partition() functions to recursively sort the entire array. (lab10_in_05.txt).</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30339">
                <a:tc>
                  <a:txBody>
                    <a:bodyPr/>
                    <a:lstStyle/>
                    <a:p>
                      <a:pPr algn="ctr" fontAlgn="t"/>
                      <a:r>
                        <a:rPr lang="en-US" sz="1400" b="1" dirty="0">
                          <a:effectLst/>
                          <a:latin typeface="Consolas" panose="020B0609020204030204" pitchFamily="49" charset="0"/>
                        </a:rPr>
                        <a:t>5</a:t>
                      </a:r>
                    </a:p>
                  </a:txBody>
                  <a:tcPr marL="19524" marR="10169" marT="10169" marB="101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100" b="1" dirty="0">
                          <a:solidFill>
                            <a:schemeClr val="tx1"/>
                          </a:solidFill>
                          <a:effectLst/>
                          <a:latin typeface="Consolas" panose="020B0609020204030204" pitchFamily="49" charset="0"/>
                        </a:rPr>
                        <a:t>The </a:t>
                      </a:r>
                      <a:r>
                        <a:rPr lang="en-US" sz="1100" b="1" u="sng" dirty="0">
                          <a:solidFill>
                            <a:srgbClr val="FF0000"/>
                          </a:solidFill>
                          <a:effectLst/>
                          <a:latin typeface="Consolas" panose="020B0609020204030204" pitchFamily="49" charset="0"/>
                        </a:rPr>
                        <a:t>Sort</a:t>
                      </a:r>
                      <a:r>
                        <a:rPr lang="en-US" sz="1100" b="1" dirty="0">
                          <a:solidFill>
                            <a:schemeClr val="tx1"/>
                          </a:solidFill>
                          <a:effectLst/>
                          <a:latin typeface="Consolas" panose="020B0609020204030204" pitchFamily="49" charset="0"/>
                        </a:rPr>
                        <a:t> command (sort() function) utilizes your medianOfThree() and partition() functions to recursively sort a QuickSort subarray. (lab10_in_06.txt).</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pPr algn="ctr" fontAlgn="t"/>
                      <a:r>
                        <a:rPr lang="en-US" sz="1400" b="1" dirty="0">
                          <a:effectLst/>
                          <a:latin typeface="Consolas" panose="020B0609020204030204" pitchFamily="49" charset="0"/>
                        </a:rPr>
                        <a:t>5</a:t>
                      </a:r>
                    </a:p>
                  </a:txBody>
                  <a:tcPr marL="19524" marR="10169" marT="10169" marB="101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100" b="1" dirty="0">
                          <a:solidFill>
                            <a:srgbClr val="FF0000"/>
                          </a:solidFill>
                          <a:effectLst/>
                          <a:latin typeface="Consolas" panose="020B0609020204030204" pitchFamily="49" charset="0"/>
                        </a:rPr>
                        <a:t>BONUS</a:t>
                      </a:r>
                      <a:r>
                        <a:rPr lang="en-US" sz="1100" b="1" dirty="0">
                          <a:effectLst/>
                          <a:latin typeface="Consolas" panose="020B0609020204030204" pitchFamily="49" charset="0"/>
                        </a:rPr>
                        <a:t>: The </a:t>
                      </a:r>
                      <a:r>
                        <a:rPr lang="en-US" sz="1100" b="1" u="sng" dirty="0">
                          <a:solidFill>
                            <a:srgbClr val="FF0000"/>
                          </a:solidFill>
                          <a:effectLst/>
                          <a:latin typeface="Consolas" panose="020B0609020204030204" pitchFamily="49" charset="0"/>
                        </a:rPr>
                        <a:t>Stats</a:t>
                      </a:r>
                      <a:r>
                        <a:rPr lang="en-US" sz="1100" b="1" dirty="0">
                          <a:effectLst/>
                          <a:latin typeface="Consolas" panose="020B0609020204030204" pitchFamily="49" charset="0"/>
                        </a:rPr>
                        <a:t> command outputs the number of comparisons and exchanges used by the sort commands (</a:t>
                      </a:r>
                      <a:r>
                        <a:rPr lang="en-US" sz="1100" b="1" dirty="0">
                          <a:solidFill>
                            <a:srgbClr val="FF0000"/>
                          </a:solidFill>
                          <a:effectLst/>
                          <a:latin typeface="Consolas" panose="020B0609020204030204" pitchFamily="49" charset="0"/>
                        </a:rPr>
                        <a:t>Sort</a:t>
                      </a:r>
                      <a:r>
                        <a:rPr lang="en-US" sz="1100" b="1" dirty="0">
                          <a:effectLst/>
                          <a:latin typeface="Consolas" panose="020B0609020204030204" pitchFamily="49" charset="0"/>
                        </a:rPr>
                        <a:t> and </a:t>
                      </a:r>
                      <a:r>
                        <a:rPr lang="en-US" sz="1100" b="1" dirty="0" err="1">
                          <a:solidFill>
                            <a:srgbClr val="FF0000"/>
                          </a:solidFill>
                          <a:effectLst/>
                          <a:latin typeface="Consolas" panose="020B0609020204030204" pitchFamily="49" charset="0"/>
                        </a:rPr>
                        <a:t>SortAll</a:t>
                      </a:r>
                      <a:r>
                        <a:rPr lang="en-US" sz="1100" b="1">
                          <a:effectLst/>
                          <a:latin typeface="Consolas" panose="020B0609020204030204" pitchFamily="49" charset="0"/>
                        </a:rPr>
                        <a:t>.) (lab10_in_07.txt).</a:t>
                      </a:r>
                      <a:endParaRPr lang="en-US" sz="1100" b="1" dirty="0">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488911">
                <a:tc>
                  <a:txBody>
                    <a:bodyPr/>
                    <a:lstStyle/>
                    <a:p>
                      <a:pPr algn="ctr" fontAlgn="t"/>
                      <a:r>
                        <a:rPr lang="en-US" sz="1400" b="1" dirty="0">
                          <a:effectLst/>
                          <a:latin typeface="Consolas" panose="020B0609020204030204" pitchFamily="49" charset="0"/>
                        </a:rPr>
                        <a:t>5</a:t>
                      </a:r>
                    </a:p>
                  </a:txBody>
                  <a:tcPr marL="19524" marR="10169" marT="10169" marB="101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100" b="1" dirty="0">
                          <a:effectLst/>
                          <a:latin typeface="Consolas" panose="020B0609020204030204" pitchFamily="49" charset="0"/>
                        </a:rPr>
                        <a:t>VS_MEM_CHECK macro is included in main to detect memory leaks. </a:t>
                      </a:r>
                      <a:br>
                        <a:rPr lang="en-US" sz="1100" b="1" dirty="0">
                          <a:effectLst/>
                          <a:latin typeface="Consolas" panose="020B0609020204030204" pitchFamily="49" charset="0"/>
                        </a:rPr>
                      </a:br>
                      <a:r>
                        <a:rPr lang="en-US" sz="1100" b="1" dirty="0">
                          <a:effectLst/>
                          <a:latin typeface="Consolas" panose="020B0609020204030204" pitchFamily="49" charset="0"/>
                        </a:rPr>
                        <a:t>No Memory leaks are reported. </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179433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10.9, pgs. 604-614</a:t>
            </a:r>
          </a:p>
        </p:txBody>
      </p:sp>
      <p:sp>
        <p:nvSpPr>
          <p:cNvPr id="7" name="Content Placeholder 2"/>
          <p:cNvSpPr txBox="1">
            <a:spLocks/>
          </p:cNvSpPr>
          <p:nvPr/>
        </p:nvSpPr>
        <p:spPr bwMode="auto">
          <a:xfrm>
            <a:off x="304800" y="304800"/>
            <a:ext cx="5181600" cy="518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marL="0" indent="0" algn="l" rtl="0" eaLnBrk="1" fontAlgn="base" hangingPunct="1">
              <a:spcBef>
                <a:spcPts val="700"/>
              </a:spcBef>
              <a:spcAft>
                <a:spcPct val="0"/>
              </a:spcAft>
              <a:buClr>
                <a:srgbClr val="333399"/>
              </a:buClr>
              <a:buSzPct val="80000"/>
              <a:buFont typeface="Arial" panose="020B0604020202020204" pitchFamily="34" charset="0"/>
              <a:buNone/>
              <a:defRPr sz="2600" kern="1200">
                <a:solidFill>
                  <a:srgbClr val="FFFFFF"/>
                </a:solidFill>
                <a:latin typeface="+mn-lt"/>
                <a:ea typeface="+mn-ea"/>
                <a:cs typeface="+mn-cs"/>
              </a:defRPr>
            </a:lvl1pPr>
            <a:lvl2pPr marL="457200" indent="0" algn="ctr" rtl="0" eaLnBrk="1" fontAlgn="base" hangingPunct="1">
              <a:spcBef>
                <a:spcPts val="550"/>
              </a:spcBef>
              <a:spcAft>
                <a:spcPct val="0"/>
              </a:spcAft>
              <a:buClr>
                <a:srgbClr val="FF0000"/>
              </a:buClr>
              <a:buSzPct val="80000"/>
              <a:buFont typeface="Arial" panose="020B0604020202020204" pitchFamily="34" charset="0"/>
              <a:buNone/>
              <a:defRPr sz="2000" kern="1200">
                <a:solidFill>
                  <a:schemeClr val="tx1"/>
                </a:solidFill>
                <a:latin typeface="+mn-lt"/>
                <a:ea typeface="+mn-ea"/>
                <a:cs typeface="+mn-cs"/>
              </a:defRPr>
            </a:lvl2pPr>
            <a:lvl3pPr marL="914400" indent="0" algn="ctr" rtl="0" eaLnBrk="1" fontAlgn="base" hangingPunct="1">
              <a:spcBef>
                <a:spcPts val="500"/>
              </a:spcBef>
              <a:spcAft>
                <a:spcPct val="0"/>
              </a:spcAft>
              <a:buClr>
                <a:srgbClr val="333399"/>
              </a:buClr>
              <a:buSzPct val="80000"/>
              <a:buFont typeface="Arial" panose="020B0604020202020204" pitchFamily="34" charset="0"/>
              <a:buNone/>
              <a:defRPr sz="1800" kern="1200">
                <a:solidFill>
                  <a:schemeClr val="tx1"/>
                </a:solidFill>
                <a:latin typeface="+mn-lt"/>
                <a:ea typeface="+mn-ea"/>
                <a:cs typeface="+mn-cs"/>
              </a:defRPr>
            </a:lvl3pPr>
            <a:lvl4pPr marL="1371600" indent="0" algn="ctr" rtl="0" eaLnBrk="1" fontAlgn="base" hangingPunct="1">
              <a:spcBef>
                <a:spcPts val="400"/>
              </a:spcBef>
              <a:spcAft>
                <a:spcPct val="0"/>
              </a:spcAft>
              <a:buClr>
                <a:srgbClr val="333399"/>
              </a:buClr>
              <a:buSzPct val="80000"/>
              <a:buFont typeface="Arial" panose="020B0604020202020204" pitchFamily="34" charset="0"/>
              <a:buNone/>
              <a:defRPr sz="1600" kern="1200">
                <a:solidFill>
                  <a:schemeClr val="tx1"/>
                </a:solidFill>
                <a:latin typeface="+mn-lt"/>
                <a:ea typeface="+mn-ea"/>
                <a:cs typeface="+mn-cs"/>
              </a:defRPr>
            </a:lvl4pPr>
            <a:lvl5pPr marL="1828800" indent="0" algn="ctr" rtl="0" eaLnBrk="1" fontAlgn="base" hangingPunct="1">
              <a:spcBef>
                <a:spcPts val="400"/>
              </a:spcBef>
              <a:spcAft>
                <a:spcPct val="0"/>
              </a:spcAft>
              <a:buClr>
                <a:srgbClr val="333399"/>
              </a:buClr>
              <a:buSzPct val="80000"/>
              <a:buFont typeface="Arial" panose="020B0604020202020204" pitchFamily="34" charset="0"/>
              <a:buNone/>
              <a:defRPr sz="14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pPr algn="ctr"/>
            <a:r>
              <a:rPr lang="en-US" sz="2400" dirty="0"/>
              <a:t>10.9 Quicksort </a:t>
            </a:r>
          </a:p>
          <a:p>
            <a:pPr algn="ctr"/>
            <a:r>
              <a:rPr lang="en-US" sz="2400" dirty="0"/>
              <a:t>Algorithm for Quicksort</a:t>
            </a:r>
          </a:p>
          <a:p>
            <a:pPr algn="ctr"/>
            <a:r>
              <a:rPr lang="en-US" sz="2400" dirty="0"/>
              <a:t>Code for Quicksort</a:t>
            </a:r>
          </a:p>
          <a:p>
            <a:pPr algn="ctr"/>
            <a:r>
              <a:rPr lang="en-US" sz="2400" dirty="0"/>
              <a:t>Algorithm for Partitioning</a:t>
            </a:r>
          </a:p>
          <a:p>
            <a:pPr algn="ctr"/>
            <a:r>
              <a:rPr lang="en-US" sz="2400" dirty="0"/>
              <a:t>Code for partition</a:t>
            </a:r>
          </a:p>
          <a:p>
            <a:pPr algn="ctr"/>
            <a:r>
              <a:rPr lang="en-US" sz="2400" dirty="0"/>
              <a:t>A Revised Partition Algorithm</a:t>
            </a:r>
          </a:p>
          <a:p>
            <a:pPr algn="ctr"/>
            <a:r>
              <a:rPr lang="en-US" sz="2400" dirty="0"/>
              <a:t>Code for Revised partition Function </a:t>
            </a:r>
          </a:p>
        </p:txBody>
      </p:sp>
      <p:sp>
        <p:nvSpPr>
          <p:cNvPr id="5" name="Slide Number Placeholder 4"/>
          <p:cNvSpPr>
            <a:spLocks noGrp="1"/>
          </p:cNvSpPr>
          <p:nvPr>
            <p:ph type="sldNum" sz="quarter" idx="12"/>
          </p:nvPr>
        </p:nvSpPr>
        <p:spPr/>
        <p:txBody>
          <a:bodyPr/>
          <a:lstStyle/>
          <a:p>
            <a:pPr>
              <a:defRPr/>
            </a:pPr>
            <a:fld id="{A0C1462C-D640-45B3-901B-F425AA5C3674}" type="slidenum">
              <a:rPr lang="en-US" smtClean="0"/>
              <a:pPr>
                <a:defRPr/>
              </a:pPr>
              <a:t>8</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199" y="1087755"/>
            <a:ext cx="2968547" cy="3615690"/>
          </a:xfrm>
          <a:prstGeom prst="rect">
            <a:avLst/>
          </a:prstGeom>
        </p:spPr>
      </p:pic>
    </p:spTree>
    <p:extLst>
      <p:ext uri="{BB962C8B-B14F-4D97-AF65-F5344CB8AC3E}">
        <p14:creationId xmlns:p14="http://schemas.microsoft.com/office/powerpoint/2010/main" val="3947462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3"/>
          <p:cNvSpPr>
            <a:spLocks noGrp="1" noChangeArrowheads="1"/>
          </p:cNvSpPr>
          <p:nvPr>
            <p:ph sz="quarter" idx="1"/>
          </p:nvPr>
        </p:nvSpPr>
        <p:spPr>
          <a:xfrm>
            <a:off x="593598" y="1242326"/>
            <a:ext cx="8153400" cy="2796274"/>
          </a:xfrm>
        </p:spPr>
        <p:txBody>
          <a:bodyPr/>
          <a:lstStyle/>
          <a:p>
            <a:pPr eaLnBrk="1" hangingPunct="1"/>
            <a:r>
              <a:rPr lang="en-US" sz="2000" dirty="0"/>
              <a:t>Quicksort is O(</a:t>
            </a:r>
            <a:r>
              <a:rPr lang="en-US" sz="2000" i="1" dirty="0"/>
              <a:t>n</a:t>
            </a:r>
            <a:r>
              <a:rPr lang="en-US" sz="2000" baseline="30000" dirty="0"/>
              <a:t>2</a:t>
            </a:r>
            <a:r>
              <a:rPr lang="en-US" sz="2000" dirty="0"/>
              <a:t>) when each split yields one empty subarray, which is the case when the array is presorted.</a:t>
            </a:r>
          </a:p>
          <a:p>
            <a:pPr eaLnBrk="1" hangingPunct="1"/>
            <a:r>
              <a:rPr lang="en-US" sz="2000" dirty="0"/>
              <a:t>The worst possible performance occurs for a sorted array, which is not very desirable.</a:t>
            </a:r>
          </a:p>
          <a:p>
            <a:r>
              <a:rPr lang="en-US" sz="2000" dirty="0"/>
              <a:t>A better solution is to pick the pivot value in a way that is less likely to lead to a bad split.</a:t>
            </a:r>
          </a:p>
          <a:p>
            <a:pPr lvl="1"/>
            <a:r>
              <a:rPr lang="en-US" sz="1800" dirty="0"/>
              <a:t>Use three references: </a:t>
            </a:r>
            <a:r>
              <a:rPr lang="en-US" sz="1800" dirty="0">
                <a:latin typeface="Courier New" pitchFamily="49" charset="0"/>
                <a:cs typeface="Courier New" pitchFamily="49" charset="0"/>
              </a:rPr>
              <a:t>first, middle, last.</a:t>
            </a:r>
          </a:p>
          <a:p>
            <a:pPr lvl="1"/>
            <a:r>
              <a:rPr lang="en-US" sz="1800" dirty="0"/>
              <a:t>Select the median of the these items as the pivot.</a:t>
            </a:r>
          </a:p>
        </p:txBody>
      </p:sp>
      <p:sp>
        <p:nvSpPr>
          <p:cNvPr id="2" name="Footer Placeholder 1"/>
          <p:cNvSpPr>
            <a:spLocks noGrp="1"/>
          </p:cNvSpPr>
          <p:nvPr>
            <p:ph type="ftr" sz="quarter" idx="11"/>
          </p:nvPr>
        </p:nvSpPr>
        <p:spPr/>
        <p:txBody>
          <a:bodyPr/>
          <a:lstStyle/>
          <a:p>
            <a:pPr>
              <a:defRPr/>
            </a:pPr>
            <a:r>
              <a:rPr lang="en-US"/>
              <a:t>Sorting</a:t>
            </a:r>
          </a:p>
        </p:txBody>
      </p:sp>
      <p:sp>
        <p:nvSpPr>
          <p:cNvPr id="3" name="Slide Number Placeholder 2"/>
          <p:cNvSpPr>
            <a:spLocks noGrp="1"/>
          </p:cNvSpPr>
          <p:nvPr>
            <p:ph type="sldNum" sz="quarter" idx="12"/>
          </p:nvPr>
        </p:nvSpPr>
        <p:spPr/>
        <p:txBody>
          <a:bodyPr/>
          <a:lstStyle/>
          <a:p>
            <a:pPr>
              <a:defRPr/>
            </a:pPr>
            <a:fld id="{0D7B5496-982B-480A-8085-B08F2CA91C21}" type="slidenum">
              <a:rPr lang="en-US" smtClean="0"/>
              <a:pPr>
                <a:defRPr/>
              </a:pPr>
              <a:t>9</a:t>
            </a:fld>
            <a:endParaRPr lang="en-US"/>
          </a:p>
        </p:txBody>
      </p:sp>
      <p:sp>
        <p:nvSpPr>
          <p:cNvPr id="4" name="Title 3"/>
          <p:cNvSpPr>
            <a:spLocks noGrp="1"/>
          </p:cNvSpPr>
          <p:nvPr>
            <p:ph type="title"/>
          </p:nvPr>
        </p:nvSpPr>
        <p:spPr/>
        <p:txBody>
          <a:bodyPr/>
          <a:lstStyle/>
          <a:p>
            <a:r>
              <a:rPr lang="en-US" dirty="0"/>
              <a:t>A Revised Partition Algorithm</a:t>
            </a:r>
          </a:p>
        </p:txBody>
      </p:sp>
      <p:sp>
        <p:nvSpPr>
          <p:cNvPr id="5" name="TextBox 4"/>
          <p:cNvSpPr txBox="1"/>
          <p:nvPr/>
        </p:nvSpPr>
        <p:spPr>
          <a:xfrm>
            <a:off x="762000" y="4495800"/>
            <a:ext cx="8001000" cy="2308324"/>
          </a:xfrm>
          <a:prstGeom prst="rect">
            <a:avLst/>
          </a:prstGeom>
          <a:noFill/>
        </p:spPr>
        <p:txBody>
          <a:bodyPr wrap="square" rtlCol="0">
            <a:spAutoFit/>
          </a:bodyPr>
          <a:lstStyle/>
          <a:p>
            <a:pPr>
              <a:spcAft>
                <a:spcPts val="600"/>
              </a:spcAft>
            </a:pPr>
            <a:r>
              <a:rPr lang="en-US" sz="2000" b="1" dirty="0"/>
              <a:t>Revised Partition Algorithm</a:t>
            </a:r>
          </a:p>
          <a:p>
            <a:pPr>
              <a:spcAft>
                <a:spcPts val="600"/>
              </a:spcAft>
            </a:pPr>
            <a:r>
              <a:rPr lang="en-US" dirty="0">
                <a:latin typeface="Consolas" panose="020B0609020204030204" pitchFamily="49" charset="0"/>
                <a:cs typeface="Consolas" panose="020B0609020204030204" pitchFamily="49" charset="0"/>
              </a:rPr>
              <a:t>1. Sort table[first], table[middle], and table[last-1].</a:t>
            </a:r>
          </a:p>
          <a:p>
            <a:pPr>
              <a:spcAft>
                <a:spcPts val="600"/>
              </a:spcAft>
            </a:pPr>
            <a:r>
              <a:rPr lang="en-US" dirty="0">
                <a:latin typeface="Consolas" panose="020B0609020204030204" pitchFamily="49" charset="0"/>
                <a:cs typeface="Consolas" panose="020B0609020204030204" pitchFamily="49" charset="0"/>
              </a:rPr>
              <a:t>2. Move median value to first position (pivot value) by exchanging table[first] and table[middle].</a:t>
            </a:r>
          </a:p>
          <a:p>
            <a:pPr>
              <a:spcAft>
                <a:spcPts val="0"/>
              </a:spcAft>
            </a:pPr>
            <a:r>
              <a:rPr lang="en-US" dirty="0">
                <a:latin typeface="Consolas" panose="020B0609020204030204" pitchFamily="49" charset="0"/>
                <a:cs typeface="Consolas" panose="020B0609020204030204" pitchFamily="49" charset="0"/>
              </a:rPr>
              <a:t>3. Initialize up to first + 1 and down to last - 1.</a:t>
            </a:r>
          </a:p>
          <a:p>
            <a:pPr>
              <a:spcAft>
                <a:spcPts val="600"/>
              </a:spcAft>
            </a:pPr>
            <a:r>
              <a:rPr lang="en-US" dirty="0"/>
              <a:t>	</a:t>
            </a:r>
            <a:r>
              <a:rPr lang="en-US" sz="3200" dirty="0"/>
              <a:t>…</a:t>
            </a:r>
          </a:p>
        </p:txBody>
      </p:sp>
    </p:spTree>
    <p:extLst>
      <p:ext uri="{BB962C8B-B14F-4D97-AF65-F5344CB8AC3E}">
        <p14:creationId xmlns:p14="http://schemas.microsoft.com/office/powerpoint/2010/main" val="360960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6226">
                                            <p:txEl>
                                              <p:pRg st="0" end="0"/>
                                            </p:txEl>
                                          </p:spTgt>
                                        </p:tgtEl>
                                        <p:attrNameLst>
                                          <p:attrName>style.visibility</p:attrName>
                                        </p:attrNameLst>
                                      </p:cBhvr>
                                      <p:to>
                                        <p:strVal val="visible"/>
                                      </p:to>
                                    </p:set>
                                    <p:animEffect transition="in" filter="fade">
                                      <p:cBhvr>
                                        <p:cTn id="7" dur="500"/>
                                        <p:tgtEl>
                                          <p:spTgt spid="4362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6226">
                                            <p:txEl>
                                              <p:pRg st="1" end="1"/>
                                            </p:txEl>
                                          </p:spTgt>
                                        </p:tgtEl>
                                        <p:attrNameLst>
                                          <p:attrName>style.visibility</p:attrName>
                                        </p:attrNameLst>
                                      </p:cBhvr>
                                      <p:to>
                                        <p:strVal val="visible"/>
                                      </p:to>
                                    </p:set>
                                    <p:animEffect transition="in" filter="fade">
                                      <p:cBhvr>
                                        <p:cTn id="12" dur="500"/>
                                        <p:tgtEl>
                                          <p:spTgt spid="4362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36226">
                                            <p:txEl>
                                              <p:pRg st="2" end="2"/>
                                            </p:txEl>
                                          </p:spTgt>
                                        </p:tgtEl>
                                        <p:attrNameLst>
                                          <p:attrName>style.visibility</p:attrName>
                                        </p:attrNameLst>
                                      </p:cBhvr>
                                      <p:to>
                                        <p:strVal val="visible"/>
                                      </p:to>
                                    </p:set>
                                    <p:animEffect transition="in" filter="fade">
                                      <p:cBhvr>
                                        <p:cTn id="17" dur="500"/>
                                        <p:tgtEl>
                                          <p:spTgt spid="436226">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36226">
                                            <p:txEl>
                                              <p:pRg st="3" end="3"/>
                                            </p:txEl>
                                          </p:spTgt>
                                        </p:tgtEl>
                                        <p:attrNameLst>
                                          <p:attrName>style.visibility</p:attrName>
                                        </p:attrNameLst>
                                      </p:cBhvr>
                                      <p:to>
                                        <p:strVal val="visible"/>
                                      </p:to>
                                    </p:set>
                                    <p:animEffect transition="in" filter="fade">
                                      <p:cBhvr>
                                        <p:cTn id="20" dur="500"/>
                                        <p:tgtEl>
                                          <p:spTgt spid="436226">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36226">
                                            <p:txEl>
                                              <p:pRg st="4" end="4"/>
                                            </p:txEl>
                                          </p:spTgt>
                                        </p:tgtEl>
                                        <p:attrNameLst>
                                          <p:attrName>style.visibility</p:attrName>
                                        </p:attrNameLst>
                                      </p:cBhvr>
                                      <p:to>
                                        <p:strVal val="visible"/>
                                      </p:to>
                                    </p:set>
                                    <p:animEffect transition="in" filter="fade">
                                      <p:cBhvr>
                                        <p:cTn id="23" dur="500"/>
                                        <p:tgtEl>
                                          <p:spTgt spid="43622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Effect transition="in" filter="fade">
                                      <p:cBhvr>
                                        <p:cTn id="28" dur="500"/>
                                        <p:tgtEl>
                                          <p:spTgt spid="5">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animEffect transition="in" filter="fade">
                                      <p:cBhvr>
                                        <p:cTn id="33" dur="500"/>
                                        <p:tgtEl>
                                          <p:spTgt spid="5">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txEl>
                                              <p:pRg st="2" end="2"/>
                                            </p:txEl>
                                          </p:spTgt>
                                        </p:tgtEl>
                                        <p:attrNameLst>
                                          <p:attrName>style.visibility</p:attrName>
                                        </p:attrNameLst>
                                      </p:cBhvr>
                                      <p:to>
                                        <p:strVal val="visible"/>
                                      </p:to>
                                    </p:set>
                                    <p:animEffect transition="in" filter="fade">
                                      <p:cBhvr>
                                        <p:cTn id="38" dur="500"/>
                                        <p:tgtEl>
                                          <p:spTgt spid="5">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animEffect transition="in" filter="fade">
                                      <p:cBhvr>
                                        <p:cTn id="43" dur="500"/>
                                        <p:tgtEl>
                                          <p:spTgt spid="5">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
                                            <p:txEl>
                                              <p:pRg st="4" end="4"/>
                                            </p:txEl>
                                          </p:spTgt>
                                        </p:tgtEl>
                                        <p:attrNameLst>
                                          <p:attrName>style.visibility</p:attrName>
                                        </p:attrNameLst>
                                      </p:cBhvr>
                                      <p:to>
                                        <p:strVal val="visible"/>
                                      </p:to>
                                    </p:set>
                                    <p:animEffect transition="in" filter="fade">
                                      <p:cBhvr>
                                        <p:cTn id="48"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26" grpId="0" build="p"/>
      <p:bldP spid="5" grpId="0" build="p" bldLvl="2"/>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S 235 Theme">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ppt/theme/themeOverride2.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docProps/app.xml><?xml version="1.0" encoding="utf-8"?>
<Properties xmlns="http://schemas.openxmlformats.org/officeDocument/2006/extended-properties" xmlns:vt="http://schemas.openxmlformats.org/officeDocument/2006/docPropsVTypes">
  <Template>CS 235 Theme</Template>
  <TotalTime>47954</TotalTime>
  <Words>2086</Words>
  <Application>Microsoft Office PowerPoint</Application>
  <PresentationFormat>On-screen Show (4:3)</PresentationFormat>
  <Paragraphs>399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Consolas</vt:lpstr>
      <vt:lpstr>Courier New</vt:lpstr>
      <vt:lpstr>Tw Cen MT</vt:lpstr>
      <vt:lpstr>Wingdings</vt:lpstr>
      <vt:lpstr>CS 235 Theme</vt:lpstr>
      <vt:lpstr>PowerPoint Presentation</vt:lpstr>
      <vt:lpstr>Lab 10 - Quicksort</vt:lpstr>
      <vt:lpstr>Quicksort Commands</vt:lpstr>
      <vt:lpstr>Quicksort Example</vt:lpstr>
      <vt:lpstr>Steps to Success</vt:lpstr>
      <vt:lpstr>Steps to Success</vt:lpstr>
      <vt:lpstr>Requirements</vt:lpstr>
      <vt:lpstr>PowerPoint Presentation</vt:lpstr>
      <vt:lpstr>A Revised Partition Algorithm</vt:lpstr>
      <vt:lpstr>Finding a Pivot</vt:lpstr>
      <vt:lpstr>A Revised Partition Algorithm</vt:lpstr>
      <vt:lpstr>Median of Three</vt:lpstr>
      <vt:lpstr>Median of Three</vt:lpstr>
      <vt:lpstr>Revised Partitioning</vt:lpstr>
      <vt:lpstr>Revised Partitioning</vt:lpstr>
      <vt:lpstr>Revised Partitioning</vt:lpstr>
      <vt:lpstr>Revised Partitioning</vt:lpstr>
      <vt:lpstr>Revised Partitioning</vt:lpstr>
      <vt:lpstr>Revised Partitioning</vt:lpstr>
      <vt:lpstr>Code for Revised partition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dc:title>
  <dc:creator>elliot</dc:creator>
  <cp:lastModifiedBy>proper</cp:lastModifiedBy>
  <cp:revision>1160</cp:revision>
  <cp:lastPrinted>2018-04-11T02:01:24Z</cp:lastPrinted>
  <dcterms:created xsi:type="dcterms:W3CDTF">2009-08-26T14:55:55Z</dcterms:created>
  <dcterms:modified xsi:type="dcterms:W3CDTF">2018-06-15T18:29:40Z</dcterms:modified>
</cp:coreProperties>
</file>