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2" d="100"/>
          <a:sy n="122" d="100"/>
        </p:scale>
        <p:origin x="1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E167B-FB2B-8447-8F87-3BE42486B604}"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76F62-F3E9-1745-A59D-87893E943714}" type="slidenum">
              <a:rPr lang="en-US" smtClean="0"/>
              <a:t>‹#›</a:t>
            </a:fld>
            <a:endParaRPr lang="en-US"/>
          </a:p>
        </p:txBody>
      </p:sp>
    </p:spTree>
    <p:extLst>
      <p:ext uri="{BB962C8B-B14F-4D97-AF65-F5344CB8AC3E}">
        <p14:creationId xmlns:p14="http://schemas.microsoft.com/office/powerpoint/2010/main" val="1553200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named the new relation using project</a:t>
            </a:r>
          </a:p>
        </p:txBody>
      </p:sp>
      <p:sp>
        <p:nvSpPr>
          <p:cNvPr id="4" name="Slide Number Placeholder 3"/>
          <p:cNvSpPr>
            <a:spLocks noGrp="1"/>
          </p:cNvSpPr>
          <p:nvPr>
            <p:ph type="sldNum" sz="quarter" idx="5"/>
          </p:nvPr>
        </p:nvSpPr>
        <p:spPr/>
        <p:txBody>
          <a:bodyPr/>
          <a:lstStyle/>
          <a:p>
            <a:fld id="{88576F62-F3E9-1745-A59D-87893E943714}" type="slidenum">
              <a:rPr lang="en-US" smtClean="0"/>
              <a:t>6</a:t>
            </a:fld>
            <a:endParaRPr lang="en-US"/>
          </a:p>
        </p:txBody>
      </p:sp>
    </p:spTree>
    <p:extLst>
      <p:ext uri="{BB962C8B-B14F-4D97-AF65-F5344CB8AC3E}">
        <p14:creationId xmlns:p14="http://schemas.microsoft.com/office/powerpoint/2010/main" val="2443300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named the new relation using project</a:t>
            </a:r>
          </a:p>
        </p:txBody>
      </p:sp>
      <p:sp>
        <p:nvSpPr>
          <p:cNvPr id="4" name="Slide Number Placeholder 3"/>
          <p:cNvSpPr>
            <a:spLocks noGrp="1"/>
          </p:cNvSpPr>
          <p:nvPr>
            <p:ph type="sldNum" sz="quarter" idx="5"/>
          </p:nvPr>
        </p:nvSpPr>
        <p:spPr/>
        <p:txBody>
          <a:bodyPr/>
          <a:lstStyle/>
          <a:p>
            <a:fld id="{88576F62-F3E9-1745-A59D-87893E943714}" type="slidenum">
              <a:rPr lang="en-US" smtClean="0"/>
              <a:t>7</a:t>
            </a:fld>
            <a:endParaRPr lang="en-US"/>
          </a:p>
        </p:txBody>
      </p:sp>
    </p:spTree>
    <p:extLst>
      <p:ext uri="{BB962C8B-B14F-4D97-AF65-F5344CB8AC3E}">
        <p14:creationId xmlns:p14="http://schemas.microsoft.com/office/powerpoint/2010/main" val="3659339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named the new relation using project</a:t>
            </a:r>
          </a:p>
        </p:txBody>
      </p:sp>
      <p:sp>
        <p:nvSpPr>
          <p:cNvPr id="4" name="Slide Number Placeholder 3"/>
          <p:cNvSpPr>
            <a:spLocks noGrp="1"/>
          </p:cNvSpPr>
          <p:nvPr>
            <p:ph type="sldNum" sz="quarter" idx="5"/>
          </p:nvPr>
        </p:nvSpPr>
        <p:spPr/>
        <p:txBody>
          <a:bodyPr/>
          <a:lstStyle/>
          <a:p>
            <a:fld id="{88576F62-F3E9-1745-A59D-87893E943714}" type="slidenum">
              <a:rPr lang="en-US" smtClean="0"/>
              <a:t>8</a:t>
            </a:fld>
            <a:endParaRPr lang="en-US"/>
          </a:p>
        </p:txBody>
      </p:sp>
    </p:spTree>
    <p:extLst>
      <p:ext uri="{BB962C8B-B14F-4D97-AF65-F5344CB8AC3E}">
        <p14:creationId xmlns:p14="http://schemas.microsoft.com/office/powerpoint/2010/main" val="3273487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576F62-F3E9-1745-A59D-87893E943714}" type="slidenum">
              <a:rPr lang="en-US" smtClean="0"/>
              <a:t>11</a:t>
            </a:fld>
            <a:endParaRPr lang="en-US"/>
          </a:p>
        </p:txBody>
      </p:sp>
    </p:spTree>
    <p:extLst>
      <p:ext uri="{BB962C8B-B14F-4D97-AF65-F5344CB8AC3E}">
        <p14:creationId xmlns:p14="http://schemas.microsoft.com/office/powerpoint/2010/main" val="2368853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147C-EE28-D84F-897D-492A9727C0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1E78C5-E91C-0347-9C85-7B814E773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BAF38E-DB9A-364B-BC01-51D58013AA2B}"/>
              </a:ext>
            </a:extLst>
          </p:cNvPr>
          <p:cNvSpPr>
            <a:spLocks noGrp="1"/>
          </p:cNvSpPr>
          <p:nvPr>
            <p:ph type="dt" sz="half" idx="10"/>
          </p:nvPr>
        </p:nvSpPr>
        <p:spPr/>
        <p:txBody>
          <a:bodyPr/>
          <a:lstStyle/>
          <a:p>
            <a:fld id="{A38E900E-8F87-A241-94AA-792EAB0191D4}" type="datetimeFigureOut">
              <a:rPr lang="en-US" smtClean="0"/>
              <a:t>10/24/2019</a:t>
            </a:fld>
            <a:endParaRPr lang="en-US"/>
          </a:p>
        </p:txBody>
      </p:sp>
      <p:sp>
        <p:nvSpPr>
          <p:cNvPr id="5" name="Footer Placeholder 4">
            <a:extLst>
              <a:ext uri="{FF2B5EF4-FFF2-40B4-BE49-F238E27FC236}">
                <a16:creationId xmlns:a16="http://schemas.microsoft.com/office/drawing/2014/main" id="{1023B5F6-0147-474C-AA11-E03AE859E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84B3D-5DCC-724C-90A0-DDD5FB45098E}"/>
              </a:ext>
            </a:extLst>
          </p:cNvPr>
          <p:cNvSpPr>
            <a:spLocks noGrp="1"/>
          </p:cNvSpPr>
          <p:nvPr>
            <p:ph type="sldNum" sz="quarter" idx="12"/>
          </p:nvPr>
        </p:nvSpPr>
        <p:spPr/>
        <p:txBody>
          <a:bodyPr/>
          <a:lstStyle/>
          <a:p>
            <a:fld id="{D9A2D4D4-BB84-D64C-A903-27654F7F3C16}" type="slidenum">
              <a:rPr lang="en-US" smtClean="0"/>
              <a:t>‹#›</a:t>
            </a:fld>
            <a:endParaRPr lang="en-US"/>
          </a:p>
        </p:txBody>
      </p:sp>
    </p:spTree>
    <p:extLst>
      <p:ext uri="{BB962C8B-B14F-4D97-AF65-F5344CB8AC3E}">
        <p14:creationId xmlns:p14="http://schemas.microsoft.com/office/powerpoint/2010/main" val="3585493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4B09-49A6-484A-8C3A-9F55C6A9CC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59850F-C460-134D-ACAC-0EF906F384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72306-9326-1F44-9086-02DB0CC9093F}"/>
              </a:ext>
            </a:extLst>
          </p:cNvPr>
          <p:cNvSpPr>
            <a:spLocks noGrp="1"/>
          </p:cNvSpPr>
          <p:nvPr>
            <p:ph type="dt" sz="half" idx="10"/>
          </p:nvPr>
        </p:nvSpPr>
        <p:spPr/>
        <p:txBody>
          <a:bodyPr/>
          <a:lstStyle/>
          <a:p>
            <a:fld id="{A38E900E-8F87-A241-94AA-792EAB0191D4}" type="datetimeFigureOut">
              <a:rPr lang="en-US" smtClean="0"/>
              <a:t>10/24/2019</a:t>
            </a:fld>
            <a:endParaRPr lang="en-US"/>
          </a:p>
        </p:txBody>
      </p:sp>
      <p:sp>
        <p:nvSpPr>
          <p:cNvPr id="5" name="Footer Placeholder 4">
            <a:extLst>
              <a:ext uri="{FF2B5EF4-FFF2-40B4-BE49-F238E27FC236}">
                <a16:creationId xmlns:a16="http://schemas.microsoft.com/office/drawing/2014/main" id="{F370C928-FAEB-434D-A0DE-7221D1AB8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154AF-C158-B44F-BFA9-73847C51731D}"/>
              </a:ext>
            </a:extLst>
          </p:cNvPr>
          <p:cNvSpPr>
            <a:spLocks noGrp="1"/>
          </p:cNvSpPr>
          <p:nvPr>
            <p:ph type="sldNum" sz="quarter" idx="12"/>
          </p:nvPr>
        </p:nvSpPr>
        <p:spPr/>
        <p:txBody>
          <a:bodyPr/>
          <a:lstStyle/>
          <a:p>
            <a:fld id="{D9A2D4D4-BB84-D64C-A903-27654F7F3C16}" type="slidenum">
              <a:rPr lang="en-US" smtClean="0"/>
              <a:t>‹#›</a:t>
            </a:fld>
            <a:endParaRPr lang="en-US"/>
          </a:p>
        </p:txBody>
      </p:sp>
    </p:spTree>
    <p:extLst>
      <p:ext uri="{BB962C8B-B14F-4D97-AF65-F5344CB8AC3E}">
        <p14:creationId xmlns:p14="http://schemas.microsoft.com/office/powerpoint/2010/main" val="2321111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67046-9F6A-6D4E-8079-5D64D8A98C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72A609-ADFC-7540-8128-6EF1B81BBE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D66FC-2A4A-8649-AC89-C3001F442B09}"/>
              </a:ext>
            </a:extLst>
          </p:cNvPr>
          <p:cNvSpPr>
            <a:spLocks noGrp="1"/>
          </p:cNvSpPr>
          <p:nvPr>
            <p:ph type="dt" sz="half" idx="10"/>
          </p:nvPr>
        </p:nvSpPr>
        <p:spPr/>
        <p:txBody>
          <a:bodyPr/>
          <a:lstStyle/>
          <a:p>
            <a:fld id="{A38E900E-8F87-A241-94AA-792EAB0191D4}" type="datetimeFigureOut">
              <a:rPr lang="en-US" smtClean="0"/>
              <a:t>10/24/2019</a:t>
            </a:fld>
            <a:endParaRPr lang="en-US"/>
          </a:p>
        </p:txBody>
      </p:sp>
      <p:sp>
        <p:nvSpPr>
          <p:cNvPr id="5" name="Footer Placeholder 4">
            <a:extLst>
              <a:ext uri="{FF2B5EF4-FFF2-40B4-BE49-F238E27FC236}">
                <a16:creationId xmlns:a16="http://schemas.microsoft.com/office/drawing/2014/main" id="{CB4458EC-601C-754D-8F15-F64936DFB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F4794-811A-AC41-AFC4-D101FB6EDBA6}"/>
              </a:ext>
            </a:extLst>
          </p:cNvPr>
          <p:cNvSpPr>
            <a:spLocks noGrp="1"/>
          </p:cNvSpPr>
          <p:nvPr>
            <p:ph type="sldNum" sz="quarter" idx="12"/>
          </p:nvPr>
        </p:nvSpPr>
        <p:spPr/>
        <p:txBody>
          <a:bodyPr/>
          <a:lstStyle/>
          <a:p>
            <a:fld id="{D9A2D4D4-BB84-D64C-A903-27654F7F3C16}" type="slidenum">
              <a:rPr lang="en-US" smtClean="0"/>
              <a:t>‹#›</a:t>
            </a:fld>
            <a:endParaRPr lang="en-US"/>
          </a:p>
        </p:txBody>
      </p:sp>
    </p:spTree>
    <p:extLst>
      <p:ext uri="{BB962C8B-B14F-4D97-AF65-F5344CB8AC3E}">
        <p14:creationId xmlns:p14="http://schemas.microsoft.com/office/powerpoint/2010/main" val="169999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C839-3CA4-164B-848B-3EFA9D547C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F565D3-685E-CD44-B5F0-942EAD4DC5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91299-554B-E042-9E3C-CA67D5DA510D}"/>
              </a:ext>
            </a:extLst>
          </p:cNvPr>
          <p:cNvSpPr>
            <a:spLocks noGrp="1"/>
          </p:cNvSpPr>
          <p:nvPr>
            <p:ph type="dt" sz="half" idx="10"/>
          </p:nvPr>
        </p:nvSpPr>
        <p:spPr/>
        <p:txBody>
          <a:bodyPr/>
          <a:lstStyle/>
          <a:p>
            <a:fld id="{A38E900E-8F87-A241-94AA-792EAB0191D4}" type="datetimeFigureOut">
              <a:rPr lang="en-US" smtClean="0"/>
              <a:t>10/24/2019</a:t>
            </a:fld>
            <a:endParaRPr lang="en-US"/>
          </a:p>
        </p:txBody>
      </p:sp>
      <p:sp>
        <p:nvSpPr>
          <p:cNvPr id="5" name="Footer Placeholder 4">
            <a:extLst>
              <a:ext uri="{FF2B5EF4-FFF2-40B4-BE49-F238E27FC236}">
                <a16:creationId xmlns:a16="http://schemas.microsoft.com/office/drawing/2014/main" id="{366079CE-77AA-6C41-8E9C-1ED3DE5A9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C0595-CF21-C448-A3EF-53BE0C5FD2BC}"/>
              </a:ext>
            </a:extLst>
          </p:cNvPr>
          <p:cNvSpPr>
            <a:spLocks noGrp="1"/>
          </p:cNvSpPr>
          <p:nvPr>
            <p:ph type="sldNum" sz="quarter" idx="12"/>
          </p:nvPr>
        </p:nvSpPr>
        <p:spPr/>
        <p:txBody>
          <a:bodyPr/>
          <a:lstStyle/>
          <a:p>
            <a:fld id="{D9A2D4D4-BB84-D64C-A903-27654F7F3C16}" type="slidenum">
              <a:rPr lang="en-US" smtClean="0"/>
              <a:t>‹#›</a:t>
            </a:fld>
            <a:endParaRPr lang="en-US"/>
          </a:p>
        </p:txBody>
      </p:sp>
    </p:spTree>
    <p:extLst>
      <p:ext uri="{BB962C8B-B14F-4D97-AF65-F5344CB8AC3E}">
        <p14:creationId xmlns:p14="http://schemas.microsoft.com/office/powerpoint/2010/main" val="110517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6A1A-A558-9845-917B-69B3B07A06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056942-9394-A540-ACF0-9EB638F94E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07B22-8757-4A4A-BE29-6BACA537B9C9}"/>
              </a:ext>
            </a:extLst>
          </p:cNvPr>
          <p:cNvSpPr>
            <a:spLocks noGrp="1"/>
          </p:cNvSpPr>
          <p:nvPr>
            <p:ph type="dt" sz="half" idx="10"/>
          </p:nvPr>
        </p:nvSpPr>
        <p:spPr/>
        <p:txBody>
          <a:bodyPr/>
          <a:lstStyle/>
          <a:p>
            <a:fld id="{A38E900E-8F87-A241-94AA-792EAB0191D4}" type="datetimeFigureOut">
              <a:rPr lang="en-US" smtClean="0"/>
              <a:t>10/24/2019</a:t>
            </a:fld>
            <a:endParaRPr lang="en-US"/>
          </a:p>
        </p:txBody>
      </p:sp>
      <p:sp>
        <p:nvSpPr>
          <p:cNvPr id="5" name="Footer Placeholder 4">
            <a:extLst>
              <a:ext uri="{FF2B5EF4-FFF2-40B4-BE49-F238E27FC236}">
                <a16:creationId xmlns:a16="http://schemas.microsoft.com/office/drawing/2014/main" id="{D2880CFF-90C5-8644-A802-42F8DD990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F68CA-8C82-ED47-9426-85A63465592D}"/>
              </a:ext>
            </a:extLst>
          </p:cNvPr>
          <p:cNvSpPr>
            <a:spLocks noGrp="1"/>
          </p:cNvSpPr>
          <p:nvPr>
            <p:ph type="sldNum" sz="quarter" idx="12"/>
          </p:nvPr>
        </p:nvSpPr>
        <p:spPr/>
        <p:txBody>
          <a:bodyPr/>
          <a:lstStyle/>
          <a:p>
            <a:fld id="{D9A2D4D4-BB84-D64C-A903-27654F7F3C16}" type="slidenum">
              <a:rPr lang="en-US" smtClean="0"/>
              <a:t>‹#›</a:t>
            </a:fld>
            <a:endParaRPr lang="en-US"/>
          </a:p>
        </p:txBody>
      </p:sp>
    </p:spTree>
    <p:extLst>
      <p:ext uri="{BB962C8B-B14F-4D97-AF65-F5344CB8AC3E}">
        <p14:creationId xmlns:p14="http://schemas.microsoft.com/office/powerpoint/2010/main" val="418649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CBD1-5ED0-F64C-A549-B2569D69FD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1C55EC-737C-1541-818A-872B6319C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DABFDC-805A-C44B-BDAE-7377509355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C00473-4F26-C544-BD87-447F40EC4A18}"/>
              </a:ext>
            </a:extLst>
          </p:cNvPr>
          <p:cNvSpPr>
            <a:spLocks noGrp="1"/>
          </p:cNvSpPr>
          <p:nvPr>
            <p:ph type="dt" sz="half" idx="10"/>
          </p:nvPr>
        </p:nvSpPr>
        <p:spPr/>
        <p:txBody>
          <a:bodyPr/>
          <a:lstStyle/>
          <a:p>
            <a:fld id="{A38E900E-8F87-A241-94AA-792EAB0191D4}" type="datetimeFigureOut">
              <a:rPr lang="en-US" smtClean="0"/>
              <a:t>10/24/2019</a:t>
            </a:fld>
            <a:endParaRPr lang="en-US"/>
          </a:p>
        </p:txBody>
      </p:sp>
      <p:sp>
        <p:nvSpPr>
          <p:cNvPr id="6" name="Footer Placeholder 5">
            <a:extLst>
              <a:ext uri="{FF2B5EF4-FFF2-40B4-BE49-F238E27FC236}">
                <a16:creationId xmlns:a16="http://schemas.microsoft.com/office/drawing/2014/main" id="{0C05F86C-1F63-FA4B-953C-6C9B19822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60C61D-CCE1-8C43-9158-206EB2634154}"/>
              </a:ext>
            </a:extLst>
          </p:cNvPr>
          <p:cNvSpPr>
            <a:spLocks noGrp="1"/>
          </p:cNvSpPr>
          <p:nvPr>
            <p:ph type="sldNum" sz="quarter" idx="12"/>
          </p:nvPr>
        </p:nvSpPr>
        <p:spPr/>
        <p:txBody>
          <a:bodyPr/>
          <a:lstStyle/>
          <a:p>
            <a:fld id="{D9A2D4D4-BB84-D64C-A903-27654F7F3C16}" type="slidenum">
              <a:rPr lang="en-US" smtClean="0"/>
              <a:t>‹#›</a:t>
            </a:fld>
            <a:endParaRPr lang="en-US"/>
          </a:p>
        </p:txBody>
      </p:sp>
    </p:spTree>
    <p:extLst>
      <p:ext uri="{BB962C8B-B14F-4D97-AF65-F5344CB8AC3E}">
        <p14:creationId xmlns:p14="http://schemas.microsoft.com/office/powerpoint/2010/main" val="141421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79CD-4B5F-F04D-9DE4-AC70073137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94A464-62A3-7B46-B8D9-AB63170DA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E41E5-F7E5-B847-9030-733915CE8C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962C61-78C6-D747-A3E2-41C11BE2AB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4F9834-7DEA-D249-8A04-B8C67595DE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07A7ED-28EE-704E-A89B-6DD291E00858}"/>
              </a:ext>
            </a:extLst>
          </p:cNvPr>
          <p:cNvSpPr>
            <a:spLocks noGrp="1"/>
          </p:cNvSpPr>
          <p:nvPr>
            <p:ph type="dt" sz="half" idx="10"/>
          </p:nvPr>
        </p:nvSpPr>
        <p:spPr/>
        <p:txBody>
          <a:bodyPr/>
          <a:lstStyle/>
          <a:p>
            <a:fld id="{A38E900E-8F87-A241-94AA-792EAB0191D4}" type="datetimeFigureOut">
              <a:rPr lang="en-US" smtClean="0"/>
              <a:t>10/24/2019</a:t>
            </a:fld>
            <a:endParaRPr lang="en-US"/>
          </a:p>
        </p:txBody>
      </p:sp>
      <p:sp>
        <p:nvSpPr>
          <p:cNvPr id="8" name="Footer Placeholder 7">
            <a:extLst>
              <a:ext uri="{FF2B5EF4-FFF2-40B4-BE49-F238E27FC236}">
                <a16:creationId xmlns:a16="http://schemas.microsoft.com/office/drawing/2014/main" id="{861E3DF7-BAA0-C148-B772-9550D4E5F4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20CF24-008B-9B49-9C4B-F9878DBCC17C}"/>
              </a:ext>
            </a:extLst>
          </p:cNvPr>
          <p:cNvSpPr>
            <a:spLocks noGrp="1"/>
          </p:cNvSpPr>
          <p:nvPr>
            <p:ph type="sldNum" sz="quarter" idx="12"/>
          </p:nvPr>
        </p:nvSpPr>
        <p:spPr/>
        <p:txBody>
          <a:bodyPr/>
          <a:lstStyle/>
          <a:p>
            <a:fld id="{D9A2D4D4-BB84-D64C-A903-27654F7F3C16}" type="slidenum">
              <a:rPr lang="en-US" smtClean="0"/>
              <a:t>‹#›</a:t>
            </a:fld>
            <a:endParaRPr lang="en-US"/>
          </a:p>
        </p:txBody>
      </p:sp>
    </p:spTree>
    <p:extLst>
      <p:ext uri="{BB962C8B-B14F-4D97-AF65-F5344CB8AC3E}">
        <p14:creationId xmlns:p14="http://schemas.microsoft.com/office/powerpoint/2010/main" val="8195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EBF4-FFE3-EA44-B046-DEECD87446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D88EA1-14D2-964C-879A-0EEC9E0D01D6}"/>
              </a:ext>
            </a:extLst>
          </p:cNvPr>
          <p:cNvSpPr>
            <a:spLocks noGrp="1"/>
          </p:cNvSpPr>
          <p:nvPr>
            <p:ph type="dt" sz="half" idx="10"/>
          </p:nvPr>
        </p:nvSpPr>
        <p:spPr/>
        <p:txBody>
          <a:bodyPr/>
          <a:lstStyle/>
          <a:p>
            <a:fld id="{A38E900E-8F87-A241-94AA-792EAB0191D4}" type="datetimeFigureOut">
              <a:rPr lang="en-US" smtClean="0"/>
              <a:t>10/24/2019</a:t>
            </a:fld>
            <a:endParaRPr lang="en-US"/>
          </a:p>
        </p:txBody>
      </p:sp>
      <p:sp>
        <p:nvSpPr>
          <p:cNvPr id="4" name="Footer Placeholder 3">
            <a:extLst>
              <a:ext uri="{FF2B5EF4-FFF2-40B4-BE49-F238E27FC236}">
                <a16:creationId xmlns:a16="http://schemas.microsoft.com/office/drawing/2014/main" id="{82F84D49-DE8E-174B-90E1-EA59D75D83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6138D5-50EB-F44F-A319-028D4348DDDF}"/>
              </a:ext>
            </a:extLst>
          </p:cNvPr>
          <p:cNvSpPr>
            <a:spLocks noGrp="1"/>
          </p:cNvSpPr>
          <p:nvPr>
            <p:ph type="sldNum" sz="quarter" idx="12"/>
          </p:nvPr>
        </p:nvSpPr>
        <p:spPr/>
        <p:txBody>
          <a:bodyPr/>
          <a:lstStyle/>
          <a:p>
            <a:fld id="{D9A2D4D4-BB84-D64C-A903-27654F7F3C16}" type="slidenum">
              <a:rPr lang="en-US" smtClean="0"/>
              <a:t>‹#›</a:t>
            </a:fld>
            <a:endParaRPr lang="en-US"/>
          </a:p>
        </p:txBody>
      </p:sp>
    </p:spTree>
    <p:extLst>
      <p:ext uri="{BB962C8B-B14F-4D97-AF65-F5344CB8AC3E}">
        <p14:creationId xmlns:p14="http://schemas.microsoft.com/office/powerpoint/2010/main" val="509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7FFDAF-3FEC-964E-A549-D08A2792A5E4}"/>
              </a:ext>
            </a:extLst>
          </p:cNvPr>
          <p:cNvSpPr>
            <a:spLocks noGrp="1"/>
          </p:cNvSpPr>
          <p:nvPr>
            <p:ph type="dt" sz="half" idx="10"/>
          </p:nvPr>
        </p:nvSpPr>
        <p:spPr/>
        <p:txBody>
          <a:bodyPr/>
          <a:lstStyle/>
          <a:p>
            <a:fld id="{A38E900E-8F87-A241-94AA-792EAB0191D4}" type="datetimeFigureOut">
              <a:rPr lang="en-US" smtClean="0"/>
              <a:t>10/24/2019</a:t>
            </a:fld>
            <a:endParaRPr lang="en-US"/>
          </a:p>
        </p:txBody>
      </p:sp>
      <p:sp>
        <p:nvSpPr>
          <p:cNvPr id="3" name="Footer Placeholder 2">
            <a:extLst>
              <a:ext uri="{FF2B5EF4-FFF2-40B4-BE49-F238E27FC236}">
                <a16:creationId xmlns:a16="http://schemas.microsoft.com/office/drawing/2014/main" id="{DF4F1680-059D-5D4F-AFDD-A69908CF23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BC8C0F-8333-8C48-BA52-B00ABB7EFF2B}"/>
              </a:ext>
            </a:extLst>
          </p:cNvPr>
          <p:cNvSpPr>
            <a:spLocks noGrp="1"/>
          </p:cNvSpPr>
          <p:nvPr>
            <p:ph type="sldNum" sz="quarter" idx="12"/>
          </p:nvPr>
        </p:nvSpPr>
        <p:spPr/>
        <p:txBody>
          <a:bodyPr/>
          <a:lstStyle/>
          <a:p>
            <a:fld id="{D9A2D4D4-BB84-D64C-A903-27654F7F3C16}" type="slidenum">
              <a:rPr lang="en-US" smtClean="0"/>
              <a:t>‹#›</a:t>
            </a:fld>
            <a:endParaRPr lang="en-US"/>
          </a:p>
        </p:txBody>
      </p:sp>
    </p:spTree>
    <p:extLst>
      <p:ext uri="{BB962C8B-B14F-4D97-AF65-F5344CB8AC3E}">
        <p14:creationId xmlns:p14="http://schemas.microsoft.com/office/powerpoint/2010/main" val="383728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12A-3FF1-BE47-805B-5A005E50C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E2C4AB-CED8-F54B-8903-5B07DD032F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7F251A-5E1E-E246-B0D9-A13700B4D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BB55D8-83F5-B243-9196-378CB52AE471}"/>
              </a:ext>
            </a:extLst>
          </p:cNvPr>
          <p:cNvSpPr>
            <a:spLocks noGrp="1"/>
          </p:cNvSpPr>
          <p:nvPr>
            <p:ph type="dt" sz="half" idx="10"/>
          </p:nvPr>
        </p:nvSpPr>
        <p:spPr/>
        <p:txBody>
          <a:bodyPr/>
          <a:lstStyle/>
          <a:p>
            <a:fld id="{A38E900E-8F87-A241-94AA-792EAB0191D4}" type="datetimeFigureOut">
              <a:rPr lang="en-US" smtClean="0"/>
              <a:t>10/24/2019</a:t>
            </a:fld>
            <a:endParaRPr lang="en-US"/>
          </a:p>
        </p:txBody>
      </p:sp>
      <p:sp>
        <p:nvSpPr>
          <p:cNvPr id="6" name="Footer Placeholder 5">
            <a:extLst>
              <a:ext uri="{FF2B5EF4-FFF2-40B4-BE49-F238E27FC236}">
                <a16:creationId xmlns:a16="http://schemas.microsoft.com/office/drawing/2014/main" id="{5A73CF5B-DE07-EA4A-A692-42501CE2D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CEB33-C460-7D48-A6EF-D5D7EA2D6CBE}"/>
              </a:ext>
            </a:extLst>
          </p:cNvPr>
          <p:cNvSpPr>
            <a:spLocks noGrp="1"/>
          </p:cNvSpPr>
          <p:nvPr>
            <p:ph type="sldNum" sz="quarter" idx="12"/>
          </p:nvPr>
        </p:nvSpPr>
        <p:spPr/>
        <p:txBody>
          <a:bodyPr/>
          <a:lstStyle/>
          <a:p>
            <a:fld id="{D9A2D4D4-BB84-D64C-A903-27654F7F3C16}" type="slidenum">
              <a:rPr lang="en-US" smtClean="0"/>
              <a:t>‹#›</a:t>
            </a:fld>
            <a:endParaRPr lang="en-US"/>
          </a:p>
        </p:txBody>
      </p:sp>
    </p:spTree>
    <p:extLst>
      <p:ext uri="{BB962C8B-B14F-4D97-AF65-F5344CB8AC3E}">
        <p14:creationId xmlns:p14="http://schemas.microsoft.com/office/powerpoint/2010/main" val="636126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0BF5-9D13-8F4D-BD4A-906347C4A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6DC242-8E81-C643-BAD1-66B1B0B3E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12AA57-3EC7-DF4C-890F-10D6AA22B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2FB11-3608-BE40-A112-EFB778C61DF2}"/>
              </a:ext>
            </a:extLst>
          </p:cNvPr>
          <p:cNvSpPr>
            <a:spLocks noGrp="1"/>
          </p:cNvSpPr>
          <p:nvPr>
            <p:ph type="dt" sz="half" idx="10"/>
          </p:nvPr>
        </p:nvSpPr>
        <p:spPr/>
        <p:txBody>
          <a:bodyPr/>
          <a:lstStyle/>
          <a:p>
            <a:fld id="{A38E900E-8F87-A241-94AA-792EAB0191D4}" type="datetimeFigureOut">
              <a:rPr lang="en-US" smtClean="0"/>
              <a:t>10/24/2019</a:t>
            </a:fld>
            <a:endParaRPr lang="en-US"/>
          </a:p>
        </p:txBody>
      </p:sp>
      <p:sp>
        <p:nvSpPr>
          <p:cNvPr id="6" name="Footer Placeholder 5">
            <a:extLst>
              <a:ext uri="{FF2B5EF4-FFF2-40B4-BE49-F238E27FC236}">
                <a16:creationId xmlns:a16="http://schemas.microsoft.com/office/drawing/2014/main" id="{9FEF4321-4EA8-ED4A-BBBB-56947D46B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95635-E98A-1848-AC51-86F227FB5B8A}"/>
              </a:ext>
            </a:extLst>
          </p:cNvPr>
          <p:cNvSpPr>
            <a:spLocks noGrp="1"/>
          </p:cNvSpPr>
          <p:nvPr>
            <p:ph type="sldNum" sz="quarter" idx="12"/>
          </p:nvPr>
        </p:nvSpPr>
        <p:spPr/>
        <p:txBody>
          <a:bodyPr/>
          <a:lstStyle/>
          <a:p>
            <a:fld id="{D9A2D4D4-BB84-D64C-A903-27654F7F3C16}" type="slidenum">
              <a:rPr lang="en-US" smtClean="0"/>
              <a:t>‹#›</a:t>
            </a:fld>
            <a:endParaRPr lang="en-US"/>
          </a:p>
        </p:txBody>
      </p:sp>
    </p:spTree>
    <p:extLst>
      <p:ext uri="{BB962C8B-B14F-4D97-AF65-F5344CB8AC3E}">
        <p14:creationId xmlns:p14="http://schemas.microsoft.com/office/powerpoint/2010/main" val="211585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7DC81F-9469-F84D-9784-A53C24B02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E2798-B844-C040-8A20-A0E39EE520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5A5BD-941B-434E-B78C-52CA2E096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E900E-8F87-A241-94AA-792EAB0191D4}" type="datetimeFigureOut">
              <a:rPr lang="en-US" smtClean="0"/>
              <a:t>10/24/2019</a:t>
            </a:fld>
            <a:endParaRPr lang="en-US"/>
          </a:p>
        </p:txBody>
      </p:sp>
      <p:sp>
        <p:nvSpPr>
          <p:cNvPr id="5" name="Footer Placeholder 4">
            <a:extLst>
              <a:ext uri="{FF2B5EF4-FFF2-40B4-BE49-F238E27FC236}">
                <a16:creationId xmlns:a16="http://schemas.microsoft.com/office/drawing/2014/main" id="{6A16DC8F-9265-F849-9B1F-BF2E784EB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9B5B8D-622D-3F40-BB36-D8130FB98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2D4D4-BB84-D64C-A903-27654F7F3C16}" type="slidenum">
              <a:rPr lang="en-US" smtClean="0"/>
              <a:t>‹#›</a:t>
            </a:fld>
            <a:endParaRPr lang="en-US"/>
          </a:p>
        </p:txBody>
      </p:sp>
    </p:spTree>
    <p:extLst>
      <p:ext uri="{BB962C8B-B14F-4D97-AF65-F5344CB8AC3E}">
        <p14:creationId xmlns:p14="http://schemas.microsoft.com/office/powerpoint/2010/main" val="2537344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oftware_developer" TargetMode="External"/><Relationship Id="rId7" Type="http://schemas.openxmlformats.org/officeDocument/2006/relationships/hyperlink" Target="https://en.wikipedia.org/wiki/Unit_testing#cite_note-3" TargetMode="External"/><Relationship Id="rId2" Type="http://schemas.openxmlformats.org/officeDocument/2006/relationships/hyperlink" Target="https://en.wikipedia.org/wiki/Test_automation" TargetMode="External"/><Relationship Id="rId1" Type="http://schemas.openxmlformats.org/officeDocument/2006/relationships/slideLayout" Target="../slideLayouts/slideLayout2.xml"/><Relationship Id="rId6" Type="http://schemas.openxmlformats.org/officeDocument/2006/relationships/hyperlink" Target="https://en.wikipedia.org/wiki/Object-oriented_programming" TargetMode="External"/><Relationship Id="rId5" Type="http://schemas.openxmlformats.org/officeDocument/2006/relationships/hyperlink" Target="https://en.wikipedia.org/wiki/Procedural_programming" TargetMode="External"/><Relationship Id="rId4" Type="http://schemas.openxmlformats.org/officeDocument/2006/relationships/hyperlink" Target="https://en.wikipedia.org/wiki/Unit_testing#cite_note-hamill-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95263-0D2C-764C-BC11-E107FBC0CC76}"/>
              </a:ext>
            </a:extLst>
          </p:cNvPr>
          <p:cNvSpPr>
            <a:spLocks noGrp="1"/>
          </p:cNvSpPr>
          <p:nvPr>
            <p:ph type="ctrTitle"/>
          </p:nvPr>
        </p:nvSpPr>
        <p:spPr/>
        <p:txBody>
          <a:bodyPr/>
          <a:lstStyle/>
          <a:p>
            <a:r>
              <a:rPr lang="en-US" dirty="0"/>
              <a:t>Testing Project 3</a:t>
            </a:r>
          </a:p>
        </p:txBody>
      </p:sp>
      <p:sp>
        <p:nvSpPr>
          <p:cNvPr id="3" name="Subtitle 2">
            <a:extLst>
              <a:ext uri="{FF2B5EF4-FFF2-40B4-BE49-F238E27FC236}">
                <a16:creationId xmlns:a16="http://schemas.microsoft.com/office/drawing/2014/main" id="{8AAD01BF-0ECB-7C49-80EB-B44DCAFED3D9}"/>
              </a:ext>
            </a:extLst>
          </p:cNvPr>
          <p:cNvSpPr>
            <a:spLocks noGrp="1"/>
          </p:cNvSpPr>
          <p:nvPr>
            <p:ph type="subTitle" idx="1"/>
          </p:nvPr>
        </p:nvSpPr>
        <p:spPr/>
        <p:txBody>
          <a:bodyPr/>
          <a:lstStyle/>
          <a:p>
            <a:r>
              <a:rPr lang="en-US" dirty="0"/>
              <a:t>Requirements and Good Practices</a:t>
            </a:r>
          </a:p>
        </p:txBody>
      </p:sp>
    </p:spTree>
    <p:extLst>
      <p:ext uri="{BB962C8B-B14F-4D97-AF65-F5344CB8AC3E}">
        <p14:creationId xmlns:p14="http://schemas.microsoft.com/office/powerpoint/2010/main" val="939256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F0FE-013B-E643-9050-6D4D60C771C1}"/>
              </a:ext>
            </a:extLst>
          </p:cNvPr>
          <p:cNvSpPr>
            <a:spLocks noGrp="1"/>
          </p:cNvSpPr>
          <p:nvPr>
            <p:ph type="title"/>
          </p:nvPr>
        </p:nvSpPr>
        <p:spPr/>
        <p:txBody>
          <a:bodyPr/>
          <a:lstStyle/>
          <a:p>
            <a:r>
              <a:rPr lang="en-US" dirty="0"/>
              <a:t>Example 2: Project</a:t>
            </a:r>
          </a:p>
        </p:txBody>
      </p:sp>
      <p:sp>
        <p:nvSpPr>
          <p:cNvPr id="6" name="Content Placeholder 5">
            <a:extLst>
              <a:ext uri="{FF2B5EF4-FFF2-40B4-BE49-F238E27FC236}">
                <a16:creationId xmlns:a16="http://schemas.microsoft.com/office/drawing/2014/main" id="{0952E6AF-9808-414E-8322-AFB8C7FA5C1F}"/>
              </a:ext>
            </a:extLst>
          </p:cNvPr>
          <p:cNvSpPr>
            <a:spLocks noGrp="1"/>
          </p:cNvSpPr>
          <p:nvPr>
            <p:ph idx="1"/>
          </p:nvPr>
        </p:nvSpPr>
        <p:spPr/>
        <p:txBody>
          <a:bodyPr/>
          <a:lstStyle/>
          <a:p>
            <a:r>
              <a:rPr lang="en-US" dirty="0"/>
              <a:t>Project onto multiple columns</a:t>
            </a:r>
          </a:p>
        </p:txBody>
      </p:sp>
      <p:pic>
        <p:nvPicPr>
          <p:cNvPr id="8" name="Picture 7">
            <a:extLst>
              <a:ext uri="{FF2B5EF4-FFF2-40B4-BE49-F238E27FC236}">
                <a16:creationId xmlns:a16="http://schemas.microsoft.com/office/drawing/2014/main" id="{ED931EED-B50A-FB46-A404-98C0C9C27F6E}"/>
              </a:ext>
            </a:extLst>
          </p:cNvPr>
          <p:cNvPicPr>
            <a:picLocks noChangeAspect="1"/>
          </p:cNvPicPr>
          <p:nvPr/>
        </p:nvPicPr>
        <p:blipFill>
          <a:blip r:embed="rId2"/>
          <a:stretch>
            <a:fillRect/>
          </a:stretch>
        </p:blipFill>
        <p:spPr>
          <a:xfrm>
            <a:off x="4330700" y="2534165"/>
            <a:ext cx="3530600" cy="381000"/>
          </a:xfrm>
          <a:prstGeom prst="rect">
            <a:avLst/>
          </a:prstGeom>
        </p:spPr>
      </p:pic>
    </p:spTree>
    <p:extLst>
      <p:ext uri="{BB962C8B-B14F-4D97-AF65-F5344CB8AC3E}">
        <p14:creationId xmlns:p14="http://schemas.microsoft.com/office/powerpoint/2010/main" val="394020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7797-565F-C042-AF66-F414431FEB50}"/>
              </a:ext>
            </a:extLst>
          </p:cNvPr>
          <p:cNvSpPr>
            <a:spLocks noGrp="1"/>
          </p:cNvSpPr>
          <p:nvPr>
            <p:ph type="title"/>
          </p:nvPr>
        </p:nvSpPr>
        <p:spPr/>
        <p:txBody>
          <a:bodyPr/>
          <a:lstStyle/>
          <a:p>
            <a:r>
              <a:rPr lang="en-US" dirty="0"/>
              <a:t>Example 2: the beta relation</a:t>
            </a:r>
          </a:p>
        </p:txBody>
      </p:sp>
      <p:graphicFrame>
        <p:nvGraphicFramePr>
          <p:cNvPr id="4" name="Content Placeholder 3">
            <a:extLst>
              <a:ext uri="{FF2B5EF4-FFF2-40B4-BE49-F238E27FC236}">
                <a16:creationId xmlns:a16="http://schemas.microsoft.com/office/drawing/2014/main" id="{6B264743-6E9C-994D-8E29-3B7F42F3AD84}"/>
              </a:ext>
            </a:extLst>
          </p:cNvPr>
          <p:cNvGraphicFramePr>
            <a:graphicFrameLocks noGrp="1"/>
          </p:cNvGraphicFramePr>
          <p:nvPr>
            <p:ph idx="1"/>
            <p:extLst>
              <p:ext uri="{D42A27DB-BD31-4B8C-83A1-F6EECF244321}">
                <p14:modId xmlns:p14="http://schemas.microsoft.com/office/powerpoint/2010/main" val="137627856"/>
              </p:ext>
            </p:extLst>
          </p:nvPr>
        </p:nvGraphicFramePr>
        <p:xfrm>
          <a:off x="2555789" y="2284731"/>
          <a:ext cx="78867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831038269"/>
                    </a:ext>
                  </a:extLst>
                </a:gridCol>
                <a:gridCol w="2628900">
                  <a:extLst>
                    <a:ext uri="{9D8B030D-6E8A-4147-A177-3AD203B41FA5}">
                      <a16:colId xmlns:a16="http://schemas.microsoft.com/office/drawing/2014/main" val="1495780603"/>
                    </a:ext>
                  </a:extLst>
                </a:gridCol>
                <a:gridCol w="2628900">
                  <a:extLst>
                    <a:ext uri="{9D8B030D-6E8A-4147-A177-3AD203B41FA5}">
                      <a16:colId xmlns:a16="http://schemas.microsoft.com/office/drawing/2014/main" val="2537408587"/>
                    </a:ext>
                  </a:extLst>
                </a:gridCol>
              </a:tblGrid>
              <a:tr h="370840">
                <a:tc>
                  <a:txBody>
                    <a:bodyPr/>
                    <a:lstStyle/>
                    <a:p>
                      <a:r>
                        <a:rPr lang="en-US" dirty="0"/>
                        <a:t>‘cat’</a:t>
                      </a:r>
                    </a:p>
                  </a:txBody>
                  <a:tcPr/>
                </a:tc>
                <a:tc>
                  <a:txBody>
                    <a:bodyPr/>
                    <a:lstStyle/>
                    <a:p>
                      <a:r>
                        <a:rPr lang="en-US" dirty="0"/>
                        <a:t>‘bird’</a:t>
                      </a:r>
                    </a:p>
                  </a:txBody>
                  <a:tcPr/>
                </a:tc>
                <a:tc>
                  <a:txBody>
                    <a:bodyPr/>
                    <a:lstStyle/>
                    <a:p>
                      <a:r>
                        <a:rPr lang="en-US" dirty="0"/>
                        <a:t>‘bunny’</a:t>
                      </a:r>
                    </a:p>
                  </a:txBody>
                  <a:tcPr/>
                </a:tc>
                <a:extLst>
                  <a:ext uri="{0D108BD9-81ED-4DB2-BD59-A6C34878D82A}">
                    <a16:rowId xmlns:a16="http://schemas.microsoft.com/office/drawing/2014/main" val="2418466832"/>
                  </a:ext>
                </a:extLst>
              </a:tr>
              <a:tr h="370840">
                <a:tc>
                  <a:txBody>
                    <a:bodyPr/>
                    <a:lstStyle/>
                    <a:p>
                      <a:r>
                        <a:rPr lang="en-US" dirty="0"/>
                        <a:t>3</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518358026"/>
                  </a:ext>
                </a:extLst>
              </a:tr>
              <a:tr h="370840">
                <a:tc>
                  <a:txBody>
                    <a:bodyPr/>
                    <a:lstStyle/>
                    <a:p>
                      <a:r>
                        <a:rPr lang="en-US" dirty="0"/>
                        <a:t>6</a:t>
                      </a:r>
                    </a:p>
                  </a:txBody>
                  <a:tcPr/>
                </a:tc>
                <a:tc>
                  <a:txBody>
                    <a:bodyPr/>
                    <a:lstStyle/>
                    <a:p>
                      <a:r>
                        <a:rPr lang="en-US" dirty="0"/>
                        <a:t>9</a:t>
                      </a:r>
                    </a:p>
                  </a:txBody>
                  <a:tcPr/>
                </a:tc>
                <a:tc>
                  <a:txBody>
                    <a:bodyPr/>
                    <a:lstStyle/>
                    <a:p>
                      <a:r>
                        <a:rPr lang="en-US" dirty="0"/>
                        <a:t>2</a:t>
                      </a:r>
                    </a:p>
                  </a:txBody>
                  <a:tcPr/>
                </a:tc>
                <a:extLst>
                  <a:ext uri="{0D108BD9-81ED-4DB2-BD59-A6C34878D82A}">
                    <a16:rowId xmlns:a16="http://schemas.microsoft.com/office/drawing/2014/main" val="2867725691"/>
                  </a:ext>
                </a:extLst>
              </a:tr>
              <a:tr h="370840">
                <a:tc>
                  <a:txBody>
                    <a:bodyPr/>
                    <a:lstStyle/>
                    <a:p>
                      <a:r>
                        <a:rPr lang="en-US" dirty="0"/>
                        <a:t>4</a:t>
                      </a:r>
                    </a:p>
                  </a:txBody>
                  <a:tcPr/>
                </a:tc>
                <a:tc>
                  <a:txBody>
                    <a:bodyPr/>
                    <a:lstStyle/>
                    <a:p>
                      <a:r>
                        <a:rPr lang="en-US" dirty="0"/>
                        <a:t>2</a:t>
                      </a:r>
                    </a:p>
                  </a:txBody>
                  <a:tcPr/>
                </a:tc>
                <a:tc>
                  <a:txBody>
                    <a:bodyPr/>
                    <a:lstStyle/>
                    <a:p>
                      <a:r>
                        <a:rPr lang="en-US" dirty="0"/>
                        <a:t>7</a:t>
                      </a:r>
                    </a:p>
                  </a:txBody>
                  <a:tcPr/>
                </a:tc>
                <a:extLst>
                  <a:ext uri="{0D108BD9-81ED-4DB2-BD59-A6C34878D82A}">
                    <a16:rowId xmlns:a16="http://schemas.microsoft.com/office/drawing/2014/main" val="2928546414"/>
                  </a:ext>
                </a:extLst>
              </a:tr>
              <a:tr h="370840">
                <a:tc>
                  <a:txBody>
                    <a:bodyPr/>
                    <a:lstStyle/>
                    <a:p>
                      <a:r>
                        <a:rPr lang="en-US" dirty="0"/>
                        <a:t>1</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988760632"/>
                  </a:ext>
                </a:extLst>
              </a:tr>
              <a:tr h="370840">
                <a:tc>
                  <a:txBody>
                    <a:bodyPr/>
                    <a:lstStyle/>
                    <a:p>
                      <a:r>
                        <a:rPr lang="en-US" dirty="0"/>
                        <a:t>1</a:t>
                      </a:r>
                    </a:p>
                  </a:txBody>
                  <a:tcPr/>
                </a:tc>
                <a:tc>
                  <a:txBody>
                    <a:bodyPr/>
                    <a:lstStyle/>
                    <a:p>
                      <a:r>
                        <a:rPr lang="en-US" dirty="0"/>
                        <a:t>8</a:t>
                      </a:r>
                    </a:p>
                  </a:txBody>
                  <a:tcPr/>
                </a:tc>
                <a:tc>
                  <a:txBody>
                    <a:bodyPr/>
                    <a:lstStyle/>
                    <a:p>
                      <a:r>
                        <a:rPr lang="en-US" dirty="0"/>
                        <a:t>3</a:t>
                      </a:r>
                    </a:p>
                  </a:txBody>
                  <a:tcPr/>
                </a:tc>
                <a:extLst>
                  <a:ext uri="{0D108BD9-81ED-4DB2-BD59-A6C34878D82A}">
                    <a16:rowId xmlns:a16="http://schemas.microsoft.com/office/drawing/2014/main" val="909742009"/>
                  </a:ext>
                </a:extLst>
              </a:tr>
            </a:tbl>
          </a:graphicData>
        </a:graphic>
      </p:graphicFrame>
      <p:pic>
        <p:nvPicPr>
          <p:cNvPr id="6" name="Picture 5">
            <a:extLst>
              <a:ext uri="{FF2B5EF4-FFF2-40B4-BE49-F238E27FC236}">
                <a16:creationId xmlns:a16="http://schemas.microsoft.com/office/drawing/2014/main" id="{BCCF1618-A2EF-4C4C-8DFA-EF762532CEAB}"/>
              </a:ext>
            </a:extLst>
          </p:cNvPr>
          <p:cNvPicPr>
            <a:picLocks noChangeAspect="1"/>
          </p:cNvPicPr>
          <p:nvPr/>
        </p:nvPicPr>
        <p:blipFill>
          <a:blip r:embed="rId3"/>
          <a:stretch>
            <a:fillRect/>
          </a:stretch>
        </p:blipFill>
        <p:spPr>
          <a:xfrm>
            <a:off x="4733839" y="1797209"/>
            <a:ext cx="3530600" cy="381000"/>
          </a:xfrm>
          <a:prstGeom prst="rect">
            <a:avLst/>
          </a:prstGeom>
        </p:spPr>
      </p:pic>
    </p:spTree>
    <p:extLst>
      <p:ext uri="{BB962C8B-B14F-4D97-AF65-F5344CB8AC3E}">
        <p14:creationId xmlns:p14="http://schemas.microsoft.com/office/powerpoint/2010/main" val="212286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7797-565F-C042-AF66-F414431FEB50}"/>
              </a:ext>
            </a:extLst>
          </p:cNvPr>
          <p:cNvSpPr>
            <a:spLocks noGrp="1"/>
          </p:cNvSpPr>
          <p:nvPr>
            <p:ph type="title"/>
          </p:nvPr>
        </p:nvSpPr>
        <p:spPr/>
        <p:txBody>
          <a:bodyPr/>
          <a:lstStyle/>
          <a:p>
            <a:r>
              <a:rPr lang="en-US" dirty="0"/>
              <a:t>Example 3: the alpha relation</a:t>
            </a:r>
          </a:p>
        </p:txBody>
      </p:sp>
      <p:graphicFrame>
        <p:nvGraphicFramePr>
          <p:cNvPr id="4" name="Content Placeholder 3">
            <a:extLst>
              <a:ext uri="{FF2B5EF4-FFF2-40B4-BE49-F238E27FC236}">
                <a16:creationId xmlns:a16="http://schemas.microsoft.com/office/drawing/2014/main" id="{6B264743-6E9C-994D-8E29-3B7F42F3AD84}"/>
              </a:ext>
            </a:extLst>
          </p:cNvPr>
          <p:cNvGraphicFramePr>
            <a:graphicFrameLocks noGrp="1"/>
          </p:cNvGraphicFramePr>
          <p:nvPr>
            <p:ph idx="1"/>
            <p:extLst>
              <p:ext uri="{D42A27DB-BD31-4B8C-83A1-F6EECF244321}">
                <p14:modId xmlns:p14="http://schemas.microsoft.com/office/powerpoint/2010/main" val="654338078"/>
              </p:ext>
            </p:extLst>
          </p:nvPr>
        </p:nvGraphicFramePr>
        <p:xfrm>
          <a:off x="2152650" y="2160197"/>
          <a:ext cx="7886700" cy="1854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831038269"/>
                    </a:ext>
                  </a:extLst>
                </a:gridCol>
                <a:gridCol w="2628900">
                  <a:extLst>
                    <a:ext uri="{9D8B030D-6E8A-4147-A177-3AD203B41FA5}">
                      <a16:colId xmlns:a16="http://schemas.microsoft.com/office/drawing/2014/main" val="2605362546"/>
                    </a:ext>
                  </a:extLst>
                </a:gridCol>
                <a:gridCol w="2628900">
                  <a:extLst>
                    <a:ext uri="{9D8B030D-6E8A-4147-A177-3AD203B41FA5}">
                      <a16:colId xmlns:a16="http://schemas.microsoft.com/office/drawing/2014/main" val="1495780603"/>
                    </a:ext>
                  </a:extLst>
                </a:gridCol>
              </a:tblGrid>
              <a:tr h="370840">
                <a:tc>
                  <a:txBody>
                    <a:bodyPr/>
                    <a:lstStyle/>
                    <a:p>
                      <a:r>
                        <a:rPr lang="en-US" dirty="0"/>
                        <a:t>‘cat’</a:t>
                      </a:r>
                    </a:p>
                  </a:txBody>
                  <a:tcPr/>
                </a:tc>
                <a:tc>
                  <a:txBody>
                    <a:bodyPr/>
                    <a:lstStyle/>
                    <a:p>
                      <a:r>
                        <a:rPr lang="en-US" dirty="0"/>
                        <a:t>‘dog’</a:t>
                      </a:r>
                    </a:p>
                  </a:txBody>
                  <a:tcPr/>
                </a:tc>
                <a:tc>
                  <a:txBody>
                    <a:bodyPr/>
                    <a:lstStyle/>
                    <a:p>
                      <a:r>
                        <a:rPr lang="en-US" dirty="0"/>
                        <a:t>‘fish’</a:t>
                      </a:r>
                    </a:p>
                  </a:txBody>
                  <a:tcPr/>
                </a:tc>
                <a:extLst>
                  <a:ext uri="{0D108BD9-81ED-4DB2-BD59-A6C34878D82A}">
                    <a16:rowId xmlns:a16="http://schemas.microsoft.com/office/drawing/2014/main" val="2418466832"/>
                  </a:ext>
                </a:extLst>
              </a:tr>
              <a:tr h="370840">
                <a:tc>
                  <a:txBody>
                    <a:bodyPr/>
                    <a:lstStyle/>
                    <a:p>
                      <a:r>
                        <a:rPr lang="en-US" dirty="0"/>
                        <a:t>1</a:t>
                      </a:r>
                    </a:p>
                  </a:txBody>
                  <a:tcPr/>
                </a:tc>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518358026"/>
                  </a:ext>
                </a:extLst>
              </a:tr>
              <a:tr h="370840">
                <a:tc>
                  <a:txBody>
                    <a:bodyPr/>
                    <a:lstStyle/>
                    <a:p>
                      <a:r>
                        <a:rPr lang="en-US" dirty="0"/>
                        <a:t>1</a:t>
                      </a:r>
                    </a:p>
                  </a:txBody>
                  <a:tcPr/>
                </a:tc>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2867725691"/>
                  </a:ext>
                </a:extLst>
              </a:tr>
              <a:tr h="370840">
                <a:tc>
                  <a:txBody>
                    <a:bodyPr/>
                    <a:lstStyle/>
                    <a:p>
                      <a:r>
                        <a:rPr lang="en-US" dirty="0"/>
                        <a:t>2</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2928546414"/>
                  </a:ext>
                </a:extLst>
              </a:tr>
              <a:tr h="370840">
                <a:tc>
                  <a:txBody>
                    <a:bodyPr/>
                    <a:lstStyle/>
                    <a:p>
                      <a:r>
                        <a:rPr lang="en-US" dirty="0"/>
                        <a:t>6</a:t>
                      </a:r>
                    </a:p>
                  </a:txBody>
                  <a:tcPr/>
                </a:tc>
                <a:tc>
                  <a:txBody>
                    <a:bodyPr/>
                    <a:lstStyle/>
                    <a:p>
                      <a:r>
                        <a:rPr lang="en-US" dirty="0"/>
                        <a:t>7</a:t>
                      </a:r>
                    </a:p>
                  </a:txBody>
                  <a:tcPr/>
                </a:tc>
                <a:tc>
                  <a:txBody>
                    <a:bodyPr/>
                    <a:lstStyle/>
                    <a:p>
                      <a:r>
                        <a:rPr lang="en-US" dirty="0"/>
                        <a:t>4</a:t>
                      </a:r>
                    </a:p>
                  </a:txBody>
                  <a:tcPr/>
                </a:tc>
                <a:extLst>
                  <a:ext uri="{0D108BD9-81ED-4DB2-BD59-A6C34878D82A}">
                    <a16:rowId xmlns:a16="http://schemas.microsoft.com/office/drawing/2014/main" val="1988760632"/>
                  </a:ext>
                </a:extLst>
              </a:tr>
            </a:tbl>
          </a:graphicData>
        </a:graphic>
      </p:graphicFrame>
      <p:sp>
        <p:nvSpPr>
          <p:cNvPr id="5" name="TextBox 4">
            <a:extLst>
              <a:ext uri="{FF2B5EF4-FFF2-40B4-BE49-F238E27FC236}">
                <a16:creationId xmlns:a16="http://schemas.microsoft.com/office/drawing/2014/main" id="{55460C44-37F0-9342-8FDF-ED93E7B26D80}"/>
              </a:ext>
            </a:extLst>
          </p:cNvPr>
          <p:cNvSpPr txBox="1"/>
          <p:nvPr/>
        </p:nvSpPr>
        <p:spPr>
          <a:xfrm>
            <a:off x="5723462" y="1690688"/>
            <a:ext cx="873957" cy="461665"/>
          </a:xfrm>
          <a:prstGeom prst="rect">
            <a:avLst/>
          </a:prstGeom>
          <a:noFill/>
        </p:spPr>
        <p:txBody>
          <a:bodyPr wrap="none" rtlCol="0">
            <a:spAutoFit/>
          </a:bodyPr>
          <a:lstStyle/>
          <a:p>
            <a:r>
              <a:rPr lang="en-US" sz="2400" dirty="0"/>
              <a:t>alpha</a:t>
            </a:r>
          </a:p>
        </p:txBody>
      </p:sp>
    </p:spTree>
    <p:extLst>
      <p:ext uri="{BB962C8B-B14F-4D97-AF65-F5344CB8AC3E}">
        <p14:creationId xmlns:p14="http://schemas.microsoft.com/office/powerpoint/2010/main" val="1828831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F0FE-013B-E643-9050-6D4D60C771C1}"/>
              </a:ext>
            </a:extLst>
          </p:cNvPr>
          <p:cNvSpPr>
            <a:spLocks noGrp="1"/>
          </p:cNvSpPr>
          <p:nvPr>
            <p:ph type="title"/>
          </p:nvPr>
        </p:nvSpPr>
        <p:spPr/>
        <p:txBody>
          <a:bodyPr/>
          <a:lstStyle/>
          <a:p>
            <a:r>
              <a:rPr lang="en-US" dirty="0"/>
              <a:t>Example 3: Project</a:t>
            </a:r>
          </a:p>
        </p:txBody>
      </p:sp>
      <p:sp>
        <p:nvSpPr>
          <p:cNvPr id="6" name="Content Placeholder 5">
            <a:extLst>
              <a:ext uri="{FF2B5EF4-FFF2-40B4-BE49-F238E27FC236}">
                <a16:creationId xmlns:a16="http://schemas.microsoft.com/office/drawing/2014/main" id="{0952E6AF-9808-414E-8322-AFB8C7FA5C1F}"/>
              </a:ext>
            </a:extLst>
          </p:cNvPr>
          <p:cNvSpPr>
            <a:spLocks noGrp="1"/>
          </p:cNvSpPr>
          <p:nvPr>
            <p:ph idx="1"/>
          </p:nvPr>
        </p:nvSpPr>
        <p:spPr/>
        <p:txBody>
          <a:bodyPr/>
          <a:lstStyle/>
          <a:p>
            <a:r>
              <a:rPr lang="en-US" dirty="0"/>
              <a:t>Project onto multiple columns</a:t>
            </a:r>
          </a:p>
        </p:txBody>
      </p:sp>
      <p:pic>
        <p:nvPicPr>
          <p:cNvPr id="4" name="Picture 3">
            <a:extLst>
              <a:ext uri="{FF2B5EF4-FFF2-40B4-BE49-F238E27FC236}">
                <a16:creationId xmlns:a16="http://schemas.microsoft.com/office/drawing/2014/main" id="{8DE6FC1C-2C1C-F046-9887-60EDE3CACF93}"/>
              </a:ext>
            </a:extLst>
          </p:cNvPr>
          <p:cNvPicPr>
            <a:picLocks noChangeAspect="1"/>
          </p:cNvPicPr>
          <p:nvPr/>
        </p:nvPicPr>
        <p:blipFill>
          <a:blip r:embed="rId2"/>
          <a:stretch>
            <a:fillRect/>
          </a:stretch>
        </p:blipFill>
        <p:spPr>
          <a:xfrm>
            <a:off x="4859638" y="2398241"/>
            <a:ext cx="2794000" cy="381000"/>
          </a:xfrm>
          <a:prstGeom prst="rect">
            <a:avLst/>
          </a:prstGeom>
        </p:spPr>
      </p:pic>
    </p:spTree>
    <p:extLst>
      <p:ext uri="{BB962C8B-B14F-4D97-AF65-F5344CB8AC3E}">
        <p14:creationId xmlns:p14="http://schemas.microsoft.com/office/powerpoint/2010/main" val="3757162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7797-565F-C042-AF66-F414431FEB50}"/>
              </a:ext>
            </a:extLst>
          </p:cNvPr>
          <p:cNvSpPr>
            <a:spLocks noGrp="1"/>
          </p:cNvSpPr>
          <p:nvPr>
            <p:ph type="title"/>
          </p:nvPr>
        </p:nvSpPr>
        <p:spPr/>
        <p:txBody>
          <a:bodyPr/>
          <a:lstStyle/>
          <a:p>
            <a:r>
              <a:rPr lang="en-US" dirty="0"/>
              <a:t>Example 3: the alpha relation</a:t>
            </a:r>
          </a:p>
        </p:txBody>
      </p:sp>
      <p:graphicFrame>
        <p:nvGraphicFramePr>
          <p:cNvPr id="4" name="Content Placeholder 3">
            <a:extLst>
              <a:ext uri="{FF2B5EF4-FFF2-40B4-BE49-F238E27FC236}">
                <a16:creationId xmlns:a16="http://schemas.microsoft.com/office/drawing/2014/main" id="{6B264743-6E9C-994D-8E29-3B7F42F3AD84}"/>
              </a:ext>
            </a:extLst>
          </p:cNvPr>
          <p:cNvGraphicFramePr>
            <a:graphicFrameLocks noGrp="1"/>
          </p:cNvGraphicFramePr>
          <p:nvPr>
            <p:ph idx="1"/>
            <p:extLst>
              <p:ext uri="{D42A27DB-BD31-4B8C-83A1-F6EECF244321}">
                <p14:modId xmlns:p14="http://schemas.microsoft.com/office/powerpoint/2010/main" val="2044517627"/>
              </p:ext>
            </p:extLst>
          </p:nvPr>
        </p:nvGraphicFramePr>
        <p:xfrm>
          <a:off x="649759" y="2154630"/>
          <a:ext cx="5257800" cy="1854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605362546"/>
                    </a:ext>
                  </a:extLst>
                </a:gridCol>
                <a:gridCol w="2628900">
                  <a:extLst>
                    <a:ext uri="{9D8B030D-6E8A-4147-A177-3AD203B41FA5}">
                      <a16:colId xmlns:a16="http://schemas.microsoft.com/office/drawing/2014/main" val="1495780603"/>
                    </a:ext>
                  </a:extLst>
                </a:gridCol>
              </a:tblGrid>
              <a:tr h="370840">
                <a:tc>
                  <a:txBody>
                    <a:bodyPr/>
                    <a:lstStyle/>
                    <a:p>
                      <a:r>
                        <a:rPr lang="en-US" dirty="0"/>
                        <a:t>‘dog’</a:t>
                      </a:r>
                    </a:p>
                  </a:txBody>
                  <a:tcPr/>
                </a:tc>
                <a:tc>
                  <a:txBody>
                    <a:bodyPr/>
                    <a:lstStyle/>
                    <a:p>
                      <a:r>
                        <a:rPr lang="en-US" dirty="0"/>
                        <a:t>‘fish’</a:t>
                      </a:r>
                    </a:p>
                  </a:txBody>
                  <a:tcPr/>
                </a:tc>
                <a:extLst>
                  <a:ext uri="{0D108BD9-81ED-4DB2-BD59-A6C34878D82A}">
                    <a16:rowId xmlns:a16="http://schemas.microsoft.com/office/drawing/2014/main" val="2418466832"/>
                  </a:ext>
                </a:extLst>
              </a:tr>
              <a:tr h="370840">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518358026"/>
                  </a:ext>
                </a:extLst>
              </a:tr>
              <a:tr h="370840">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2867725691"/>
                  </a:ext>
                </a:extLst>
              </a:tr>
              <a:tr h="370840">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2928546414"/>
                  </a:ext>
                </a:extLst>
              </a:tr>
              <a:tr h="370840">
                <a:tc>
                  <a:txBody>
                    <a:bodyPr/>
                    <a:lstStyle/>
                    <a:p>
                      <a:r>
                        <a:rPr lang="en-US" dirty="0"/>
                        <a:t>7</a:t>
                      </a:r>
                    </a:p>
                  </a:txBody>
                  <a:tcPr/>
                </a:tc>
                <a:tc>
                  <a:txBody>
                    <a:bodyPr/>
                    <a:lstStyle/>
                    <a:p>
                      <a:r>
                        <a:rPr lang="en-US" dirty="0"/>
                        <a:t>4</a:t>
                      </a:r>
                    </a:p>
                  </a:txBody>
                  <a:tcPr/>
                </a:tc>
                <a:extLst>
                  <a:ext uri="{0D108BD9-81ED-4DB2-BD59-A6C34878D82A}">
                    <a16:rowId xmlns:a16="http://schemas.microsoft.com/office/drawing/2014/main" val="1988760632"/>
                  </a:ext>
                </a:extLst>
              </a:tr>
            </a:tbl>
          </a:graphicData>
        </a:graphic>
      </p:graphicFrame>
      <p:pic>
        <p:nvPicPr>
          <p:cNvPr id="7" name="Picture 6">
            <a:extLst>
              <a:ext uri="{FF2B5EF4-FFF2-40B4-BE49-F238E27FC236}">
                <a16:creationId xmlns:a16="http://schemas.microsoft.com/office/drawing/2014/main" id="{4477D438-6978-8848-B86A-39D216057C3E}"/>
              </a:ext>
            </a:extLst>
          </p:cNvPr>
          <p:cNvPicPr>
            <a:picLocks noChangeAspect="1"/>
          </p:cNvPicPr>
          <p:nvPr/>
        </p:nvPicPr>
        <p:blipFill>
          <a:blip r:embed="rId2"/>
          <a:stretch>
            <a:fillRect/>
          </a:stretch>
        </p:blipFill>
        <p:spPr>
          <a:xfrm>
            <a:off x="1881659" y="1690688"/>
            <a:ext cx="2794000" cy="381000"/>
          </a:xfrm>
          <a:prstGeom prst="rect">
            <a:avLst/>
          </a:prstGeom>
        </p:spPr>
      </p:pic>
    </p:spTree>
    <p:extLst>
      <p:ext uri="{BB962C8B-B14F-4D97-AF65-F5344CB8AC3E}">
        <p14:creationId xmlns:p14="http://schemas.microsoft.com/office/powerpoint/2010/main" val="3178734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7797-565F-C042-AF66-F414431FEB50}"/>
              </a:ext>
            </a:extLst>
          </p:cNvPr>
          <p:cNvSpPr>
            <a:spLocks noGrp="1"/>
          </p:cNvSpPr>
          <p:nvPr>
            <p:ph type="title"/>
          </p:nvPr>
        </p:nvSpPr>
        <p:spPr/>
        <p:txBody>
          <a:bodyPr/>
          <a:lstStyle/>
          <a:p>
            <a:r>
              <a:rPr lang="en-US" dirty="0"/>
              <a:t>Example 3: the beta relation</a:t>
            </a:r>
          </a:p>
        </p:txBody>
      </p:sp>
      <p:graphicFrame>
        <p:nvGraphicFramePr>
          <p:cNvPr id="4" name="Content Placeholder 3">
            <a:extLst>
              <a:ext uri="{FF2B5EF4-FFF2-40B4-BE49-F238E27FC236}">
                <a16:creationId xmlns:a16="http://schemas.microsoft.com/office/drawing/2014/main" id="{6B264743-6E9C-994D-8E29-3B7F42F3AD84}"/>
              </a:ext>
            </a:extLst>
          </p:cNvPr>
          <p:cNvGraphicFramePr>
            <a:graphicFrameLocks noGrp="1"/>
          </p:cNvGraphicFramePr>
          <p:nvPr>
            <p:ph idx="1"/>
          </p:nvPr>
        </p:nvGraphicFramePr>
        <p:xfrm>
          <a:off x="649759" y="2154630"/>
          <a:ext cx="5257800" cy="1854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605362546"/>
                    </a:ext>
                  </a:extLst>
                </a:gridCol>
                <a:gridCol w="2628900">
                  <a:extLst>
                    <a:ext uri="{9D8B030D-6E8A-4147-A177-3AD203B41FA5}">
                      <a16:colId xmlns:a16="http://schemas.microsoft.com/office/drawing/2014/main" val="1495780603"/>
                    </a:ext>
                  </a:extLst>
                </a:gridCol>
              </a:tblGrid>
              <a:tr h="370840">
                <a:tc>
                  <a:txBody>
                    <a:bodyPr/>
                    <a:lstStyle/>
                    <a:p>
                      <a:r>
                        <a:rPr lang="en-US" dirty="0"/>
                        <a:t>‘dog’</a:t>
                      </a:r>
                    </a:p>
                  </a:txBody>
                  <a:tcPr/>
                </a:tc>
                <a:tc>
                  <a:txBody>
                    <a:bodyPr/>
                    <a:lstStyle/>
                    <a:p>
                      <a:r>
                        <a:rPr lang="en-US" dirty="0"/>
                        <a:t>‘fish’</a:t>
                      </a:r>
                    </a:p>
                  </a:txBody>
                  <a:tcPr/>
                </a:tc>
                <a:extLst>
                  <a:ext uri="{0D108BD9-81ED-4DB2-BD59-A6C34878D82A}">
                    <a16:rowId xmlns:a16="http://schemas.microsoft.com/office/drawing/2014/main" val="2418466832"/>
                  </a:ext>
                </a:extLst>
              </a:tr>
              <a:tr h="370840">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518358026"/>
                  </a:ext>
                </a:extLst>
              </a:tr>
              <a:tr h="370840">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2867725691"/>
                  </a:ext>
                </a:extLst>
              </a:tr>
              <a:tr h="370840">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2928546414"/>
                  </a:ext>
                </a:extLst>
              </a:tr>
              <a:tr h="370840">
                <a:tc>
                  <a:txBody>
                    <a:bodyPr/>
                    <a:lstStyle/>
                    <a:p>
                      <a:r>
                        <a:rPr lang="en-US" dirty="0"/>
                        <a:t>7</a:t>
                      </a:r>
                    </a:p>
                  </a:txBody>
                  <a:tcPr/>
                </a:tc>
                <a:tc>
                  <a:txBody>
                    <a:bodyPr/>
                    <a:lstStyle/>
                    <a:p>
                      <a:r>
                        <a:rPr lang="en-US" dirty="0"/>
                        <a:t>4</a:t>
                      </a:r>
                    </a:p>
                  </a:txBody>
                  <a:tcPr/>
                </a:tc>
                <a:extLst>
                  <a:ext uri="{0D108BD9-81ED-4DB2-BD59-A6C34878D82A}">
                    <a16:rowId xmlns:a16="http://schemas.microsoft.com/office/drawing/2014/main" val="1988760632"/>
                  </a:ext>
                </a:extLst>
              </a:tr>
            </a:tbl>
          </a:graphicData>
        </a:graphic>
      </p:graphicFrame>
      <p:sp>
        <p:nvSpPr>
          <p:cNvPr id="3" name="TextBox 2">
            <a:extLst>
              <a:ext uri="{FF2B5EF4-FFF2-40B4-BE49-F238E27FC236}">
                <a16:creationId xmlns:a16="http://schemas.microsoft.com/office/drawing/2014/main" id="{0DBA80A3-C108-C949-BCAD-AE9F2B0EC044}"/>
              </a:ext>
            </a:extLst>
          </p:cNvPr>
          <p:cNvSpPr txBox="1"/>
          <p:nvPr/>
        </p:nvSpPr>
        <p:spPr>
          <a:xfrm>
            <a:off x="7327557" y="2681416"/>
            <a:ext cx="3939796" cy="646331"/>
          </a:xfrm>
          <a:prstGeom prst="rect">
            <a:avLst/>
          </a:prstGeom>
          <a:noFill/>
        </p:spPr>
        <p:txBody>
          <a:bodyPr wrap="none" rtlCol="0">
            <a:spAutoFit/>
          </a:bodyPr>
          <a:lstStyle/>
          <a:p>
            <a:r>
              <a:rPr lang="en-US" dirty="0"/>
              <a:t>Can reorder relation attributes to match</a:t>
            </a:r>
          </a:p>
          <a:p>
            <a:r>
              <a:rPr lang="en-US" dirty="0"/>
              <a:t>order in projection</a:t>
            </a:r>
          </a:p>
        </p:txBody>
      </p:sp>
      <p:pic>
        <p:nvPicPr>
          <p:cNvPr id="7" name="Picture 6">
            <a:extLst>
              <a:ext uri="{FF2B5EF4-FFF2-40B4-BE49-F238E27FC236}">
                <a16:creationId xmlns:a16="http://schemas.microsoft.com/office/drawing/2014/main" id="{E795E2C8-7FE2-AD48-8BCA-00FE69607AA3}"/>
              </a:ext>
            </a:extLst>
          </p:cNvPr>
          <p:cNvPicPr>
            <a:picLocks noChangeAspect="1"/>
          </p:cNvPicPr>
          <p:nvPr/>
        </p:nvPicPr>
        <p:blipFill>
          <a:blip r:embed="rId2"/>
          <a:stretch>
            <a:fillRect/>
          </a:stretch>
        </p:blipFill>
        <p:spPr>
          <a:xfrm>
            <a:off x="1881659" y="1690688"/>
            <a:ext cx="2794000" cy="381000"/>
          </a:xfrm>
          <a:prstGeom prst="rect">
            <a:avLst/>
          </a:prstGeom>
        </p:spPr>
      </p:pic>
    </p:spTree>
    <p:extLst>
      <p:ext uri="{BB962C8B-B14F-4D97-AF65-F5344CB8AC3E}">
        <p14:creationId xmlns:p14="http://schemas.microsoft.com/office/powerpoint/2010/main" val="282445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7797-565F-C042-AF66-F414431FEB50}"/>
              </a:ext>
            </a:extLst>
          </p:cNvPr>
          <p:cNvSpPr>
            <a:spLocks noGrp="1"/>
          </p:cNvSpPr>
          <p:nvPr>
            <p:ph type="title"/>
          </p:nvPr>
        </p:nvSpPr>
        <p:spPr/>
        <p:txBody>
          <a:bodyPr/>
          <a:lstStyle/>
          <a:p>
            <a:r>
              <a:rPr lang="en-US" dirty="0"/>
              <a:t>Example 3: the beta relation</a:t>
            </a:r>
          </a:p>
        </p:txBody>
      </p:sp>
      <p:graphicFrame>
        <p:nvGraphicFramePr>
          <p:cNvPr id="4" name="Content Placeholder 3">
            <a:extLst>
              <a:ext uri="{FF2B5EF4-FFF2-40B4-BE49-F238E27FC236}">
                <a16:creationId xmlns:a16="http://schemas.microsoft.com/office/drawing/2014/main" id="{6B264743-6E9C-994D-8E29-3B7F42F3AD84}"/>
              </a:ext>
            </a:extLst>
          </p:cNvPr>
          <p:cNvGraphicFramePr>
            <a:graphicFrameLocks noGrp="1"/>
          </p:cNvGraphicFramePr>
          <p:nvPr>
            <p:ph idx="1"/>
            <p:extLst>
              <p:ext uri="{D42A27DB-BD31-4B8C-83A1-F6EECF244321}">
                <p14:modId xmlns:p14="http://schemas.microsoft.com/office/powerpoint/2010/main" val="2759499767"/>
              </p:ext>
            </p:extLst>
          </p:nvPr>
        </p:nvGraphicFramePr>
        <p:xfrm>
          <a:off x="649759" y="2154630"/>
          <a:ext cx="5257800" cy="1854200"/>
        </p:xfrm>
        <a:graphic>
          <a:graphicData uri="http://schemas.openxmlformats.org/drawingml/2006/table">
            <a:tbl>
              <a:tblPr firstRow="1" bandRow="1">
                <a:tableStyleId>{5C22544A-7EE6-4342-B048-85BDC9FD1C3A}</a:tableStyleId>
              </a:tblPr>
              <a:tblGrid>
                <a:gridCol w="2612425">
                  <a:extLst>
                    <a:ext uri="{9D8B030D-6E8A-4147-A177-3AD203B41FA5}">
                      <a16:colId xmlns:a16="http://schemas.microsoft.com/office/drawing/2014/main" val="2605362546"/>
                    </a:ext>
                  </a:extLst>
                </a:gridCol>
                <a:gridCol w="2645375">
                  <a:extLst>
                    <a:ext uri="{9D8B030D-6E8A-4147-A177-3AD203B41FA5}">
                      <a16:colId xmlns:a16="http://schemas.microsoft.com/office/drawing/2014/main" val="1495780603"/>
                    </a:ext>
                  </a:extLst>
                </a:gridCol>
              </a:tblGrid>
              <a:tr h="370840">
                <a:tc>
                  <a:txBody>
                    <a:bodyPr/>
                    <a:lstStyle/>
                    <a:p>
                      <a:r>
                        <a:rPr lang="en-US" dirty="0"/>
                        <a:t>‘dog’</a:t>
                      </a:r>
                    </a:p>
                  </a:txBody>
                  <a:tcPr/>
                </a:tc>
                <a:tc>
                  <a:txBody>
                    <a:bodyPr/>
                    <a:lstStyle/>
                    <a:p>
                      <a:r>
                        <a:rPr lang="en-US" dirty="0"/>
                        <a:t>‘fish’</a:t>
                      </a:r>
                    </a:p>
                  </a:txBody>
                  <a:tcPr/>
                </a:tc>
                <a:extLst>
                  <a:ext uri="{0D108BD9-81ED-4DB2-BD59-A6C34878D82A}">
                    <a16:rowId xmlns:a16="http://schemas.microsoft.com/office/drawing/2014/main" val="2418466832"/>
                  </a:ext>
                </a:extLst>
              </a:tr>
              <a:tr h="370840">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518358026"/>
                  </a:ext>
                </a:extLst>
              </a:tr>
              <a:tr h="370840">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2867725691"/>
                  </a:ext>
                </a:extLst>
              </a:tr>
              <a:tr h="370840">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2928546414"/>
                  </a:ext>
                </a:extLst>
              </a:tr>
              <a:tr h="370840">
                <a:tc>
                  <a:txBody>
                    <a:bodyPr/>
                    <a:lstStyle/>
                    <a:p>
                      <a:r>
                        <a:rPr lang="en-US" dirty="0"/>
                        <a:t>7</a:t>
                      </a:r>
                    </a:p>
                  </a:txBody>
                  <a:tcPr/>
                </a:tc>
                <a:tc>
                  <a:txBody>
                    <a:bodyPr/>
                    <a:lstStyle/>
                    <a:p>
                      <a:r>
                        <a:rPr lang="en-US" dirty="0"/>
                        <a:t>4</a:t>
                      </a:r>
                    </a:p>
                  </a:txBody>
                  <a:tcPr/>
                </a:tc>
                <a:extLst>
                  <a:ext uri="{0D108BD9-81ED-4DB2-BD59-A6C34878D82A}">
                    <a16:rowId xmlns:a16="http://schemas.microsoft.com/office/drawing/2014/main" val="1988760632"/>
                  </a:ext>
                </a:extLst>
              </a:tr>
            </a:tbl>
          </a:graphicData>
        </a:graphic>
      </p:graphicFrame>
      <p:graphicFrame>
        <p:nvGraphicFramePr>
          <p:cNvPr id="5" name="Content Placeholder 3">
            <a:extLst>
              <a:ext uri="{FF2B5EF4-FFF2-40B4-BE49-F238E27FC236}">
                <a16:creationId xmlns:a16="http://schemas.microsoft.com/office/drawing/2014/main" id="{1DE6202D-7582-5B4A-BB63-32D7F6276983}"/>
              </a:ext>
            </a:extLst>
          </p:cNvPr>
          <p:cNvGraphicFramePr>
            <a:graphicFrameLocks/>
          </p:cNvGraphicFramePr>
          <p:nvPr>
            <p:extLst>
              <p:ext uri="{D42A27DB-BD31-4B8C-83A1-F6EECF244321}">
                <p14:modId xmlns:p14="http://schemas.microsoft.com/office/powerpoint/2010/main" val="127410782"/>
              </p:ext>
            </p:extLst>
          </p:nvPr>
        </p:nvGraphicFramePr>
        <p:xfrm>
          <a:off x="6610607" y="2154630"/>
          <a:ext cx="5257800" cy="1854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605362546"/>
                    </a:ext>
                  </a:extLst>
                </a:gridCol>
                <a:gridCol w="2628900">
                  <a:extLst>
                    <a:ext uri="{9D8B030D-6E8A-4147-A177-3AD203B41FA5}">
                      <a16:colId xmlns:a16="http://schemas.microsoft.com/office/drawing/2014/main" val="1495780603"/>
                    </a:ext>
                  </a:extLst>
                </a:gridCol>
              </a:tblGrid>
              <a:tr h="370840">
                <a:tc>
                  <a:txBody>
                    <a:bodyPr/>
                    <a:lstStyle/>
                    <a:p>
                      <a:r>
                        <a:rPr lang="en-US" dirty="0"/>
                        <a:t>‘fish’</a:t>
                      </a:r>
                    </a:p>
                  </a:txBody>
                  <a:tcPr/>
                </a:tc>
                <a:tc>
                  <a:txBody>
                    <a:bodyPr/>
                    <a:lstStyle/>
                    <a:p>
                      <a:r>
                        <a:rPr lang="en-US" dirty="0"/>
                        <a:t>‘dog’</a:t>
                      </a:r>
                    </a:p>
                  </a:txBody>
                  <a:tcPr/>
                </a:tc>
                <a:extLst>
                  <a:ext uri="{0D108BD9-81ED-4DB2-BD59-A6C34878D82A}">
                    <a16:rowId xmlns:a16="http://schemas.microsoft.com/office/drawing/2014/main" val="2418466832"/>
                  </a:ext>
                </a:extLst>
              </a:tr>
              <a:tr h="370840">
                <a:tc>
                  <a:txBody>
                    <a:bodyPr/>
                    <a:lstStyle/>
                    <a:p>
                      <a:r>
                        <a:rPr lang="en-US" dirty="0"/>
                        <a:t>5</a:t>
                      </a:r>
                    </a:p>
                  </a:txBody>
                  <a:tcPr/>
                </a:tc>
                <a:tc>
                  <a:txBody>
                    <a:bodyPr/>
                    <a:lstStyle/>
                    <a:p>
                      <a:r>
                        <a:rPr lang="en-US" dirty="0"/>
                        <a:t>2</a:t>
                      </a:r>
                    </a:p>
                  </a:txBody>
                  <a:tcPr/>
                </a:tc>
                <a:extLst>
                  <a:ext uri="{0D108BD9-81ED-4DB2-BD59-A6C34878D82A}">
                    <a16:rowId xmlns:a16="http://schemas.microsoft.com/office/drawing/2014/main" val="518358026"/>
                  </a:ext>
                </a:extLst>
              </a:tr>
              <a:tr h="370840">
                <a:tc>
                  <a:txBody>
                    <a:bodyPr/>
                    <a:lstStyle/>
                    <a:p>
                      <a:r>
                        <a:rPr lang="en-US" dirty="0"/>
                        <a:t>1</a:t>
                      </a:r>
                    </a:p>
                  </a:txBody>
                  <a:tcPr/>
                </a:tc>
                <a:tc>
                  <a:txBody>
                    <a:bodyPr/>
                    <a:lstStyle/>
                    <a:p>
                      <a:r>
                        <a:rPr lang="en-US" dirty="0"/>
                        <a:t>4</a:t>
                      </a:r>
                    </a:p>
                  </a:txBody>
                  <a:tcPr/>
                </a:tc>
                <a:extLst>
                  <a:ext uri="{0D108BD9-81ED-4DB2-BD59-A6C34878D82A}">
                    <a16:rowId xmlns:a16="http://schemas.microsoft.com/office/drawing/2014/main" val="2867725691"/>
                  </a:ext>
                </a:extLst>
              </a:tr>
              <a:tr h="37084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2928546414"/>
                  </a:ext>
                </a:extLst>
              </a:tr>
              <a:tr h="370840">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1988760632"/>
                  </a:ext>
                </a:extLst>
              </a:tr>
            </a:tbl>
          </a:graphicData>
        </a:graphic>
      </p:graphicFrame>
      <p:pic>
        <p:nvPicPr>
          <p:cNvPr id="8" name="Picture 7">
            <a:extLst>
              <a:ext uri="{FF2B5EF4-FFF2-40B4-BE49-F238E27FC236}">
                <a16:creationId xmlns:a16="http://schemas.microsoft.com/office/drawing/2014/main" id="{57CDAEC6-B8DE-2342-91AD-D3F7A7ABB19F}"/>
              </a:ext>
            </a:extLst>
          </p:cNvPr>
          <p:cNvPicPr>
            <a:picLocks noChangeAspect="1"/>
          </p:cNvPicPr>
          <p:nvPr/>
        </p:nvPicPr>
        <p:blipFill>
          <a:blip r:embed="rId2"/>
          <a:stretch>
            <a:fillRect/>
          </a:stretch>
        </p:blipFill>
        <p:spPr>
          <a:xfrm>
            <a:off x="1881659" y="1690688"/>
            <a:ext cx="2794000" cy="381000"/>
          </a:xfrm>
          <a:prstGeom prst="rect">
            <a:avLst/>
          </a:prstGeom>
        </p:spPr>
      </p:pic>
      <p:pic>
        <p:nvPicPr>
          <p:cNvPr id="9" name="Picture 8">
            <a:extLst>
              <a:ext uri="{FF2B5EF4-FFF2-40B4-BE49-F238E27FC236}">
                <a16:creationId xmlns:a16="http://schemas.microsoft.com/office/drawing/2014/main" id="{BF934384-D202-A748-84D4-804F3CE8D50D}"/>
              </a:ext>
            </a:extLst>
          </p:cNvPr>
          <p:cNvPicPr>
            <a:picLocks noChangeAspect="1"/>
          </p:cNvPicPr>
          <p:nvPr/>
        </p:nvPicPr>
        <p:blipFill>
          <a:blip r:embed="rId2"/>
          <a:stretch>
            <a:fillRect/>
          </a:stretch>
        </p:blipFill>
        <p:spPr>
          <a:xfrm>
            <a:off x="7842507" y="1690688"/>
            <a:ext cx="2794000" cy="381000"/>
          </a:xfrm>
          <a:prstGeom prst="rect">
            <a:avLst/>
          </a:prstGeom>
        </p:spPr>
      </p:pic>
    </p:spTree>
    <p:extLst>
      <p:ext uri="{BB962C8B-B14F-4D97-AF65-F5344CB8AC3E}">
        <p14:creationId xmlns:p14="http://schemas.microsoft.com/office/powerpoint/2010/main" val="101093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ADFB-13F7-7343-BBBB-AA85A6DA9073}"/>
              </a:ext>
            </a:extLst>
          </p:cNvPr>
          <p:cNvSpPr>
            <a:spLocks noGrp="1"/>
          </p:cNvSpPr>
          <p:nvPr>
            <p:ph type="title"/>
          </p:nvPr>
        </p:nvSpPr>
        <p:spPr/>
        <p:txBody>
          <a:bodyPr/>
          <a:lstStyle/>
          <a:p>
            <a:r>
              <a:rPr lang="en-US" dirty="0"/>
              <a:t>Mimicking Unit Testing in Project 3</a:t>
            </a:r>
          </a:p>
        </p:txBody>
      </p:sp>
      <p:sp>
        <p:nvSpPr>
          <p:cNvPr id="3" name="Content Placeholder 2">
            <a:extLst>
              <a:ext uri="{FF2B5EF4-FFF2-40B4-BE49-F238E27FC236}">
                <a16:creationId xmlns:a16="http://schemas.microsoft.com/office/drawing/2014/main" id="{3C0B6775-A48A-A44E-B265-FB435D3D3868}"/>
              </a:ext>
            </a:extLst>
          </p:cNvPr>
          <p:cNvSpPr>
            <a:spLocks noGrp="1"/>
          </p:cNvSpPr>
          <p:nvPr>
            <p:ph idx="1"/>
          </p:nvPr>
        </p:nvSpPr>
        <p:spPr/>
        <p:txBody>
          <a:bodyPr/>
          <a:lstStyle/>
          <a:p>
            <a:r>
              <a:rPr lang="en-US" dirty="0"/>
              <a:t>Create a program to test project, to test rename, and to test the two types of select</a:t>
            </a:r>
          </a:p>
          <a:p>
            <a:pPr lvl="1"/>
            <a:r>
              <a:rPr lang="en-US" dirty="0"/>
              <a:t>Each program has its own “main”</a:t>
            </a:r>
          </a:p>
          <a:p>
            <a:r>
              <a:rPr lang="en-US" dirty="0"/>
              <a:t>The program only does the following</a:t>
            </a:r>
          </a:p>
          <a:p>
            <a:pPr lvl="1"/>
            <a:r>
              <a:rPr lang="en-US" dirty="0"/>
              <a:t>Creates a relation</a:t>
            </a:r>
          </a:p>
          <a:p>
            <a:pPr lvl="1"/>
            <a:r>
              <a:rPr lang="en-US" dirty="0"/>
              <a:t>Performs the operation</a:t>
            </a:r>
          </a:p>
          <a:p>
            <a:pPr lvl="1"/>
            <a:r>
              <a:rPr lang="en-US" dirty="0"/>
              <a:t>Outputs the result before the operation and after</a:t>
            </a:r>
          </a:p>
        </p:txBody>
      </p:sp>
    </p:spTree>
    <p:extLst>
      <p:ext uri="{BB962C8B-B14F-4D97-AF65-F5344CB8AC3E}">
        <p14:creationId xmlns:p14="http://schemas.microsoft.com/office/powerpoint/2010/main" val="3072001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B805-62A4-FD4D-9317-E6BF0171B039}"/>
              </a:ext>
            </a:extLst>
          </p:cNvPr>
          <p:cNvSpPr>
            <a:spLocks noGrp="1"/>
          </p:cNvSpPr>
          <p:nvPr>
            <p:ph type="title"/>
          </p:nvPr>
        </p:nvSpPr>
        <p:spPr/>
        <p:txBody>
          <a:bodyPr/>
          <a:lstStyle/>
          <a:p>
            <a:r>
              <a:rPr lang="en-US" dirty="0"/>
              <a:t>Example Code: Mike’s Project (in python)</a:t>
            </a:r>
          </a:p>
        </p:txBody>
      </p:sp>
      <p:sp>
        <p:nvSpPr>
          <p:cNvPr id="4" name="TextBox 3">
            <a:extLst>
              <a:ext uri="{FF2B5EF4-FFF2-40B4-BE49-F238E27FC236}">
                <a16:creationId xmlns:a16="http://schemas.microsoft.com/office/drawing/2014/main" id="{E791F9AF-BA1F-7448-9DF1-815397F22EFE}"/>
              </a:ext>
            </a:extLst>
          </p:cNvPr>
          <p:cNvSpPr txBox="1"/>
          <p:nvPr/>
        </p:nvSpPr>
        <p:spPr>
          <a:xfrm>
            <a:off x="838200" y="1594023"/>
            <a:ext cx="5760423" cy="5355312"/>
          </a:xfrm>
          <a:prstGeom prst="rect">
            <a:avLst/>
          </a:prstGeom>
          <a:noFill/>
        </p:spPr>
        <p:txBody>
          <a:bodyPr wrap="none" rtlCol="0">
            <a:spAutoFit/>
          </a:bodyPr>
          <a:lstStyle/>
          <a:p>
            <a:r>
              <a:rPr lang="en-US" dirty="0"/>
              <a:t>from Relation import *</a:t>
            </a:r>
          </a:p>
          <a:p>
            <a:r>
              <a:rPr lang="en-US" dirty="0"/>
              <a:t>from Scheme import *</a:t>
            </a:r>
          </a:p>
          <a:p>
            <a:r>
              <a:rPr lang="en-US" dirty="0"/>
              <a:t>from </a:t>
            </a:r>
            <a:r>
              <a:rPr lang="en-US" dirty="0" err="1"/>
              <a:t>datalogClasses</a:t>
            </a:r>
            <a:r>
              <a:rPr lang="en-US" dirty="0"/>
              <a:t> import </a:t>
            </a:r>
            <a:r>
              <a:rPr lang="en-US" dirty="0" err="1"/>
              <a:t>headPredicateObject</a:t>
            </a:r>
            <a:endParaRPr lang="en-US" dirty="0"/>
          </a:p>
          <a:p>
            <a:br>
              <a:rPr lang="en-US" dirty="0"/>
            </a:br>
            <a:endParaRPr lang="en-US" dirty="0"/>
          </a:p>
          <a:p>
            <a:r>
              <a:rPr lang="en-US" dirty="0"/>
              <a:t>def main():</a:t>
            </a:r>
          </a:p>
          <a:p>
            <a:r>
              <a:rPr lang="en-US" dirty="0"/>
              <a:t>    scheme1 = Scheme(['</a:t>
            </a:r>
            <a:r>
              <a:rPr lang="en-US" dirty="0" err="1"/>
              <a:t>cat','dog','fish</a:t>
            </a:r>
            <a:r>
              <a:rPr lang="en-US" dirty="0"/>
              <a:t>'])</a:t>
            </a:r>
          </a:p>
          <a:p>
            <a:r>
              <a:rPr lang="en-US" dirty="0"/>
              <a:t>    scheme2 = Scheme(['</a:t>
            </a:r>
            <a:r>
              <a:rPr lang="en-US" dirty="0" err="1"/>
              <a:t>cat','fish','bird','bunny</a:t>
            </a:r>
            <a:r>
              <a:rPr lang="en-US" dirty="0"/>
              <a:t>'])</a:t>
            </a:r>
          </a:p>
          <a:p>
            <a:r>
              <a:rPr lang="en-US" dirty="0"/>
              <a:t>    R1 = Relation('alpha',scheme1)</a:t>
            </a:r>
          </a:p>
          <a:p>
            <a:r>
              <a:rPr lang="en-US" dirty="0"/>
              <a:t>    R2 = Relation('beta',scheme2)</a:t>
            </a:r>
          </a:p>
          <a:p>
            <a:r>
              <a:rPr lang="en-US" dirty="0"/>
              <a:t>    Records1 = [[1,2,5],[1,4,1],[2,3,2],[3,3,2],[6,7,4]]</a:t>
            </a:r>
          </a:p>
          <a:p>
            <a:r>
              <a:rPr lang="en-US" dirty="0"/>
              <a:t>    Records2 = [[3,4,2,4],[6,4,9,2],[4,3,2,7],[1,5,2,4],[1,5,8,3]]</a:t>
            </a:r>
          </a:p>
          <a:p>
            <a:r>
              <a:rPr lang="en-US" dirty="0"/>
              <a:t>    for record in Records1:</a:t>
            </a:r>
          </a:p>
          <a:p>
            <a:r>
              <a:rPr lang="en-US" dirty="0"/>
              <a:t>        </a:t>
            </a:r>
            <a:r>
              <a:rPr lang="en-US" dirty="0" err="1"/>
              <a:t>newRecord</a:t>
            </a:r>
            <a:r>
              <a:rPr lang="en-US" dirty="0"/>
              <a:t> = Record(record)</a:t>
            </a:r>
          </a:p>
          <a:p>
            <a:r>
              <a:rPr lang="en-US" dirty="0"/>
              <a:t>        R1.addRecords(</a:t>
            </a:r>
            <a:r>
              <a:rPr lang="en-US" dirty="0" err="1"/>
              <a:t>newRecord</a:t>
            </a:r>
            <a:r>
              <a:rPr lang="en-US" dirty="0"/>
              <a:t>)</a:t>
            </a:r>
          </a:p>
          <a:p>
            <a:r>
              <a:rPr lang="en-US" dirty="0"/>
              <a:t>    for record in Records2:</a:t>
            </a:r>
          </a:p>
          <a:p>
            <a:r>
              <a:rPr lang="en-US" dirty="0"/>
              <a:t>        </a:t>
            </a:r>
            <a:r>
              <a:rPr lang="en-US" dirty="0" err="1"/>
              <a:t>newRecord</a:t>
            </a:r>
            <a:r>
              <a:rPr lang="en-US" dirty="0"/>
              <a:t> = Record(record)</a:t>
            </a:r>
          </a:p>
          <a:p>
            <a:r>
              <a:rPr lang="en-US" dirty="0"/>
              <a:t>        R2.addRecords(</a:t>
            </a:r>
            <a:r>
              <a:rPr lang="en-US" dirty="0" err="1"/>
              <a:t>newRecord</a:t>
            </a:r>
            <a:r>
              <a:rPr lang="en-US" dirty="0"/>
              <a:t>)</a:t>
            </a:r>
          </a:p>
          <a:p>
            <a:endParaRPr lang="en-US" dirty="0"/>
          </a:p>
        </p:txBody>
      </p:sp>
      <p:sp>
        <p:nvSpPr>
          <p:cNvPr id="6" name="TextBox 5">
            <a:extLst>
              <a:ext uri="{FF2B5EF4-FFF2-40B4-BE49-F238E27FC236}">
                <a16:creationId xmlns:a16="http://schemas.microsoft.com/office/drawing/2014/main" id="{F64A20B1-A927-3E4C-8147-EA9066F35CB4}"/>
              </a:ext>
            </a:extLst>
          </p:cNvPr>
          <p:cNvSpPr txBox="1"/>
          <p:nvPr/>
        </p:nvSpPr>
        <p:spPr>
          <a:xfrm>
            <a:off x="6431577" y="1594023"/>
            <a:ext cx="5421484" cy="4524315"/>
          </a:xfrm>
          <a:prstGeom prst="rect">
            <a:avLst/>
          </a:prstGeom>
          <a:noFill/>
        </p:spPr>
        <p:txBody>
          <a:bodyPr wrap="none" rtlCol="0">
            <a:spAutoFit/>
          </a:bodyPr>
          <a:lstStyle/>
          <a:p>
            <a:endParaRPr lang="en-US" i="1" dirty="0"/>
          </a:p>
          <a:p>
            <a:r>
              <a:rPr lang="en-US" i="1" dirty="0"/>
              <a:t>Acts like “include”, making the relevant classes available</a:t>
            </a:r>
          </a:p>
          <a:p>
            <a:r>
              <a:rPr lang="en-US" i="1" dirty="0"/>
              <a:t>to the test</a:t>
            </a:r>
          </a:p>
          <a:p>
            <a:endParaRPr lang="en-US" i="1" dirty="0"/>
          </a:p>
          <a:p>
            <a:endParaRPr lang="en-US" i="1" dirty="0"/>
          </a:p>
          <a:p>
            <a:r>
              <a:rPr lang="en-US" i="1" dirty="0"/>
              <a:t>Each test has its own main</a:t>
            </a:r>
          </a:p>
          <a:p>
            <a:r>
              <a:rPr lang="en-US" i="1" dirty="0"/>
              <a:t>Create two scheme objects with vector of attributes</a:t>
            </a:r>
          </a:p>
          <a:p>
            <a:endParaRPr lang="en-US" i="1" dirty="0"/>
          </a:p>
          <a:p>
            <a:r>
              <a:rPr lang="en-US" i="1" dirty="0"/>
              <a:t>Create two empty relations, named ‘alpha’ and ‘beta’, </a:t>
            </a:r>
          </a:p>
          <a:p>
            <a:r>
              <a:rPr lang="en-US" i="1" dirty="0"/>
              <a:t>and specify the attributes</a:t>
            </a:r>
          </a:p>
          <a:p>
            <a:endParaRPr lang="en-US" i="1" dirty="0"/>
          </a:p>
          <a:p>
            <a:r>
              <a:rPr lang="en-US" i="1" dirty="0"/>
              <a:t>I call </a:t>
            </a:r>
            <a:r>
              <a:rPr lang="en-US" i="1"/>
              <a:t>the tuples </a:t>
            </a:r>
            <a:r>
              <a:rPr lang="en-US" i="1" dirty="0"/>
              <a:t>“records” because that’s a database-y</a:t>
            </a:r>
          </a:p>
          <a:p>
            <a:r>
              <a:rPr lang="en-US" i="1" dirty="0"/>
              <a:t>thing</a:t>
            </a:r>
          </a:p>
          <a:p>
            <a:endParaRPr lang="en-US" i="1" dirty="0"/>
          </a:p>
          <a:p>
            <a:endParaRPr lang="en-US" i="1" dirty="0"/>
          </a:p>
          <a:p>
            <a:r>
              <a:rPr lang="en-US" i="1" dirty="0"/>
              <a:t>Add the tuples into the record</a:t>
            </a:r>
          </a:p>
        </p:txBody>
      </p:sp>
      <p:sp>
        <p:nvSpPr>
          <p:cNvPr id="7" name="TextBox 6">
            <a:extLst>
              <a:ext uri="{FF2B5EF4-FFF2-40B4-BE49-F238E27FC236}">
                <a16:creationId xmlns:a16="http://schemas.microsoft.com/office/drawing/2014/main" id="{AA0265C3-1D57-014D-B570-41E7066A79B5}"/>
              </a:ext>
            </a:extLst>
          </p:cNvPr>
          <p:cNvSpPr txBox="1"/>
          <p:nvPr/>
        </p:nvSpPr>
        <p:spPr>
          <a:xfrm>
            <a:off x="1676400" y="1321356"/>
            <a:ext cx="667170" cy="369332"/>
          </a:xfrm>
          <a:prstGeom prst="rect">
            <a:avLst/>
          </a:prstGeom>
          <a:noFill/>
        </p:spPr>
        <p:txBody>
          <a:bodyPr wrap="none" rtlCol="0">
            <a:spAutoFit/>
          </a:bodyPr>
          <a:lstStyle/>
          <a:p>
            <a:r>
              <a:rPr lang="en-US" b="1" i="1" dirty="0"/>
              <a:t>Code</a:t>
            </a:r>
          </a:p>
        </p:txBody>
      </p:sp>
      <p:sp>
        <p:nvSpPr>
          <p:cNvPr id="8" name="TextBox 7">
            <a:extLst>
              <a:ext uri="{FF2B5EF4-FFF2-40B4-BE49-F238E27FC236}">
                <a16:creationId xmlns:a16="http://schemas.microsoft.com/office/drawing/2014/main" id="{CDEA25F4-C405-DF4B-9923-2F70BF023D89}"/>
              </a:ext>
            </a:extLst>
          </p:cNvPr>
          <p:cNvSpPr txBox="1"/>
          <p:nvPr/>
        </p:nvSpPr>
        <p:spPr>
          <a:xfrm>
            <a:off x="7103238" y="1321356"/>
            <a:ext cx="1423659" cy="369332"/>
          </a:xfrm>
          <a:prstGeom prst="rect">
            <a:avLst/>
          </a:prstGeom>
          <a:noFill/>
        </p:spPr>
        <p:txBody>
          <a:bodyPr wrap="none" rtlCol="0">
            <a:spAutoFit/>
          </a:bodyPr>
          <a:lstStyle/>
          <a:p>
            <a:r>
              <a:rPr lang="en-US" b="1" i="1" dirty="0"/>
              <a:t>Commentary</a:t>
            </a:r>
          </a:p>
        </p:txBody>
      </p:sp>
    </p:spTree>
    <p:extLst>
      <p:ext uri="{BB962C8B-B14F-4D97-AF65-F5344CB8AC3E}">
        <p14:creationId xmlns:p14="http://schemas.microsoft.com/office/powerpoint/2010/main" val="2470345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B805-62A4-FD4D-9317-E6BF0171B039}"/>
              </a:ext>
            </a:extLst>
          </p:cNvPr>
          <p:cNvSpPr>
            <a:spLocks noGrp="1"/>
          </p:cNvSpPr>
          <p:nvPr>
            <p:ph type="title"/>
          </p:nvPr>
        </p:nvSpPr>
        <p:spPr/>
        <p:txBody>
          <a:bodyPr/>
          <a:lstStyle/>
          <a:p>
            <a:r>
              <a:rPr lang="en-US" dirty="0"/>
              <a:t>Example Code: Mike’s Project (in python)</a:t>
            </a:r>
          </a:p>
        </p:txBody>
      </p:sp>
      <p:sp>
        <p:nvSpPr>
          <p:cNvPr id="4" name="TextBox 3">
            <a:extLst>
              <a:ext uri="{FF2B5EF4-FFF2-40B4-BE49-F238E27FC236}">
                <a16:creationId xmlns:a16="http://schemas.microsoft.com/office/drawing/2014/main" id="{E791F9AF-BA1F-7448-9DF1-815397F22EFE}"/>
              </a:ext>
            </a:extLst>
          </p:cNvPr>
          <p:cNvSpPr txBox="1"/>
          <p:nvPr/>
        </p:nvSpPr>
        <p:spPr>
          <a:xfrm>
            <a:off x="838200" y="1594023"/>
            <a:ext cx="5041893" cy="2862322"/>
          </a:xfrm>
          <a:prstGeom prst="rect">
            <a:avLst/>
          </a:prstGeom>
          <a:noFill/>
        </p:spPr>
        <p:txBody>
          <a:bodyPr wrap="none" rtlCol="0">
            <a:spAutoFit/>
          </a:bodyPr>
          <a:lstStyle/>
          <a:p>
            <a:r>
              <a:rPr lang="en-US" dirty="0"/>
              <a:t>// main continued</a:t>
            </a:r>
          </a:p>
          <a:p>
            <a:endParaRPr lang="en-US" dirty="0"/>
          </a:p>
          <a:p>
            <a:r>
              <a:rPr lang="en-US" dirty="0"/>
              <a:t>    headPredicate1 = </a:t>
            </a:r>
            <a:r>
              <a:rPr lang="en-US" dirty="0" err="1"/>
              <a:t>headPredicateObject</a:t>
            </a:r>
            <a:r>
              <a:rPr lang="en-US" dirty="0"/>
              <a:t>("Head 1")</a:t>
            </a:r>
          </a:p>
          <a:p>
            <a:r>
              <a:rPr lang="en-US" dirty="0"/>
              <a:t>    headPredicate2 = </a:t>
            </a:r>
            <a:r>
              <a:rPr lang="en-US" dirty="0" err="1"/>
              <a:t>headPredicateObject</a:t>
            </a:r>
            <a:r>
              <a:rPr lang="en-US" dirty="0"/>
              <a:t>("Head 2")</a:t>
            </a:r>
          </a:p>
          <a:p>
            <a:r>
              <a:rPr lang="en-US" dirty="0"/>
              <a:t>    headPredicate3 = </a:t>
            </a:r>
            <a:r>
              <a:rPr lang="en-US" dirty="0" err="1"/>
              <a:t>headPredicateObject</a:t>
            </a:r>
            <a:r>
              <a:rPr lang="en-US" dirty="0"/>
              <a:t>("Head 3")</a:t>
            </a:r>
          </a:p>
          <a:p>
            <a:r>
              <a:rPr lang="en-US" dirty="0"/>
              <a:t>    headPredicate1.setArgs(['</a:t>
            </a:r>
            <a:r>
              <a:rPr lang="en-US" dirty="0" err="1"/>
              <a:t>fish','dog</a:t>
            </a:r>
            <a:r>
              <a:rPr lang="en-US" dirty="0"/>
              <a:t>'])</a:t>
            </a:r>
          </a:p>
          <a:p>
            <a:r>
              <a:rPr lang="en-US" dirty="0"/>
              <a:t>    headPredicate2.setArgs(['bunny'])</a:t>
            </a:r>
          </a:p>
          <a:p>
            <a:r>
              <a:rPr lang="en-US" dirty="0"/>
              <a:t>    headPredicate3.setArgs(['</a:t>
            </a:r>
            <a:r>
              <a:rPr lang="en-US" dirty="0" err="1"/>
              <a:t>bunny','bird','cat</a:t>
            </a:r>
            <a:r>
              <a:rPr lang="en-US" dirty="0"/>
              <a:t>'])</a:t>
            </a:r>
          </a:p>
          <a:p>
            <a:endParaRPr lang="en-US" dirty="0"/>
          </a:p>
          <a:p>
            <a:endParaRPr lang="en-US" dirty="0"/>
          </a:p>
        </p:txBody>
      </p:sp>
      <p:sp>
        <p:nvSpPr>
          <p:cNvPr id="6" name="TextBox 5">
            <a:extLst>
              <a:ext uri="{FF2B5EF4-FFF2-40B4-BE49-F238E27FC236}">
                <a16:creationId xmlns:a16="http://schemas.microsoft.com/office/drawing/2014/main" id="{F64A20B1-A927-3E4C-8147-EA9066F35CB4}"/>
              </a:ext>
            </a:extLst>
          </p:cNvPr>
          <p:cNvSpPr txBox="1"/>
          <p:nvPr/>
        </p:nvSpPr>
        <p:spPr>
          <a:xfrm>
            <a:off x="6431577" y="1594023"/>
            <a:ext cx="5028556" cy="2031325"/>
          </a:xfrm>
          <a:prstGeom prst="rect">
            <a:avLst/>
          </a:prstGeom>
          <a:noFill/>
        </p:spPr>
        <p:txBody>
          <a:bodyPr wrap="none" rtlCol="0">
            <a:spAutoFit/>
          </a:bodyPr>
          <a:lstStyle/>
          <a:p>
            <a:endParaRPr lang="en-US" i="1" dirty="0"/>
          </a:p>
          <a:p>
            <a:endParaRPr lang="en-US" i="1" dirty="0"/>
          </a:p>
          <a:p>
            <a:r>
              <a:rPr lang="en-US" i="1" dirty="0"/>
              <a:t>My code used a predicate class to specify a vector</a:t>
            </a:r>
          </a:p>
          <a:p>
            <a:r>
              <a:rPr lang="en-US" i="1" dirty="0"/>
              <a:t>of attribute names. The predicate class had a name,</a:t>
            </a:r>
          </a:p>
          <a:p>
            <a:r>
              <a:rPr lang="en-US" i="1" dirty="0"/>
              <a:t>“Head I”, and a list of attributes.</a:t>
            </a:r>
          </a:p>
          <a:p>
            <a:endParaRPr lang="en-US" i="1" dirty="0"/>
          </a:p>
          <a:p>
            <a:r>
              <a:rPr lang="en-US" i="1" dirty="0"/>
              <a:t>I’ll project onto these predicate classes</a:t>
            </a:r>
          </a:p>
        </p:txBody>
      </p:sp>
      <p:sp>
        <p:nvSpPr>
          <p:cNvPr id="7" name="TextBox 6">
            <a:extLst>
              <a:ext uri="{FF2B5EF4-FFF2-40B4-BE49-F238E27FC236}">
                <a16:creationId xmlns:a16="http://schemas.microsoft.com/office/drawing/2014/main" id="{AA0265C3-1D57-014D-B570-41E7066A79B5}"/>
              </a:ext>
            </a:extLst>
          </p:cNvPr>
          <p:cNvSpPr txBox="1"/>
          <p:nvPr/>
        </p:nvSpPr>
        <p:spPr>
          <a:xfrm>
            <a:off x="1676400" y="1321356"/>
            <a:ext cx="667170" cy="369332"/>
          </a:xfrm>
          <a:prstGeom prst="rect">
            <a:avLst/>
          </a:prstGeom>
          <a:noFill/>
        </p:spPr>
        <p:txBody>
          <a:bodyPr wrap="none" rtlCol="0">
            <a:spAutoFit/>
          </a:bodyPr>
          <a:lstStyle/>
          <a:p>
            <a:r>
              <a:rPr lang="en-US" b="1" i="1" dirty="0"/>
              <a:t>Code</a:t>
            </a:r>
          </a:p>
        </p:txBody>
      </p:sp>
      <p:sp>
        <p:nvSpPr>
          <p:cNvPr id="8" name="TextBox 7">
            <a:extLst>
              <a:ext uri="{FF2B5EF4-FFF2-40B4-BE49-F238E27FC236}">
                <a16:creationId xmlns:a16="http://schemas.microsoft.com/office/drawing/2014/main" id="{CDEA25F4-C405-DF4B-9923-2F70BF023D89}"/>
              </a:ext>
            </a:extLst>
          </p:cNvPr>
          <p:cNvSpPr txBox="1"/>
          <p:nvPr/>
        </p:nvSpPr>
        <p:spPr>
          <a:xfrm>
            <a:off x="7103238" y="1321356"/>
            <a:ext cx="1423659" cy="369332"/>
          </a:xfrm>
          <a:prstGeom prst="rect">
            <a:avLst/>
          </a:prstGeom>
          <a:noFill/>
        </p:spPr>
        <p:txBody>
          <a:bodyPr wrap="none" rtlCol="0">
            <a:spAutoFit/>
          </a:bodyPr>
          <a:lstStyle/>
          <a:p>
            <a:r>
              <a:rPr lang="en-US" b="1" i="1" dirty="0"/>
              <a:t>Commentary</a:t>
            </a:r>
          </a:p>
        </p:txBody>
      </p:sp>
    </p:spTree>
    <p:extLst>
      <p:ext uri="{BB962C8B-B14F-4D97-AF65-F5344CB8AC3E}">
        <p14:creationId xmlns:p14="http://schemas.microsoft.com/office/powerpoint/2010/main" val="88408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172B-A34F-EA41-A6C8-DB804BAC210C}"/>
              </a:ext>
            </a:extLst>
          </p:cNvPr>
          <p:cNvSpPr>
            <a:spLocks noGrp="1"/>
          </p:cNvSpPr>
          <p:nvPr>
            <p:ph type="title"/>
          </p:nvPr>
        </p:nvSpPr>
        <p:spPr/>
        <p:txBody>
          <a:bodyPr/>
          <a:lstStyle/>
          <a:p>
            <a:r>
              <a:rPr lang="en-US" dirty="0"/>
              <a:t>Unit Testing – Wikipedia page*</a:t>
            </a:r>
          </a:p>
        </p:txBody>
      </p:sp>
      <p:sp>
        <p:nvSpPr>
          <p:cNvPr id="3" name="Content Placeholder 2">
            <a:extLst>
              <a:ext uri="{FF2B5EF4-FFF2-40B4-BE49-F238E27FC236}">
                <a16:creationId xmlns:a16="http://schemas.microsoft.com/office/drawing/2014/main" id="{78E2A9DE-35E6-6144-89B7-B222A57C8DF3}"/>
              </a:ext>
            </a:extLst>
          </p:cNvPr>
          <p:cNvSpPr>
            <a:spLocks noGrp="1"/>
          </p:cNvSpPr>
          <p:nvPr>
            <p:ph idx="1"/>
          </p:nvPr>
        </p:nvSpPr>
        <p:spPr/>
        <p:txBody>
          <a:bodyPr/>
          <a:lstStyle/>
          <a:p>
            <a:r>
              <a:rPr lang="en-US" dirty="0"/>
              <a:t>Unit tests are typically </a:t>
            </a:r>
            <a:r>
              <a:rPr lang="en-US" dirty="0">
                <a:hlinkClick r:id="rId2" tooltip="Test automation"/>
              </a:rPr>
              <a:t>automated</a:t>
            </a:r>
            <a:r>
              <a:rPr lang="en-US" dirty="0"/>
              <a:t> tests written and run by </a:t>
            </a:r>
            <a:r>
              <a:rPr lang="en-US" dirty="0">
                <a:hlinkClick r:id="rId3" tooltip="Software developer"/>
              </a:rPr>
              <a:t>software developers</a:t>
            </a:r>
            <a:r>
              <a:rPr lang="en-US" dirty="0"/>
              <a:t> to ensure that a section of an application (known as the "unit") meets its design and behaves as intended.</a:t>
            </a:r>
            <a:r>
              <a:rPr lang="en-US" baseline="30000" dirty="0">
                <a:hlinkClick r:id="rId4"/>
              </a:rPr>
              <a:t>[2]</a:t>
            </a:r>
            <a:r>
              <a:rPr lang="en-US" dirty="0"/>
              <a:t> In </a:t>
            </a:r>
            <a:r>
              <a:rPr lang="en-US" dirty="0">
                <a:hlinkClick r:id="rId5" tooltip="Procedural programming"/>
              </a:rPr>
              <a:t>procedural programming</a:t>
            </a:r>
            <a:r>
              <a:rPr lang="en-US" dirty="0"/>
              <a:t>, a unit could be an entire module, but it is more commonly an individual function or procedure. In </a:t>
            </a:r>
            <a:r>
              <a:rPr lang="en-US" dirty="0">
                <a:hlinkClick r:id="rId6" tooltip="Object-oriented programming"/>
              </a:rPr>
              <a:t>object-oriented programming</a:t>
            </a:r>
            <a:r>
              <a:rPr lang="en-US" dirty="0"/>
              <a:t>, a unit is often an entire interface, such as a class, but could be an individual method.</a:t>
            </a:r>
            <a:r>
              <a:rPr lang="en-US" baseline="30000" dirty="0">
                <a:hlinkClick r:id="rId7"/>
              </a:rPr>
              <a:t>[3]</a:t>
            </a:r>
            <a:r>
              <a:rPr lang="en-US" dirty="0"/>
              <a:t> By writing tests first for the smallest testable units, then the compound behaviors between those, one can build up comprehensive tests for complex applications.</a:t>
            </a:r>
            <a:r>
              <a:rPr lang="en-US" baseline="30000" dirty="0">
                <a:hlinkClick r:id="rId4"/>
              </a:rPr>
              <a:t>[2]</a:t>
            </a:r>
            <a:endParaRPr lang="en-US" dirty="0"/>
          </a:p>
        </p:txBody>
      </p:sp>
      <p:sp>
        <p:nvSpPr>
          <p:cNvPr id="4" name="TextBox 3">
            <a:extLst>
              <a:ext uri="{FF2B5EF4-FFF2-40B4-BE49-F238E27FC236}">
                <a16:creationId xmlns:a16="http://schemas.microsoft.com/office/drawing/2014/main" id="{5E8FAE26-F8DF-3A4E-9B25-07E1D84C89FF}"/>
              </a:ext>
            </a:extLst>
          </p:cNvPr>
          <p:cNvSpPr txBox="1"/>
          <p:nvPr/>
        </p:nvSpPr>
        <p:spPr>
          <a:xfrm>
            <a:off x="3496962" y="6492875"/>
            <a:ext cx="2246128" cy="369332"/>
          </a:xfrm>
          <a:prstGeom prst="rect">
            <a:avLst/>
          </a:prstGeom>
          <a:noFill/>
        </p:spPr>
        <p:txBody>
          <a:bodyPr wrap="none" rtlCol="0">
            <a:spAutoFit/>
          </a:bodyPr>
          <a:lstStyle/>
          <a:p>
            <a:r>
              <a:rPr lang="en-US" dirty="0"/>
              <a:t>* </a:t>
            </a:r>
            <a:r>
              <a:rPr lang="en-US" dirty="0" err="1"/>
              <a:t>Acccessed</a:t>
            </a:r>
            <a:r>
              <a:rPr lang="en-US" dirty="0"/>
              <a:t> 10/18/19</a:t>
            </a:r>
          </a:p>
        </p:txBody>
      </p:sp>
    </p:spTree>
    <p:extLst>
      <p:ext uri="{BB962C8B-B14F-4D97-AF65-F5344CB8AC3E}">
        <p14:creationId xmlns:p14="http://schemas.microsoft.com/office/powerpoint/2010/main" val="50712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B805-62A4-FD4D-9317-E6BF0171B039}"/>
              </a:ext>
            </a:extLst>
          </p:cNvPr>
          <p:cNvSpPr>
            <a:spLocks noGrp="1"/>
          </p:cNvSpPr>
          <p:nvPr>
            <p:ph type="title"/>
          </p:nvPr>
        </p:nvSpPr>
        <p:spPr/>
        <p:txBody>
          <a:bodyPr/>
          <a:lstStyle/>
          <a:p>
            <a:r>
              <a:rPr lang="en-US" dirty="0"/>
              <a:t>Example Code: Mike’s Project (in python)</a:t>
            </a:r>
          </a:p>
        </p:txBody>
      </p:sp>
      <p:sp>
        <p:nvSpPr>
          <p:cNvPr id="4" name="TextBox 3">
            <a:extLst>
              <a:ext uri="{FF2B5EF4-FFF2-40B4-BE49-F238E27FC236}">
                <a16:creationId xmlns:a16="http://schemas.microsoft.com/office/drawing/2014/main" id="{E791F9AF-BA1F-7448-9DF1-815397F22EFE}"/>
              </a:ext>
            </a:extLst>
          </p:cNvPr>
          <p:cNvSpPr txBox="1"/>
          <p:nvPr/>
        </p:nvSpPr>
        <p:spPr>
          <a:xfrm>
            <a:off x="838200" y="1594023"/>
            <a:ext cx="4809394" cy="2862322"/>
          </a:xfrm>
          <a:prstGeom prst="rect">
            <a:avLst/>
          </a:prstGeom>
          <a:noFill/>
        </p:spPr>
        <p:txBody>
          <a:bodyPr wrap="none" rtlCol="0">
            <a:spAutoFit/>
          </a:bodyPr>
          <a:lstStyle/>
          <a:p>
            <a:r>
              <a:rPr lang="en-US" dirty="0"/>
              <a:t>// main continued</a:t>
            </a:r>
          </a:p>
          <a:p>
            <a:endParaRPr lang="en-US" dirty="0"/>
          </a:p>
          <a:p>
            <a:r>
              <a:rPr lang="en-US" dirty="0"/>
              <a:t>    R1.toString()</a:t>
            </a:r>
          </a:p>
          <a:p>
            <a:r>
              <a:rPr lang="en-US" dirty="0"/>
              <a:t>    R4 = </a:t>
            </a:r>
            <a:r>
              <a:rPr lang="en-US" dirty="0" err="1"/>
              <a:t>deepcopy</a:t>
            </a:r>
            <a:r>
              <a:rPr lang="en-US" dirty="0"/>
              <a:t>(R1)</a:t>
            </a:r>
          </a:p>
          <a:p>
            <a:r>
              <a:rPr lang="en-US" dirty="0"/>
              <a:t>    R4.projectOntoHeadPredicate(headPredicate1)</a:t>
            </a:r>
          </a:p>
          <a:p>
            <a:r>
              <a:rPr lang="en-US" dirty="0"/>
              <a:t>    R4.toString()</a:t>
            </a:r>
          </a:p>
          <a:p>
            <a:br>
              <a:rPr lang="en-US" dirty="0"/>
            </a:br>
            <a:endParaRPr lang="en-US" dirty="0"/>
          </a:p>
          <a:p>
            <a:endParaRPr lang="en-US" dirty="0"/>
          </a:p>
          <a:p>
            <a:endParaRPr lang="en-US" dirty="0"/>
          </a:p>
        </p:txBody>
      </p:sp>
      <p:sp>
        <p:nvSpPr>
          <p:cNvPr id="6" name="TextBox 5">
            <a:extLst>
              <a:ext uri="{FF2B5EF4-FFF2-40B4-BE49-F238E27FC236}">
                <a16:creationId xmlns:a16="http://schemas.microsoft.com/office/drawing/2014/main" id="{F64A20B1-A927-3E4C-8147-EA9066F35CB4}"/>
              </a:ext>
            </a:extLst>
          </p:cNvPr>
          <p:cNvSpPr txBox="1"/>
          <p:nvPr/>
        </p:nvSpPr>
        <p:spPr>
          <a:xfrm>
            <a:off x="6431577" y="1594023"/>
            <a:ext cx="5879302" cy="1200329"/>
          </a:xfrm>
          <a:prstGeom prst="rect">
            <a:avLst/>
          </a:prstGeom>
          <a:noFill/>
        </p:spPr>
        <p:txBody>
          <a:bodyPr wrap="none" rtlCol="0">
            <a:spAutoFit/>
          </a:bodyPr>
          <a:lstStyle/>
          <a:p>
            <a:endParaRPr lang="en-US" i="1" dirty="0"/>
          </a:p>
          <a:p>
            <a:r>
              <a:rPr lang="en-US" i="1" dirty="0"/>
              <a:t>The </a:t>
            </a:r>
            <a:r>
              <a:rPr lang="en-US" dirty="0"/>
              <a:t>project</a:t>
            </a:r>
            <a:r>
              <a:rPr lang="en-US" i="1" dirty="0"/>
              <a:t> operator creates a new relation.</a:t>
            </a:r>
          </a:p>
          <a:p>
            <a:r>
              <a:rPr lang="en-US" i="1" dirty="0"/>
              <a:t>My code create an exact replica via the </a:t>
            </a:r>
            <a:r>
              <a:rPr lang="en-US" i="1" dirty="0" err="1"/>
              <a:t>deepcopy</a:t>
            </a:r>
            <a:r>
              <a:rPr lang="en-US" i="1" dirty="0"/>
              <a:t> function,</a:t>
            </a:r>
          </a:p>
          <a:p>
            <a:r>
              <a:rPr lang="en-US" i="1" dirty="0"/>
              <a:t>and then calls the projection operator from that new relation</a:t>
            </a:r>
          </a:p>
        </p:txBody>
      </p:sp>
      <p:sp>
        <p:nvSpPr>
          <p:cNvPr id="7" name="TextBox 6">
            <a:extLst>
              <a:ext uri="{FF2B5EF4-FFF2-40B4-BE49-F238E27FC236}">
                <a16:creationId xmlns:a16="http://schemas.microsoft.com/office/drawing/2014/main" id="{AA0265C3-1D57-014D-B570-41E7066A79B5}"/>
              </a:ext>
            </a:extLst>
          </p:cNvPr>
          <p:cNvSpPr txBox="1"/>
          <p:nvPr/>
        </p:nvSpPr>
        <p:spPr>
          <a:xfrm>
            <a:off x="1676400" y="1321356"/>
            <a:ext cx="667170" cy="369332"/>
          </a:xfrm>
          <a:prstGeom prst="rect">
            <a:avLst/>
          </a:prstGeom>
          <a:noFill/>
        </p:spPr>
        <p:txBody>
          <a:bodyPr wrap="none" rtlCol="0">
            <a:spAutoFit/>
          </a:bodyPr>
          <a:lstStyle/>
          <a:p>
            <a:r>
              <a:rPr lang="en-US" b="1" i="1" dirty="0"/>
              <a:t>Code</a:t>
            </a:r>
          </a:p>
        </p:txBody>
      </p:sp>
      <p:sp>
        <p:nvSpPr>
          <p:cNvPr id="8" name="TextBox 7">
            <a:extLst>
              <a:ext uri="{FF2B5EF4-FFF2-40B4-BE49-F238E27FC236}">
                <a16:creationId xmlns:a16="http://schemas.microsoft.com/office/drawing/2014/main" id="{CDEA25F4-C405-DF4B-9923-2F70BF023D89}"/>
              </a:ext>
            </a:extLst>
          </p:cNvPr>
          <p:cNvSpPr txBox="1"/>
          <p:nvPr/>
        </p:nvSpPr>
        <p:spPr>
          <a:xfrm>
            <a:off x="7103238" y="1321356"/>
            <a:ext cx="1423659" cy="369332"/>
          </a:xfrm>
          <a:prstGeom prst="rect">
            <a:avLst/>
          </a:prstGeom>
          <a:noFill/>
        </p:spPr>
        <p:txBody>
          <a:bodyPr wrap="none" rtlCol="0">
            <a:spAutoFit/>
          </a:bodyPr>
          <a:lstStyle/>
          <a:p>
            <a:r>
              <a:rPr lang="en-US" b="1" i="1" dirty="0"/>
              <a:t>Commentary</a:t>
            </a:r>
          </a:p>
        </p:txBody>
      </p:sp>
    </p:spTree>
    <p:extLst>
      <p:ext uri="{BB962C8B-B14F-4D97-AF65-F5344CB8AC3E}">
        <p14:creationId xmlns:p14="http://schemas.microsoft.com/office/powerpoint/2010/main" val="113075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B805-62A4-FD4D-9317-E6BF0171B039}"/>
              </a:ext>
            </a:extLst>
          </p:cNvPr>
          <p:cNvSpPr>
            <a:spLocks noGrp="1"/>
          </p:cNvSpPr>
          <p:nvPr>
            <p:ph type="title"/>
          </p:nvPr>
        </p:nvSpPr>
        <p:spPr/>
        <p:txBody>
          <a:bodyPr/>
          <a:lstStyle/>
          <a:p>
            <a:r>
              <a:rPr lang="en-US" dirty="0"/>
              <a:t>Example Code: Mike’s Project (in python)</a:t>
            </a:r>
          </a:p>
        </p:txBody>
      </p:sp>
      <p:sp>
        <p:nvSpPr>
          <p:cNvPr id="4" name="TextBox 3">
            <a:extLst>
              <a:ext uri="{FF2B5EF4-FFF2-40B4-BE49-F238E27FC236}">
                <a16:creationId xmlns:a16="http://schemas.microsoft.com/office/drawing/2014/main" id="{E791F9AF-BA1F-7448-9DF1-815397F22EFE}"/>
              </a:ext>
            </a:extLst>
          </p:cNvPr>
          <p:cNvSpPr txBox="1"/>
          <p:nvPr/>
        </p:nvSpPr>
        <p:spPr>
          <a:xfrm>
            <a:off x="838200" y="1594023"/>
            <a:ext cx="4809394" cy="2862322"/>
          </a:xfrm>
          <a:prstGeom prst="rect">
            <a:avLst/>
          </a:prstGeom>
          <a:noFill/>
        </p:spPr>
        <p:txBody>
          <a:bodyPr wrap="none" rtlCol="0">
            <a:spAutoFit/>
          </a:bodyPr>
          <a:lstStyle/>
          <a:p>
            <a:r>
              <a:rPr lang="en-US" dirty="0"/>
              <a:t>// main continued</a:t>
            </a:r>
          </a:p>
          <a:p>
            <a:endParaRPr lang="en-US" dirty="0"/>
          </a:p>
          <a:p>
            <a:r>
              <a:rPr lang="en-US" dirty="0"/>
              <a:t>    R1.toString()</a:t>
            </a:r>
          </a:p>
          <a:p>
            <a:r>
              <a:rPr lang="en-US" dirty="0"/>
              <a:t>    R4 = </a:t>
            </a:r>
            <a:r>
              <a:rPr lang="en-US" dirty="0" err="1"/>
              <a:t>deepcopy</a:t>
            </a:r>
            <a:r>
              <a:rPr lang="en-US" dirty="0"/>
              <a:t>(R1)</a:t>
            </a:r>
          </a:p>
          <a:p>
            <a:r>
              <a:rPr lang="en-US" dirty="0"/>
              <a:t>    R4.projectOntoHeadPredicate(headPredicate1)</a:t>
            </a:r>
          </a:p>
          <a:p>
            <a:r>
              <a:rPr lang="en-US" dirty="0"/>
              <a:t>    R4.toString()</a:t>
            </a:r>
          </a:p>
          <a:p>
            <a:br>
              <a:rPr lang="en-US" dirty="0"/>
            </a:br>
            <a:endParaRPr lang="en-US" dirty="0"/>
          </a:p>
          <a:p>
            <a:endParaRPr lang="en-US" dirty="0"/>
          </a:p>
          <a:p>
            <a:endParaRPr lang="en-US" dirty="0"/>
          </a:p>
        </p:txBody>
      </p:sp>
      <p:sp>
        <p:nvSpPr>
          <p:cNvPr id="6" name="TextBox 5">
            <a:extLst>
              <a:ext uri="{FF2B5EF4-FFF2-40B4-BE49-F238E27FC236}">
                <a16:creationId xmlns:a16="http://schemas.microsoft.com/office/drawing/2014/main" id="{F64A20B1-A927-3E4C-8147-EA9066F35CB4}"/>
              </a:ext>
            </a:extLst>
          </p:cNvPr>
          <p:cNvSpPr txBox="1"/>
          <p:nvPr/>
        </p:nvSpPr>
        <p:spPr>
          <a:xfrm>
            <a:off x="6431577" y="1594023"/>
            <a:ext cx="4801314" cy="5909310"/>
          </a:xfrm>
          <a:prstGeom prst="rect">
            <a:avLst/>
          </a:prstGeom>
          <a:noFill/>
        </p:spPr>
        <p:txBody>
          <a:bodyPr wrap="none" rtlCol="0">
            <a:spAutoFit/>
          </a:bodyPr>
          <a:lstStyle/>
          <a:p>
            <a:r>
              <a:rPr lang="en-US" dirty="0"/>
              <a:t>****************************************</a:t>
            </a:r>
          </a:p>
          <a:p>
            <a:r>
              <a:rPr lang="en-US" dirty="0"/>
              <a:t>Relation Name = alpha</a:t>
            </a:r>
          </a:p>
          <a:p>
            <a:r>
              <a:rPr lang="en-US" dirty="0"/>
              <a:t>Scheme = (</a:t>
            </a:r>
            <a:r>
              <a:rPr lang="en-US" dirty="0" err="1"/>
              <a:t>cat,dog,fish</a:t>
            </a:r>
            <a:r>
              <a:rPr lang="en-US" dirty="0"/>
              <a:t>)</a:t>
            </a:r>
          </a:p>
          <a:p>
            <a:r>
              <a:rPr lang="en-US" dirty="0"/>
              <a:t>Record = (2,3,2)</a:t>
            </a:r>
          </a:p>
          <a:p>
            <a:r>
              <a:rPr lang="en-US" dirty="0"/>
              <a:t>Record = (3,3,2)</a:t>
            </a:r>
          </a:p>
          <a:p>
            <a:r>
              <a:rPr lang="en-US" dirty="0"/>
              <a:t>Record = (6,7,4)</a:t>
            </a:r>
          </a:p>
          <a:p>
            <a:r>
              <a:rPr lang="en-US" dirty="0"/>
              <a:t>Record = (1,4,1)</a:t>
            </a:r>
          </a:p>
          <a:p>
            <a:r>
              <a:rPr lang="en-US" dirty="0"/>
              <a:t>Record = (1,2,5)</a:t>
            </a:r>
          </a:p>
          <a:p>
            <a:r>
              <a:rPr lang="en-US" dirty="0"/>
              <a:t>****************************************</a:t>
            </a:r>
          </a:p>
          <a:p>
            <a:endParaRPr lang="en-US" i="1" dirty="0"/>
          </a:p>
          <a:p>
            <a:r>
              <a:rPr lang="en-US" dirty="0"/>
              <a:t>****************************************</a:t>
            </a:r>
          </a:p>
          <a:p>
            <a:r>
              <a:rPr lang="en-US" dirty="0"/>
              <a:t>Relation Name = Project_{head predicate}(alpha)</a:t>
            </a:r>
          </a:p>
          <a:p>
            <a:r>
              <a:rPr lang="en-US" dirty="0"/>
              <a:t>Scheme = (</a:t>
            </a:r>
            <a:r>
              <a:rPr lang="en-US" dirty="0" err="1"/>
              <a:t>fish,dog</a:t>
            </a:r>
            <a:r>
              <a:rPr lang="en-US" dirty="0"/>
              <a:t>)</a:t>
            </a:r>
          </a:p>
          <a:p>
            <a:r>
              <a:rPr lang="en-US" dirty="0"/>
              <a:t>Record = (4,7)</a:t>
            </a:r>
          </a:p>
          <a:p>
            <a:r>
              <a:rPr lang="en-US" dirty="0"/>
              <a:t>Record = (2,3)</a:t>
            </a:r>
          </a:p>
          <a:p>
            <a:r>
              <a:rPr lang="en-US" dirty="0"/>
              <a:t>Record = (1,4)</a:t>
            </a:r>
          </a:p>
          <a:p>
            <a:r>
              <a:rPr lang="en-US" dirty="0"/>
              <a:t>Record = (5,2)</a:t>
            </a:r>
          </a:p>
          <a:p>
            <a:r>
              <a:rPr lang="en-US" dirty="0"/>
              <a:t>****************************************</a:t>
            </a:r>
          </a:p>
          <a:p>
            <a:endParaRPr lang="en-US" i="1" dirty="0"/>
          </a:p>
          <a:p>
            <a:endParaRPr lang="en-US" i="1" dirty="0"/>
          </a:p>
          <a:p>
            <a:endParaRPr lang="en-US" i="1" dirty="0"/>
          </a:p>
        </p:txBody>
      </p:sp>
      <p:sp>
        <p:nvSpPr>
          <p:cNvPr id="7" name="TextBox 6">
            <a:extLst>
              <a:ext uri="{FF2B5EF4-FFF2-40B4-BE49-F238E27FC236}">
                <a16:creationId xmlns:a16="http://schemas.microsoft.com/office/drawing/2014/main" id="{AA0265C3-1D57-014D-B570-41E7066A79B5}"/>
              </a:ext>
            </a:extLst>
          </p:cNvPr>
          <p:cNvSpPr txBox="1"/>
          <p:nvPr/>
        </p:nvSpPr>
        <p:spPr>
          <a:xfrm>
            <a:off x="1676400" y="1321356"/>
            <a:ext cx="667170" cy="369332"/>
          </a:xfrm>
          <a:prstGeom prst="rect">
            <a:avLst/>
          </a:prstGeom>
          <a:noFill/>
        </p:spPr>
        <p:txBody>
          <a:bodyPr wrap="none" rtlCol="0">
            <a:spAutoFit/>
          </a:bodyPr>
          <a:lstStyle/>
          <a:p>
            <a:r>
              <a:rPr lang="en-US" b="1" i="1" dirty="0"/>
              <a:t>Code</a:t>
            </a:r>
          </a:p>
        </p:txBody>
      </p:sp>
      <p:sp>
        <p:nvSpPr>
          <p:cNvPr id="8" name="TextBox 7">
            <a:extLst>
              <a:ext uri="{FF2B5EF4-FFF2-40B4-BE49-F238E27FC236}">
                <a16:creationId xmlns:a16="http://schemas.microsoft.com/office/drawing/2014/main" id="{CDEA25F4-C405-DF4B-9923-2F70BF023D89}"/>
              </a:ext>
            </a:extLst>
          </p:cNvPr>
          <p:cNvSpPr txBox="1"/>
          <p:nvPr/>
        </p:nvSpPr>
        <p:spPr>
          <a:xfrm>
            <a:off x="7103238" y="1321356"/>
            <a:ext cx="3438762" cy="369332"/>
          </a:xfrm>
          <a:prstGeom prst="rect">
            <a:avLst/>
          </a:prstGeom>
          <a:noFill/>
        </p:spPr>
        <p:txBody>
          <a:bodyPr wrap="none" rtlCol="0">
            <a:spAutoFit/>
          </a:bodyPr>
          <a:lstStyle/>
          <a:p>
            <a:r>
              <a:rPr lang="en-US" b="1" i="1" dirty="0"/>
              <a:t>Output from running the program</a:t>
            </a:r>
          </a:p>
        </p:txBody>
      </p:sp>
      <p:cxnSp>
        <p:nvCxnSpPr>
          <p:cNvPr id="5" name="Straight Arrow Connector 4">
            <a:extLst>
              <a:ext uri="{FF2B5EF4-FFF2-40B4-BE49-F238E27FC236}">
                <a16:creationId xmlns:a16="http://schemas.microsoft.com/office/drawing/2014/main" id="{77995F56-E212-D84B-81C7-5CE39F22A43C}"/>
              </a:ext>
            </a:extLst>
          </p:cNvPr>
          <p:cNvCxnSpPr/>
          <p:nvPr/>
        </p:nvCxnSpPr>
        <p:spPr>
          <a:xfrm>
            <a:off x="2343570" y="2298357"/>
            <a:ext cx="4020160" cy="247135"/>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1FF4773-4D00-604C-A3EB-5FCDBC07AD25}"/>
              </a:ext>
            </a:extLst>
          </p:cNvPr>
          <p:cNvCxnSpPr>
            <a:cxnSpLocks/>
          </p:cNvCxnSpPr>
          <p:nvPr/>
        </p:nvCxnSpPr>
        <p:spPr>
          <a:xfrm>
            <a:off x="2343570" y="3169508"/>
            <a:ext cx="4088007" cy="2267465"/>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45C66-2301-DE4F-B708-5602C0ECDCF6}"/>
              </a:ext>
            </a:extLst>
          </p:cNvPr>
          <p:cNvSpPr txBox="1"/>
          <p:nvPr/>
        </p:nvSpPr>
        <p:spPr>
          <a:xfrm rot="211030">
            <a:off x="3354466" y="2009036"/>
            <a:ext cx="1887824" cy="369332"/>
          </a:xfrm>
          <a:prstGeom prst="rect">
            <a:avLst/>
          </a:prstGeom>
          <a:noFill/>
        </p:spPr>
        <p:txBody>
          <a:bodyPr wrap="none" rtlCol="0">
            <a:spAutoFit/>
          </a:bodyPr>
          <a:lstStyle/>
          <a:p>
            <a:r>
              <a:rPr lang="en-US" dirty="0"/>
              <a:t>Before the project</a:t>
            </a:r>
          </a:p>
        </p:txBody>
      </p:sp>
      <p:sp>
        <p:nvSpPr>
          <p:cNvPr id="12" name="TextBox 11">
            <a:extLst>
              <a:ext uri="{FF2B5EF4-FFF2-40B4-BE49-F238E27FC236}">
                <a16:creationId xmlns:a16="http://schemas.microsoft.com/office/drawing/2014/main" id="{28630946-E865-0441-A8ED-5461CFDBFC33}"/>
              </a:ext>
            </a:extLst>
          </p:cNvPr>
          <p:cNvSpPr txBox="1"/>
          <p:nvPr/>
        </p:nvSpPr>
        <p:spPr>
          <a:xfrm rot="1870330">
            <a:off x="3539107" y="3803249"/>
            <a:ext cx="1742978" cy="369332"/>
          </a:xfrm>
          <a:prstGeom prst="rect">
            <a:avLst/>
          </a:prstGeom>
          <a:noFill/>
        </p:spPr>
        <p:txBody>
          <a:bodyPr wrap="none" rtlCol="0">
            <a:spAutoFit/>
          </a:bodyPr>
          <a:lstStyle/>
          <a:p>
            <a:r>
              <a:rPr lang="en-US" dirty="0"/>
              <a:t>After the project</a:t>
            </a:r>
          </a:p>
        </p:txBody>
      </p:sp>
      <p:sp>
        <p:nvSpPr>
          <p:cNvPr id="13" name="TextBox 12">
            <a:extLst>
              <a:ext uri="{FF2B5EF4-FFF2-40B4-BE49-F238E27FC236}">
                <a16:creationId xmlns:a16="http://schemas.microsoft.com/office/drawing/2014/main" id="{8E27795D-F569-1D4C-BB4D-2CDBB879CA0C}"/>
              </a:ext>
            </a:extLst>
          </p:cNvPr>
          <p:cNvSpPr txBox="1"/>
          <p:nvPr/>
        </p:nvSpPr>
        <p:spPr>
          <a:xfrm>
            <a:off x="838200" y="5758249"/>
            <a:ext cx="4569136" cy="923330"/>
          </a:xfrm>
          <a:prstGeom prst="rect">
            <a:avLst/>
          </a:prstGeom>
          <a:noFill/>
        </p:spPr>
        <p:txBody>
          <a:bodyPr wrap="none" rtlCol="0">
            <a:spAutoFit/>
          </a:bodyPr>
          <a:lstStyle/>
          <a:p>
            <a:r>
              <a:rPr lang="en-US" i="1" dirty="0"/>
              <a:t>Compare to example 3. Notice how the output</a:t>
            </a:r>
          </a:p>
          <a:p>
            <a:r>
              <a:rPr lang="en-US" i="1" dirty="0"/>
              <a:t>of the tuples can change around because order</a:t>
            </a:r>
          </a:p>
          <a:p>
            <a:r>
              <a:rPr lang="en-US" i="1" dirty="0"/>
              <a:t>doesn’t matter in sets.</a:t>
            </a:r>
          </a:p>
        </p:txBody>
      </p:sp>
    </p:spTree>
    <p:extLst>
      <p:ext uri="{BB962C8B-B14F-4D97-AF65-F5344CB8AC3E}">
        <p14:creationId xmlns:p14="http://schemas.microsoft.com/office/powerpoint/2010/main" val="3791903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B805-62A4-FD4D-9317-E6BF0171B039}"/>
              </a:ext>
            </a:extLst>
          </p:cNvPr>
          <p:cNvSpPr>
            <a:spLocks noGrp="1"/>
          </p:cNvSpPr>
          <p:nvPr>
            <p:ph type="title"/>
          </p:nvPr>
        </p:nvSpPr>
        <p:spPr/>
        <p:txBody>
          <a:bodyPr/>
          <a:lstStyle/>
          <a:p>
            <a:r>
              <a:rPr lang="en-US" dirty="0"/>
              <a:t>Example Code: Mike’s Project (in python)</a:t>
            </a:r>
          </a:p>
        </p:txBody>
      </p:sp>
      <p:sp>
        <p:nvSpPr>
          <p:cNvPr id="4" name="TextBox 3">
            <a:extLst>
              <a:ext uri="{FF2B5EF4-FFF2-40B4-BE49-F238E27FC236}">
                <a16:creationId xmlns:a16="http://schemas.microsoft.com/office/drawing/2014/main" id="{E791F9AF-BA1F-7448-9DF1-815397F22EFE}"/>
              </a:ext>
            </a:extLst>
          </p:cNvPr>
          <p:cNvSpPr txBox="1"/>
          <p:nvPr/>
        </p:nvSpPr>
        <p:spPr>
          <a:xfrm>
            <a:off x="838200" y="1594023"/>
            <a:ext cx="4809394" cy="2862322"/>
          </a:xfrm>
          <a:prstGeom prst="rect">
            <a:avLst/>
          </a:prstGeom>
          <a:noFill/>
        </p:spPr>
        <p:txBody>
          <a:bodyPr wrap="none" rtlCol="0">
            <a:spAutoFit/>
          </a:bodyPr>
          <a:lstStyle/>
          <a:p>
            <a:r>
              <a:rPr lang="en-US" dirty="0"/>
              <a:t>// main continued</a:t>
            </a:r>
          </a:p>
          <a:p>
            <a:endParaRPr lang="en-US" dirty="0"/>
          </a:p>
          <a:p>
            <a:r>
              <a:rPr lang="en-US" dirty="0"/>
              <a:t>    R2.toString()</a:t>
            </a:r>
          </a:p>
          <a:p>
            <a:r>
              <a:rPr lang="en-US" dirty="0"/>
              <a:t>    R5 = </a:t>
            </a:r>
            <a:r>
              <a:rPr lang="en-US" dirty="0" err="1"/>
              <a:t>deepcopy</a:t>
            </a:r>
            <a:r>
              <a:rPr lang="en-US" dirty="0"/>
              <a:t>(R2)</a:t>
            </a:r>
          </a:p>
          <a:p>
            <a:r>
              <a:rPr lang="en-US" dirty="0"/>
              <a:t>    R5.projectOntoHeadPredicate(headPredicate2)</a:t>
            </a:r>
          </a:p>
          <a:p>
            <a:r>
              <a:rPr lang="en-US" dirty="0"/>
              <a:t>    R5.toString()</a:t>
            </a:r>
          </a:p>
          <a:p>
            <a:br>
              <a:rPr lang="en-US" dirty="0"/>
            </a:br>
            <a:endParaRPr lang="en-US" dirty="0"/>
          </a:p>
          <a:p>
            <a:endParaRPr lang="en-US" dirty="0"/>
          </a:p>
          <a:p>
            <a:endParaRPr lang="en-US" dirty="0"/>
          </a:p>
        </p:txBody>
      </p:sp>
      <p:sp>
        <p:nvSpPr>
          <p:cNvPr id="6" name="TextBox 5">
            <a:extLst>
              <a:ext uri="{FF2B5EF4-FFF2-40B4-BE49-F238E27FC236}">
                <a16:creationId xmlns:a16="http://schemas.microsoft.com/office/drawing/2014/main" id="{F64A20B1-A927-3E4C-8147-EA9066F35CB4}"/>
              </a:ext>
            </a:extLst>
          </p:cNvPr>
          <p:cNvSpPr txBox="1"/>
          <p:nvPr/>
        </p:nvSpPr>
        <p:spPr>
          <a:xfrm>
            <a:off x="6431577" y="1594023"/>
            <a:ext cx="4801314" cy="5909310"/>
          </a:xfrm>
          <a:prstGeom prst="rect">
            <a:avLst/>
          </a:prstGeom>
          <a:noFill/>
        </p:spPr>
        <p:txBody>
          <a:bodyPr wrap="none" rtlCol="0">
            <a:spAutoFit/>
          </a:bodyPr>
          <a:lstStyle/>
          <a:p>
            <a:r>
              <a:rPr lang="en-US" dirty="0"/>
              <a:t>****************************************</a:t>
            </a:r>
          </a:p>
          <a:p>
            <a:r>
              <a:rPr lang="en-US" dirty="0"/>
              <a:t>Relation Name = beta</a:t>
            </a:r>
          </a:p>
          <a:p>
            <a:r>
              <a:rPr lang="en-US" dirty="0"/>
              <a:t>Scheme = (</a:t>
            </a:r>
            <a:r>
              <a:rPr lang="en-US" dirty="0" err="1"/>
              <a:t>cat,fish,bird,bunny</a:t>
            </a:r>
            <a:r>
              <a:rPr lang="en-US" dirty="0"/>
              <a:t>)</a:t>
            </a:r>
          </a:p>
          <a:p>
            <a:r>
              <a:rPr lang="en-US" dirty="0"/>
              <a:t>Record = (1,5,2,4)</a:t>
            </a:r>
          </a:p>
          <a:p>
            <a:r>
              <a:rPr lang="en-US" dirty="0"/>
              <a:t>Record = (3,4,2,4)</a:t>
            </a:r>
          </a:p>
          <a:p>
            <a:r>
              <a:rPr lang="en-US" dirty="0"/>
              <a:t>Record = (4,3,2,7)</a:t>
            </a:r>
          </a:p>
          <a:p>
            <a:r>
              <a:rPr lang="en-US" dirty="0"/>
              <a:t>Record = (1,5,8,3)</a:t>
            </a:r>
          </a:p>
          <a:p>
            <a:r>
              <a:rPr lang="en-US" dirty="0"/>
              <a:t>Record = (6,4,9,2)</a:t>
            </a:r>
          </a:p>
          <a:p>
            <a:r>
              <a:rPr lang="en-US" dirty="0"/>
              <a:t>****************************************</a:t>
            </a:r>
          </a:p>
          <a:p>
            <a:endParaRPr lang="en-US" dirty="0"/>
          </a:p>
          <a:p>
            <a:r>
              <a:rPr lang="en-US" dirty="0"/>
              <a:t>****************************************</a:t>
            </a:r>
          </a:p>
          <a:p>
            <a:r>
              <a:rPr lang="en-US" dirty="0"/>
              <a:t>Relation Name = Project_{head predicate}(beta)</a:t>
            </a:r>
          </a:p>
          <a:p>
            <a:r>
              <a:rPr lang="en-US" dirty="0"/>
              <a:t>Scheme = (bunny)</a:t>
            </a:r>
          </a:p>
          <a:p>
            <a:r>
              <a:rPr lang="en-US" dirty="0"/>
              <a:t>Record = (7)</a:t>
            </a:r>
          </a:p>
          <a:p>
            <a:r>
              <a:rPr lang="en-US" dirty="0"/>
              <a:t>Record = (2)</a:t>
            </a:r>
          </a:p>
          <a:p>
            <a:r>
              <a:rPr lang="en-US" dirty="0"/>
              <a:t>Record = (3)</a:t>
            </a:r>
          </a:p>
          <a:p>
            <a:r>
              <a:rPr lang="en-US" dirty="0"/>
              <a:t>Record = (4)</a:t>
            </a:r>
          </a:p>
          <a:p>
            <a:r>
              <a:rPr lang="en-US" dirty="0"/>
              <a:t>****************************************</a:t>
            </a:r>
          </a:p>
          <a:p>
            <a:endParaRPr lang="en-US" i="1" dirty="0"/>
          </a:p>
          <a:p>
            <a:endParaRPr lang="en-US" i="1" dirty="0"/>
          </a:p>
          <a:p>
            <a:endParaRPr lang="en-US" i="1" dirty="0"/>
          </a:p>
        </p:txBody>
      </p:sp>
      <p:sp>
        <p:nvSpPr>
          <p:cNvPr id="7" name="TextBox 6">
            <a:extLst>
              <a:ext uri="{FF2B5EF4-FFF2-40B4-BE49-F238E27FC236}">
                <a16:creationId xmlns:a16="http://schemas.microsoft.com/office/drawing/2014/main" id="{AA0265C3-1D57-014D-B570-41E7066A79B5}"/>
              </a:ext>
            </a:extLst>
          </p:cNvPr>
          <p:cNvSpPr txBox="1"/>
          <p:nvPr/>
        </p:nvSpPr>
        <p:spPr>
          <a:xfrm>
            <a:off x="1676400" y="1321356"/>
            <a:ext cx="667170" cy="369332"/>
          </a:xfrm>
          <a:prstGeom prst="rect">
            <a:avLst/>
          </a:prstGeom>
          <a:noFill/>
        </p:spPr>
        <p:txBody>
          <a:bodyPr wrap="none" rtlCol="0">
            <a:spAutoFit/>
          </a:bodyPr>
          <a:lstStyle/>
          <a:p>
            <a:r>
              <a:rPr lang="en-US" b="1" i="1" dirty="0"/>
              <a:t>Code</a:t>
            </a:r>
          </a:p>
        </p:txBody>
      </p:sp>
      <p:sp>
        <p:nvSpPr>
          <p:cNvPr id="8" name="TextBox 7">
            <a:extLst>
              <a:ext uri="{FF2B5EF4-FFF2-40B4-BE49-F238E27FC236}">
                <a16:creationId xmlns:a16="http://schemas.microsoft.com/office/drawing/2014/main" id="{CDEA25F4-C405-DF4B-9923-2F70BF023D89}"/>
              </a:ext>
            </a:extLst>
          </p:cNvPr>
          <p:cNvSpPr txBox="1"/>
          <p:nvPr/>
        </p:nvSpPr>
        <p:spPr>
          <a:xfrm>
            <a:off x="7103238" y="1321356"/>
            <a:ext cx="3438762" cy="369332"/>
          </a:xfrm>
          <a:prstGeom prst="rect">
            <a:avLst/>
          </a:prstGeom>
          <a:noFill/>
        </p:spPr>
        <p:txBody>
          <a:bodyPr wrap="none" rtlCol="0">
            <a:spAutoFit/>
          </a:bodyPr>
          <a:lstStyle/>
          <a:p>
            <a:r>
              <a:rPr lang="en-US" b="1" i="1" dirty="0"/>
              <a:t>Output from running the program</a:t>
            </a:r>
          </a:p>
        </p:txBody>
      </p:sp>
      <p:cxnSp>
        <p:nvCxnSpPr>
          <p:cNvPr id="5" name="Straight Arrow Connector 4">
            <a:extLst>
              <a:ext uri="{FF2B5EF4-FFF2-40B4-BE49-F238E27FC236}">
                <a16:creationId xmlns:a16="http://schemas.microsoft.com/office/drawing/2014/main" id="{77995F56-E212-D84B-81C7-5CE39F22A43C}"/>
              </a:ext>
            </a:extLst>
          </p:cNvPr>
          <p:cNvCxnSpPr/>
          <p:nvPr/>
        </p:nvCxnSpPr>
        <p:spPr>
          <a:xfrm>
            <a:off x="2343570" y="2298357"/>
            <a:ext cx="4020160" cy="247135"/>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1FF4773-4D00-604C-A3EB-5FCDBC07AD25}"/>
              </a:ext>
            </a:extLst>
          </p:cNvPr>
          <p:cNvCxnSpPr>
            <a:cxnSpLocks/>
          </p:cNvCxnSpPr>
          <p:nvPr/>
        </p:nvCxnSpPr>
        <p:spPr>
          <a:xfrm>
            <a:off x="2343570" y="3169508"/>
            <a:ext cx="4088007" cy="2267465"/>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45C66-2301-DE4F-B708-5602C0ECDCF6}"/>
              </a:ext>
            </a:extLst>
          </p:cNvPr>
          <p:cNvSpPr txBox="1"/>
          <p:nvPr/>
        </p:nvSpPr>
        <p:spPr>
          <a:xfrm rot="211030">
            <a:off x="3354466" y="2009036"/>
            <a:ext cx="1887824" cy="369332"/>
          </a:xfrm>
          <a:prstGeom prst="rect">
            <a:avLst/>
          </a:prstGeom>
          <a:noFill/>
        </p:spPr>
        <p:txBody>
          <a:bodyPr wrap="none" rtlCol="0">
            <a:spAutoFit/>
          </a:bodyPr>
          <a:lstStyle/>
          <a:p>
            <a:r>
              <a:rPr lang="en-US" dirty="0"/>
              <a:t>Before the project</a:t>
            </a:r>
          </a:p>
        </p:txBody>
      </p:sp>
      <p:sp>
        <p:nvSpPr>
          <p:cNvPr id="12" name="TextBox 11">
            <a:extLst>
              <a:ext uri="{FF2B5EF4-FFF2-40B4-BE49-F238E27FC236}">
                <a16:creationId xmlns:a16="http://schemas.microsoft.com/office/drawing/2014/main" id="{28630946-E865-0441-A8ED-5461CFDBFC33}"/>
              </a:ext>
            </a:extLst>
          </p:cNvPr>
          <p:cNvSpPr txBox="1"/>
          <p:nvPr/>
        </p:nvSpPr>
        <p:spPr>
          <a:xfrm rot="1870330">
            <a:off x="3539107" y="3803249"/>
            <a:ext cx="1742978" cy="369332"/>
          </a:xfrm>
          <a:prstGeom prst="rect">
            <a:avLst/>
          </a:prstGeom>
          <a:noFill/>
        </p:spPr>
        <p:txBody>
          <a:bodyPr wrap="none" rtlCol="0">
            <a:spAutoFit/>
          </a:bodyPr>
          <a:lstStyle/>
          <a:p>
            <a:r>
              <a:rPr lang="en-US" dirty="0"/>
              <a:t>After the project</a:t>
            </a:r>
          </a:p>
        </p:txBody>
      </p:sp>
      <p:sp>
        <p:nvSpPr>
          <p:cNvPr id="13" name="TextBox 12">
            <a:extLst>
              <a:ext uri="{FF2B5EF4-FFF2-40B4-BE49-F238E27FC236}">
                <a16:creationId xmlns:a16="http://schemas.microsoft.com/office/drawing/2014/main" id="{8E27795D-F569-1D4C-BB4D-2CDBB879CA0C}"/>
              </a:ext>
            </a:extLst>
          </p:cNvPr>
          <p:cNvSpPr txBox="1"/>
          <p:nvPr/>
        </p:nvSpPr>
        <p:spPr>
          <a:xfrm>
            <a:off x="838200" y="5758249"/>
            <a:ext cx="4569136" cy="923330"/>
          </a:xfrm>
          <a:prstGeom prst="rect">
            <a:avLst/>
          </a:prstGeom>
          <a:noFill/>
        </p:spPr>
        <p:txBody>
          <a:bodyPr wrap="none" rtlCol="0">
            <a:spAutoFit/>
          </a:bodyPr>
          <a:lstStyle/>
          <a:p>
            <a:r>
              <a:rPr lang="en-US" i="1" dirty="0"/>
              <a:t>Compare to example 1. Notice how the output</a:t>
            </a:r>
          </a:p>
          <a:p>
            <a:r>
              <a:rPr lang="en-US" i="1" dirty="0"/>
              <a:t>of the tuples can change around because order</a:t>
            </a:r>
          </a:p>
          <a:p>
            <a:r>
              <a:rPr lang="en-US" i="1" dirty="0"/>
              <a:t>doesn’t matter in sets.</a:t>
            </a:r>
          </a:p>
        </p:txBody>
      </p:sp>
    </p:spTree>
    <p:extLst>
      <p:ext uri="{BB962C8B-B14F-4D97-AF65-F5344CB8AC3E}">
        <p14:creationId xmlns:p14="http://schemas.microsoft.com/office/powerpoint/2010/main" val="1882156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B805-62A4-FD4D-9317-E6BF0171B039}"/>
              </a:ext>
            </a:extLst>
          </p:cNvPr>
          <p:cNvSpPr>
            <a:spLocks noGrp="1"/>
          </p:cNvSpPr>
          <p:nvPr>
            <p:ph type="title"/>
          </p:nvPr>
        </p:nvSpPr>
        <p:spPr/>
        <p:txBody>
          <a:bodyPr/>
          <a:lstStyle/>
          <a:p>
            <a:r>
              <a:rPr lang="en-US" dirty="0"/>
              <a:t>Example Code: Mike’s Project (in python)</a:t>
            </a:r>
          </a:p>
        </p:txBody>
      </p:sp>
      <p:sp>
        <p:nvSpPr>
          <p:cNvPr id="4" name="TextBox 3">
            <a:extLst>
              <a:ext uri="{FF2B5EF4-FFF2-40B4-BE49-F238E27FC236}">
                <a16:creationId xmlns:a16="http://schemas.microsoft.com/office/drawing/2014/main" id="{E791F9AF-BA1F-7448-9DF1-815397F22EFE}"/>
              </a:ext>
            </a:extLst>
          </p:cNvPr>
          <p:cNvSpPr txBox="1"/>
          <p:nvPr/>
        </p:nvSpPr>
        <p:spPr>
          <a:xfrm>
            <a:off x="838200" y="1594023"/>
            <a:ext cx="4809394" cy="2862322"/>
          </a:xfrm>
          <a:prstGeom prst="rect">
            <a:avLst/>
          </a:prstGeom>
          <a:noFill/>
        </p:spPr>
        <p:txBody>
          <a:bodyPr wrap="none" rtlCol="0">
            <a:spAutoFit/>
          </a:bodyPr>
          <a:lstStyle/>
          <a:p>
            <a:r>
              <a:rPr lang="en-US" dirty="0"/>
              <a:t>// main continued</a:t>
            </a:r>
          </a:p>
          <a:p>
            <a:endParaRPr lang="en-US" dirty="0"/>
          </a:p>
          <a:p>
            <a:r>
              <a:rPr lang="en-US" dirty="0"/>
              <a:t>    R2.toString()</a:t>
            </a:r>
          </a:p>
          <a:p>
            <a:r>
              <a:rPr lang="en-US" dirty="0"/>
              <a:t>    R6 = </a:t>
            </a:r>
            <a:r>
              <a:rPr lang="en-US" dirty="0" err="1"/>
              <a:t>deepcopy</a:t>
            </a:r>
            <a:r>
              <a:rPr lang="en-US" dirty="0"/>
              <a:t>(R2)</a:t>
            </a:r>
          </a:p>
          <a:p>
            <a:r>
              <a:rPr lang="en-US" dirty="0"/>
              <a:t>    R6.projectOntoHeadPredicate(headPredicate3)</a:t>
            </a:r>
          </a:p>
          <a:p>
            <a:r>
              <a:rPr lang="en-US" dirty="0"/>
              <a:t>    R6.toString()</a:t>
            </a:r>
          </a:p>
          <a:p>
            <a:br>
              <a:rPr lang="en-US" dirty="0"/>
            </a:br>
            <a:endParaRPr lang="en-US" dirty="0"/>
          </a:p>
          <a:p>
            <a:endParaRPr lang="en-US" dirty="0"/>
          </a:p>
          <a:p>
            <a:endParaRPr lang="en-US" dirty="0"/>
          </a:p>
        </p:txBody>
      </p:sp>
      <p:sp>
        <p:nvSpPr>
          <p:cNvPr id="6" name="TextBox 5">
            <a:extLst>
              <a:ext uri="{FF2B5EF4-FFF2-40B4-BE49-F238E27FC236}">
                <a16:creationId xmlns:a16="http://schemas.microsoft.com/office/drawing/2014/main" id="{F64A20B1-A927-3E4C-8147-EA9066F35CB4}"/>
              </a:ext>
            </a:extLst>
          </p:cNvPr>
          <p:cNvSpPr txBox="1"/>
          <p:nvPr/>
        </p:nvSpPr>
        <p:spPr>
          <a:xfrm>
            <a:off x="6431577" y="1594023"/>
            <a:ext cx="4801314" cy="6186309"/>
          </a:xfrm>
          <a:prstGeom prst="rect">
            <a:avLst/>
          </a:prstGeom>
          <a:noFill/>
        </p:spPr>
        <p:txBody>
          <a:bodyPr wrap="none" rtlCol="0">
            <a:spAutoFit/>
          </a:bodyPr>
          <a:lstStyle/>
          <a:p>
            <a:r>
              <a:rPr lang="en-US" dirty="0"/>
              <a:t>****************************************</a:t>
            </a:r>
          </a:p>
          <a:p>
            <a:r>
              <a:rPr lang="en-US" dirty="0"/>
              <a:t>Relation Name = beta</a:t>
            </a:r>
          </a:p>
          <a:p>
            <a:r>
              <a:rPr lang="en-US" dirty="0"/>
              <a:t>Scheme = (</a:t>
            </a:r>
            <a:r>
              <a:rPr lang="en-US" dirty="0" err="1"/>
              <a:t>cat,fish,bird,bunny</a:t>
            </a:r>
            <a:r>
              <a:rPr lang="en-US" dirty="0"/>
              <a:t>)</a:t>
            </a:r>
          </a:p>
          <a:p>
            <a:r>
              <a:rPr lang="en-US" dirty="0"/>
              <a:t>Record = (1,5,2,4)</a:t>
            </a:r>
          </a:p>
          <a:p>
            <a:r>
              <a:rPr lang="en-US" dirty="0"/>
              <a:t>Record = (3,4,2,4)</a:t>
            </a:r>
          </a:p>
          <a:p>
            <a:r>
              <a:rPr lang="en-US" dirty="0"/>
              <a:t>Record = (4,3,2,7)</a:t>
            </a:r>
          </a:p>
          <a:p>
            <a:r>
              <a:rPr lang="en-US" dirty="0"/>
              <a:t>Record = (1,5,8,3)</a:t>
            </a:r>
          </a:p>
          <a:p>
            <a:r>
              <a:rPr lang="en-US" dirty="0"/>
              <a:t>Record = (6,4,9,2)</a:t>
            </a:r>
          </a:p>
          <a:p>
            <a:r>
              <a:rPr lang="en-US" dirty="0"/>
              <a:t>****************************************</a:t>
            </a:r>
          </a:p>
          <a:p>
            <a:endParaRPr lang="en-US" dirty="0"/>
          </a:p>
          <a:p>
            <a:r>
              <a:rPr lang="en-US" dirty="0"/>
              <a:t>****************************************</a:t>
            </a:r>
          </a:p>
          <a:p>
            <a:r>
              <a:rPr lang="en-US" dirty="0"/>
              <a:t>Relation Name = Project_{head predicate}(beta)</a:t>
            </a:r>
          </a:p>
          <a:p>
            <a:r>
              <a:rPr lang="en-US" dirty="0"/>
              <a:t>Scheme = (</a:t>
            </a:r>
            <a:r>
              <a:rPr lang="en-US" dirty="0" err="1"/>
              <a:t>bunny,bird,cat</a:t>
            </a:r>
            <a:r>
              <a:rPr lang="en-US" dirty="0"/>
              <a:t>)</a:t>
            </a:r>
          </a:p>
          <a:p>
            <a:r>
              <a:rPr lang="en-US" dirty="0"/>
              <a:t>Record = (2,9,6)</a:t>
            </a:r>
          </a:p>
          <a:p>
            <a:r>
              <a:rPr lang="en-US" dirty="0"/>
              <a:t>Record = (4,2,1)</a:t>
            </a:r>
          </a:p>
          <a:p>
            <a:r>
              <a:rPr lang="en-US" dirty="0"/>
              <a:t>Record = (3,8,1)</a:t>
            </a:r>
          </a:p>
          <a:p>
            <a:r>
              <a:rPr lang="en-US" dirty="0"/>
              <a:t>Record = (7,2,4)</a:t>
            </a:r>
          </a:p>
          <a:p>
            <a:r>
              <a:rPr lang="en-US" dirty="0"/>
              <a:t>Record = (4,2,3)</a:t>
            </a:r>
          </a:p>
          <a:p>
            <a:r>
              <a:rPr lang="en-US" dirty="0"/>
              <a:t>****************************************</a:t>
            </a:r>
          </a:p>
          <a:p>
            <a:endParaRPr lang="en-US" i="1" dirty="0"/>
          </a:p>
          <a:p>
            <a:endParaRPr lang="en-US" i="1" dirty="0"/>
          </a:p>
          <a:p>
            <a:endParaRPr lang="en-US" i="1" dirty="0"/>
          </a:p>
        </p:txBody>
      </p:sp>
      <p:sp>
        <p:nvSpPr>
          <p:cNvPr id="7" name="TextBox 6">
            <a:extLst>
              <a:ext uri="{FF2B5EF4-FFF2-40B4-BE49-F238E27FC236}">
                <a16:creationId xmlns:a16="http://schemas.microsoft.com/office/drawing/2014/main" id="{AA0265C3-1D57-014D-B570-41E7066A79B5}"/>
              </a:ext>
            </a:extLst>
          </p:cNvPr>
          <p:cNvSpPr txBox="1"/>
          <p:nvPr/>
        </p:nvSpPr>
        <p:spPr>
          <a:xfrm>
            <a:off x="1676400" y="1321356"/>
            <a:ext cx="667170" cy="369332"/>
          </a:xfrm>
          <a:prstGeom prst="rect">
            <a:avLst/>
          </a:prstGeom>
          <a:noFill/>
        </p:spPr>
        <p:txBody>
          <a:bodyPr wrap="none" rtlCol="0">
            <a:spAutoFit/>
          </a:bodyPr>
          <a:lstStyle/>
          <a:p>
            <a:r>
              <a:rPr lang="en-US" b="1" i="1" dirty="0"/>
              <a:t>Code</a:t>
            </a:r>
          </a:p>
        </p:txBody>
      </p:sp>
      <p:sp>
        <p:nvSpPr>
          <p:cNvPr id="8" name="TextBox 7">
            <a:extLst>
              <a:ext uri="{FF2B5EF4-FFF2-40B4-BE49-F238E27FC236}">
                <a16:creationId xmlns:a16="http://schemas.microsoft.com/office/drawing/2014/main" id="{CDEA25F4-C405-DF4B-9923-2F70BF023D89}"/>
              </a:ext>
            </a:extLst>
          </p:cNvPr>
          <p:cNvSpPr txBox="1"/>
          <p:nvPr/>
        </p:nvSpPr>
        <p:spPr>
          <a:xfrm>
            <a:off x="7103238" y="1321356"/>
            <a:ext cx="3438762" cy="369332"/>
          </a:xfrm>
          <a:prstGeom prst="rect">
            <a:avLst/>
          </a:prstGeom>
          <a:noFill/>
        </p:spPr>
        <p:txBody>
          <a:bodyPr wrap="none" rtlCol="0">
            <a:spAutoFit/>
          </a:bodyPr>
          <a:lstStyle/>
          <a:p>
            <a:r>
              <a:rPr lang="en-US" b="1" i="1" dirty="0"/>
              <a:t>Output from running the program</a:t>
            </a:r>
          </a:p>
        </p:txBody>
      </p:sp>
      <p:cxnSp>
        <p:nvCxnSpPr>
          <p:cNvPr id="5" name="Straight Arrow Connector 4">
            <a:extLst>
              <a:ext uri="{FF2B5EF4-FFF2-40B4-BE49-F238E27FC236}">
                <a16:creationId xmlns:a16="http://schemas.microsoft.com/office/drawing/2014/main" id="{77995F56-E212-D84B-81C7-5CE39F22A43C}"/>
              </a:ext>
            </a:extLst>
          </p:cNvPr>
          <p:cNvCxnSpPr/>
          <p:nvPr/>
        </p:nvCxnSpPr>
        <p:spPr>
          <a:xfrm>
            <a:off x="2343570" y="2298357"/>
            <a:ext cx="4020160" cy="247135"/>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1FF4773-4D00-604C-A3EB-5FCDBC07AD25}"/>
              </a:ext>
            </a:extLst>
          </p:cNvPr>
          <p:cNvCxnSpPr>
            <a:cxnSpLocks/>
          </p:cNvCxnSpPr>
          <p:nvPr/>
        </p:nvCxnSpPr>
        <p:spPr>
          <a:xfrm>
            <a:off x="2343570" y="3169508"/>
            <a:ext cx="4088007" cy="2267465"/>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45C66-2301-DE4F-B708-5602C0ECDCF6}"/>
              </a:ext>
            </a:extLst>
          </p:cNvPr>
          <p:cNvSpPr txBox="1"/>
          <p:nvPr/>
        </p:nvSpPr>
        <p:spPr>
          <a:xfrm rot="211030">
            <a:off x="3354466" y="2009036"/>
            <a:ext cx="1887824" cy="369332"/>
          </a:xfrm>
          <a:prstGeom prst="rect">
            <a:avLst/>
          </a:prstGeom>
          <a:noFill/>
        </p:spPr>
        <p:txBody>
          <a:bodyPr wrap="none" rtlCol="0">
            <a:spAutoFit/>
          </a:bodyPr>
          <a:lstStyle/>
          <a:p>
            <a:r>
              <a:rPr lang="en-US" dirty="0"/>
              <a:t>Before the project</a:t>
            </a:r>
          </a:p>
        </p:txBody>
      </p:sp>
      <p:sp>
        <p:nvSpPr>
          <p:cNvPr id="12" name="TextBox 11">
            <a:extLst>
              <a:ext uri="{FF2B5EF4-FFF2-40B4-BE49-F238E27FC236}">
                <a16:creationId xmlns:a16="http://schemas.microsoft.com/office/drawing/2014/main" id="{28630946-E865-0441-A8ED-5461CFDBFC33}"/>
              </a:ext>
            </a:extLst>
          </p:cNvPr>
          <p:cNvSpPr txBox="1"/>
          <p:nvPr/>
        </p:nvSpPr>
        <p:spPr>
          <a:xfrm rot="1870330">
            <a:off x="3539107" y="3803249"/>
            <a:ext cx="1742978" cy="369332"/>
          </a:xfrm>
          <a:prstGeom prst="rect">
            <a:avLst/>
          </a:prstGeom>
          <a:noFill/>
        </p:spPr>
        <p:txBody>
          <a:bodyPr wrap="none" rtlCol="0">
            <a:spAutoFit/>
          </a:bodyPr>
          <a:lstStyle/>
          <a:p>
            <a:r>
              <a:rPr lang="en-US" dirty="0"/>
              <a:t>After the project</a:t>
            </a:r>
          </a:p>
        </p:txBody>
      </p:sp>
      <p:sp>
        <p:nvSpPr>
          <p:cNvPr id="13" name="TextBox 12">
            <a:extLst>
              <a:ext uri="{FF2B5EF4-FFF2-40B4-BE49-F238E27FC236}">
                <a16:creationId xmlns:a16="http://schemas.microsoft.com/office/drawing/2014/main" id="{8E27795D-F569-1D4C-BB4D-2CDBB879CA0C}"/>
              </a:ext>
            </a:extLst>
          </p:cNvPr>
          <p:cNvSpPr txBox="1"/>
          <p:nvPr/>
        </p:nvSpPr>
        <p:spPr>
          <a:xfrm>
            <a:off x="838200" y="5758249"/>
            <a:ext cx="4569136" cy="923330"/>
          </a:xfrm>
          <a:prstGeom prst="rect">
            <a:avLst/>
          </a:prstGeom>
          <a:noFill/>
        </p:spPr>
        <p:txBody>
          <a:bodyPr wrap="none" rtlCol="0">
            <a:spAutoFit/>
          </a:bodyPr>
          <a:lstStyle/>
          <a:p>
            <a:r>
              <a:rPr lang="en-US" i="1" dirty="0"/>
              <a:t>Compare to example 2. Notice how the output</a:t>
            </a:r>
          </a:p>
          <a:p>
            <a:r>
              <a:rPr lang="en-US" i="1" dirty="0"/>
              <a:t>of the tuples can change around because order</a:t>
            </a:r>
          </a:p>
          <a:p>
            <a:r>
              <a:rPr lang="en-US" i="1" dirty="0"/>
              <a:t>doesn’t matter in sets.</a:t>
            </a:r>
          </a:p>
        </p:txBody>
      </p:sp>
    </p:spTree>
    <p:extLst>
      <p:ext uri="{BB962C8B-B14F-4D97-AF65-F5344CB8AC3E}">
        <p14:creationId xmlns:p14="http://schemas.microsoft.com/office/powerpoint/2010/main" val="1416231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4C12-9F82-884A-9AA9-EAEF3220A310}"/>
              </a:ext>
            </a:extLst>
          </p:cNvPr>
          <p:cNvSpPr>
            <a:spLocks noGrp="1"/>
          </p:cNvSpPr>
          <p:nvPr>
            <p:ph type="title"/>
          </p:nvPr>
        </p:nvSpPr>
        <p:spPr/>
        <p:txBody>
          <a:bodyPr/>
          <a:lstStyle/>
          <a:p>
            <a:r>
              <a:rPr lang="en-US" dirty="0"/>
              <a:t>For Project 3, you must …</a:t>
            </a:r>
          </a:p>
        </p:txBody>
      </p:sp>
      <p:sp>
        <p:nvSpPr>
          <p:cNvPr id="3" name="Content Placeholder 2">
            <a:extLst>
              <a:ext uri="{FF2B5EF4-FFF2-40B4-BE49-F238E27FC236}">
                <a16:creationId xmlns:a16="http://schemas.microsoft.com/office/drawing/2014/main" id="{15EBF934-C9C2-FB4A-9E50-73613B90B966}"/>
              </a:ext>
            </a:extLst>
          </p:cNvPr>
          <p:cNvSpPr>
            <a:spLocks noGrp="1"/>
          </p:cNvSpPr>
          <p:nvPr>
            <p:ph idx="1"/>
          </p:nvPr>
        </p:nvSpPr>
        <p:spPr/>
        <p:txBody>
          <a:bodyPr/>
          <a:lstStyle/>
          <a:p>
            <a:r>
              <a:rPr lang="en-US" dirty="0"/>
              <a:t>Replicate the three examples above for the </a:t>
            </a:r>
            <a:r>
              <a:rPr lang="en-US" i="1" dirty="0"/>
              <a:t>project</a:t>
            </a:r>
            <a:r>
              <a:rPr lang="en-US" dirty="0"/>
              <a:t> operator</a:t>
            </a:r>
          </a:p>
          <a:p>
            <a:pPr lvl="1"/>
            <a:r>
              <a:rPr lang="en-US" dirty="0"/>
              <a:t>Submit the separate function for testing </a:t>
            </a:r>
            <a:r>
              <a:rPr lang="en-US" i="1" dirty="0"/>
              <a:t>project</a:t>
            </a:r>
            <a:r>
              <a:rPr lang="en-US" dirty="0"/>
              <a:t> as part of your .zip file</a:t>
            </a:r>
          </a:p>
          <a:p>
            <a:pPr lvl="1"/>
            <a:r>
              <a:rPr lang="en-US" dirty="0"/>
              <a:t>Show the TA the separate program that you wrote for </a:t>
            </a:r>
            <a:r>
              <a:rPr lang="en-US" i="1" dirty="0"/>
              <a:t>project</a:t>
            </a:r>
          </a:p>
          <a:p>
            <a:r>
              <a:rPr lang="en-US" dirty="0"/>
              <a:t>Create test cases for the </a:t>
            </a:r>
            <a:r>
              <a:rPr lang="en-US" i="1" dirty="0"/>
              <a:t>rename </a:t>
            </a:r>
            <a:r>
              <a:rPr lang="en-US" dirty="0"/>
              <a:t>operator</a:t>
            </a:r>
            <a:endParaRPr lang="en-US" i="1" dirty="0"/>
          </a:p>
          <a:p>
            <a:pPr lvl="1"/>
            <a:r>
              <a:rPr lang="en-US" dirty="0"/>
              <a:t>Create two or three examples on paper</a:t>
            </a:r>
          </a:p>
          <a:p>
            <a:pPr lvl="1"/>
            <a:r>
              <a:rPr lang="en-US" dirty="0"/>
              <a:t>Submit photos of your examples in your .zip file</a:t>
            </a:r>
          </a:p>
          <a:p>
            <a:pPr lvl="1"/>
            <a:r>
              <a:rPr lang="en-US" dirty="0"/>
              <a:t>Submit the separate program for testing rename along with screen shots of the output of the program</a:t>
            </a:r>
          </a:p>
          <a:p>
            <a:r>
              <a:rPr lang="en-US" dirty="0"/>
              <a:t>Repeat for the two types of select</a:t>
            </a:r>
          </a:p>
        </p:txBody>
      </p:sp>
    </p:spTree>
    <p:extLst>
      <p:ext uri="{BB962C8B-B14F-4D97-AF65-F5344CB8AC3E}">
        <p14:creationId xmlns:p14="http://schemas.microsoft.com/office/powerpoint/2010/main" val="1525339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4C12-9F82-884A-9AA9-EAEF3220A310}"/>
              </a:ext>
            </a:extLst>
          </p:cNvPr>
          <p:cNvSpPr>
            <a:spLocks noGrp="1"/>
          </p:cNvSpPr>
          <p:nvPr>
            <p:ph type="title"/>
          </p:nvPr>
        </p:nvSpPr>
        <p:spPr/>
        <p:txBody>
          <a:bodyPr/>
          <a:lstStyle/>
          <a:p>
            <a:r>
              <a:rPr lang="en-US" dirty="0"/>
              <a:t>For Project 3, the TA …</a:t>
            </a:r>
          </a:p>
        </p:txBody>
      </p:sp>
      <p:sp>
        <p:nvSpPr>
          <p:cNvPr id="3" name="Content Placeholder 2">
            <a:extLst>
              <a:ext uri="{FF2B5EF4-FFF2-40B4-BE49-F238E27FC236}">
                <a16:creationId xmlns:a16="http://schemas.microsoft.com/office/drawing/2014/main" id="{15EBF934-C9C2-FB4A-9E50-73613B90B966}"/>
              </a:ext>
            </a:extLst>
          </p:cNvPr>
          <p:cNvSpPr>
            <a:spLocks noGrp="1"/>
          </p:cNvSpPr>
          <p:nvPr>
            <p:ph idx="1"/>
          </p:nvPr>
        </p:nvSpPr>
        <p:spPr/>
        <p:txBody>
          <a:bodyPr/>
          <a:lstStyle/>
          <a:p>
            <a:r>
              <a:rPr lang="en-US" dirty="0"/>
              <a:t>Will ask you to explain your paper examples</a:t>
            </a:r>
          </a:p>
          <a:p>
            <a:r>
              <a:rPr lang="en-US" dirty="0"/>
              <a:t>Will ask you to explain how one of your testing programs works</a:t>
            </a:r>
          </a:p>
          <a:p>
            <a:r>
              <a:rPr lang="en-US" dirty="0"/>
              <a:t>Will ask you to explain the output from one of your testing programs</a:t>
            </a:r>
          </a:p>
          <a:p>
            <a:r>
              <a:rPr lang="en-US" dirty="0"/>
              <a:t>May ask you to run one of your </a:t>
            </a:r>
            <a:r>
              <a:rPr lang="en-US"/>
              <a:t>testing programs</a:t>
            </a:r>
            <a:endParaRPr lang="en-US" dirty="0"/>
          </a:p>
          <a:p>
            <a:endParaRPr lang="en-US" dirty="0"/>
          </a:p>
        </p:txBody>
      </p:sp>
    </p:spTree>
    <p:extLst>
      <p:ext uri="{BB962C8B-B14F-4D97-AF65-F5344CB8AC3E}">
        <p14:creationId xmlns:p14="http://schemas.microsoft.com/office/powerpoint/2010/main" val="4181067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5048-56FA-E141-B1F5-82D02D6EF3FF}"/>
              </a:ext>
            </a:extLst>
          </p:cNvPr>
          <p:cNvSpPr>
            <a:spLocks noGrp="1"/>
          </p:cNvSpPr>
          <p:nvPr>
            <p:ph type="title"/>
          </p:nvPr>
        </p:nvSpPr>
        <p:spPr/>
        <p:txBody>
          <a:bodyPr/>
          <a:lstStyle/>
          <a:p>
            <a:r>
              <a:rPr lang="en-US" dirty="0"/>
              <a:t>Why and how does it impact project 4</a:t>
            </a:r>
          </a:p>
        </p:txBody>
      </p:sp>
      <p:sp>
        <p:nvSpPr>
          <p:cNvPr id="3" name="Content Placeholder 2">
            <a:extLst>
              <a:ext uri="{FF2B5EF4-FFF2-40B4-BE49-F238E27FC236}">
                <a16:creationId xmlns:a16="http://schemas.microsoft.com/office/drawing/2014/main" id="{5CDDAA17-2D5F-D648-A2D0-BEADEA37AF91}"/>
              </a:ext>
            </a:extLst>
          </p:cNvPr>
          <p:cNvSpPr>
            <a:spLocks noGrp="1"/>
          </p:cNvSpPr>
          <p:nvPr>
            <p:ph idx="1"/>
          </p:nvPr>
        </p:nvSpPr>
        <p:spPr/>
        <p:txBody>
          <a:bodyPr>
            <a:normAutofit lnSpcReduction="10000"/>
          </a:bodyPr>
          <a:lstStyle/>
          <a:p>
            <a:r>
              <a:rPr lang="en-US" dirty="0"/>
              <a:t>In Project 4, you will not receive all of the </a:t>
            </a:r>
            <a:r>
              <a:rPr lang="en-US" dirty="0" err="1"/>
              <a:t>passoff</a:t>
            </a:r>
            <a:r>
              <a:rPr lang="en-US" dirty="0"/>
              <a:t> cases that the TAs will use</a:t>
            </a:r>
          </a:p>
          <a:p>
            <a:r>
              <a:rPr lang="en-US" dirty="0"/>
              <a:t>Project 4 requires you to implement a natural join operator, which is complex</a:t>
            </a:r>
          </a:p>
          <a:p>
            <a:r>
              <a:rPr lang="en-US" b="1" i="1" dirty="0"/>
              <a:t>You will benefit greatly in Project 4 if you mimic unit testing for each of the different ways that natural join can operate</a:t>
            </a:r>
          </a:p>
          <a:p>
            <a:pPr lvl="1"/>
            <a:r>
              <a:rPr lang="en-US" dirty="0"/>
              <a:t>One test for each way natural join can operate</a:t>
            </a:r>
          </a:p>
          <a:p>
            <a:pPr lvl="1"/>
            <a:r>
              <a:rPr lang="en-US" dirty="0"/>
              <a:t>Do the test on paper so that you know what should happen before and after the join</a:t>
            </a:r>
          </a:p>
          <a:p>
            <a:pPr lvl="1"/>
            <a:r>
              <a:rPr lang="en-US" dirty="0"/>
              <a:t>Run the unit tests as you build and modify your code, and check it it matches what you did on paper</a:t>
            </a:r>
          </a:p>
        </p:txBody>
      </p:sp>
    </p:spTree>
    <p:extLst>
      <p:ext uri="{BB962C8B-B14F-4D97-AF65-F5344CB8AC3E}">
        <p14:creationId xmlns:p14="http://schemas.microsoft.com/office/powerpoint/2010/main" val="236129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93C4-E798-6D4F-960B-9C726D8C12E7}"/>
              </a:ext>
            </a:extLst>
          </p:cNvPr>
          <p:cNvSpPr>
            <a:spLocks noGrp="1"/>
          </p:cNvSpPr>
          <p:nvPr>
            <p:ph type="title"/>
          </p:nvPr>
        </p:nvSpPr>
        <p:spPr/>
        <p:txBody>
          <a:bodyPr/>
          <a:lstStyle/>
          <a:p>
            <a:r>
              <a:rPr lang="en-US" dirty="0"/>
              <a:t>Unit Testing -- </a:t>
            </a:r>
            <a:r>
              <a:rPr lang="en-US" dirty="0" err="1"/>
              <a:t>kinda</a:t>
            </a:r>
            <a:endParaRPr lang="en-US" dirty="0"/>
          </a:p>
        </p:txBody>
      </p:sp>
      <p:sp>
        <p:nvSpPr>
          <p:cNvPr id="3" name="Content Placeholder 2">
            <a:extLst>
              <a:ext uri="{FF2B5EF4-FFF2-40B4-BE49-F238E27FC236}">
                <a16:creationId xmlns:a16="http://schemas.microsoft.com/office/drawing/2014/main" id="{87E3B5DF-57F4-F848-9978-19B0F461656A}"/>
              </a:ext>
            </a:extLst>
          </p:cNvPr>
          <p:cNvSpPr>
            <a:spLocks noGrp="1"/>
          </p:cNvSpPr>
          <p:nvPr>
            <p:ph idx="1"/>
          </p:nvPr>
        </p:nvSpPr>
        <p:spPr/>
        <p:txBody>
          <a:bodyPr>
            <a:normAutofit lnSpcReduction="10000"/>
          </a:bodyPr>
          <a:lstStyle/>
          <a:p>
            <a:r>
              <a:rPr lang="en-US" dirty="0"/>
              <a:t>Full scale unit testing is automated, part of what is sometimes called a “test harness”</a:t>
            </a:r>
          </a:p>
          <a:p>
            <a:pPr lvl="1"/>
            <a:r>
              <a:rPr lang="en-US" dirty="0"/>
              <a:t>We don’t have the background to do automated testing in this class</a:t>
            </a:r>
          </a:p>
          <a:p>
            <a:pPr lvl="1"/>
            <a:r>
              <a:rPr lang="en-US" dirty="0"/>
              <a:t>But the idea is really useful and we can mimic it</a:t>
            </a:r>
          </a:p>
          <a:p>
            <a:r>
              <a:rPr lang="en-US" dirty="0"/>
              <a:t>For project 3, you are required to create a separate program that</a:t>
            </a:r>
          </a:p>
          <a:p>
            <a:pPr lvl="1"/>
            <a:r>
              <a:rPr lang="en-US" dirty="0"/>
              <a:t>Tests project</a:t>
            </a:r>
          </a:p>
          <a:p>
            <a:pPr lvl="1"/>
            <a:r>
              <a:rPr lang="en-US" dirty="0"/>
              <a:t>Tests rename</a:t>
            </a:r>
          </a:p>
          <a:p>
            <a:pPr lvl="1"/>
            <a:r>
              <a:rPr lang="en-US" dirty="0"/>
              <a:t>Tests the two select operations from the lab specs</a:t>
            </a:r>
          </a:p>
          <a:p>
            <a:pPr lvl="2"/>
            <a:r>
              <a:rPr lang="en-US" dirty="0"/>
              <a:t>“One version of select finds all the tuples that have a constant value in a certain column.”</a:t>
            </a:r>
          </a:p>
          <a:p>
            <a:pPr lvl="2"/>
            <a:r>
              <a:rPr lang="en-US" dirty="0"/>
              <a:t>“Another version of select finds all the tuples that have the same value in two different columns (it doesn't matter what the value is, as long as both columns have the same value).”</a:t>
            </a:r>
          </a:p>
        </p:txBody>
      </p:sp>
    </p:spTree>
    <p:extLst>
      <p:ext uri="{BB962C8B-B14F-4D97-AF65-F5344CB8AC3E}">
        <p14:creationId xmlns:p14="http://schemas.microsoft.com/office/powerpoint/2010/main" val="372413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7797-565F-C042-AF66-F414431FEB50}"/>
              </a:ext>
            </a:extLst>
          </p:cNvPr>
          <p:cNvSpPr>
            <a:spLocks noGrp="1"/>
          </p:cNvSpPr>
          <p:nvPr>
            <p:ph type="title"/>
          </p:nvPr>
        </p:nvSpPr>
        <p:spPr/>
        <p:txBody>
          <a:bodyPr/>
          <a:lstStyle/>
          <a:p>
            <a:r>
              <a:rPr lang="en-US" dirty="0"/>
              <a:t>Example 1: the beta relation</a:t>
            </a:r>
          </a:p>
        </p:txBody>
      </p:sp>
      <p:graphicFrame>
        <p:nvGraphicFramePr>
          <p:cNvPr id="4" name="Content Placeholder 3">
            <a:extLst>
              <a:ext uri="{FF2B5EF4-FFF2-40B4-BE49-F238E27FC236}">
                <a16:creationId xmlns:a16="http://schemas.microsoft.com/office/drawing/2014/main" id="{6B264743-6E9C-994D-8E29-3B7F42F3AD84}"/>
              </a:ext>
            </a:extLst>
          </p:cNvPr>
          <p:cNvGraphicFramePr>
            <a:graphicFrameLocks noGrp="1"/>
          </p:cNvGraphicFramePr>
          <p:nvPr>
            <p:ph idx="1"/>
            <p:extLst>
              <p:ext uri="{D42A27DB-BD31-4B8C-83A1-F6EECF244321}">
                <p14:modId xmlns:p14="http://schemas.microsoft.com/office/powerpoint/2010/main" val="402926961"/>
              </p:ext>
            </p:extLst>
          </p:nvPr>
        </p:nvGraphicFramePr>
        <p:xfrm>
          <a:off x="838200" y="2130423"/>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831038269"/>
                    </a:ext>
                  </a:extLst>
                </a:gridCol>
                <a:gridCol w="2628900">
                  <a:extLst>
                    <a:ext uri="{9D8B030D-6E8A-4147-A177-3AD203B41FA5}">
                      <a16:colId xmlns:a16="http://schemas.microsoft.com/office/drawing/2014/main" val="2605362546"/>
                    </a:ext>
                  </a:extLst>
                </a:gridCol>
                <a:gridCol w="2628900">
                  <a:extLst>
                    <a:ext uri="{9D8B030D-6E8A-4147-A177-3AD203B41FA5}">
                      <a16:colId xmlns:a16="http://schemas.microsoft.com/office/drawing/2014/main" val="1495780603"/>
                    </a:ext>
                  </a:extLst>
                </a:gridCol>
                <a:gridCol w="2628900">
                  <a:extLst>
                    <a:ext uri="{9D8B030D-6E8A-4147-A177-3AD203B41FA5}">
                      <a16:colId xmlns:a16="http://schemas.microsoft.com/office/drawing/2014/main" val="2537408587"/>
                    </a:ext>
                  </a:extLst>
                </a:gridCol>
              </a:tblGrid>
              <a:tr h="370840">
                <a:tc>
                  <a:txBody>
                    <a:bodyPr/>
                    <a:lstStyle/>
                    <a:p>
                      <a:r>
                        <a:rPr lang="en-US" dirty="0"/>
                        <a:t>‘cat’</a:t>
                      </a:r>
                    </a:p>
                  </a:txBody>
                  <a:tcPr/>
                </a:tc>
                <a:tc>
                  <a:txBody>
                    <a:bodyPr/>
                    <a:lstStyle/>
                    <a:p>
                      <a:r>
                        <a:rPr lang="en-US" dirty="0"/>
                        <a:t>‘fish’</a:t>
                      </a:r>
                    </a:p>
                  </a:txBody>
                  <a:tcPr/>
                </a:tc>
                <a:tc>
                  <a:txBody>
                    <a:bodyPr/>
                    <a:lstStyle/>
                    <a:p>
                      <a:r>
                        <a:rPr lang="en-US" dirty="0"/>
                        <a:t>‘bird’</a:t>
                      </a:r>
                    </a:p>
                  </a:txBody>
                  <a:tcPr/>
                </a:tc>
                <a:tc>
                  <a:txBody>
                    <a:bodyPr/>
                    <a:lstStyle/>
                    <a:p>
                      <a:r>
                        <a:rPr lang="en-US" dirty="0"/>
                        <a:t>‘bunny’</a:t>
                      </a:r>
                    </a:p>
                  </a:txBody>
                  <a:tcPr/>
                </a:tc>
                <a:extLst>
                  <a:ext uri="{0D108BD9-81ED-4DB2-BD59-A6C34878D82A}">
                    <a16:rowId xmlns:a16="http://schemas.microsoft.com/office/drawing/2014/main" val="2418466832"/>
                  </a:ext>
                </a:extLst>
              </a:tr>
              <a:tr h="370840">
                <a:tc>
                  <a:txBody>
                    <a:bodyPr/>
                    <a:lstStyle/>
                    <a:p>
                      <a:r>
                        <a:rPr lang="en-US" dirty="0"/>
                        <a:t>3</a:t>
                      </a:r>
                    </a:p>
                  </a:txBody>
                  <a:tcPr/>
                </a:tc>
                <a:tc>
                  <a:txBody>
                    <a:bodyPr/>
                    <a:lstStyle/>
                    <a:p>
                      <a:r>
                        <a:rPr lang="en-US" dirty="0"/>
                        <a:t>4</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518358026"/>
                  </a:ext>
                </a:extLst>
              </a:tr>
              <a:tr h="370840">
                <a:tc>
                  <a:txBody>
                    <a:bodyPr/>
                    <a:lstStyle/>
                    <a:p>
                      <a:r>
                        <a:rPr lang="en-US" dirty="0"/>
                        <a:t>6</a:t>
                      </a:r>
                    </a:p>
                  </a:txBody>
                  <a:tcPr/>
                </a:tc>
                <a:tc>
                  <a:txBody>
                    <a:bodyPr/>
                    <a:lstStyle/>
                    <a:p>
                      <a:r>
                        <a:rPr lang="en-US" dirty="0"/>
                        <a:t>4</a:t>
                      </a:r>
                    </a:p>
                  </a:txBody>
                  <a:tcPr/>
                </a:tc>
                <a:tc>
                  <a:txBody>
                    <a:bodyPr/>
                    <a:lstStyle/>
                    <a:p>
                      <a:r>
                        <a:rPr lang="en-US" dirty="0"/>
                        <a:t>9</a:t>
                      </a:r>
                    </a:p>
                  </a:txBody>
                  <a:tcPr/>
                </a:tc>
                <a:tc>
                  <a:txBody>
                    <a:bodyPr/>
                    <a:lstStyle/>
                    <a:p>
                      <a:r>
                        <a:rPr lang="en-US" dirty="0"/>
                        <a:t>2</a:t>
                      </a:r>
                    </a:p>
                  </a:txBody>
                  <a:tcPr/>
                </a:tc>
                <a:extLst>
                  <a:ext uri="{0D108BD9-81ED-4DB2-BD59-A6C34878D82A}">
                    <a16:rowId xmlns:a16="http://schemas.microsoft.com/office/drawing/2014/main" val="2867725691"/>
                  </a:ext>
                </a:extLst>
              </a:tr>
              <a:tr h="370840">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7</a:t>
                      </a:r>
                    </a:p>
                  </a:txBody>
                  <a:tcPr/>
                </a:tc>
                <a:extLst>
                  <a:ext uri="{0D108BD9-81ED-4DB2-BD59-A6C34878D82A}">
                    <a16:rowId xmlns:a16="http://schemas.microsoft.com/office/drawing/2014/main" val="2928546414"/>
                  </a:ext>
                </a:extLst>
              </a:tr>
              <a:tr h="370840">
                <a:tc>
                  <a:txBody>
                    <a:bodyPr/>
                    <a:lstStyle/>
                    <a:p>
                      <a:r>
                        <a:rPr lang="en-US" dirty="0"/>
                        <a:t>1</a:t>
                      </a:r>
                    </a:p>
                  </a:txBody>
                  <a:tcPr/>
                </a:tc>
                <a:tc>
                  <a:txBody>
                    <a:bodyPr/>
                    <a:lstStyle/>
                    <a:p>
                      <a:r>
                        <a:rPr lang="en-US" dirty="0"/>
                        <a:t>5</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988760632"/>
                  </a:ext>
                </a:extLst>
              </a:tr>
              <a:tr h="370840">
                <a:tc>
                  <a:txBody>
                    <a:bodyPr/>
                    <a:lstStyle/>
                    <a:p>
                      <a:r>
                        <a:rPr lang="en-US" dirty="0"/>
                        <a:t>1</a:t>
                      </a:r>
                    </a:p>
                  </a:txBody>
                  <a:tcPr/>
                </a:tc>
                <a:tc>
                  <a:txBody>
                    <a:bodyPr/>
                    <a:lstStyle/>
                    <a:p>
                      <a:r>
                        <a:rPr lang="en-US" dirty="0"/>
                        <a:t>5</a:t>
                      </a:r>
                    </a:p>
                  </a:txBody>
                  <a:tcPr/>
                </a:tc>
                <a:tc>
                  <a:txBody>
                    <a:bodyPr/>
                    <a:lstStyle/>
                    <a:p>
                      <a:r>
                        <a:rPr lang="en-US" dirty="0"/>
                        <a:t>8</a:t>
                      </a:r>
                    </a:p>
                  </a:txBody>
                  <a:tcPr/>
                </a:tc>
                <a:tc>
                  <a:txBody>
                    <a:bodyPr/>
                    <a:lstStyle/>
                    <a:p>
                      <a:r>
                        <a:rPr lang="en-US" dirty="0"/>
                        <a:t>3</a:t>
                      </a:r>
                    </a:p>
                  </a:txBody>
                  <a:tcPr/>
                </a:tc>
                <a:extLst>
                  <a:ext uri="{0D108BD9-81ED-4DB2-BD59-A6C34878D82A}">
                    <a16:rowId xmlns:a16="http://schemas.microsoft.com/office/drawing/2014/main" val="909742009"/>
                  </a:ext>
                </a:extLst>
              </a:tr>
            </a:tbl>
          </a:graphicData>
        </a:graphic>
      </p:graphicFrame>
      <p:sp>
        <p:nvSpPr>
          <p:cNvPr id="5" name="TextBox 4">
            <a:extLst>
              <a:ext uri="{FF2B5EF4-FFF2-40B4-BE49-F238E27FC236}">
                <a16:creationId xmlns:a16="http://schemas.microsoft.com/office/drawing/2014/main" id="{55460C44-37F0-9342-8FDF-ED93E7B26D80}"/>
              </a:ext>
            </a:extLst>
          </p:cNvPr>
          <p:cNvSpPr txBox="1"/>
          <p:nvPr/>
        </p:nvSpPr>
        <p:spPr>
          <a:xfrm>
            <a:off x="4572000" y="1668758"/>
            <a:ext cx="2900602" cy="461665"/>
          </a:xfrm>
          <a:prstGeom prst="rect">
            <a:avLst/>
          </a:prstGeom>
          <a:noFill/>
        </p:spPr>
        <p:txBody>
          <a:bodyPr wrap="none" rtlCol="0">
            <a:spAutoFit/>
          </a:bodyPr>
          <a:lstStyle/>
          <a:p>
            <a:r>
              <a:rPr lang="en-US" sz="2400" dirty="0"/>
              <a:t>beta (=relation name)</a:t>
            </a:r>
          </a:p>
        </p:txBody>
      </p:sp>
    </p:spTree>
    <p:extLst>
      <p:ext uri="{BB962C8B-B14F-4D97-AF65-F5344CB8AC3E}">
        <p14:creationId xmlns:p14="http://schemas.microsoft.com/office/powerpoint/2010/main" val="228038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F0FE-013B-E643-9050-6D4D60C771C1}"/>
              </a:ext>
            </a:extLst>
          </p:cNvPr>
          <p:cNvSpPr>
            <a:spLocks noGrp="1"/>
          </p:cNvSpPr>
          <p:nvPr>
            <p:ph type="title"/>
          </p:nvPr>
        </p:nvSpPr>
        <p:spPr/>
        <p:txBody>
          <a:bodyPr/>
          <a:lstStyle/>
          <a:p>
            <a:r>
              <a:rPr lang="en-US" dirty="0"/>
              <a:t>Example 1: The Project Operator</a:t>
            </a:r>
          </a:p>
        </p:txBody>
      </p:sp>
      <p:sp>
        <p:nvSpPr>
          <p:cNvPr id="3" name="Content Placeholder 2">
            <a:extLst>
              <a:ext uri="{FF2B5EF4-FFF2-40B4-BE49-F238E27FC236}">
                <a16:creationId xmlns:a16="http://schemas.microsoft.com/office/drawing/2014/main" id="{0C2ACA22-7A6B-2D46-9196-CCAAB66890A6}"/>
              </a:ext>
            </a:extLst>
          </p:cNvPr>
          <p:cNvSpPr>
            <a:spLocks noGrp="1"/>
          </p:cNvSpPr>
          <p:nvPr>
            <p:ph idx="1"/>
          </p:nvPr>
        </p:nvSpPr>
        <p:spPr/>
        <p:txBody>
          <a:bodyPr/>
          <a:lstStyle/>
          <a:p>
            <a:endParaRPr lang="en-US" dirty="0"/>
          </a:p>
          <a:p>
            <a:r>
              <a:rPr lang="en-US" dirty="0"/>
              <a:t>Suppose we want to use the project operator so that only the ‘bunny’ attribute remains</a:t>
            </a:r>
          </a:p>
          <a:p>
            <a:r>
              <a:rPr lang="en-US" dirty="0"/>
              <a:t>Notation</a:t>
            </a:r>
          </a:p>
        </p:txBody>
      </p:sp>
      <p:pic>
        <p:nvPicPr>
          <p:cNvPr id="6" name="Picture 5">
            <a:extLst>
              <a:ext uri="{FF2B5EF4-FFF2-40B4-BE49-F238E27FC236}">
                <a16:creationId xmlns:a16="http://schemas.microsoft.com/office/drawing/2014/main" id="{39AC515D-8FB0-8F4A-A4AF-FE1600096341}"/>
              </a:ext>
            </a:extLst>
          </p:cNvPr>
          <p:cNvPicPr>
            <a:picLocks noChangeAspect="1"/>
          </p:cNvPicPr>
          <p:nvPr/>
        </p:nvPicPr>
        <p:blipFill>
          <a:blip r:embed="rId2"/>
          <a:stretch>
            <a:fillRect/>
          </a:stretch>
        </p:blipFill>
        <p:spPr>
          <a:xfrm>
            <a:off x="2583246" y="3263214"/>
            <a:ext cx="2082800" cy="381000"/>
          </a:xfrm>
          <a:prstGeom prst="rect">
            <a:avLst/>
          </a:prstGeom>
        </p:spPr>
      </p:pic>
    </p:spTree>
    <p:extLst>
      <p:ext uri="{BB962C8B-B14F-4D97-AF65-F5344CB8AC3E}">
        <p14:creationId xmlns:p14="http://schemas.microsoft.com/office/powerpoint/2010/main" val="256509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7797-565F-C042-AF66-F414431FEB50}"/>
              </a:ext>
            </a:extLst>
          </p:cNvPr>
          <p:cNvSpPr>
            <a:spLocks noGrp="1"/>
          </p:cNvSpPr>
          <p:nvPr>
            <p:ph type="title"/>
          </p:nvPr>
        </p:nvSpPr>
        <p:spPr/>
        <p:txBody>
          <a:bodyPr/>
          <a:lstStyle/>
          <a:p>
            <a:r>
              <a:rPr lang="en-US" dirty="0"/>
              <a:t>Example 1: project and the beta relation</a:t>
            </a:r>
          </a:p>
        </p:txBody>
      </p:sp>
      <p:graphicFrame>
        <p:nvGraphicFramePr>
          <p:cNvPr id="4" name="Content Placeholder 3">
            <a:extLst>
              <a:ext uri="{FF2B5EF4-FFF2-40B4-BE49-F238E27FC236}">
                <a16:creationId xmlns:a16="http://schemas.microsoft.com/office/drawing/2014/main" id="{6B264743-6E9C-994D-8E29-3B7F42F3AD84}"/>
              </a:ext>
            </a:extLst>
          </p:cNvPr>
          <p:cNvGraphicFramePr>
            <a:graphicFrameLocks noGrp="1"/>
          </p:cNvGraphicFramePr>
          <p:nvPr>
            <p:ph idx="1"/>
            <p:extLst>
              <p:ext uri="{D42A27DB-BD31-4B8C-83A1-F6EECF244321}">
                <p14:modId xmlns:p14="http://schemas.microsoft.com/office/powerpoint/2010/main" val="815522198"/>
              </p:ext>
            </p:extLst>
          </p:nvPr>
        </p:nvGraphicFramePr>
        <p:xfrm>
          <a:off x="1069278" y="2316480"/>
          <a:ext cx="26289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537408587"/>
                    </a:ext>
                  </a:extLst>
                </a:gridCol>
              </a:tblGrid>
              <a:tr h="370840">
                <a:tc>
                  <a:txBody>
                    <a:bodyPr/>
                    <a:lstStyle/>
                    <a:p>
                      <a:r>
                        <a:rPr lang="en-US" dirty="0"/>
                        <a:t>‘bunny’</a:t>
                      </a:r>
                    </a:p>
                  </a:txBody>
                  <a:tcPr/>
                </a:tc>
                <a:extLst>
                  <a:ext uri="{0D108BD9-81ED-4DB2-BD59-A6C34878D82A}">
                    <a16:rowId xmlns:a16="http://schemas.microsoft.com/office/drawing/2014/main" val="2418466832"/>
                  </a:ext>
                </a:extLst>
              </a:tr>
              <a:tr h="370840">
                <a:tc>
                  <a:txBody>
                    <a:bodyPr/>
                    <a:lstStyle/>
                    <a:p>
                      <a:r>
                        <a:rPr lang="en-US" dirty="0"/>
                        <a:t>4</a:t>
                      </a:r>
                    </a:p>
                  </a:txBody>
                  <a:tcPr/>
                </a:tc>
                <a:extLst>
                  <a:ext uri="{0D108BD9-81ED-4DB2-BD59-A6C34878D82A}">
                    <a16:rowId xmlns:a16="http://schemas.microsoft.com/office/drawing/2014/main" val="518358026"/>
                  </a:ext>
                </a:extLst>
              </a:tr>
              <a:tr h="370840">
                <a:tc>
                  <a:txBody>
                    <a:bodyPr/>
                    <a:lstStyle/>
                    <a:p>
                      <a:r>
                        <a:rPr lang="en-US" dirty="0"/>
                        <a:t>2</a:t>
                      </a:r>
                    </a:p>
                  </a:txBody>
                  <a:tcPr/>
                </a:tc>
                <a:extLst>
                  <a:ext uri="{0D108BD9-81ED-4DB2-BD59-A6C34878D82A}">
                    <a16:rowId xmlns:a16="http://schemas.microsoft.com/office/drawing/2014/main" val="2867725691"/>
                  </a:ext>
                </a:extLst>
              </a:tr>
              <a:tr h="370840">
                <a:tc>
                  <a:txBody>
                    <a:bodyPr/>
                    <a:lstStyle/>
                    <a:p>
                      <a:r>
                        <a:rPr lang="en-US" dirty="0"/>
                        <a:t>7</a:t>
                      </a:r>
                    </a:p>
                  </a:txBody>
                  <a:tcPr/>
                </a:tc>
                <a:extLst>
                  <a:ext uri="{0D108BD9-81ED-4DB2-BD59-A6C34878D82A}">
                    <a16:rowId xmlns:a16="http://schemas.microsoft.com/office/drawing/2014/main" val="2928546414"/>
                  </a:ext>
                </a:extLst>
              </a:tr>
              <a:tr h="370840">
                <a:tc>
                  <a:txBody>
                    <a:bodyPr/>
                    <a:lstStyle/>
                    <a:p>
                      <a:r>
                        <a:rPr lang="en-US" dirty="0"/>
                        <a:t>4</a:t>
                      </a:r>
                    </a:p>
                  </a:txBody>
                  <a:tcPr/>
                </a:tc>
                <a:extLst>
                  <a:ext uri="{0D108BD9-81ED-4DB2-BD59-A6C34878D82A}">
                    <a16:rowId xmlns:a16="http://schemas.microsoft.com/office/drawing/2014/main" val="1988760632"/>
                  </a:ext>
                </a:extLst>
              </a:tr>
              <a:tr h="370840">
                <a:tc>
                  <a:txBody>
                    <a:bodyPr/>
                    <a:lstStyle/>
                    <a:p>
                      <a:r>
                        <a:rPr lang="en-US" dirty="0"/>
                        <a:t>3</a:t>
                      </a:r>
                    </a:p>
                  </a:txBody>
                  <a:tcPr/>
                </a:tc>
                <a:extLst>
                  <a:ext uri="{0D108BD9-81ED-4DB2-BD59-A6C34878D82A}">
                    <a16:rowId xmlns:a16="http://schemas.microsoft.com/office/drawing/2014/main" val="909742009"/>
                  </a:ext>
                </a:extLst>
              </a:tr>
            </a:tbl>
          </a:graphicData>
        </a:graphic>
      </p:graphicFrame>
      <p:sp>
        <p:nvSpPr>
          <p:cNvPr id="5" name="TextBox 4">
            <a:extLst>
              <a:ext uri="{FF2B5EF4-FFF2-40B4-BE49-F238E27FC236}">
                <a16:creationId xmlns:a16="http://schemas.microsoft.com/office/drawing/2014/main" id="{55460C44-37F0-9342-8FDF-ED93E7B26D80}"/>
              </a:ext>
            </a:extLst>
          </p:cNvPr>
          <p:cNvSpPr txBox="1"/>
          <p:nvPr/>
        </p:nvSpPr>
        <p:spPr>
          <a:xfrm>
            <a:off x="1411243" y="1859845"/>
            <a:ext cx="2117375" cy="461665"/>
          </a:xfrm>
          <a:prstGeom prst="rect">
            <a:avLst/>
          </a:prstGeom>
          <a:noFill/>
        </p:spPr>
        <p:txBody>
          <a:bodyPr wrap="none" rtlCol="0">
            <a:spAutoFit/>
          </a:bodyPr>
          <a:lstStyle/>
          <a:p>
            <a:r>
              <a:rPr lang="en-US" sz="2400" dirty="0"/>
              <a:t>(relation name)</a:t>
            </a:r>
          </a:p>
        </p:txBody>
      </p:sp>
      <p:pic>
        <p:nvPicPr>
          <p:cNvPr id="11" name="Picture 10">
            <a:extLst>
              <a:ext uri="{FF2B5EF4-FFF2-40B4-BE49-F238E27FC236}">
                <a16:creationId xmlns:a16="http://schemas.microsoft.com/office/drawing/2014/main" id="{19731DC7-B77F-F84E-B9F2-1836201F0EE9}"/>
              </a:ext>
            </a:extLst>
          </p:cNvPr>
          <p:cNvPicPr>
            <a:picLocks noChangeAspect="1"/>
          </p:cNvPicPr>
          <p:nvPr/>
        </p:nvPicPr>
        <p:blipFill>
          <a:blip r:embed="rId3"/>
          <a:stretch>
            <a:fillRect/>
          </a:stretch>
        </p:blipFill>
        <p:spPr>
          <a:xfrm>
            <a:off x="1530598" y="1584767"/>
            <a:ext cx="2082800" cy="381000"/>
          </a:xfrm>
          <a:prstGeom prst="rect">
            <a:avLst/>
          </a:prstGeom>
        </p:spPr>
      </p:pic>
    </p:spTree>
    <p:extLst>
      <p:ext uri="{BB962C8B-B14F-4D97-AF65-F5344CB8AC3E}">
        <p14:creationId xmlns:p14="http://schemas.microsoft.com/office/powerpoint/2010/main" val="246340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7797-565F-C042-AF66-F414431FEB50}"/>
              </a:ext>
            </a:extLst>
          </p:cNvPr>
          <p:cNvSpPr>
            <a:spLocks noGrp="1"/>
          </p:cNvSpPr>
          <p:nvPr>
            <p:ph type="title"/>
          </p:nvPr>
        </p:nvSpPr>
        <p:spPr/>
        <p:txBody>
          <a:bodyPr/>
          <a:lstStyle/>
          <a:p>
            <a:r>
              <a:rPr lang="en-US" dirty="0"/>
              <a:t>Example 1: project with the alpha relation</a:t>
            </a:r>
          </a:p>
        </p:txBody>
      </p:sp>
      <p:graphicFrame>
        <p:nvGraphicFramePr>
          <p:cNvPr id="4" name="Content Placeholder 3">
            <a:extLst>
              <a:ext uri="{FF2B5EF4-FFF2-40B4-BE49-F238E27FC236}">
                <a16:creationId xmlns:a16="http://schemas.microsoft.com/office/drawing/2014/main" id="{6B264743-6E9C-994D-8E29-3B7F42F3AD84}"/>
              </a:ext>
            </a:extLst>
          </p:cNvPr>
          <p:cNvGraphicFramePr>
            <a:graphicFrameLocks noGrp="1"/>
          </p:cNvGraphicFramePr>
          <p:nvPr>
            <p:ph idx="1"/>
          </p:nvPr>
        </p:nvGraphicFramePr>
        <p:xfrm>
          <a:off x="1069278" y="2316480"/>
          <a:ext cx="26289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537408587"/>
                    </a:ext>
                  </a:extLst>
                </a:gridCol>
              </a:tblGrid>
              <a:tr h="370840">
                <a:tc>
                  <a:txBody>
                    <a:bodyPr/>
                    <a:lstStyle/>
                    <a:p>
                      <a:r>
                        <a:rPr lang="en-US" dirty="0"/>
                        <a:t>‘bunny’</a:t>
                      </a:r>
                    </a:p>
                  </a:txBody>
                  <a:tcPr/>
                </a:tc>
                <a:extLst>
                  <a:ext uri="{0D108BD9-81ED-4DB2-BD59-A6C34878D82A}">
                    <a16:rowId xmlns:a16="http://schemas.microsoft.com/office/drawing/2014/main" val="2418466832"/>
                  </a:ext>
                </a:extLst>
              </a:tr>
              <a:tr h="370840">
                <a:tc>
                  <a:txBody>
                    <a:bodyPr/>
                    <a:lstStyle/>
                    <a:p>
                      <a:r>
                        <a:rPr lang="en-US" dirty="0"/>
                        <a:t>4</a:t>
                      </a:r>
                    </a:p>
                  </a:txBody>
                  <a:tcPr/>
                </a:tc>
                <a:extLst>
                  <a:ext uri="{0D108BD9-81ED-4DB2-BD59-A6C34878D82A}">
                    <a16:rowId xmlns:a16="http://schemas.microsoft.com/office/drawing/2014/main" val="518358026"/>
                  </a:ext>
                </a:extLst>
              </a:tr>
              <a:tr h="370840">
                <a:tc>
                  <a:txBody>
                    <a:bodyPr/>
                    <a:lstStyle/>
                    <a:p>
                      <a:r>
                        <a:rPr lang="en-US" dirty="0"/>
                        <a:t>2</a:t>
                      </a:r>
                    </a:p>
                  </a:txBody>
                  <a:tcPr/>
                </a:tc>
                <a:extLst>
                  <a:ext uri="{0D108BD9-81ED-4DB2-BD59-A6C34878D82A}">
                    <a16:rowId xmlns:a16="http://schemas.microsoft.com/office/drawing/2014/main" val="2867725691"/>
                  </a:ext>
                </a:extLst>
              </a:tr>
              <a:tr h="370840">
                <a:tc>
                  <a:txBody>
                    <a:bodyPr/>
                    <a:lstStyle/>
                    <a:p>
                      <a:r>
                        <a:rPr lang="en-US" dirty="0"/>
                        <a:t>7</a:t>
                      </a:r>
                    </a:p>
                  </a:txBody>
                  <a:tcPr/>
                </a:tc>
                <a:extLst>
                  <a:ext uri="{0D108BD9-81ED-4DB2-BD59-A6C34878D82A}">
                    <a16:rowId xmlns:a16="http://schemas.microsoft.com/office/drawing/2014/main" val="2928546414"/>
                  </a:ext>
                </a:extLst>
              </a:tr>
              <a:tr h="370840">
                <a:tc>
                  <a:txBody>
                    <a:bodyPr/>
                    <a:lstStyle/>
                    <a:p>
                      <a:r>
                        <a:rPr lang="en-US" dirty="0"/>
                        <a:t>4</a:t>
                      </a:r>
                    </a:p>
                  </a:txBody>
                  <a:tcPr/>
                </a:tc>
                <a:extLst>
                  <a:ext uri="{0D108BD9-81ED-4DB2-BD59-A6C34878D82A}">
                    <a16:rowId xmlns:a16="http://schemas.microsoft.com/office/drawing/2014/main" val="1988760632"/>
                  </a:ext>
                </a:extLst>
              </a:tr>
              <a:tr h="370840">
                <a:tc>
                  <a:txBody>
                    <a:bodyPr/>
                    <a:lstStyle/>
                    <a:p>
                      <a:r>
                        <a:rPr lang="en-US" dirty="0"/>
                        <a:t>3</a:t>
                      </a:r>
                    </a:p>
                  </a:txBody>
                  <a:tcPr/>
                </a:tc>
                <a:extLst>
                  <a:ext uri="{0D108BD9-81ED-4DB2-BD59-A6C34878D82A}">
                    <a16:rowId xmlns:a16="http://schemas.microsoft.com/office/drawing/2014/main" val="909742009"/>
                  </a:ext>
                </a:extLst>
              </a:tr>
            </a:tbl>
          </a:graphicData>
        </a:graphic>
      </p:graphicFrame>
      <p:sp>
        <p:nvSpPr>
          <p:cNvPr id="5" name="TextBox 4">
            <a:extLst>
              <a:ext uri="{FF2B5EF4-FFF2-40B4-BE49-F238E27FC236}">
                <a16:creationId xmlns:a16="http://schemas.microsoft.com/office/drawing/2014/main" id="{55460C44-37F0-9342-8FDF-ED93E7B26D80}"/>
              </a:ext>
            </a:extLst>
          </p:cNvPr>
          <p:cNvSpPr txBox="1"/>
          <p:nvPr/>
        </p:nvSpPr>
        <p:spPr>
          <a:xfrm>
            <a:off x="1411243" y="1859845"/>
            <a:ext cx="2117375" cy="461665"/>
          </a:xfrm>
          <a:prstGeom prst="rect">
            <a:avLst/>
          </a:prstGeom>
          <a:noFill/>
        </p:spPr>
        <p:txBody>
          <a:bodyPr wrap="none" rtlCol="0">
            <a:spAutoFit/>
          </a:bodyPr>
          <a:lstStyle/>
          <a:p>
            <a:r>
              <a:rPr lang="en-US" sz="2400" dirty="0"/>
              <a:t>(relation name)</a:t>
            </a:r>
          </a:p>
        </p:txBody>
      </p:sp>
      <p:sp>
        <p:nvSpPr>
          <p:cNvPr id="3" name="Oval 2">
            <a:extLst>
              <a:ext uri="{FF2B5EF4-FFF2-40B4-BE49-F238E27FC236}">
                <a16:creationId xmlns:a16="http://schemas.microsoft.com/office/drawing/2014/main" id="{65417ECF-6893-334E-809A-B0F30906EA4A}"/>
              </a:ext>
            </a:extLst>
          </p:cNvPr>
          <p:cNvSpPr/>
          <p:nvPr/>
        </p:nvSpPr>
        <p:spPr>
          <a:xfrm>
            <a:off x="945710" y="2573633"/>
            <a:ext cx="567708" cy="573809"/>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FEE1A5B4-ACC3-AC42-B272-50155C61EB4D}"/>
              </a:ext>
            </a:extLst>
          </p:cNvPr>
          <p:cNvSpPr/>
          <p:nvPr/>
        </p:nvSpPr>
        <p:spPr>
          <a:xfrm>
            <a:off x="945710" y="3710439"/>
            <a:ext cx="567708" cy="573809"/>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FB4AF4F-7820-984D-8926-FDFC80DB3C8E}"/>
              </a:ext>
            </a:extLst>
          </p:cNvPr>
          <p:cNvSpPr txBox="1"/>
          <p:nvPr/>
        </p:nvSpPr>
        <p:spPr>
          <a:xfrm>
            <a:off x="6096000" y="2947302"/>
            <a:ext cx="5415585" cy="369332"/>
          </a:xfrm>
          <a:prstGeom prst="rect">
            <a:avLst/>
          </a:prstGeom>
          <a:noFill/>
        </p:spPr>
        <p:txBody>
          <a:bodyPr wrap="none" rtlCol="0">
            <a:spAutoFit/>
          </a:bodyPr>
          <a:lstStyle/>
          <a:p>
            <a:r>
              <a:rPr lang="en-US" dirty="0"/>
              <a:t>Relations are sets so they can’t have duplicate elements</a:t>
            </a:r>
          </a:p>
        </p:txBody>
      </p:sp>
      <p:pic>
        <p:nvPicPr>
          <p:cNvPr id="10" name="Picture 9">
            <a:extLst>
              <a:ext uri="{FF2B5EF4-FFF2-40B4-BE49-F238E27FC236}">
                <a16:creationId xmlns:a16="http://schemas.microsoft.com/office/drawing/2014/main" id="{F6FC0E9C-68E1-754E-A3D1-83256502B211}"/>
              </a:ext>
            </a:extLst>
          </p:cNvPr>
          <p:cNvPicPr>
            <a:picLocks noChangeAspect="1"/>
          </p:cNvPicPr>
          <p:nvPr/>
        </p:nvPicPr>
        <p:blipFill>
          <a:blip r:embed="rId3"/>
          <a:stretch>
            <a:fillRect/>
          </a:stretch>
        </p:blipFill>
        <p:spPr>
          <a:xfrm>
            <a:off x="1530598" y="1584767"/>
            <a:ext cx="2082800" cy="381000"/>
          </a:xfrm>
          <a:prstGeom prst="rect">
            <a:avLst/>
          </a:prstGeom>
        </p:spPr>
      </p:pic>
    </p:spTree>
    <p:extLst>
      <p:ext uri="{BB962C8B-B14F-4D97-AF65-F5344CB8AC3E}">
        <p14:creationId xmlns:p14="http://schemas.microsoft.com/office/powerpoint/2010/main" val="324295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7797-565F-C042-AF66-F414431FEB50}"/>
              </a:ext>
            </a:extLst>
          </p:cNvPr>
          <p:cNvSpPr>
            <a:spLocks noGrp="1"/>
          </p:cNvSpPr>
          <p:nvPr>
            <p:ph type="title"/>
          </p:nvPr>
        </p:nvSpPr>
        <p:spPr/>
        <p:txBody>
          <a:bodyPr/>
          <a:lstStyle/>
          <a:p>
            <a:r>
              <a:rPr lang="en-US" dirty="0"/>
              <a:t>Example 1: project with the alpha relation</a:t>
            </a:r>
          </a:p>
        </p:txBody>
      </p:sp>
      <p:graphicFrame>
        <p:nvGraphicFramePr>
          <p:cNvPr id="4" name="Content Placeholder 3">
            <a:extLst>
              <a:ext uri="{FF2B5EF4-FFF2-40B4-BE49-F238E27FC236}">
                <a16:creationId xmlns:a16="http://schemas.microsoft.com/office/drawing/2014/main" id="{6B264743-6E9C-994D-8E29-3B7F42F3AD84}"/>
              </a:ext>
            </a:extLst>
          </p:cNvPr>
          <p:cNvGraphicFramePr>
            <a:graphicFrameLocks noGrp="1"/>
          </p:cNvGraphicFramePr>
          <p:nvPr>
            <p:ph idx="1"/>
          </p:nvPr>
        </p:nvGraphicFramePr>
        <p:xfrm>
          <a:off x="1069278" y="2316480"/>
          <a:ext cx="26289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537408587"/>
                    </a:ext>
                  </a:extLst>
                </a:gridCol>
              </a:tblGrid>
              <a:tr h="370840">
                <a:tc>
                  <a:txBody>
                    <a:bodyPr/>
                    <a:lstStyle/>
                    <a:p>
                      <a:r>
                        <a:rPr lang="en-US" dirty="0"/>
                        <a:t>‘bunny’</a:t>
                      </a:r>
                    </a:p>
                  </a:txBody>
                  <a:tcPr/>
                </a:tc>
                <a:extLst>
                  <a:ext uri="{0D108BD9-81ED-4DB2-BD59-A6C34878D82A}">
                    <a16:rowId xmlns:a16="http://schemas.microsoft.com/office/drawing/2014/main" val="2418466832"/>
                  </a:ext>
                </a:extLst>
              </a:tr>
              <a:tr h="370840">
                <a:tc>
                  <a:txBody>
                    <a:bodyPr/>
                    <a:lstStyle/>
                    <a:p>
                      <a:r>
                        <a:rPr lang="en-US" dirty="0"/>
                        <a:t>4</a:t>
                      </a:r>
                    </a:p>
                  </a:txBody>
                  <a:tcPr/>
                </a:tc>
                <a:extLst>
                  <a:ext uri="{0D108BD9-81ED-4DB2-BD59-A6C34878D82A}">
                    <a16:rowId xmlns:a16="http://schemas.microsoft.com/office/drawing/2014/main" val="518358026"/>
                  </a:ext>
                </a:extLst>
              </a:tr>
              <a:tr h="370840">
                <a:tc>
                  <a:txBody>
                    <a:bodyPr/>
                    <a:lstStyle/>
                    <a:p>
                      <a:r>
                        <a:rPr lang="en-US" dirty="0"/>
                        <a:t>2</a:t>
                      </a:r>
                    </a:p>
                  </a:txBody>
                  <a:tcPr/>
                </a:tc>
                <a:extLst>
                  <a:ext uri="{0D108BD9-81ED-4DB2-BD59-A6C34878D82A}">
                    <a16:rowId xmlns:a16="http://schemas.microsoft.com/office/drawing/2014/main" val="2867725691"/>
                  </a:ext>
                </a:extLst>
              </a:tr>
              <a:tr h="370840">
                <a:tc>
                  <a:txBody>
                    <a:bodyPr/>
                    <a:lstStyle/>
                    <a:p>
                      <a:r>
                        <a:rPr lang="en-US" dirty="0"/>
                        <a:t>7</a:t>
                      </a:r>
                    </a:p>
                  </a:txBody>
                  <a:tcPr/>
                </a:tc>
                <a:extLst>
                  <a:ext uri="{0D108BD9-81ED-4DB2-BD59-A6C34878D82A}">
                    <a16:rowId xmlns:a16="http://schemas.microsoft.com/office/drawing/2014/main" val="2928546414"/>
                  </a:ext>
                </a:extLst>
              </a:tr>
              <a:tr h="370840">
                <a:tc>
                  <a:txBody>
                    <a:bodyPr/>
                    <a:lstStyle/>
                    <a:p>
                      <a:r>
                        <a:rPr lang="en-US" dirty="0"/>
                        <a:t>4</a:t>
                      </a:r>
                    </a:p>
                  </a:txBody>
                  <a:tcPr/>
                </a:tc>
                <a:extLst>
                  <a:ext uri="{0D108BD9-81ED-4DB2-BD59-A6C34878D82A}">
                    <a16:rowId xmlns:a16="http://schemas.microsoft.com/office/drawing/2014/main" val="1988760632"/>
                  </a:ext>
                </a:extLst>
              </a:tr>
              <a:tr h="370840">
                <a:tc>
                  <a:txBody>
                    <a:bodyPr/>
                    <a:lstStyle/>
                    <a:p>
                      <a:r>
                        <a:rPr lang="en-US" dirty="0"/>
                        <a:t>3</a:t>
                      </a:r>
                    </a:p>
                  </a:txBody>
                  <a:tcPr/>
                </a:tc>
                <a:extLst>
                  <a:ext uri="{0D108BD9-81ED-4DB2-BD59-A6C34878D82A}">
                    <a16:rowId xmlns:a16="http://schemas.microsoft.com/office/drawing/2014/main" val="909742009"/>
                  </a:ext>
                </a:extLst>
              </a:tr>
            </a:tbl>
          </a:graphicData>
        </a:graphic>
      </p:graphicFrame>
      <p:sp>
        <p:nvSpPr>
          <p:cNvPr id="5" name="TextBox 4">
            <a:extLst>
              <a:ext uri="{FF2B5EF4-FFF2-40B4-BE49-F238E27FC236}">
                <a16:creationId xmlns:a16="http://schemas.microsoft.com/office/drawing/2014/main" id="{55460C44-37F0-9342-8FDF-ED93E7B26D80}"/>
              </a:ext>
            </a:extLst>
          </p:cNvPr>
          <p:cNvSpPr txBox="1"/>
          <p:nvPr/>
        </p:nvSpPr>
        <p:spPr>
          <a:xfrm>
            <a:off x="1411243" y="1859845"/>
            <a:ext cx="2117375" cy="461665"/>
          </a:xfrm>
          <a:prstGeom prst="rect">
            <a:avLst/>
          </a:prstGeom>
          <a:noFill/>
        </p:spPr>
        <p:txBody>
          <a:bodyPr wrap="none" rtlCol="0">
            <a:spAutoFit/>
          </a:bodyPr>
          <a:lstStyle/>
          <a:p>
            <a:r>
              <a:rPr lang="en-US" sz="2400" dirty="0"/>
              <a:t>(relation name)</a:t>
            </a:r>
          </a:p>
        </p:txBody>
      </p:sp>
      <p:graphicFrame>
        <p:nvGraphicFramePr>
          <p:cNvPr id="7" name="Content Placeholder 3">
            <a:extLst>
              <a:ext uri="{FF2B5EF4-FFF2-40B4-BE49-F238E27FC236}">
                <a16:creationId xmlns:a16="http://schemas.microsoft.com/office/drawing/2014/main" id="{B7F8AE86-00DB-AE45-B325-18C4FE068D3A}"/>
              </a:ext>
            </a:extLst>
          </p:cNvPr>
          <p:cNvGraphicFramePr>
            <a:graphicFrameLocks/>
          </p:cNvGraphicFramePr>
          <p:nvPr>
            <p:extLst>
              <p:ext uri="{D42A27DB-BD31-4B8C-83A1-F6EECF244321}">
                <p14:modId xmlns:p14="http://schemas.microsoft.com/office/powerpoint/2010/main" val="753780400"/>
              </p:ext>
            </p:extLst>
          </p:nvPr>
        </p:nvGraphicFramePr>
        <p:xfrm>
          <a:off x="7179374" y="2311451"/>
          <a:ext cx="2628900" cy="1854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537408587"/>
                    </a:ext>
                  </a:extLst>
                </a:gridCol>
              </a:tblGrid>
              <a:tr h="370840">
                <a:tc>
                  <a:txBody>
                    <a:bodyPr/>
                    <a:lstStyle/>
                    <a:p>
                      <a:r>
                        <a:rPr lang="en-US" dirty="0"/>
                        <a:t>‘bunny’</a:t>
                      </a:r>
                    </a:p>
                  </a:txBody>
                  <a:tcPr/>
                </a:tc>
                <a:extLst>
                  <a:ext uri="{0D108BD9-81ED-4DB2-BD59-A6C34878D82A}">
                    <a16:rowId xmlns:a16="http://schemas.microsoft.com/office/drawing/2014/main" val="2418466832"/>
                  </a:ext>
                </a:extLst>
              </a:tr>
              <a:tr h="370840">
                <a:tc>
                  <a:txBody>
                    <a:bodyPr/>
                    <a:lstStyle/>
                    <a:p>
                      <a:r>
                        <a:rPr lang="en-US" dirty="0"/>
                        <a:t>4</a:t>
                      </a:r>
                    </a:p>
                  </a:txBody>
                  <a:tcPr/>
                </a:tc>
                <a:extLst>
                  <a:ext uri="{0D108BD9-81ED-4DB2-BD59-A6C34878D82A}">
                    <a16:rowId xmlns:a16="http://schemas.microsoft.com/office/drawing/2014/main" val="518358026"/>
                  </a:ext>
                </a:extLst>
              </a:tr>
              <a:tr h="370840">
                <a:tc>
                  <a:txBody>
                    <a:bodyPr/>
                    <a:lstStyle/>
                    <a:p>
                      <a:r>
                        <a:rPr lang="en-US" dirty="0"/>
                        <a:t>2</a:t>
                      </a:r>
                    </a:p>
                  </a:txBody>
                  <a:tcPr/>
                </a:tc>
                <a:extLst>
                  <a:ext uri="{0D108BD9-81ED-4DB2-BD59-A6C34878D82A}">
                    <a16:rowId xmlns:a16="http://schemas.microsoft.com/office/drawing/2014/main" val="2867725691"/>
                  </a:ext>
                </a:extLst>
              </a:tr>
              <a:tr h="370840">
                <a:tc>
                  <a:txBody>
                    <a:bodyPr/>
                    <a:lstStyle/>
                    <a:p>
                      <a:r>
                        <a:rPr lang="en-US" dirty="0"/>
                        <a:t>7</a:t>
                      </a:r>
                    </a:p>
                  </a:txBody>
                  <a:tcPr/>
                </a:tc>
                <a:extLst>
                  <a:ext uri="{0D108BD9-81ED-4DB2-BD59-A6C34878D82A}">
                    <a16:rowId xmlns:a16="http://schemas.microsoft.com/office/drawing/2014/main" val="2928546414"/>
                  </a:ext>
                </a:extLst>
              </a:tr>
              <a:tr h="370840">
                <a:tc>
                  <a:txBody>
                    <a:bodyPr/>
                    <a:lstStyle/>
                    <a:p>
                      <a:r>
                        <a:rPr lang="en-US" dirty="0"/>
                        <a:t>3</a:t>
                      </a:r>
                    </a:p>
                  </a:txBody>
                  <a:tcPr/>
                </a:tc>
                <a:extLst>
                  <a:ext uri="{0D108BD9-81ED-4DB2-BD59-A6C34878D82A}">
                    <a16:rowId xmlns:a16="http://schemas.microsoft.com/office/drawing/2014/main" val="909742009"/>
                  </a:ext>
                </a:extLst>
              </a:tr>
            </a:tbl>
          </a:graphicData>
        </a:graphic>
      </p:graphicFrame>
      <p:sp>
        <p:nvSpPr>
          <p:cNvPr id="8" name="TextBox 7">
            <a:extLst>
              <a:ext uri="{FF2B5EF4-FFF2-40B4-BE49-F238E27FC236}">
                <a16:creationId xmlns:a16="http://schemas.microsoft.com/office/drawing/2014/main" id="{770D6466-160C-8B42-940F-301F1BB548E8}"/>
              </a:ext>
            </a:extLst>
          </p:cNvPr>
          <p:cNvSpPr txBox="1"/>
          <p:nvPr/>
        </p:nvSpPr>
        <p:spPr>
          <a:xfrm>
            <a:off x="7521339" y="1854816"/>
            <a:ext cx="2117375" cy="461665"/>
          </a:xfrm>
          <a:prstGeom prst="rect">
            <a:avLst/>
          </a:prstGeom>
          <a:noFill/>
        </p:spPr>
        <p:txBody>
          <a:bodyPr wrap="none" rtlCol="0">
            <a:spAutoFit/>
          </a:bodyPr>
          <a:lstStyle/>
          <a:p>
            <a:r>
              <a:rPr lang="en-US" sz="2400" dirty="0"/>
              <a:t>(relation name)</a:t>
            </a:r>
          </a:p>
        </p:txBody>
      </p:sp>
      <p:sp>
        <p:nvSpPr>
          <p:cNvPr id="10" name="Oval 9">
            <a:extLst>
              <a:ext uri="{FF2B5EF4-FFF2-40B4-BE49-F238E27FC236}">
                <a16:creationId xmlns:a16="http://schemas.microsoft.com/office/drawing/2014/main" id="{3870D1C9-39EC-CB48-9962-952910B45763}"/>
              </a:ext>
            </a:extLst>
          </p:cNvPr>
          <p:cNvSpPr/>
          <p:nvPr/>
        </p:nvSpPr>
        <p:spPr>
          <a:xfrm>
            <a:off x="945710" y="2573633"/>
            <a:ext cx="567708" cy="573809"/>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BE9A43ED-6C1E-4B47-BDEB-B98FCB0F357F}"/>
              </a:ext>
            </a:extLst>
          </p:cNvPr>
          <p:cNvSpPr/>
          <p:nvPr/>
        </p:nvSpPr>
        <p:spPr>
          <a:xfrm>
            <a:off x="945710" y="3710439"/>
            <a:ext cx="567708" cy="573809"/>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Arrow 2">
            <a:extLst>
              <a:ext uri="{FF2B5EF4-FFF2-40B4-BE49-F238E27FC236}">
                <a16:creationId xmlns:a16="http://schemas.microsoft.com/office/drawing/2014/main" id="{793D5313-BA40-D449-8D6F-79E7D5BE636A}"/>
              </a:ext>
            </a:extLst>
          </p:cNvPr>
          <p:cNvSpPr/>
          <p:nvPr/>
        </p:nvSpPr>
        <p:spPr>
          <a:xfrm>
            <a:off x="4831492" y="2903838"/>
            <a:ext cx="1050324" cy="642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C543F57-A23A-004F-B177-B3DDD6B18815}"/>
              </a:ext>
            </a:extLst>
          </p:cNvPr>
          <p:cNvPicPr>
            <a:picLocks noChangeAspect="1"/>
          </p:cNvPicPr>
          <p:nvPr/>
        </p:nvPicPr>
        <p:blipFill>
          <a:blip r:embed="rId3"/>
          <a:stretch>
            <a:fillRect/>
          </a:stretch>
        </p:blipFill>
        <p:spPr>
          <a:xfrm>
            <a:off x="1530598" y="1584767"/>
            <a:ext cx="2082800" cy="381000"/>
          </a:xfrm>
          <a:prstGeom prst="rect">
            <a:avLst/>
          </a:prstGeom>
        </p:spPr>
      </p:pic>
      <p:pic>
        <p:nvPicPr>
          <p:cNvPr id="13" name="Picture 12">
            <a:extLst>
              <a:ext uri="{FF2B5EF4-FFF2-40B4-BE49-F238E27FC236}">
                <a16:creationId xmlns:a16="http://schemas.microsoft.com/office/drawing/2014/main" id="{07241DB4-FE0A-B646-972A-6B82CB434344}"/>
              </a:ext>
            </a:extLst>
          </p:cNvPr>
          <p:cNvPicPr>
            <a:picLocks noChangeAspect="1"/>
          </p:cNvPicPr>
          <p:nvPr/>
        </p:nvPicPr>
        <p:blipFill>
          <a:blip r:embed="rId3"/>
          <a:stretch>
            <a:fillRect/>
          </a:stretch>
        </p:blipFill>
        <p:spPr>
          <a:xfrm>
            <a:off x="7504420" y="1582252"/>
            <a:ext cx="2082800" cy="381000"/>
          </a:xfrm>
          <a:prstGeom prst="rect">
            <a:avLst/>
          </a:prstGeom>
        </p:spPr>
      </p:pic>
    </p:spTree>
    <p:extLst>
      <p:ext uri="{BB962C8B-B14F-4D97-AF65-F5344CB8AC3E}">
        <p14:creationId xmlns:p14="http://schemas.microsoft.com/office/powerpoint/2010/main" val="307446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7797-565F-C042-AF66-F414431FEB50}"/>
              </a:ext>
            </a:extLst>
          </p:cNvPr>
          <p:cNvSpPr>
            <a:spLocks noGrp="1"/>
          </p:cNvSpPr>
          <p:nvPr>
            <p:ph type="title"/>
          </p:nvPr>
        </p:nvSpPr>
        <p:spPr/>
        <p:txBody>
          <a:bodyPr/>
          <a:lstStyle/>
          <a:p>
            <a:r>
              <a:rPr lang="en-US" dirty="0"/>
              <a:t>Example 2: the beta relation again</a:t>
            </a:r>
          </a:p>
        </p:txBody>
      </p:sp>
      <p:graphicFrame>
        <p:nvGraphicFramePr>
          <p:cNvPr id="4" name="Content Placeholder 3">
            <a:extLst>
              <a:ext uri="{FF2B5EF4-FFF2-40B4-BE49-F238E27FC236}">
                <a16:creationId xmlns:a16="http://schemas.microsoft.com/office/drawing/2014/main" id="{6B264743-6E9C-994D-8E29-3B7F42F3AD84}"/>
              </a:ext>
            </a:extLst>
          </p:cNvPr>
          <p:cNvGraphicFramePr>
            <a:graphicFrameLocks noGrp="1"/>
          </p:cNvGraphicFramePr>
          <p:nvPr>
            <p:ph idx="1"/>
          </p:nvPr>
        </p:nvGraphicFramePr>
        <p:xfrm>
          <a:off x="838200" y="2130423"/>
          <a:ext cx="10515600" cy="2225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831038269"/>
                    </a:ext>
                  </a:extLst>
                </a:gridCol>
                <a:gridCol w="2628900">
                  <a:extLst>
                    <a:ext uri="{9D8B030D-6E8A-4147-A177-3AD203B41FA5}">
                      <a16:colId xmlns:a16="http://schemas.microsoft.com/office/drawing/2014/main" val="2605362546"/>
                    </a:ext>
                  </a:extLst>
                </a:gridCol>
                <a:gridCol w="2628900">
                  <a:extLst>
                    <a:ext uri="{9D8B030D-6E8A-4147-A177-3AD203B41FA5}">
                      <a16:colId xmlns:a16="http://schemas.microsoft.com/office/drawing/2014/main" val="1495780603"/>
                    </a:ext>
                  </a:extLst>
                </a:gridCol>
                <a:gridCol w="2628900">
                  <a:extLst>
                    <a:ext uri="{9D8B030D-6E8A-4147-A177-3AD203B41FA5}">
                      <a16:colId xmlns:a16="http://schemas.microsoft.com/office/drawing/2014/main" val="2537408587"/>
                    </a:ext>
                  </a:extLst>
                </a:gridCol>
              </a:tblGrid>
              <a:tr h="370840">
                <a:tc>
                  <a:txBody>
                    <a:bodyPr/>
                    <a:lstStyle/>
                    <a:p>
                      <a:r>
                        <a:rPr lang="en-US" dirty="0"/>
                        <a:t>‘cat’</a:t>
                      </a:r>
                    </a:p>
                  </a:txBody>
                  <a:tcPr/>
                </a:tc>
                <a:tc>
                  <a:txBody>
                    <a:bodyPr/>
                    <a:lstStyle/>
                    <a:p>
                      <a:r>
                        <a:rPr lang="en-US" dirty="0"/>
                        <a:t>‘fish’</a:t>
                      </a:r>
                    </a:p>
                  </a:txBody>
                  <a:tcPr/>
                </a:tc>
                <a:tc>
                  <a:txBody>
                    <a:bodyPr/>
                    <a:lstStyle/>
                    <a:p>
                      <a:r>
                        <a:rPr lang="en-US" dirty="0"/>
                        <a:t>‘bird’</a:t>
                      </a:r>
                    </a:p>
                  </a:txBody>
                  <a:tcPr/>
                </a:tc>
                <a:tc>
                  <a:txBody>
                    <a:bodyPr/>
                    <a:lstStyle/>
                    <a:p>
                      <a:r>
                        <a:rPr lang="en-US" dirty="0"/>
                        <a:t>‘bunny’</a:t>
                      </a:r>
                    </a:p>
                  </a:txBody>
                  <a:tcPr/>
                </a:tc>
                <a:extLst>
                  <a:ext uri="{0D108BD9-81ED-4DB2-BD59-A6C34878D82A}">
                    <a16:rowId xmlns:a16="http://schemas.microsoft.com/office/drawing/2014/main" val="2418466832"/>
                  </a:ext>
                </a:extLst>
              </a:tr>
              <a:tr h="370840">
                <a:tc>
                  <a:txBody>
                    <a:bodyPr/>
                    <a:lstStyle/>
                    <a:p>
                      <a:r>
                        <a:rPr lang="en-US" dirty="0"/>
                        <a:t>3</a:t>
                      </a:r>
                    </a:p>
                  </a:txBody>
                  <a:tcPr/>
                </a:tc>
                <a:tc>
                  <a:txBody>
                    <a:bodyPr/>
                    <a:lstStyle/>
                    <a:p>
                      <a:r>
                        <a:rPr lang="en-US" dirty="0"/>
                        <a:t>4</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518358026"/>
                  </a:ext>
                </a:extLst>
              </a:tr>
              <a:tr h="370840">
                <a:tc>
                  <a:txBody>
                    <a:bodyPr/>
                    <a:lstStyle/>
                    <a:p>
                      <a:r>
                        <a:rPr lang="en-US" dirty="0"/>
                        <a:t>6</a:t>
                      </a:r>
                    </a:p>
                  </a:txBody>
                  <a:tcPr/>
                </a:tc>
                <a:tc>
                  <a:txBody>
                    <a:bodyPr/>
                    <a:lstStyle/>
                    <a:p>
                      <a:r>
                        <a:rPr lang="en-US" dirty="0"/>
                        <a:t>4</a:t>
                      </a:r>
                    </a:p>
                  </a:txBody>
                  <a:tcPr/>
                </a:tc>
                <a:tc>
                  <a:txBody>
                    <a:bodyPr/>
                    <a:lstStyle/>
                    <a:p>
                      <a:r>
                        <a:rPr lang="en-US" dirty="0"/>
                        <a:t>9</a:t>
                      </a:r>
                    </a:p>
                  </a:txBody>
                  <a:tcPr/>
                </a:tc>
                <a:tc>
                  <a:txBody>
                    <a:bodyPr/>
                    <a:lstStyle/>
                    <a:p>
                      <a:r>
                        <a:rPr lang="en-US" dirty="0"/>
                        <a:t>2</a:t>
                      </a:r>
                    </a:p>
                  </a:txBody>
                  <a:tcPr/>
                </a:tc>
                <a:extLst>
                  <a:ext uri="{0D108BD9-81ED-4DB2-BD59-A6C34878D82A}">
                    <a16:rowId xmlns:a16="http://schemas.microsoft.com/office/drawing/2014/main" val="2867725691"/>
                  </a:ext>
                </a:extLst>
              </a:tr>
              <a:tr h="370840">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7</a:t>
                      </a:r>
                    </a:p>
                  </a:txBody>
                  <a:tcPr/>
                </a:tc>
                <a:extLst>
                  <a:ext uri="{0D108BD9-81ED-4DB2-BD59-A6C34878D82A}">
                    <a16:rowId xmlns:a16="http://schemas.microsoft.com/office/drawing/2014/main" val="2928546414"/>
                  </a:ext>
                </a:extLst>
              </a:tr>
              <a:tr h="370840">
                <a:tc>
                  <a:txBody>
                    <a:bodyPr/>
                    <a:lstStyle/>
                    <a:p>
                      <a:r>
                        <a:rPr lang="en-US" dirty="0"/>
                        <a:t>1</a:t>
                      </a:r>
                    </a:p>
                  </a:txBody>
                  <a:tcPr/>
                </a:tc>
                <a:tc>
                  <a:txBody>
                    <a:bodyPr/>
                    <a:lstStyle/>
                    <a:p>
                      <a:r>
                        <a:rPr lang="en-US" dirty="0"/>
                        <a:t>5</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988760632"/>
                  </a:ext>
                </a:extLst>
              </a:tr>
              <a:tr h="370840">
                <a:tc>
                  <a:txBody>
                    <a:bodyPr/>
                    <a:lstStyle/>
                    <a:p>
                      <a:r>
                        <a:rPr lang="en-US" dirty="0"/>
                        <a:t>1</a:t>
                      </a:r>
                    </a:p>
                  </a:txBody>
                  <a:tcPr/>
                </a:tc>
                <a:tc>
                  <a:txBody>
                    <a:bodyPr/>
                    <a:lstStyle/>
                    <a:p>
                      <a:r>
                        <a:rPr lang="en-US" dirty="0"/>
                        <a:t>5</a:t>
                      </a:r>
                    </a:p>
                  </a:txBody>
                  <a:tcPr/>
                </a:tc>
                <a:tc>
                  <a:txBody>
                    <a:bodyPr/>
                    <a:lstStyle/>
                    <a:p>
                      <a:r>
                        <a:rPr lang="en-US" dirty="0"/>
                        <a:t>8</a:t>
                      </a:r>
                    </a:p>
                  </a:txBody>
                  <a:tcPr/>
                </a:tc>
                <a:tc>
                  <a:txBody>
                    <a:bodyPr/>
                    <a:lstStyle/>
                    <a:p>
                      <a:r>
                        <a:rPr lang="en-US" dirty="0"/>
                        <a:t>3</a:t>
                      </a:r>
                    </a:p>
                  </a:txBody>
                  <a:tcPr/>
                </a:tc>
                <a:extLst>
                  <a:ext uri="{0D108BD9-81ED-4DB2-BD59-A6C34878D82A}">
                    <a16:rowId xmlns:a16="http://schemas.microsoft.com/office/drawing/2014/main" val="909742009"/>
                  </a:ext>
                </a:extLst>
              </a:tr>
            </a:tbl>
          </a:graphicData>
        </a:graphic>
      </p:graphicFrame>
      <p:sp>
        <p:nvSpPr>
          <p:cNvPr id="5" name="TextBox 4">
            <a:extLst>
              <a:ext uri="{FF2B5EF4-FFF2-40B4-BE49-F238E27FC236}">
                <a16:creationId xmlns:a16="http://schemas.microsoft.com/office/drawing/2014/main" id="{55460C44-37F0-9342-8FDF-ED93E7B26D80}"/>
              </a:ext>
            </a:extLst>
          </p:cNvPr>
          <p:cNvSpPr txBox="1"/>
          <p:nvPr/>
        </p:nvSpPr>
        <p:spPr>
          <a:xfrm>
            <a:off x="4572000" y="1668758"/>
            <a:ext cx="2746714" cy="461665"/>
          </a:xfrm>
          <a:prstGeom prst="rect">
            <a:avLst/>
          </a:prstGeom>
          <a:noFill/>
        </p:spPr>
        <p:txBody>
          <a:bodyPr wrap="none" rtlCol="0">
            <a:spAutoFit/>
          </a:bodyPr>
          <a:lstStyle/>
          <a:p>
            <a:r>
              <a:rPr lang="en-US" sz="2400" dirty="0"/>
              <a:t>beta (relation name)</a:t>
            </a:r>
          </a:p>
        </p:txBody>
      </p:sp>
    </p:spTree>
    <p:extLst>
      <p:ext uri="{BB962C8B-B14F-4D97-AF65-F5344CB8AC3E}">
        <p14:creationId xmlns:p14="http://schemas.microsoft.com/office/powerpoint/2010/main" val="1844185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1386</Words>
  <Application>Microsoft Office PowerPoint</Application>
  <PresentationFormat>Widescreen</PresentationFormat>
  <Paragraphs>393</Paragraphs>
  <Slides>26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Testing Project 3</vt:lpstr>
      <vt:lpstr>Unit Testing – Wikipedia page*</vt:lpstr>
      <vt:lpstr>Unit Testing -- kinda</vt:lpstr>
      <vt:lpstr>Example 1: the beta relation</vt:lpstr>
      <vt:lpstr>Example 1: The Project Operator</vt:lpstr>
      <vt:lpstr>Example 1: project and the beta relation</vt:lpstr>
      <vt:lpstr>Example 1: project with the alpha relation</vt:lpstr>
      <vt:lpstr>Example 1: project with the alpha relation</vt:lpstr>
      <vt:lpstr>Example 2: the beta relation again</vt:lpstr>
      <vt:lpstr>Example 2: Project</vt:lpstr>
      <vt:lpstr>Example 2: the beta relation</vt:lpstr>
      <vt:lpstr>Example 3: the alpha relation</vt:lpstr>
      <vt:lpstr>Example 3: Project</vt:lpstr>
      <vt:lpstr>Example 3: the alpha relation</vt:lpstr>
      <vt:lpstr>Example 3: the beta relation</vt:lpstr>
      <vt:lpstr>Example 3: the beta relation</vt:lpstr>
      <vt:lpstr>Mimicking Unit Testing in Project 3</vt:lpstr>
      <vt:lpstr>Example Code: Mike’s Project (in python)</vt:lpstr>
      <vt:lpstr>Example Code: Mike’s Project (in python)</vt:lpstr>
      <vt:lpstr>Example Code: Mike’s Project (in python)</vt:lpstr>
      <vt:lpstr>Example Code: Mike’s Project (in python)</vt:lpstr>
      <vt:lpstr>Example Code: Mike’s Project (in python)</vt:lpstr>
      <vt:lpstr>Example Code: Mike’s Project (in python)</vt:lpstr>
      <vt:lpstr>For Project 3, you must …</vt:lpstr>
      <vt:lpstr>For Project 3, the TA …</vt:lpstr>
      <vt:lpstr>Why and how does it impact project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Project 3</dc:title>
  <dc:creator>Michael Goodrich</dc:creator>
  <cp:lastModifiedBy>largehead14</cp:lastModifiedBy>
  <cp:revision>42</cp:revision>
  <dcterms:created xsi:type="dcterms:W3CDTF">2019-10-18T14:51:23Z</dcterms:created>
  <dcterms:modified xsi:type="dcterms:W3CDTF">2019-10-24T15:32:04Z</dcterms:modified>
</cp:coreProperties>
</file>