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61" r:id="rId4"/>
    <p:sldId id="274" r:id="rId5"/>
    <p:sldId id="275" r:id="rId6"/>
    <p:sldId id="257" r:id="rId7"/>
    <p:sldId id="276" r:id="rId8"/>
    <p:sldId id="258" r:id="rId9"/>
    <p:sldId id="259" r:id="rId10"/>
    <p:sldId id="260" r:id="rId11"/>
    <p:sldId id="262" r:id="rId12"/>
    <p:sldId id="263" r:id="rId13"/>
    <p:sldId id="265" r:id="rId14"/>
    <p:sldId id="264" r:id="rId15"/>
    <p:sldId id="268" r:id="rId16"/>
    <p:sldId id="272" r:id="rId17"/>
    <p:sldId id="271" r:id="rId18"/>
    <p:sldId id="266" r:id="rId19"/>
    <p:sldId id="270" r:id="rId20"/>
    <p:sldId id="26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B6CF-A795-426E-A501-EA6A9326BA2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2062-DC08-42FB-9C98-61B8A23CE1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1FE7-C08E-497D-8366-1EFD34EDBC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5/4/2018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5/4/2018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  <p:pic>
        <p:nvPicPr>
          <p:cNvPr id="3074" name="Picture 2" descr="https://encrypted-tbn3.gstatic.com/images?q=tbn:ANd9GcSjz-zetlExeJAQg8DzQ4llo6XyiuKxIGjHeQCJyvZGEGbkjXB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717032"/>
            <a:ext cx="917990" cy="1097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frame - 1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779096" cy="4937760"/>
          </a:xfrm>
        </p:spPr>
        <p:txBody>
          <a:bodyPr/>
          <a:lstStyle/>
          <a:p>
            <a:r>
              <a:rPr lang="fr-FR" dirty="0"/>
              <a:t>Association of </a:t>
            </a:r>
            <a:r>
              <a:rPr lang="fr-FR" dirty="0" err="1"/>
              <a:t>vectors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the </a:t>
            </a:r>
            <a:r>
              <a:rPr lang="fr-FR" dirty="0" err="1"/>
              <a:t>columns</a:t>
            </a:r>
            <a:r>
              <a:rPr lang="fr-FR" dirty="0"/>
              <a:t> of an Excel </a:t>
            </a:r>
            <a:r>
              <a:rPr lang="fr-FR" dirty="0" err="1"/>
              <a:t>worksheet</a:t>
            </a:r>
            <a:endParaRPr lang="fr-FR" dirty="0"/>
          </a:p>
          <a:p>
            <a:pPr lvl="1"/>
            <a:r>
              <a:rPr lang="fr-FR" dirty="0"/>
              <a:t>tara&lt;-</a:t>
            </a:r>
            <a:r>
              <a:rPr lang="fr-FR" dirty="0" err="1"/>
              <a:t>data.frame</a:t>
            </a:r>
            <a:r>
              <a:rPr lang="fr-FR" dirty="0"/>
              <a:t>(station, fraction, </a:t>
            </a:r>
            <a:r>
              <a:rPr lang="fr-FR" dirty="0" err="1"/>
              <a:t>diatoms</a:t>
            </a:r>
            <a:r>
              <a:rPr lang="fr-FR" dirty="0"/>
              <a:t>, </a:t>
            </a:r>
            <a:r>
              <a:rPr lang="fr-FR" dirty="0" err="1"/>
              <a:t>bolidos,stramenos</a:t>
            </a:r>
            <a:r>
              <a:rPr lang="fr-FR" dirty="0"/>
              <a:t>,  </a:t>
            </a:r>
            <a:r>
              <a:rPr lang="fr-FR" dirty="0" err="1"/>
              <a:t>diatoms_pct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tara</a:t>
            </a:r>
          </a:p>
          <a:p>
            <a:r>
              <a:rPr lang="fr-FR" dirty="0"/>
              <a:t>Access individual </a:t>
            </a:r>
            <a:r>
              <a:rPr lang="fr-FR" dirty="0" err="1"/>
              <a:t>columns</a:t>
            </a:r>
            <a:endParaRPr lang="fr-FR" dirty="0"/>
          </a:p>
          <a:p>
            <a:pPr lvl="1"/>
            <a:r>
              <a:rPr lang="fr-FR" dirty="0"/>
              <a:t>tara$</a:t>
            </a:r>
            <a:r>
              <a:rPr lang="fr-FR" dirty="0" err="1"/>
              <a:t>diatoms</a:t>
            </a:r>
            <a:endParaRPr lang="fr-FR" dirty="0"/>
          </a:p>
          <a:p>
            <a:pPr lvl="1"/>
            <a:r>
              <a:rPr lang="fr-FR" dirty="0"/>
              <a:t>tara[,3:5]</a:t>
            </a:r>
          </a:p>
          <a:p>
            <a:r>
              <a:rPr lang="fr-FR" dirty="0"/>
              <a:t>Access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  <a:p>
            <a:pPr lvl="1"/>
            <a:r>
              <a:rPr lang="fr-FR" dirty="0"/>
              <a:t>tara$</a:t>
            </a:r>
            <a:r>
              <a:rPr lang="fr-FR" dirty="0" err="1"/>
              <a:t>diatoms</a:t>
            </a:r>
            <a:r>
              <a:rPr lang="fr-FR" dirty="0"/>
              <a:t>[tara$station==4]</a:t>
            </a:r>
          </a:p>
          <a:p>
            <a:pPr lvl="1"/>
            <a:r>
              <a:rPr lang="fr-FR" dirty="0"/>
              <a:t>tara[3:4,]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164288" y="90872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are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manipulating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frame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everyday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</a:t>
            </a:r>
          </a:p>
        </p:txBody>
      </p:sp>
      <p:pic>
        <p:nvPicPr>
          <p:cNvPr id="5" name="Picture 4" descr="http://cdn5.brevesdefemmes.fr/wp-content/uploads/2012/05/achille_tal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628800"/>
            <a:ext cx="1588291" cy="2304256"/>
          </a:xfrm>
          <a:prstGeom prst="rect">
            <a:avLst/>
          </a:prstGeom>
          <a:noFill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508104" y="4365104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6444208" y="4797152"/>
            <a:ext cx="432048" cy="144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156176" y="5517232"/>
            <a:ext cx="1845313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tara[</a:t>
            </a:r>
            <a:r>
              <a:rPr lang="fr-FR" dirty="0" err="1"/>
              <a:t>row</a:t>
            </a:r>
            <a:r>
              <a:rPr lang="fr-FR" dirty="0"/>
              <a:t>, </a:t>
            </a:r>
            <a:r>
              <a:rPr lang="fr-FR" dirty="0" err="1"/>
              <a:t>column</a:t>
            </a:r>
            <a:r>
              <a:rPr lang="fr-FR" dirty="0"/>
              <a:t>]</a:t>
            </a:r>
          </a:p>
          <a:p>
            <a:r>
              <a:rPr lang="fr-FR" dirty="0"/>
              <a:t>tara[2,3]</a:t>
            </a:r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6804248" y="5013176"/>
            <a:ext cx="274585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frame - 2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factor</a:t>
            </a:r>
          </a:p>
          <a:p>
            <a:pPr lvl="1"/>
            <a:r>
              <a:rPr lang="fr-FR" dirty="0" err="1"/>
              <a:t>tapply</a:t>
            </a:r>
            <a:r>
              <a:rPr lang="fr-FR" dirty="0"/>
              <a:t>(tara$</a:t>
            </a:r>
            <a:r>
              <a:rPr lang="fr-FR" dirty="0" err="1"/>
              <a:t>diatoms</a:t>
            </a:r>
            <a:r>
              <a:rPr lang="fr-FR" dirty="0"/>
              <a:t>, </a:t>
            </a:r>
            <a:r>
              <a:rPr lang="fr-FR" dirty="0" err="1"/>
              <a:t>tara$station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Importing</a:t>
            </a:r>
            <a:r>
              <a:rPr lang="fr-FR" dirty="0"/>
              <a:t> data frames</a:t>
            </a:r>
          </a:p>
          <a:p>
            <a:r>
              <a:rPr lang="fr-FR" dirty="0"/>
              <a:t>Format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worksheet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precisely</a:t>
            </a:r>
            <a:endParaRPr lang="fr-FR" dirty="0"/>
          </a:p>
          <a:p>
            <a:pPr lvl="1"/>
            <a:r>
              <a:rPr lang="fr-FR" dirty="0"/>
              <a:t>Data are in </a:t>
            </a:r>
            <a:r>
              <a:rPr lang="fr-FR" dirty="0" err="1"/>
              <a:t>columns</a:t>
            </a:r>
            <a:endParaRPr lang="fr-FR" dirty="0"/>
          </a:p>
          <a:p>
            <a:pPr lvl="1"/>
            <a:r>
              <a:rPr lang="fr-FR" dirty="0"/>
              <a:t>One line </a:t>
            </a:r>
            <a:r>
              <a:rPr lang="fr-FR" dirty="0" err="1"/>
              <a:t>only</a:t>
            </a:r>
            <a:r>
              <a:rPr lang="fr-FR" dirty="0"/>
              <a:t> for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(no </a:t>
            </a:r>
            <a:r>
              <a:rPr lang="fr-FR" dirty="0" err="1"/>
              <a:t>space</a:t>
            </a:r>
            <a:r>
              <a:rPr lang="fr-FR" dirty="0"/>
              <a:t> in </a:t>
            </a:r>
            <a:r>
              <a:rPr lang="fr-FR" dirty="0" err="1"/>
              <a:t>title</a:t>
            </a:r>
            <a:r>
              <a:rPr lang="fr-FR" dirty="0"/>
              <a:t> !!)</a:t>
            </a:r>
          </a:p>
          <a:p>
            <a:pPr lvl="1"/>
            <a:r>
              <a:rPr lang="fr-FR" dirty="0"/>
              <a:t>All data in a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of the </a:t>
            </a:r>
            <a:r>
              <a:rPr lang="fr-FR" dirty="0" err="1"/>
              <a:t>same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Do not mix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 and strings</a:t>
            </a:r>
          </a:p>
          <a:p>
            <a:r>
              <a:rPr lang="fr-FR" dirty="0"/>
              <a:t>Copy and </a:t>
            </a:r>
            <a:r>
              <a:rPr lang="fr-FR" dirty="0" err="1"/>
              <a:t>save</a:t>
            </a:r>
            <a:r>
              <a:rPr lang="fr-FR" dirty="0"/>
              <a:t> to </a:t>
            </a:r>
            <a:r>
              <a:rPr lang="fr-FR" dirty="0" err="1"/>
              <a:t>text</a:t>
            </a:r>
            <a:r>
              <a:rPr lang="fr-FR" dirty="0"/>
              <a:t> file</a:t>
            </a:r>
          </a:p>
          <a:p>
            <a:r>
              <a:rPr lang="fr-FR" dirty="0"/>
              <a:t>Import </a:t>
            </a:r>
            <a:r>
              <a:rPr lang="fr-FR" dirty="0" err="1"/>
              <a:t>into</a:t>
            </a:r>
            <a:r>
              <a:rPr lang="fr-FR" dirty="0"/>
              <a:t> R</a:t>
            </a:r>
          </a:p>
          <a:p>
            <a:r>
              <a:rPr lang="fr-FR" dirty="0"/>
              <a:t>Even </a:t>
            </a:r>
            <a:r>
              <a:rPr lang="fr-FR" dirty="0" err="1"/>
              <a:t>better</a:t>
            </a:r>
            <a:r>
              <a:rPr lang="fr-FR" dirty="0"/>
              <a:t> : Use the </a:t>
            </a:r>
            <a:r>
              <a:rPr lang="fr-FR" dirty="0" err="1">
                <a:solidFill>
                  <a:srgbClr val="00B0F0"/>
                </a:solidFill>
              </a:rPr>
              <a:t>readxl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– </a:t>
            </a:r>
            <a:r>
              <a:rPr lang="fr-FR" dirty="0" err="1"/>
              <a:t>Statistics</a:t>
            </a:r>
            <a:r>
              <a:rPr lang="fr-FR" dirty="0"/>
              <a:t> and Plots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966" y="1219200"/>
            <a:ext cx="444606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Statistics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467544" y="2204864"/>
          <a:ext cx="8229599" cy="1534527"/>
        </p:xfrm>
        <a:graphic>
          <a:graphicData uri="http://schemas.openxmlformats.org/drawingml/2006/table">
            <a:tbl>
              <a:tblPr/>
              <a:tblGrid>
                <a:gridCol w="68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50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Group.1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Group.2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Bacillariophyta_pct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Bolidophyceae_and_relatives_pct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Chrysophyceae_Synurophyceae_pct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Dictyochophyceae_pct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1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0.8-5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2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180-2000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3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20-180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4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5-20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DCM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0.8-5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6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180-2000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7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20-180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03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8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5-20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8525" marR="8525" marT="8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Graphics</a:t>
            </a:r>
            <a:endParaRPr lang="fr-F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923112" cy="494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Graphics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7666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Treemaps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8786A8-A4A6-4436-A93E-A41BFEF4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655804" cy="50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Bar graphs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F0D6B-7438-4876-92FC-C4F83D6C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43000"/>
            <a:ext cx="7894785" cy="52543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656" y="1219200"/>
            <a:ext cx="492668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analysis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43924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789040"/>
            <a:ext cx="4653345" cy="246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5FA2F-1378-4F10-9A2C-24732135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use R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395B8-9D56-482B-901B-567BA5FE23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Script vs. Menu </a:t>
            </a:r>
            <a:r>
              <a:rPr lang="fr-FR" dirty="0" err="1"/>
              <a:t>driven</a:t>
            </a:r>
            <a:r>
              <a:rPr lang="fr-FR" dirty="0"/>
              <a:t> software</a:t>
            </a:r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rerun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new data</a:t>
            </a:r>
          </a:p>
          <a:p>
            <a:r>
              <a:rPr lang="fr-FR" dirty="0"/>
              <a:t>R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and tables</a:t>
            </a:r>
          </a:p>
          <a:p>
            <a:pPr lvl="1"/>
            <a:r>
              <a:rPr lang="fr-FR" dirty="0"/>
              <a:t>Z &lt;- X + Y </a:t>
            </a:r>
            <a:r>
              <a:rPr lang="fr-FR" dirty="0" err="1"/>
              <a:t>where</a:t>
            </a:r>
            <a:r>
              <a:rPr lang="fr-FR" dirty="0"/>
              <a:t> X and Y are </a:t>
            </a:r>
            <a:r>
              <a:rPr lang="fr-FR" dirty="0" err="1"/>
              <a:t>vectors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Tidy</a:t>
            </a:r>
            <a:r>
              <a:rPr lang="fr-FR" dirty="0"/>
              <a:t>" </a:t>
            </a:r>
            <a:r>
              <a:rPr lang="fr-FR" dirty="0" err="1"/>
              <a:t>worflow</a:t>
            </a:r>
            <a:endParaRPr lang="fr-FR" dirty="0"/>
          </a:p>
          <a:p>
            <a:pPr lvl="1"/>
            <a:r>
              <a:rPr lang="fr-FR" dirty="0"/>
              <a:t>Select(</a:t>
            </a:r>
            <a:r>
              <a:rPr lang="fr-FR" dirty="0" err="1"/>
              <a:t>Tara_table</a:t>
            </a:r>
            <a:r>
              <a:rPr lang="fr-FR" dirty="0"/>
              <a:t>, fraction="0.2-5")</a:t>
            </a:r>
          </a:p>
          <a:p>
            <a:pPr lvl="1"/>
            <a:r>
              <a:rPr lang="fr-FR" dirty="0" err="1"/>
              <a:t>Tidy</a:t>
            </a:r>
            <a:r>
              <a:rPr lang="fr-FR" dirty="0"/>
              <a:t> "</a:t>
            </a:r>
            <a:r>
              <a:rPr lang="fr-FR" dirty="0" err="1"/>
              <a:t>universe</a:t>
            </a:r>
            <a:r>
              <a:rPr lang="fr-FR" dirty="0"/>
              <a:t>" : </a:t>
            </a:r>
            <a:r>
              <a:rPr lang="fr-FR" dirty="0" err="1"/>
              <a:t>tidyverse</a:t>
            </a:r>
            <a:endParaRPr lang="fr-FR" dirty="0"/>
          </a:p>
          <a:p>
            <a:r>
              <a:rPr lang="fr-FR" dirty="0" err="1"/>
              <a:t>Incredible</a:t>
            </a:r>
            <a:r>
              <a:rPr lang="fr-FR" dirty="0"/>
              <a:t> </a:t>
            </a:r>
            <a:r>
              <a:rPr lang="fr-FR" dirty="0" err="1"/>
              <a:t>graphics</a:t>
            </a:r>
            <a:r>
              <a:rPr lang="fr-FR" dirty="0"/>
              <a:t> and plots</a:t>
            </a:r>
          </a:p>
          <a:p>
            <a:pPr lvl="1"/>
            <a:r>
              <a:rPr lang="fr-FR" dirty="0"/>
              <a:t>ggplot2 </a:t>
            </a:r>
            <a:r>
              <a:rPr lang="fr-FR" dirty="0" err="1"/>
              <a:t>family</a:t>
            </a:r>
            <a:endParaRPr lang="fr-FR" dirty="0"/>
          </a:p>
          <a:p>
            <a:r>
              <a:rPr lang="fr-FR" dirty="0"/>
              <a:t>Work </a:t>
            </a:r>
            <a:r>
              <a:rPr lang="fr-FR" dirty="0" err="1"/>
              <a:t>environment</a:t>
            </a:r>
            <a:endParaRPr lang="fr-FR" dirty="0"/>
          </a:p>
          <a:p>
            <a:pPr lvl="1"/>
            <a:r>
              <a:rPr lang="fr-FR" dirty="0"/>
              <a:t>R studio</a:t>
            </a:r>
          </a:p>
          <a:p>
            <a:r>
              <a:rPr lang="fr-FR" dirty="0"/>
              <a:t>Document </a:t>
            </a:r>
            <a:r>
              <a:rPr lang="fr-FR" dirty="0" err="1"/>
              <a:t>your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R </a:t>
            </a:r>
            <a:r>
              <a:rPr lang="fr-FR" dirty="0" err="1"/>
              <a:t>markdown</a:t>
            </a:r>
            <a:endParaRPr lang="fr-FR" dirty="0"/>
          </a:p>
          <a:p>
            <a:r>
              <a:rPr lang="fr-FR" dirty="0"/>
              <a:t>Share </a:t>
            </a:r>
            <a:r>
              <a:rPr lang="fr-FR" dirty="0" err="1"/>
              <a:t>your</a:t>
            </a:r>
            <a:r>
              <a:rPr lang="fr-FR" dirty="0"/>
              <a:t> data and workflow</a:t>
            </a:r>
          </a:p>
          <a:p>
            <a:pPr lvl="1"/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8422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554162"/>
            <a:ext cx="81724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Bioinformatics</a:t>
            </a:r>
            <a:r>
              <a:rPr lang="fr-FR" dirty="0"/>
              <a:t> – </a:t>
            </a:r>
            <a:r>
              <a:rPr lang="fr-FR" dirty="0" err="1"/>
              <a:t>Sequence</a:t>
            </a:r>
            <a:r>
              <a:rPr lang="fr-FR" dirty="0"/>
              <a:t> analysis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0B5A1F-2177-49C5-88A5-1408FE51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956376" cy="4786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499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BC92C-C8D7-4B03-A6D3-47E6578D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Tidyverse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3C1513-CBDF-4858-B4BF-0820A514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57"/>
            <a:ext cx="9144000" cy="5558843"/>
          </a:xfrm>
          <a:prstGeom prst="rect">
            <a:avLst/>
          </a:prstGeom>
        </p:spPr>
      </p:pic>
      <p:pic>
        <p:nvPicPr>
          <p:cNvPr id="1026" name="Picture 2" descr="https://rviews.rstudio.com/post/2017-06-09-What-is-the-tidyverse_files/tidyverse2.png">
            <a:extLst>
              <a:ext uri="{FF2B5EF4-FFF2-40B4-BE49-F238E27FC236}">
                <a16:creationId xmlns:a16="http://schemas.microsoft.com/office/drawing/2014/main" id="{C9ADD635-979B-4059-9B51-B4D0CAEB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37112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61DFE-FC07-446E-9218-BBFAD83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and recycle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E9015-2F8C-4EC0-A007-9F32E547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4864"/>
            <a:ext cx="6310682" cy="37444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2A362F2-27E5-4241-A436-D46E876A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628800"/>
            <a:ext cx="5482952" cy="45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Data structures</a:t>
            </a:r>
          </a:p>
          <a:p>
            <a:pPr lvl="1"/>
            <a:r>
              <a:rPr lang="fr-FR" b="1" dirty="0" err="1"/>
              <a:t>Vector</a:t>
            </a:r>
            <a:r>
              <a:rPr lang="fr-FR" b="1" dirty="0"/>
              <a:t> (</a:t>
            </a:r>
            <a:r>
              <a:rPr lang="fr-FR" b="1" dirty="0" err="1"/>
              <a:t>can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one line)</a:t>
            </a:r>
          </a:p>
          <a:p>
            <a:pPr lvl="1"/>
            <a:r>
              <a:rPr lang="fr-FR" dirty="0"/>
              <a:t>List</a:t>
            </a:r>
          </a:p>
          <a:p>
            <a:pPr lvl="1"/>
            <a:r>
              <a:rPr lang="fr-FR" dirty="0" err="1"/>
              <a:t>Matrix</a:t>
            </a:r>
            <a:endParaRPr lang="fr-FR" dirty="0"/>
          </a:p>
          <a:p>
            <a:pPr lvl="1"/>
            <a:r>
              <a:rPr lang="fr-FR" b="1" dirty="0"/>
              <a:t>Data frames</a:t>
            </a:r>
          </a:p>
          <a:p>
            <a:pPr lvl="1"/>
            <a:r>
              <a:rPr lang="fr-FR" b="1" dirty="0" err="1"/>
              <a:t>Function</a:t>
            </a:r>
            <a:endParaRPr lang="fr-FR" b="1" dirty="0"/>
          </a:p>
          <a:p>
            <a:r>
              <a:rPr lang="fr-FR" dirty="0"/>
              <a:t>Data types</a:t>
            </a:r>
          </a:p>
          <a:p>
            <a:pPr lvl="1"/>
            <a:r>
              <a:rPr lang="fr-FR" dirty="0" err="1"/>
              <a:t>Numeric</a:t>
            </a:r>
            <a:r>
              <a:rPr lang="fr-FR" dirty="0"/>
              <a:t> : 1,2.5, 1e-10</a:t>
            </a:r>
          </a:p>
          <a:p>
            <a:pPr lvl="1"/>
            <a:r>
              <a:rPr lang="fr-FR" dirty="0" err="1"/>
              <a:t>Character</a:t>
            </a:r>
            <a:r>
              <a:rPr lang="fr-FR" dirty="0"/>
              <a:t> (Strings) : "Surface","12"</a:t>
            </a:r>
          </a:p>
          <a:p>
            <a:pPr lvl="1"/>
            <a:r>
              <a:rPr lang="fr-FR" dirty="0"/>
              <a:t>No data "NA"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92280" y="90872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are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manipulating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vectors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everyday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</a:t>
            </a:r>
          </a:p>
        </p:txBody>
      </p:sp>
      <p:sp>
        <p:nvSpPr>
          <p:cNvPr id="2050" name="AutoShape 2" descr="data:image/jpeg;base64,/9j/4AAQSkZJRgABAQAAAQABAAD/2wCEAAkGBhQSERUUEhQWFRUUFxwXFxcVFxgVGBwXGBcXFRcVHBcYHCYgFxwjGRcXHy8gJCcpLCwsFx4xNTAqNSYrLCkBCQoKDgwOGg8PGi0kHyQ0MiwyLCwsLCwsLCwuNSwsLCwpLCwsLCwsLCwsLikpLCwsLCwsKSwsKSwsKSwvLSwtLP/AABEIAQ8AugMBIgACEQEDEQH/xAAcAAAABwEBAAAAAAAAAAAAAAAAAQIEBQYHCAP/xABNEAACAQIDAwUJDAgFBAMBAAABAgMAEQQSIQUGMRMiQVFhBzI0cXSBkaGzFBUkQlJTYnOCk7LRFyNUcpKxwdIzQ2OioxbC4fDD0/GD/8QAGwEAAQUBAQAAAAAAAAAAAAAABQABAgMEBgf/xAAxEQACAQIEBAQFBAMBAAAAAAABAgADEQQSITEFE0FRMmGBkXGhscHwBiLR4RRS8SP/2gAMAwEAAhEDEQA/AJ7Y+xoDh4S0MRJiQkmNCSSikkkjU07948P8xD92n5UexPBoPqo/wLT0USRFyjSAHdsx1jL3jw/zEP3aflR+8eH+Yh+6T8qe0KlkXtI527mMhsPD/MQ/dp+VA7Cw/wAxD92n5U9vQpctewi5jd4x948P8xD90n5UPePD/MQ/dJ/bT0UCaWRewizt3MZHYeH+Yh+7T8qI7Dw/zEP3aflT4GvLE4lUUs7BVHFmIAHjJpZF7CLO3cyPxOz8LEpeSOBFHFmjQD+VQkG8Wy3kCKsVybAmABbnQaldPPTnCYmDEzyTSDl0iyphYmBETyHSSU3FnysyqR0XHWKRvjvFBMuGw7RrykkodjDHmKR5iYYltqZHRo7joDdorMzrmsAIRp4c5LsTeTXvJB8xD92n5UY2Jh/mIfu0/KhgtrpK7IBIjqAxSWN4msTYNZwLi+lxT0VpCIdQBB7M6mxJjMbEw/zEP3aflQOw8P8AMQ/dp+VPaBp+WvYSPMbuYy95MP8AMQ/dp+VF7x4f5iH7tPyp9QNLlr2EbO3cxj7yYf5iL7tPyo/eTD/MQ/dp+VPaKly17CLmN3MZe8kHzEX3aflRjYeH+Yh+7T8qeGjBpZF7CPnbvGPvHB8xD92n5Vk22EAxEwAAAlcADQABjYAdFbOKxrbfhM/1r/jNCuJKAq2EKcNYlmuZrOwz8Gg+qj/AtPDTLYfg0H1Uf4Fp6aKJ4RBb+IwXo6KjqcjDoqF6F6UaCioUKePBamOw1gmx8qYrLni5M4aOQgIVYayqp0eTPzenLpbW9eqpLiJTBAQpUAyykBhGrd6Avx5CASAdANT0Attu7h40FWweJRuTYuj4jWZCyMjASBSpHOuLgEG3UKy1nBGWEMJSYHOR+d4mLdXDbOAOJ2gQqSNJGj5Vy5yC3NBLuTlXXhoTa5qK2fitknEoxx7NHHIJo4pIyiCUIqZjKYwSOYvNuBzR1VTMZuNiDI3KYjDySE87JK+Ie/WRGjN6ae7K7mhbWeSRR1RYeVm9MgQD0GsJdV3IhUKTtLdhNrJiMTiccX5mb3PEOPMjtaw4lnY5go117akdmbchnLLG3PTRkZSjqeGqMAR1V5bvzbL2ZluJomY6S4mNySbWOUqpVNOoA2415b3yQyY/AT4VleSQMZGjNw2HAADtbovmAJ6rdAtqpVhoF2mDEYW+ZmOsmhQohQrdBEOhRUKUaC1AUKFPFBQoqM0oodY1tvwmf61/xmtkJrG9t+Ez/Wv+M0I4n4VhbhniaaxsPwaD6pPwLT00y2Ifg0H1Uf4Fp9aiaeEQa/iMAoiaVaiNSkYKKlAUVKNEg0CaUAKJhSilf2HvpHs2fFR40OommM0cqqWVlKqoXTXQKB6eHSrDbRXaLzTzSs+FVgsMbjkYhYXJdM1pDqvObS99BpU1iMoRi9sqjMb9AAuT6BVExpP6lZopJTIGxKRR5UUZg0jtJIyklgDlCLoAo4kihGOXKLA7zoMBV5m42l8wOLhYWgeNgOiJlIHDoU6cRTM7cHKuuU5Y1e/yiyNEAF16RILdNyKjYNkSDDjEnBqI+T5UHl4mcJlz3BMYYc3XRgag8Zt0shnwiSScqTEdCXR2TDsAWXNzmWLQ6kHU6i1CBhWvYiFeatt57bafETpMMMqSOpCTMVWQlmI+DxBgQI0BuW6SCeNzUxups1YFkjyjlY2ySPqS4tmje5N7FCNOAINTO9TRYVcM0UYWRI3zRKQPg8cLMys3SFkEYBPSx+UaZ7SYRzxTcFlAhfsJu8JPVzsyf/0FEMM/IrCmdj9fz6zBi6ZrUCw3EkL0dEBStKPzmYVEaBomFPGiqIGlW0pNqUUFC9HaivSih1je2/CZ/rX/ABmtkFY3tvwmf61/xmhPE/CsLcL8TTWdij4NB9TH+BaeUz2L4NB9TH+BaerRFPCIOfxGEo1oE0YoGpyEO2lFelDhSDTRQNRk0BUXtbebDYdsssoVj8UXZvGQoJA8dMSBvJKpbQCFvKxOH5NeM7pCPE7AP/sD082zKqQOTIIQBo54AggqLcWBItYakEiopsYuIxeFEbBo0R8QWGo4cjH/ALmb0V6bKjXGS+6ZBeONiuGU97zTZpyOlma+XqA6zXO8TfNVHZR9Z0vDaeWjfqTPTdyfEqq5bwYYAnkZssvNN9FDIrxJbUBmNuGUDSpfIEiKxHkEvm/UBYdevmi3juKbbcciMn4g50p6eTQF2AHSWyhfExqNdudZ+9DRpIvR8IVw3/I6a1g51R9bkQhy1HSePvRMc0kU4xIdrsuKBzEof8MypYgKwtkZSARw417++IxccmFlRoJyl8j2J01WVHGjgOAbjhapTZmHKJzwM51dh8ZhzQ5+kVVSe2me8+yzLDmj0nhPKQt0h11y+JhdSO0UwqZm/d7yWSw09oewtomeBJGFmIs46pFJVx/EDT+qvsfANiCZEkaPDYgLOyobOZmussYYaooKgm2pJ4jWvDaqQxJJLgcQ3K4ccpJHyryo6BrMGDkjr1B04V0C8RS4Ug36+U55+FvqwIt0lwNINNsLtSKW2SRGJAOVWViNL6gGngN6KAwOQRvCvpRUuk08aFQtR0KUUFqxrbfhM/1r/jNbKKxrbfhM/wBa/wCM0J4n4VhXhniaaxsPwaD6qP8AAtPaZbDPwaD6qP8AAtPrUSTwiDn8RhUdFQqchBahejFERSijDbOMMUDsls+ipfhnchEv9phUbht28BZoW5KaY/4hZw0xf4zXvmU36rWqR27CxgYoLuhWVR1mJ1ky+fLbz1Rto7rS+4oJIjyxEzTEwg5ikmXKwNs1xl16ix6r0G4jcsozWH3h3hmUIxtc/aTcW7g2bh8bKkha8R5K/FAAxsTwJzsOFuFWjYmHCYeFRwWJB/sFMMZD7pwUkSSCRniIBNgSSCUzDoJsL6DW+g4UNzdpctg4j8aMck4PENHzSD5gD56BOWdSW3v9tIbUBTYSZnw6upVhdToR0EUzm2Or8tmJtOFvawKlFsCp6+B8Yp/ehVAJG0t3gNACiNRe8m3BhMO8pPOtZB1ue9H9T2A1JVLGwjE2FzK7E6jBSpynJxCbFLZdHezMUiQ9Fydbam1hxNOt29yAscbYz9dKqBQjapGg1EYHBrdtx1dZicfgmgwWDhCGTEcus5jGrE86R7joHOCknSrRtVcXJAvJhImOYyLyhvYA5UDgDj0kFbdDDjW1iQLKdydZQLdRtIvbWx4pp4kw0SpJDIrSTRqECKNeTuoAdzpzejpt02eordeKMYZDFmyvd+docxPO0Gg1HRp03N7mVrpcLRFKmFvecrjK5rVCbWtBahQFC1apjgvRiio6UUFY1tvwmf61/wAZrZaxrbnhM/1r/jNCeJ+FYW4Z4mm8bt7DjbB4YnNcwRE69campP3gi6m9NJ3W8Bwvk8XslqTJpLVew1ms0Kd/CJHe8EXUf4qA2DF1H+I1SN4e6i+cpgQhVdDNICwY/wCmoIuv0idegW1LjdPuktJKsOMVFLm0cqXVC3AIysTlJ6DexOmml4f5OuXNrLTgbLnyaS4e8MXUfSaP3ii6j/EakKF6s5j95TyKf+okcdgxdR/iNVzae4siEvs+VYixJaKYF4SxNyy250ZPTbQ9Qq6Gqxvrvd7jjCxgPiJQeSQ8ABoZX6kX1mw67Ra9X9p1k1C0v3LpKTPJNs/GIcfNC3utcrCLmiMobRsQ1iVOZhmI8+lem1Nnz4WdsThUMscms8A4kjTlU+l1gD030p2Ow3Ku4kPLTy86SV9co6+zhzVHV1CpvdbemWEvh5EkxEUAB5RFzOiG3fLxZRwuOHorLi8C9MZ0F+hEtwuNSqSh+IMncBv5g5eMvJNwKygoQeonvfXTraG9uEiW7TIxOgWMiRieoKt/XaovH4nA4slkw4xbqLsUXJYa9/I2Wx0NhqeymPc63XTJ7rZQHkLckBqI0uRmGa/O6ib6DtNCzTp2LG48vz+IRzNewtJ/D4zFzi6Qrh1PAzkvJbr5JLZfEW81eWJ3MSd1fEyyzMvegERIvTzVTUHTjmvTTZG8jhjCWbES5QQoCgq4Z0kDMoCpGMqtc6jPbnaCnW093Z8TC4lxBV2HNWK6xKb3s3xpdNCSRxuAKWqNuF/PeS0I7yY2fsmKEHkkVc3EjVm7WY3LHxmk7X2SMRC8TMyhxYlDY/8AkdYOhpju1s2eJbTupsMqpHfIAOFgVGQDgAPTwAnBVRJDXBvJ2BG0jNzJDysmCxKKZIUDxyICiyQ3yAlAbKwNgQNPRc2/3ni+R6z+dZjs7fdYMfNiDA8sTqIUeMgsqRsSzBD3wZ9b3Giir7s/ugYCdC64mNcouwkPJsvjV7H0Xro0eqEBe+sBNToliFA+UkhsiL5A9J/Ole9EXyB6T+dVeLusYIy5G5WNSbJNJGVibtvxUdpA69KuSsCARqCLgjUEHgb1Ms43JkRSpnYCNPeiL5A9f50PemL5A9f508oqWdu8flJ/qPaNRsqL5A9f51zrvMoGNxIHATygfeNXStc170eG4ryiX2jVixbEgXl9FFUmwnQW6x+BYXyeL2S1Wu6ht8xxLhkNmnBMhGhEI0I+2eb4g9WLdc/AsN5PF7Jayjf3FH3wxJkOiZFHYgiVx62Y+Mmp1CVp3E0YdA9WzbbyAnw8rrIYVJGHQTSngFRTounEtY6dQJprJjLsVOqGw6rA21v/ABH7IrYu5ts6B9mAiz+6c5m6yxzI0Z7FWyj09NYvtrZrYWeXDSmzRmwJ0zL8Rx2FL+c1UaFlE1Jis7sDt0m/7kbZOJwUbuc0i3jkPW8ZylvtCzfaqfqg9yJicHI1iFedipPTaONWI7MykeY1eS2laVvYXg57BiBtK3v3vW2FiVIbe6JrhL6hFHfzEdS3AA6SR21kmK2hIAXkdpsQ7ckrObk5WZVHYoGp7Saldq7ZGKxU8wa4zmNACDaOMlV4fKOZ/t1AbYwpeI2KKRIxDOctuceDdBOlFKNLImfrA1etzKnLPhv+ekk8HhQi2vmJN2Y8S3SfyHQKn9zsJIuFTFwi8wmlkVeHKRMwR4SfpCMEHoYKeuqRgtruYZOUBzIps41VtLDnDS9yK1bdPCclgcOnVEpPjYZz62rnP1PjWoUaRpGxzX9gfwzRw6iQ7l4w2orQZ9oYWSJ8NiSHkjlbkmEtspyNY84lbGMi+YEW6oHA7clyNFBHPAqE3TkFnkizXYqAJAyrrcZoza+lxarNitlcjiosWis6RszyQLrznXI2IjX5wCxI+NbTXjP4zYmEx6piFN2t+rnhYpIB1ZhxA6VYG2otVWGrUcdT5ib9R2Pn9jC61GTQ7Sh7G25gsL+qjSblW1fPCVldvlNmtfU+KptdqYmT/CwpUdDTyKg8eWPO38qe4/c/FWyrLh8SvycVDY/xx3U+PIKp+K2ARiDCdnwsyrmkGFxTLlDHmg3CqGOpCniBfTparRCAu+3cn+1l61hsD+fOWXA7MkZ1lxEodlvkSMFIkNiCbXJkaxIzMfEBTvamHeSIojZC9lLDiqk88r9LLcDqJB6Krmy2jwjAOcZGiKVSOaMmJATcnNCpVuHFmNteupJ99MGLXxMfpP5VlF2N01HltLw623+cquM7nU0onEEudsNkCRuigMjR5tAObnFiBca2HCobZ2AdQGUQP1MVYN6dbGtf3IlWZcRPGcySSgI3WsUaITr9LP6Kpu+OzBh8cQukeJUzKBoBIDaYDsJKv9pq6rA1C1hU3P1nOY+nZSaew+krmIWZ1KlIiDobs5HoyipDYm2toYaFYY8SgRL5VMQk0OoTM+oXsHC9C1GBRR6Kv4tYGp4l6Ysmn55zRNyd9fdl4plEeJjF2Ud468OUjvrbrHRerVWGuzoySwnLLEc8Z7RxU9asLgjtrZNgbYTF4eOePQSLex4qw0ZT2hgR5qF16PKbyMN4avzkv1Ef1zXvR4bivKJfaNXSlc170eG4ryiX2jUMxWwm6luZ0DusvwLC+TxeySs57sewCsi4le8nTkJOoSAExN5xdfsitH3X8Cwvk8Xslr129sZMXh5IJO9kUi/UeKsO0MAfNV9rraJWyteZf3ItsnDyDDSaJiACl/izgar9pAPOnbWk7c3XwuLy+6IUkK8Cbhh02DKQbdl7VgmNaSHPG90xGHcKSOh1YZZB+IGts3N3vTHYNZyVVkFphewVlFydeCkc4Hq8RqFJmNw24l2IRQQybESdwuESJFRFCIgsqjQADorO97u6tGrGDBqJswZGmJPJg2sVS3fm3TcAXHGo/erfRscWhw5KYQGzOLhp7cQOlYvW3qqo7YhC8jYaAsABw1W9vOAaI08MSudoJq4pVblrv9Iz2RzJo7cJoVJ4d8gsf5H0167ElWaWZ2UXDDLm52XiDY9GovXmZQixve5ikkS56cyuy+k5beOl7Jw/I4mSPoMat5xa/rLVqXQgdL/UfzeYX1DHrb6H+LR9t4XgK/KKroCeLDoHHxVq+zsRG8SmFgyAZQR9HSx6QRbUHUVnOGiz4nCr1zq3mjDSf9taeBXA/rKsDWp0+oF/f/kJcKW1InuYLVC7Ytg1kxcLmIrzpEUBkmNwAGjJHPJIAcEHXW9TdNNrbLTEQvC98ri1xxBBBBHaCAfNXI4PENQqq4YjXW3brCpAO8oeM382hLciYQX4LFGhyg8AXcEtbrFvNVs3MjHuOJ7ENKOUkZiWZ5G76QsdWzWuOwiqZh9wcUcXybtfDIylpCAhkWwJQBSTfivR0nsrTkQAAAAAaADQADgBR3jOOWqiorZr66fK/n9JqxLYZsooIRbe/X5mGtUrfbDxyGeNivKOmHESkhSzlsWlsx70ANnJOgy62vV1FRm092cNiHEk8KyMq5Rmva1ybZb2OpPEUM4ZjFwlfmuCRY7TEwuLR3u7tLA4PDRYb3Xh7xKAx5aMXbvmPfdLEmqLvzttMVtGMQMrx4WMhnUhlLy2uARobADzg1St5dhiLFyYdFs3KHIBoOTezpr2A28xqb2bs5YYwo16Ses9derYFRWy1VOlgfeB8bXCIU6mOMRi0jF3YL4zalRyhgGUgg8CNRTDZgSReXfKWN++tZFBtkF+Gg17SaXseMAOyWyPIxQDhbRTbsLA0VDknyg6thOVTDE6x9Vo7j+KcPjYdTGjpIvUGkDZgPHlB81VWeZUUsxsBqTWg9yvZRjwjTuuV8U/K2PER2yxA/Zu32qy40jKB1l3DVOYnpLmRXNO9PhuK8ol9o1dL1zRvT4divKJfaNQDE7CHqe86C3XHwHC+TxeyWpQVGbreA4XyeL2S1J3rSuwlZmZd2Lc8yR+7YBz4xaYD40Q1D+ND/t/drKt3MPK/KKHZYXsJQCQHAOZUNuOuv8A+10Nvrtv3LgpZFtnICRg9MkhyJp02JvbqU1kOCwixIEHRxPWek+c1swtEO1zsJixuJNNAo3M9VS2g0A0FqabXgZo7pq6EOvaVPDzi4p7QJouRcWgFWKsDK3g7yTKpRlXmyFWFiDGuRbdYPN9Bp/tEZcVA/ys0Z84uPWaPZkgead+oiMeJRr6zR7wf4Sv83Ijeg2P86zBbIT6+02Fr1Qvlb3H57Sc2BFmx+H+iJW/48v/AHVo1Z/umL7QXqXDyH+J41/pV/Jry79WNm4gR2UD6w5w4Ww49YqjryeQAXJAHWdB6aQMdHlLZ0yji2ZbDWwub2GtcwFJ2m+8c2oVE7b3jiwigyElm0RFsXa3HQkAAdJJA8+lReyd/wCOWVY3ieLOcqMWV1LHgpI70ngOIv01qTB1nTmKpt+e/pLBTdlLgGw6y1UKhMZvbBHcBw5GhysiqCOIMrsqA9l79lRx3+QnmtB5pJZT/wAUDD0E1JMHXYXVTKcwklt7c/DYwhpkOcCwdWKNbja40OvWDVD3j3flwk6RwzMY5EJUzAPz1POTMAD3pB9NXGHfzDXtK+Q9BCTZTftaJbejqpxvhs0zYUlBd4iJo+sldSo/eQsvnFGuF43E4DEU1rFghNrG9rdx8N9JmxFJaqEAC8yOTZUkozGKI3Y3ysyEkEqbg3GtvHVi3W2bi8crrhkgTkSEZZHYFermqvDQ6/RNMMDtFRI0V9WJdD0FX5+h67k1YtytrJhNp3kcRx4mLKS3NTlFYFOcdL2BHn7a9Nq3RM6H4wPSIqVOXUGm43lh2V3JAWD46blraiKMGOK/ab5n9VaIq2FhQo6GsxY3MKqoUWUQVzRvT4divKJfaNXS9c0b0+HYryiX2jVjxOwl9PedBbreBYXyeL2S1JXqN3WHwHC+TxeyWpTLWpdhKjM47sM5AwS/FM5J6syrZNftGqia0vuk7sNjcCyRj9bGRLGOkst7qO0qSB22rJtk7SEq2Oki6Op0Nxpe3/tuFE8E41WCOI0ybONto+vXhisYsdr6k8FAux8QpOOx6xDW5Y6Ko1YnqAplHsl5WEsrFGtZVjNiBe9i3SePprazdF3g9EHifQfWNNiYlgjCNCzM7Nc81VvwuSNTpwF6ezxZoZbnMShu3BbgEhVHUD09fX0O/cTN/iPmHyVXID+9qSfFcCo7aW0buMNENWsrHoVSNQB1hfRVRGRf3fCXg8x7r8fz895atyJR7pkdiAq4VCSTYC7liSTwHNqW25t8vkTDu6ZjcsFAZ1toIwVaQi9jnWMjtqK3X2e0kk6o2RckKs2UMcmaYlFvoGOmpBtrpe1XfAbMjhBEa2vqx1LMetnN2c9pJry7j1WmnEajNqRbTpsN/tD+DBNFbSof9JyT6yIuvxsQWlb+F2kHs/EKc4PucwowbOysPmgIfMct7irfloZaCniNciwNh5TVlmW90FzFjs8gOSSJVRrXF1LZl9Jv5xRbr7B93a6iFG5zWsSw1CrfjrYk9HDprS8ds2KZcsqLIt72cAi44HWvaHDqihUUKoFgqgAAdQA4VvHF8uGFJFsw0v0t3t3/AOzYmLqpRNEWsffWV7Z+4WFi4K7m1iXkfh1WUgW7LWqRTdzDDQQp5xf+dSeWjC0MfFVXN2c+8x5ZH+8cHTDH/CKVHslF7wvH+47W/hJKnzipDKKIrVfNfufeK0x3ePd4x48KCFCHlE7YWYnKLdKMWTxZaeMyMcjWJIvlNjpwvY9FXTfPYnLQiWMXlgu624stv1kf2lGnaBWcbb/w1niPOjIYEdKNxv2cPXXq3AOIDE4S58S6N5+fqPnAGNoHmgdDt8Zcd0t6XwckcUjF8K7CMBjcwsxyoVJ15MkgFTwvcdIrWq5wxu1Q+F5Qccyi3SGDA29Vx4xXQGw9sJisPHPGebKuYdYPBlPaDcHxVsxSqGuuxmvCM5Sz7g2j8VzRvT4divKJfaNXS4rmjenw7FeUS+0ahWJ2E30950Fus3wLC+TxeyWpNmqM3WX4FhfJ4vZLUnlrUuwlZhXqi769zCPFuZ8O/ufE8SwHMc9bAag/SHHpBq9ZaBWpg22jEXmAtu9NhsU64rK02RGVlN1yNmHN0Gt1IOn86cYjFrGpZzYDjQ3s2kZNpyTX5glOFUcRlQZb+eUNVbxs/unFJEP8NTr1G18x9RX00VpVCtMX3P3gWtRD1j/qB7W6SzYecOqtrZgCL6Gx11FR+zNkcm7yMczuxt2KTf0nSpJRXljZckbMOIBsOtjoo85tWhgPEekwozaqvWW/caC0Mknzspt+7GBGPWrnz1ZQ9Rm7ojGGiWJgyogS4uOcoAYEGxVr3uCAdaksteGY+ucRiqlVupP9fKdhTXIgUdIq9C9EKWoBrHLNYktQzUeSmmN2jDDblpY478M7qt/Fc61NVLGyiNrHWejz0iNlZQykMDqCCCCOsEcRSstPaLWKzUovSVpVqWkWsZ4/ESKo5FA7lrc5sqr0526SBbgupJHDiM22jshoJpcO5BV1MkZC2XLJcOoUk2CvfS50IrUylVnf3BgwpOBrA4uf9OS0b+YEo32a6L9PY/8AxsWqnwt+0+u3sZkxdLmUj3GolBOxLPGQbKmXMvyigsjePX1CtA7keOynE4XoRhNH+7JowHYGUemqoal9w8Rk2pGPnYJU86lJR/JvTXqGKpjlkiBcFWY1QD1H9zW65o3p8OxXlEvtGrpeuaN6fDsV5RL7Rq57E7CdBT3nQO6x+BYXyeL2SVJ5qjN1j8Cwvk8XslqVvWtdhKjvEXrwxmJyRu/yFZv4QT/SnF68MfDmjkX5SMvpUj+tPGnPcmHZsGuXvzkcdecsHJ9JNO8PsoI6MD3kZT1g5vxemvXZDXgjvxyKPOBb+lPKOKgsD8Jzb1WBK+ZiLU42ThuVxUCdCsZW8UY5v/IyeivO1TW4MGaTETHoIgXxIM8n+5gPs0I/UGK/xsBUYbn9o9dPpNGApcysPLWW1IgGJAALWubC5toLnpsKVXoBQtXjN7zqLRFBWtSjQFSEaCeXKrNa+UE2HE2F7VjL4szEzSNmaQZmY9H0B1KvAD/zW0q1ZVvHszZsGNJmlYqzZmw8KDKh0vnYNoL65VGbXxUf4LURWdSCTbSwudNx6+2nwmzC4oYZi5W/2ls3Awjx4XnXCu5eNT0IQvR0AtmYD6V+mrJek4PGRyxq8TKyEc0qbjxdluror1vQjEVGqVWZhYk7TK5zMW7xINLvQzUM1UyEBrw2jghNFJE3CRGQ/aBF/NenGaqj3QN9BhIjHEw90SDmj5Cn/MPUfkjr16K04ajUrVVSlv8AmvpEbCVfBSFo1Ld9azfvLdW/3A1K7oLfa2Ft8VJmPi5PL/MiqtupiC0JvxDnj2gN/Mmr13McOXx88nRDCsV/pSNnPqSvZ6r3w9z1tOcw9PLiSB0vNSrmjenw7FeUS+0aul65o3p8OxXlEvtGoBidhD1PedA7rj4DhfJ4vZLUlrUbuufgWF8ni9ktSZNal2ErMIigRR3o71KKYV7iOHxGIwx/yZWy36Y3OeM+g17VY+6tslo5Ex8a5lA5LEAccl+ZJ5ibfw1WYpwyhlNwdQaMYWoGS3UQBjaRSpm6GIx2JEcbOfirfz9A85sK89wu6LFBGMPiFyDMxEq3YEs2Y514jjxF+HDpqK3wxVolUfGbXxLr/Miqa1CuL4anjF5NTYa+s38OXIhfvOmMHjElUPG6uh4MpBHpH8q965t2XtmbDvnhkaNvomwPjHBvODV62P3YpFsMTEJB8qPmN48p5p/21wGK/TlenrROYex/j5+kMCqDvNWaiqtbO7o2Bm/zhGeqUZPX3vrqC7ofdBESchhXBkcc6RCCEU8ApHxiOnoHadBdHhuJqVRSyEE9wR6xyw3iN/u6PyRbD4RueNJJR8XoKp9Lrbo6NdRlZkJNybk/+3rzLUAa9EwWBpYOnkQa9T1Mzlryy7ob3S4GS450TEcpGen6Q6m7fMa3DZm0I8REssTZkcaHge0EdBB0Irm7PVq3D3zODmyuSYJDZxxyngJB2jp6x4hQvjHChiFNWkP3j5/329pJWtoZuOWgAahNr78YPDi7zKxIuFj/AFjEdBsvAeMis43l7p0+L/U4VGiR+bpzpXv0c3vb9S69tcthOF4nEnRbDudB/fpLCwEtu+fdFjwwaKArJPwJ4pGe35TfR9PUcnw4aeYtMxLMcxLE3e/b01om4vcddysuPBROIg+O375HeDsGvirU9tbnYXFRCKWFCqrlQqArIBoAjDvbdXDsrvMBgaWCWyi56nv/AF5ShiWmFbFnEaYhzoFkN/Mo09OlbP3O9gthsGvKC0szGaUdIZ+CfZUKPHes+7nm6IkxsyEl4MJiGZmYd+6NkhU9B70ufEvXW02opWq5gFEzUqWVmc7mCuaN6fDsV5RL7Rq6XFc0b0+HYryiX2jUMxOwm6nvOgN11+BYXyeL2S1JFKjd12+BYXyeL2S1KZq1rsJUZ58nSlFHno81PGnjPhQ6srKGVgQynUEEWII6QRWN7ybkTbMZpYQZcGTcji8V+vrX6XptxO1lqS1TRyhuJB0VxlaYVu7sKLaeNWNzmiXDu5ynKQSQikdRDEGx6tQaPb3cNxMZLYZ1nXiFb9XJ4teax848Va1sndDC4aeSeCPk3kXKwUnJa4bROC6gcKmSad3LsWipoKahR0nJ+09jzYdsk8TxN1OpX0E6HzUxrrvEYVJFyyIrqeKuoZfQRaqjtfuTbOmueRMTdcLFB/DqvqqF5ZOc6KtpxHcJgJOTEyqPpKjesZf5VjuPw4SV0Rs6ozKrDQMAxAa3aNfPTxRuVostOdnYYSyxxlsod1Uta9gzBc1um171ad+txBs14gXaVZFJzWEfOU2Zbc7oKnzmlFKetO8Hs2SZgkUbyOfiopY+gV5vIvQoHnJPr09Vb73M988NiIUhRUixCpz40QRq2XQuuUWOliRxFz0a0jGlE3e7iGKls2JZcOvV38hH7qnKvnPmrVd19w8LgB+pj59rGV+dIfPbmjsUAVYr0WaoxQIuteleXCvUGlHjPZmyYsOhSFAilmcgXN2c3ZiSbkn+gFPKFCmigrmjek/DsV5RL7Rq6Xrmjenw7FeUS+0asuJ2Esp7zoPdZPgOF8ni9ktSZSo3dQfAcL5PF7NalOns6f6f1rUuwlZ3iDFRKK9TTfNrTxp6laSy0YNKpoogLRlaGam7bRiBsZEB6i639F6UeOQtEy0EkBFwbjrGo9NDNSikPvJsdsRhZoY5DG8iFQ+uh6jbWxHNNugmuaNvbvT4SUxYhCjDUdIYcAysNGHb/Wuq3NZH3csSobC3UNmWS44NYGOxVuKnU9h6QakI0yTCIM4zGw67289+itY312guP2QspDCXDyxrzwFzu65WyWJDBr5tD8U9VZI7C/N4dF9DV47mbGcYrAFyvuiLNFw0li5wtfQEqTcjWwp4pTMRGA5VdbaX6CRoT4r3NaX3Dtko+JkmdhmjjtGnScxytJ4gOb42rMZEIJBFiNCO0aEU/wBibYlw0qzQMVkU6dNwdCpHxgb8KRinVqqKGSq7sfexDFH7qkggnZbvFyyXU+c3GljY8L21tXl+knZ+YL7qU3NrhXKXvbv8uW3be1QjyzFKVVel34wl2CSNMVOvueOSe32o1K+uvD9IEQPOw+NUfKOElt6hf1U8UtNCoTZW+mExD8nHMBJ83IGifzJIAT5r1N00UFc0b0+HYryiX2jV0vXNG9Ph2K8ol9o1ZMTsJbTnQu6h+A4XyeL2a1KVE7qn4FhfJ4vZrUqj3rWuwlR3gJrytXoTXhenjT1FQG8G8LpLHhcKqviZgW598kUQ0Mz21IvoFHE+ubzVmg3zwse2nl5UPDNCsJlF+TSRW4Z7WKm3fC4BPjpRwLy4f9GRSWOLZ8W/+qxEYP0YUIRR5iesmvb/AKLwPD3HhvuY/wC2pVZAQCDcHUEagjoII4ijvSikA/c+wYOaKNsO/Q2GkeEjzKcp84NUnfHYeMw7cpLisTPhrAcokhjaK2n6xI7Bh/qW8dax0V5SpcEHUHQg6g34iosuYWklbKbzHJNr4+KIrBi5HHG0mR3t1JKyki4PTfxiqltvEy4pVMsss2Vr2diWA4OADoDpw7KvW3tie48RyS35GQF4fogGzxX6lJUj6LAdFVTa8GSUMoJ5S91VSTmW3OAHWDr4hQla1WnU5Tn4GGBSpOnMUb/KQmC2PhyTn5Vl6BGyIwI4hhImo7R6DUturi4cBjVmMLTAZsqhwZE0sHvZVY8RqB32mopDJIBcxSWGvBT57Zr+qkqwIzA6HW/Z11qFcnYyv/Fpn8+kZbShjxGMlk/WRJLIz5SqtIAxLEgXRW1PC/nNOcZgYI1HIxvoNXmZSzEjiVTmxqOoZmPX0V5o6SSxlyRGMwDg5QWI4ZugWB169KsMex4tCFJsQRz2IJGoNibHXWoVsXk0MVLCqSSvSM9kbuqApkjDNoqR2HE2AuPjOxtodBe3Wa1Ld/ufRqofFhZX4iLjCnUMvCRh8ptOoCorcPZ3KYlpG72ADKP9SQEX+ygP3nZWh3qeFQsOa+528vhKMXVynlJoBv5xUcYUWUAAcABYDzClUjNob8Kh9s76YPC35adAw+IpzydGmRbm+tbZgjrbe70GLTJiI1cdBPfKetW4qfFUTuFPII54JXMvuXENCsjG7MgCsuY9JAax8XZVX213W3cFcHEUv/mzgXA61iH82PmqJ7l2DlfHiWLPySB+XlJOVywNkJ4SNnIbstUc1zYS00mC5m0mzVzRvT4divKJfaNXS9c0b0+HYryiX2jVmxOwip7zoPdZvgOF8ni9ktShqh7B7pWAjwsEbz2dIY0YcnKbMqKpFwljqDUge6ps79o/4pf7KvWottxKyp7S1s1eZNVdu6ns79oP3Uv9lIPdR2d+0H7qX+yn5idxFlPaWmWIMrKw0YEHo0IsdfFXPe9Wyxs6c4cuJYwOboQ6qdQrgjK2h4qT5uFa4O6ls79oP3Uv9lE3dQ2aeM9/HFKf+yos1NhYkSaM6G6zIdlbxywc3C4t4Qf8sm6dB0jfveHRVxwfdXxij9ZFBLxNwWiOvej4wsPX19NWTG7+bHmFpWSQcOfh3f8AnHUFPNu63Rk+rXEx+pQB6qhcDZ5bnVvEntJHDd2BdOUwkg68kiP+LLTsd1vDdMOIH2Yj/wDLVZMWwejE4geec/iQ0Auw/wBqxHok/wDppZz/ALCPaj2ae++O/UGKSMRwzZ45A4LCNRlIZXH+IeKn0gVVcXvNkUtyLW/eXrtwF6sg94/2qcjqtIP5Qg0+we1NhRFWRiWUgqzriHIINw1mFr314VnqUadVg1Qj3l6YgUlK07/KUVdvTMpcQtGny2jd1HbmACjz002VsiWeNeThmxBNrBVPJg9ptkH2jWxfpO2d0z3HDWKX+ylr3T9nAWE9gOAEUtvwVclKgnhNvWVHE1W3/PtKlu53LsUX5XEyrAQpESx5ZWRjoWIIyHmZl6eN9LV4Y7uNYiJy2HxHKgi+VmaBr9Nsl1Pqq6/pQ2d+0f8AFL/ZQ/Shs79oP3Uv9lXZqdrXFpnzPmzdZQ8Nu5tXDZuTGKXNbNycsUl7Cw+MTXq0+2eBOO8yAetU19NXKfur7OW1pHe/yY308eYCvWPuqbNIvyxXsMUt/UpFN/5gaN85bzG3Kg+kzTG7K2jNpJDj5r6Wcy5deOjMBakwdz/aJ0iwYj7XeMeoNetN/Shs79o/4pf7KX+lPZ37Qfupf7KV6fe/rG51ToLfASrbp9yqcTB9oiCSMDSPM7c7o5q2Qjx5vF01qUGHVFCooVV0CqAoA6gBoKq36VNnftB+6l/so/0qbO/aD91L/ZUs6dxKTmOplsrmjenw7FeUS+0atr/Srs79oP3Uv9lYft7ErJip5EN0eaR1NiLqzsQbHUaGs2IYECxk6YIn/9k="/>
          <p:cNvSpPr>
            <a:spLocks noChangeAspect="1" noChangeArrowheads="1"/>
          </p:cNvSpPr>
          <p:nvPr/>
        </p:nvSpPr>
        <p:spPr bwMode="auto">
          <a:xfrm>
            <a:off x="155575" y="-2560638"/>
            <a:ext cx="3676650" cy="533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 descr="http://cdn5.brevesdefemmes.fr/wp-content/uploads/2012/05/achille_tal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628800"/>
            <a:ext cx="1489022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mathematics</a:t>
            </a:r>
            <a:r>
              <a:rPr lang="fr-FR" dirty="0"/>
              <a:t> - 1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3212976"/>
            <a:ext cx="8229600" cy="25698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Concept of data frame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correspond to a </a:t>
            </a:r>
            <a:r>
              <a:rPr lang="fr-FR" dirty="0" err="1"/>
              <a:t>vector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, </a:t>
            </a:r>
            <a:r>
              <a:rPr lang="fr-FR" dirty="0" err="1"/>
              <a:t>characters</a:t>
            </a:r>
            <a:r>
              <a:rPr lang="fr-FR" dirty="0"/>
              <a:t>, dates</a:t>
            </a:r>
          </a:p>
          <a:p>
            <a:r>
              <a:rPr lang="fr-FR" dirty="0" err="1"/>
              <a:t>Creating</a:t>
            </a:r>
            <a:r>
              <a:rPr lang="fr-FR" dirty="0"/>
              <a:t> new </a:t>
            </a:r>
            <a:r>
              <a:rPr lang="fr-FR" dirty="0" err="1"/>
              <a:t>vectors</a:t>
            </a:r>
            <a:endParaRPr lang="fr-FR" dirty="0"/>
          </a:p>
          <a:p>
            <a:pPr lvl="1"/>
            <a:r>
              <a:rPr lang="fr-FR" dirty="0" err="1"/>
              <a:t>strameno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+</a:t>
            </a:r>
            <a:r>
              <a:rPr lang="fr-FR" dirty="0" err="1"/>
              <a:t>bolidos</a:t>
            </a:r>
            <a:endParaRPr lang="fr-FR" dirty="0"/>
          </a:p>
          <a:p>
            <a:pPr lvl="1"/>
            <a:r>
              <a:rPr lang="fr-FR" dirty="0" err="1"/>
              <a:t>diatoms_pct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/</a:t>
            </a:r>
            <a:r>
              <a:rPr lang="fr-FR" dirty="0" err="1"/>
              <a:t>strameno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608760" y="1374614"/>
          <a:ext cx="4078040" cy="1704975"/>
        </p:xfrm>
        <a:graphic>
          <a:graphicData uri="http://schemas.openxmlformats.org/drawingml/2006/table">
            <a:tbl>
              <a:tblPr/>
              <a:tblGrid>
                <a:gridCol w="56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2" descr="RÃ©sultat de recherche d'images pour &quot;one dimenssion matrix addition&quot;">
            <a:extLst>
              <a:ext uri="{FF2B5EF4-FFF2-40B4-BE49-F238E27FC236}">
                <a16:creationId xmlns:a16="http://schemas.microsoft.com/office/drawing/2014/main" id="{55840C65-CE60-49A7-A070-B75434C9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7322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C7C2E-EE0D-4618-8125-7CABAB4EAD42}"/>
              </a:ext>
            </a:extLst>
          </p:cNvPr>
          <p:cNvSpPr/>
          <p:nvPr/>
        </p:nvSpPr>
        <p:spPr>
          <a:xfrm>
            <a:off x="6948264" y="1297322"/>
            <a:ext cx="1738536" cy="191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mathematics</a:t>
            </a:r>
            <a:r>
              <a:rPr lang="fr-FR" dirty="0"/>
              <a:t> - 2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Small data set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correspond to a </a:t>
            </a:r>
            <a:r>
              <a:rPr lang="fr-FR" dirty="0" err="1"/>
              <a:t>vector</a:t>
            </a:r>
            <a:endParaRPr lang="fr-FR" dirty="0"/>
          </a:p>
          <a:p>
            <a:r>
              <a:rPr lang="fr-FR" dirty="0"/>
              <a:t>Enter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c()</a:t>
            </a:r>
          </a:p>
          <a:p>
            <a:pPr lvl="1"/>
            <a:r>
              <a:rPr lang="fr-FR" dirty="0"/>
              <a:t>station &lt;- c(4,4,72,72)</a:t>
            </a:r>
          </a:p>
          <a:p>
            <a:pPr lvl="1"/>
            <a:r>
              <a:rPr lang="fr-FR" dirty="0"/>
              <a:t>fraction&lt;-c("</a:t>
            </a:r>
            <a:r>
              <a:rPr lang="fr-FR" dirty="0" err="1"/>
              <a:t>Nano","Pico</a:t>
            </a:r>
            <a:r>
              <a:rPr lang="fr-FR" dirty="0"/>
              <a:t>","</a:t>
            </a:r>
            <a:r>
              <a:rPr lang="fr-FR" dirty="0" err="1"/>
              <a:t>Nano","Pico</a:t>
            </a:r>
            <a:r>
              <a:rPr lang="fr-FR" dirty="0"/>
              <a:t>")</a:t>
            </a:r>
          </a:p>
          <a:p>
            <a:pPr lvl="1"/>
            <a:r>
              <a:rPr lang="fr-FR" dirty="0" err="1"/>
              <a:t>diatoms</a:t>
            </a:r>
            <a:r>
              <a:rPr lang="fr-FR" dirty="0"/>
              <a:t>&lt;-c(17165,59786,6951,3815)</a:t>
            </a:r>
          </a:p>
          <a:p>
            <a:pPr lvl="1"/>
            <a:r>
              <a:rPr lang="fr-FR" dirty="0" err="1"/>
              <a:t>bolidos</a:t>
            </a:r>
            <a:r>
              <a:rPr lang="fr-FR" dirty="0"/>
              <a:t>&lt;-c(12,1293,3,494) </a:t>
            </a:r>
          </a:p>
          <a:p>
            <a:r>
              <a:rPr lang="fr-FR" dirty="0" err="1"/>
              <a:t>Creating</a:t>
            </a:r>
            <a:r>
              <a:rPr lang="fr-FR" dirty="0"/>
              <a:t> new </a:t>
            </a:r>
            <a:r>
              <a:rPr lang="fr-FR" dirty="0" err="1"/>
              <a:t>vectors</a:t>
            </a:r>
            <a:endParaRPr lang="fr-FR" dirty="0"/>
          </a:p>
          <a:p>
            <a:pPr lvl="1"/>
            <a:r>
              <a:rPr lang="fr-FR" dirty="0" err="1"/>
              <a:t>strameno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+</a:t>
            </a:r>
            <a:r>
              <a:rPr lang="fr-FR" dirty="0" err="1"/>
              <a:t>bolidos</a:t>
            </a:r>
            <a:endParaRPr lang="fr-FR" dirty="0"/>
          </a:p>
          <a:p>
            <a:pPr lvl="1"/>
            <a:r>
              <a:rPr lang="fr-FR" dirty="0" err="1"/>
              <a:t>diatoms_pct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/</a:t>
            </a:r>
            <a:r>
              <a:rPr lang="fr-FR" dirty="0" err="1"/>
              <a:t>strameno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948264" y="1988840"/>
            <a:ext cx="1800200" cy="50405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 sensitive</a:t>
            </a:r>
          </a:p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Diatoms ≠ </a:t>
            </a:r>
            <a:r>
              <a:rPr lang="fr-FR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diatoms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encrypted-tbn3.gstatic.com/images?q=tbn:ANd9GcTJCdz8vLsGj1n4iKLN4enOJMqY1LMwmtetffCq-1mRfukvK6Kj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708920"/>
            <a:ext cx="1464940" cy="1351282"/>
          </a:xfrm>
          <a:prstGeom prst="rect">
            <a:avLst/>
          </a:prstGeom>
          <a:noFill/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5436096" y="4221088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mathematics</a:t>
            </a:r>
            <a:r>
              <a:rPr lang="fr-FR" dirty="0"/>
              <a:t> - 3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pPr lvl="1"/>
            <a:r>
              <a:rPr lang="fr-FR" dirty="0" err="1"/>
              <a:t>mean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sd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length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summary</a:t>
            </a:r>
            <a:r>
              <a:rPr lang="fr-FR" dirty="0"/>
              <a:t>(</a:t>
            </a:r>
            <a:r>
              <a:rPr lang="fr-FR" dirty="0" err="1"/>
              <a:t>diatom_pct</a:t>
            </a:r>
            <a:r>
              <a:rPr lang="fr-FR" dirty="0"/>
              <a:t>)</a:t>
            </a:r>
          </a:p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subsets</a:t>
            </a:r>
            <a:endParaRPr lang="fr-FR" dirty="0"/>
          </a:p>
          <a:p>
            <a:pPr lvl="1"/>
            <a:r>
              <a:rPr lang="fr-FR" dirty="0" err="1"/>
              <a:t>diatom_pct</a:t>
            </a:r>
            <a:r>
              <a:rPr lang="fr-FR" dirty="0"/>
              <a:t>[1]</a:t>
            </a:r>
          </a:p>
          <a:p>
            <a:pPr lvl="1"/>
            <a:r>
              <a:rPr lang="fr-FR" dirty="0" err="1"/>
              <a:t>diatom_pct</a:t>
            </a:r>
            <a:r>
              <a:rPr lang="fr-FR" dirty="0"/>
              <a:t>[1:2]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148064" y="1556792"/>
          <a:ext cx="3213100" cy="9525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3024</TotalTime>
  <Words>714</Words>
  <Application>Microsoft Office PowerPoint</Application>
  <PresentationFormat>Affichage à l'écran (4:3)</PresentationFormat>
  <Paragraphs>283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Gill Sans MT</vt:lpstr>
      <vt:lpstr>Lucida Console</vt:lpstr>
      <vt:lpstr>Wingdings</vt:lpstr>
      <vt:lpstr>Wingdings 3</vt:lpstr>
      <vt:lpstr>Origin</vt:lpstr>
      <vt:lpstr>Introduction to R</vt:lpstr>
      <vt:lpstr>Why use R ?</vt:lpstr>
      <vt:lpstr>R studio</vt:lpstr>
      <vt:lpstr>Tidyverse</vt:lpstr>
      <vt:lpstr>Document your work and recycle</vt:lpstr>
      <vt:lpstr>R objects</vt:lpstr>
      <vt:lpstr>Vector mathematics - 1</vt:lpstr>
      <vt:lpstr>Vector mathematics - 2</vt:lpstr>
      <vt:lpstr>Vector mathematics - 3</vt:lpstr>
      <vt:lpstr>Data frame - 1</vt:lpstr>
      <vt:lpstr>Data frame - 2</vt:lpstr>
      <vt:lpstr>Data exploration – Statistics and Plots</vt:lpstr>
      <vt:lpstr>Statistics</vt:lpstr>
      <vt:lpstr>Graphics</vt:lpstr>
      <vt:lpstr>Graphics</vt:lpstr>
      <vt:lpstr>Treemaps</vt:lpstr>
      <vt:lpstr>Bar graphs</vt:lpstr>
      <vt:lpstr>Heatmaps</vt:lpstr>
      <vt:lpstr>Multivariate analysis</vt:lpstr>
      <vt:lpstr>Maps</vt:lpstr>
      <vt:lpstr>Bioinformatics – Sequence 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46</cp:revision>
  <dcterms:created xsi:type="dcterms:W3CDTF">2014-01-20T15:56:24Z</dcterms:created>
  <dcterms:modified xsi:type="dcterms:W3CDTF">2018-05-04T12:42:18Z</dcterms:modified>
</cp:coreProperties>
</file>