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69" r:id="rId3"/>
    <p:sldId id="278" r:id="rId4"/>
    <p:sldId id="270" r:id="rId5"/>
    <p:sldId id="271" r:id="rId6"/>
    <p:sldId id="272" r:id="rId7"/>
    <p:sldId id="268" r:id="rId8"/>
    <p:sldId id="256" r:id="rId9"/>
    <p:sldId id="257" r:id="rId10"/>
    <p:sldId id="273" r:id="rId11"/>
    <p:sldId id="261" r:id="rId12"/>
    <p:sldId id="262" r:id="rId13"/>
    <p:sldId id="259" r:id="rId14"/>
    <p:sldId id="260" r:id="rId15"/>
    <p:sldId id="274" r:id="rId16"/>
    <p:sldId id="264" r:id="rId17"/>
    <p:sldId id="276" r:id="rId18"/>
    <p:sldId id="265" r:id="rId19"/>
    <p:sldId id="275" r:id="rId20"/>
    <p:sldId id="266" r:id="rId21"/>
    <p:sldId id="277" r:id="rId22"/>
    <p:sldId id="263" r:id="rId23"/>
    <p:sldId id="267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7" d="100"/>
          <a:sy n="87" d="100"/>
        </p:scale>
        <p:origin x="-85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E2001-18D0-D645-BB31-B726D07F0ADB}" type="datetimeFigureOut">
              <a:rPr lang="en-US" smtClean="0"/>
              <a:t>11. 3. 23.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53492-18FA-874B-B6AF-8B931A6AEA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96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E2001-18D0-D645-BB31-B726D07F0ADB}" type="datetimeFigureOut">
              <a:rPr lang="en-US" smtClean="0"/>
              <a:t>11. 3. 23.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53492-18FA-874B-B6AF-8B931A6AEA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865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E2001-18D0-D645-BB31-B726D07F0ADB}" type="datetimeFigureOut">
              <a:rPr lang="en-US" smtClean="0"/>
              <a:t>11. 3. 23.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53492-18FA-874B-B6AF-8B931A6AEA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069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E2001-18D0-D645-BB31-B726D07F0ADB}" type="datetimeFigureOut">
              <a:rPr lang="en-US" smtClean="0"/>
              <a:t>11. 3. 23.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53492-18FA-874B-B6AF-8B931A6AEA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097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E2001-18D0-D645-BB31-B726D07F0ADB}" type="datetimeFigureOut">
              <a:rPr lang="en-US" smtClean="0"/>
              <a:t>11. 3. 23.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53492-18FA-874B-B6AF-8B931A6AEA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201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E2001-18D0-D645-BB31-B726D07F0ADB}" type="datetimeFigureOut">
              <a:rPr lang="en-US" smtClean="0"/>
              <a:t>11. 3. 23.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53492-18FA-874B-B6AF-8B931A6AEA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977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E2001-18D0-D645-BB31-B726D07F0ADB}" type="datetimeFigureOut">
              <a:rPr lang="en-US" smtClean="0"/>
              <a:t>11. 3. 23.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53492-18FA-874B-B6AF-8B931A6AEA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033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E2001-18D0-D645-BB31-B726D07F0ADB}" type="datetimeFigureOut">
              <a:rPr lang="en-US" smtClean="0"/>
              <a:t>11. 3. 23.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53492-18FA-874B-B6AF-8B931A6AEA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693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E2001-18D0-D645-BB31-B726D07F0ADB}" type="datetimeFigureOut">
              <a:rPr lang="en-US" smtClean="0"/>
              <a:t>11. 3. 23.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53492-18FA-874B-B6AF-8B931A6AEA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415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E2001-18D0-D645-BB31-B726D07F0ADB}" type="datetimeFigureOut">
              <a:rPr lang="en-US" smtClean="0"/>
              <a:t>11. 3. 23.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53492-18FA-874B-B6AF-8B931A6AEA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48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E2001-18D0-D645-BB31-B726D07F0ADB}" type="datetimeFigureOut">
              <a:rPr lang="en-US" smtClean="0"/>
              <a:t>11. 3. 23.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53492-18FA-874B-B6AF-8B931A6AEA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823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9E2001-18D0-D645-BB31-B726D07F0ADB}" type="datetimeFigureOut">
              <a:rPr lang="en-US" smtClean="0"/>
              <a:t>11. 3. 23.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A53492-18FA-874B-B6AF-8B931A6AEA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633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largedocument.com/2/99c863a7/mw3_facebook_example_MetaworksObject.zip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299640" y="95190"/>
            <a:ext cx="457048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Introducing Metaworks3 – </a:t>
            </a:r>
            <a:endParaRPr lang="en-US"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326" y="2002335"/>
            <a:ext cx="3516616" cy="3496711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994962" y="1422452"/>
            <a:ext cx="2826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Mother cares All the things?</a:t>
            </a:r>
            <a:endParaRPr lang="en-US" dirty="0"/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3152" y="3306715"/>
            <a:ext cx="2171521" cy="2811030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5648599" y="1421973"/>
            <a:ext cx="2060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 that by himself ?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2363734" y="888894"/>
            <a:ext cx="44294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You are the mother, How about your Object ?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/>
          <a:srcRect l="30932"/>
          <a:stretch/>
        </p:blipFill>
        <p:spPr>
          <a:xfrm>
            <a:off x="5835289" y="1922242"/>
            <a:ext cx="1461998" cy="2116757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 rotWithShape="1">
          <a:blip r:embed="rId5"/>
          <a:srcRect r="25973"/>
          <a:stretch/>
        </p:blipFill>
        <p:spPr>
          <a:xfrm>
            <a:off x="4941795" y="3626981"/>
            <a:ext cx="1413608" cy="2490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7559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9857" y="-10800"/>
            <a:ext cx="4538315" cy="68688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507100"/>
            <a:ext cx="19032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Step 2.</a:t>
            </a:r>
            <a:endParaRPr lang="en-US" sz="48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600200"/>
            <a:ext cx="4187735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>
                <a:solidFill>
                  <a:schemeClr val="tx1"/>
                </a:solidFill>
                <a:sym typeface="Wingdings"/>
              </a:rPr>
              <a:t>Modeling the ‘Cohesive’ Objects</a:t>
            </a:r>
          </a:p>
        </p:txBody>
      </p:sp>
    </p:spTree>
    <p:extLst>
      <p:ext uri="{BB962C8B-B14F-4D97-AF65-F5344CB8AC3E}">
        <p14:creationId xmlns:p14="http://schemas.microsoft.com/office/powerpoint/2010/main" val="20404300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9640" y="95190"/>
            <a:ext cx="44165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2. Modeling Objects - Posting object Design – </a:t>
            </a:r>
          </a:p>
          <a:p>
            <a:r>
              <a:rPr lang="en-US" dirty="0" smtClean="0"/>
              <a:t>2.1. create interface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91166" y="955922"/>
            <a:ext cx="839531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/>
              <a:t>import </a:t>
            </a:r>
            <a:r>
              <a:rPr lang="en-US" sz="1200" b="1" dirty="0" err="1"/>
              <a:t>org.metaworks.dao.IDAO</a:t>
            </a:r>
            <a:r>
              <a:rPr lang="en-US" sz="1200" b="1" dirty="0"/>
              <a:t>;</a:t>
            </a:r>
          </a:p>
          <a:p>
            <a:endParaRPr lang="en-US" sz="1200" dirty="0"/>
          </a:p>
          <a:p>
            <a:r>
              <a:rPr lang="en-US" sz="1200" b="1" dirty="0" smtClean="0"/>
              <a:t>public </a:t>
            </a:r>
            <a:r>
              <a:rPr lang="en-US" sz="1200" b="1" dirty="0"/>
              <a:t>interface </a:t>
            </a:r>
            <a:r>
              <a:rPr lang="en-US" sz="1200" b="1" dirty="0" err="1"/>
              <a:t>IPosting</a:t>
            </a:r>
            <a:r>
              <a:rPr lang="en-US" sz="1200" b="1" dirty="0"/>
              <a:t> extends IDAO{</a:t>
            </a:r>
          </a:p>
          <a:p>
            <a:endParaRPr lang="en-US" sz="1200" dirty="0"/>
          </a:p>
          <a:p>
            <a:r>
              <a:rPr lang="en-US" sz="1200" dirty="0"/>
              <a:t>	</a:t>
            </a:r>
            <a:r>
              <a:rPr lang="en-US" sz="1200" b="1" dirty="0"/>
              <a:t>public Person </a:t>
            </a:r>
            <a:r>
              <a:rPr lang="en-US" sz="1200" b="1" dirty="0" err="1"/>
              <a:t>getWriter</a:t>
            </a:r>
            <a:r>
              <a:rPr lang="en-US" sz="1200" b="1" dirty="0"/>
              <a:t>()</a:t>
            </a:r>
            <a:r>
              <a:rPr lang="en-US" sz="1200" b="1" dirty="0" smtClean="0"/>
              <a:t>;     // </a:t>
            </a:r>
            <a:r>
              <a:rPr lang="ko-KR" altLang="en-US" sz="1200" b="1" dirty="0" smtClean="0"/>
              <a:t>작성자</a:t>
            </a:r>
            <a:endParaRPr lang="en-US" sz="1200" b="1" dirty="0"/>
          </a:p>
          <a:p>
            <a:r>
              <a:rPr lang="en-US" sz="1200" dirty="0"/>
              <a:t>	</a:t>
            </a:r>
            <a:r>
              <a:rPr lang="en-US" sz="1200" b="1" dirty="0"/>
              <a:t>public void </a:t>
            </a:r>
            <a:r>
              <a:rPr lang="en-US" sz="1200" b="1" dirty="0" err="1"/>
              <a:t>setWriter</a:t>
            </a:r>
            <a:r>
              <a:rPr lang="en-US" sz="1200" b="1" dirty="0"/>
              <a:t>(Person writer);</a:t>
            </a:r>
          </a:p>
          <a:p>
            <a:endParaRPr lang="en-US" sz="1200" dirty="0"/>
          </a:p>
          <a:p>
            <a:r>
              <a:rPr lang="en-US" sz="1200" dirty="0"/>
              <a:t>	</a:t>
            </a:r>
            <a:r>
              <a:rPr lang="en-US" sz="1200" b="1" dirty="0"/>
              <a:t>public String </a:t>
            </a:r>
            <a:r>
              <a:rPr lang="en-US" sz="1200" b="1" dirty="0" err="1"/>
              <a:t>getDocument</a:t>
            </a:r>
            <a:r>
              <a:rPr lang="en-US" sz="1200" b="1" dirty="0"/>
              <a:t>()</a:t>
            </a:r>
            <a:r>
              <a:rPr lang="en-US" sz="1200" b="1" dirty="0" smtClean="0"/>
              <a:t>;</a:t>
            </a:r>
            <a:r>
              <a:rPr lang="ko-KR" altLang="en-US" sz="1200" b="1" dirty="0" smtClean="0"/>
              <a:t>   </a:t>
            </a:r>
            <a:r>
              <a:rPr lang="en-US" altLang="ko-KR" sz="1200" b="1" dirty="0" smtClean="0"/>
              <a:t>//</a:t>
            </a:r>
            <a:r>
              <a:rPr lang="ko-KR" altLang="en-US" sz="1200" b="1" dirty="0" smtClean="0"/>
              <a:t> 글</a:t>
            </a:r>
            <a:endParaRPr lang="en-US" sz="1200" b="1" dirty="0"/>
          </a:p>
          <a:p>
            <a:r>
              <a:rPr lang="en-US" sz="1200" dirty="0"/>
              <a:t>	</a:t>
            </a:r>
            <a:r>
              <a:rPr lang="en-US" sz="1200" b="1" dirty="0"/>
              <a:t>public void </a:t>
            </a:r>
            <a:r>
              <a:rPr lang="en-US" sz="1200" b="1" dirty="0" err="1"/>
              <a:t>setDocument</a:t>
            </a:r>
            <a:r>
              <a:rPr lang="en-US" sz="1200" b="1" dirty="0"/>
              <a:t>(String document);</a:t>
            </a:r>
          </a:p>
          <a:p>
            <a:endParaRPr lang="en-US" sz="1200" dirty="0"/>
          </a:p>
          <a:p>
            <a:r>
              <a:rPr lang="en-US" sz="1200" dirty="0"/>
              <a:t>	</a:t>
            </a:r>
            <a:r>
              <a:rPr lang="en-US" sz="1200" b="1" dirty="0"/>
              <a:t>public </a:t>
            </a:r>
            <a:r>
              <a:rPr lang="en-US" sz="1200" b="1" dirty="0" err="1"/>
              <a:t>boolean</a:t>
            </a:r>
            <a:r>
              <a:rPr lang="en-US" sz="1200" b="1" dirty="0"/>
              <a:t> </a:t>
            </a:r>
            <a:r>
              <a:rPr lang="en-US" sz="1200" b="1" dirty="0" err="1"/>
              <a:t>isLikeIt</a:t>
            </a:r>
            <a:r>
              <a:rPr lang="en-US" sz="1200" b="1" dirty="0"/>
              <a:t>()</a:t>
            </a:r>
            <a:r>
              <a:rPr lang="en-US" sz="1200" b="1" dirty="0" smtClean="0"/>
              <a:t>;</a:t>
            </a:r>
            <a:r>
              <a:rPr lang="ko-KR" altLang="en-US" sz="1200" b="1" dirty="0" smtClean="0"/>
              <a:t>   </a:t>
            </a:r>
            <a:r>
              <a:rPr lang="en-US" altLang="ko-KR" sz="1200" b="1" dirty="0" smtClean="0"/>
              <a:t>//</a:t>
            </a:r>
            <a:r>
              <a:rPr lang="ko-KR" altLang="en-US" sz="1200" b="1" dirty="0" smtClean="0"/>
              <a:t> 좋아요 여부</a:t>
            </a:r>
            <a:endParaRPr lang="en-US" sz="1200" b="1" dirty="0"/>
          </a:p>
          <a:p>
            <a:r>
              <a:rPr lang="en-US" sz="1200" dirty="0"/>
              <a:t>	</a:t>
            </a:r>
            <a:r>
              <a:rPr lang="en-US" sz="1200" b="1" dirty="0"/>
              <a:t>public void </a:t>
            </a:r>
            <a:r>
              <a:rPr lang="en-US" sz="1200" b="1" dirty="0" err="1"/>
              <a:t>setLikeIt</a:t>
            </a:r>
            <a:r>
              <a:rPr lang="en-US" sz="1200" b="1" dirty="0"/>
              <a:t>(</a:t>
            </a:r>
            <a:r>
              <a:rPr lang="en-US" sz="1200" b="1" dirty="0" err="1"/>
              <a:t>boolean</a:t>
            </a:r>
            <a:r>
              <a:rPr lang="en-US" sz="1200" b="1" dirty="0"/>
              <a:t> </a:t>
            </a:r>
            <a:r>
              <a:rPr lang="en-US" sz="1200" b="1" dirty="0" err="1"/>
              <a:t>likeIt</a:t>
            </a:r>
            <a:r>
              <a:rPr lang="en-US" sz="1200" b="1" dirty="0"/>
              <a:t>);</a:t>
            </a:r>
          </a:p>
          <a:p>
            <a:r>
              <a:rPr lang="en-US" sz="1200" dirty="0"/>
              <a:t>	</a:t>
            </a:r>
          </a:p>
          <a:p>
            <a:r>
              <a:rPr lang="en-US" sz="1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275084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9640" y="95190"/>
            <a:ext cx="44165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2. Modeling Objects - Posting object Design – </a:t>
            </a:r>
          </a:p>
          <a:p>
            <a:r>
              <a:rPr lang="en-US" dirty="0" smtClean="0"/>
              <a:t>2.2. add metadata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91166" y="1024574"/>
            <a:ext cx="8395312" cy="3046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/>
              <a:t>import </a:t>
            </a:r>
            <a:r>
              <a:rPr lang="en-US" sz="1200" b="1" dirty="0" err="1"/>
              <a:t>org.metaworks.dao.IDAO</a:t>
            </a:r>
            <a:r>
              <a:rPr lang="en-US" sz="1200" b="1" dirty="0"/>
              <a:t>;</a:t>
            </a:r>
          </a:p>
          <a:p>
            <a:endParaRPr lang="en-US" sz="1200" dirty="0"/>
          </a:p>
          <a:p>
            <a:r>
              <a:rPr lang="en-US" sz="1200" dirty="0" smtClean="0">
                <a:solidFill>
                  <a:srgbClr val="FF0000"/>
                </a:solidFill>
              </a:rPr>
              <a:t>@Table(name</a:t>
            </a:r>
            <a:r>
              <a:rPr lang="en-US" sz="1200" dirty="0">
                <a:solidFill>
                  <a:srgbClr val="FF0000"/>
                </a:solidFill>
              </a:rPr>
              <a:t>="Posting")</a:t>
            </a:r>
          </a:p>
          <a:p>
            <a:r>
              <a:rPr lang="en-US" sz="1200" b="1" dirty="0"/>
              <a:t>public interface </a:t>
            </a:r>
            <a:r>
              <a:rPr lang="en-US" sz="1200" b="1" dirty="0" err="1"/>
              <a:t>IPosting</a:t>
            </a:r>
            <a:r>
              <a:rPr lang="en-US" sz="1200" b="1" dirty="0"/>
              <a:t> extends IDAO{</a:t>
            </a:r>
          </a:p>
          <a:p>
            <a:endParaRPr lang="en-US" sz="1200" dirty="0"/>
          </a:p>
          <a:p>
            <a:r>
              <a:rPr lang="en-US" sz="1200" dirty="0"/>
              <a:t>	</a:t>
            </a:r>
            <a:r>
              <a:rPr lang="en-US" sz="1200" b="1" dirty="0"/>
              <a:t>public Person </a:t>
            </a:r>
            <a:r>
              <a:rPr lang="en-US" sz="1200" b="1" dirty="0" err="1"/>
              <a:t>getWriter</a:t>
            </a:r>
            <a:r>
              <a:rPr lang="en-US" sz="1200" b="1" dirty="0"/>
              <a:t>();</a:t>
            </a:r>
          </a:p>
          <a:p>
            <a:r>
              <a:rPr lang="en-US" sz="1200" dirty="0"/>
              <a:t>	</a:t>
            </a:r>
            <a:r>
              <a:rPr lang="en-US" sz="1200" b="1" dirty="0"/>
              <a:t>public void </a:t>
            </a:r>
            <a:r>
              <a:rPr lang="en-US" sz="1200" b="1" dirty="0" err="1"/>
              <a:t>setWriter</a:t>
            </a:r>
            <a:r>
              <a:rPr lang="en-US" sz="1200" b="1" dirty="0"/>
              <a:t>(Person writer);</a:t>
            </a:r>
          </a:p>
          <a:p>
            <a:endParaRPr lang="en-US" sz="1200" dirty="0"/>
          </a:p>
          <a:p>
            <a:r>
              <a:rPr lang="en-US" sz="1200" dirty="0"/>
              <a:t>	</a:t>
            </a:r>
            <a:r>
              <a:rPr lang="en-US" sz="1200" dirty="0" smtClean="0">
                <a:solidFill>
                  <a:srgbClr val="FF0000"/>
                </a:solidFill>
              </a:rPr>
              <a:t>@Id</a:t>
            </a:r>
            <a:endParaRPr lang="en-US" sz="1200" b="1" dirty="0">
              <a:solidFill>
                <a:srgbClr val="FF0000"/>
              </a:solidFill>
            </a:endParaRPr>
          </a:p>
          <a:p>
            <a:r>
              <a:rPr lang="en-US" sz="1200" dirty="0"/>
              <a:t>	</a:t>
            </a:r>
            <a:r>
              <a:rPr lang="en-US" sz="1200" b="1" dirty="0"/>
              <a:t>public String </a:t>
            </a:r>
            <a:r>
              <a:rPr lang="en-US" sz="1200" b="1" dirty="0" err="1"/>
              <a:t>getDocument</a:t>
            </a:r>
            <a:r>
              <a:rPr lang="en-US" sz="1200" b="1" dirty="0"/>
              <a:t>();</a:t>
            </a:r>
          </a:p>
          <a:p>
            <a:r>
              <a:rPr lang="en-US" sz="1200" dirty="0"/>
              <a:t>	</a:t>
            </a:r>
            <a:r>
              <a:rPr lang="en-US" sz="1200" b="1" dirty="0"/>
              <a:t>public void </a:t>
            </a:r>
            <a:r>
              <a:rPr lang="en-US" sz="1200" b="1" dirty="0" err="1"/>
              <a:t>setDocument</a:t>
            </a:r>
            <a:r>
              <a:rPr lang="en-US" sz="1200" b="1" dirty="0"/>
              <a:t>(String document);</a:t>
            </a:r>
          </a:p>
          <a:p>
            <a:endParaRPr lang="en-US" sz="1200" dirty="0"/>
          </a:p>
          <a:p>
            <a:r>
              <a:rPr lang="en-US" sz="1200" dirty="0"/>
              <a:t>	</a:t>
            </a:r>
            <a:r>
              <a:rPr lang="en-US" sz="1200" b="1" dirty="0"/>
              <a:t>public </a:t>
            </a:r>
            <a:r>
              <a:rPr lang="en-US" sz="1200" b="1" dirty="0" err="1"/>
              <a:t>boolean</a:t>
            </a:r>
            <a:r>
              <a:rPr lang="en-US" sz="1200" b="1" dirty="0"/>
              <a:t> </a:t>
            </a:r>
            <a:r>
              <a:rPr lang="en-US" sz="1200" b="1" dirty="0" err="1"/>
              <a:t>isLikeIt</a:t>
            </a:r>
            <a:r>
              <a:rPr lang="en-US" sz="1200" b="1" dirty="0"/>
              <a:t>();</a:t>
            </a:r>
          </a:p>
          <a:p>
            <a:r>
              <a:rPr lang="en-US" sz="1200" dirty="0"/>
              <a:t>	</a:t>
            </a:r>
            <a:r>
              <a:rPr lang="en-US" sz="1200" b="1" dirty="0"/>
              <a:t>public void </a:t>
            </a:r>
            <a:r>
              <a:rPr lang="en-US" sz="1200" b="1" dirty="0" err="1"/>
              <a:t>setLikeIt</a:t>
            </a:r>
            <a:r>
              <a:rPr lang="en-US" sz="1200" b="1" dirty="0"/>
              <a:t>(</a:t>
            </a:r>
            <a:r>
              <a:rPr lang="en-US" sz="1200" b="1" dirty="0" err="1"/>
              <a:t>boolean</a:t>
            </a:r>
            <a:r>
              <a:rPr lang="en-US" sz="1200" b="1" dirty="0"/>
              <a:t> </a:t>
            </a:r>
            <a:r>
              <a:rPr lang="en-US" sz="1200" b="1" dirty="0" err="1"/>
              <a:t>likeIt</a:t>
            </a:r>
            <a:r>
              <a:rPr lang="en-US" sz="1200" b="1" dirty="0"/>
              <a:t>);</a:t>
            </a:r>
          </a:p>
          <a:p>
            <a:r>
              <a:rPr lang="en-US" sz="1200" dirty="0"/>
              <a:t>	</a:t>
            </a:r>
          </a:p>
          <a:p>
            <a:r>
              <a:rPr lang="en-US" sz="1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741402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9640" y="95190"/>
            <a:ext cx="36086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2. Modeling Objects – Posting object </a:t>
            </a:r>
          </a:p>
          <a:p>
            <a:r>
              <a:rPr lang="en-US" dirty="0" smtClean="0"/>
              <a:t>2.</a:t>
            </a:r>
            <a:r>
              <a:rPr lang="en-US" altLang="ko-KR" dirty="0" smtClean="0"/>
              <a:t>3</a:t>
            </a:r>
            <a:r>
              <a:rPr lang="en-US" dirty="0" smtClean="0"/>
              <a:t>. create implementation object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91166" y="967364"/>
            <a:ext cx="8395312" cy="4893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smtClean="0"/>
              <a:t>public </a:t>
            </a:r>
            <a:r>
              <a:rPr lang="en-US" sz="1200" b="1" dirty="0"/>
              <a:t>class </a:t>
            </a:r>
            <a:r>
              <a:rPr lang="en-US" sz="1200" b="1" u="sng" dirty="0"/>
              <a:t>Posting extends </a:t>
            </a:r>
            <a:r>
              <a:rPr lang="en-US" sz="1200" b="1" u="sng" dirty="0" err="1">
                <a:solidFill>
                  <a:srgbClr val="FF0000"/>
                </a:solidFill>
              </a:rPr>
              <a:t>MetaworksObject</a:t>
            </a:r>
            <a:r>
              <a:rPr lang="en-US" sz="1200" b="1" u="sng" dirty="0">
                <a:solidFill>
                  <a:srgbClr val="FF0000"/>
                </a:solidFill>
              </a:rPr>
              <a:t>&lt;</a:t>
            </a:r>
            <a:r>
              <a:rPr lang="en-US" sz="1200" b="1" u="sng" dirty="0" err="1">
                <a:solidFill>
                  <a:srgbClr val="FF0000"/>
                </a:solidFill>
              </a:rPr>
              <a:t>IPosting</a:t>
            </a:r>
            <a:r>
              <a:rPr lang="en-US" sz="1200" b="1" u="sng" dirty="0">
                <a:solidFill>
                  <a:srgbClr val="FF0000"/>
                </a:solidFill>
              </a:rPr>
              <a:t>&gt;</a:t>
            </a:r>
            <a:r>
              <a:rPr lang="en-US" sz="1200" b="1" u="sng" dirty="0"/>
              <a:t> implements </a:t>
            </a:r>
            <a:r>
              <a:rPr lang="en-US" sz="1200" b="1" u="sng" dirty="0" err="1">
                <a:solidFill>
                  <a:srgbClr val="FF0000"/>
                </a:solidFill>
              </a:rPr>
              <a:t>IPosting</a:t>
            </a:r>
            <a:r>
              <a:rPr lang="en-US" sz="1200" b="1" u="sng" dirty="0"/>
              <a:t>{</a:t>
            </a:r>
          </a:p>
          <a:p>
            <a:endParaRPr lang="en-US" sz="1200" dirty="0"/>
          </a:p>
          <a:p>
            <a:r>
              <a:rPr lang="en-US" sz="1200" dirty="0"/>
              <a:t>	Person writer;</a:t>
            </a:r>
          </a:p>
          <a:p>
            <a:r>
              <a:rPr lang="en-US" sz="1200" dirty="0"/>
              <a:t>		</a:t>
            </a:r>
            <a:r>
              <a:rPr lang="en-US" sz="1200" b="1" dirty="0"/>
              <a:t>public Person </a:t>
            </a:r>
            <a:r>
              <a:rPr lang="en-US" sz="1200" b="1" dirty="0" err="1"/>
              <a:t>getWriter</a:t>
            </a:r>
            <a:r>
              <a:rPr lang="en-US" sz="1200" b="1" dirty="0"/>
              <a:t>() {</a:t>
            </a:r>
          </a:p>
          <a:p>
            <a:r>
              <a:rPr lang="en-US" sz="1200" dirty="0"/>
              <a:t>			</a:t>
            </a:r>
            <a:r>
              <a:rPr lang="en-US" sz="1200" b="1" dirty="0"/>
              <a:t>return writer;</a:t>
            </a:r>
          </a:p>
          <a:p>
            <a:r>
              <a:rPr lang="en-US" sz="1200" dirty="0"/>
              <a:t>		}</a:t>
            </a:r>
          </a:p>
          <a:p>
            <a:r>
              <a:rPr lang="en-US" sz="1200" dirty="0"/>
              <a:t>		</a:t>
            </a:r>
            <a:r>
              <a:rPr lang="en-US" sz="1200" b="1" dirty="0"/>
              <a:t>public void </a:t>
            </a:r>
            <a:r>
              <a:rPr lang="en-US" sz="1200" b="1" dirty="0" err="1"/>
              <a:t>setWriter</a:t>
            </a:r>
            <a:r>
              <a:rPr lang="en-US" sz="1200" b="1" dirty="0"/>
              <a:t>(Person writer) {</a:t>
            </a:r>
          </a:p>
          <a:p>
            <a:r>
              <a:rPr lang="en-US" sz="1200" dirty="0"/>
              <a:t>			</a:t>
            </a:r>
            <a:r>
              <a:rPr lang="en-US" sz="1200" b="1" dirty="0" err="1"/>
              <a:t>this.writer</a:t>
            </a:r>
            <a:r>
              <a:rPr lang="en-US" sz="1200" b="1" dirty="0"/>
              <a:t> = writer;</a:t>
            </a:r>
          </a:p>
          <a:p>
            <a:r>
              <a:rPr lang="en-US" sz="1200" dirty="0"/>
              <a:t>		}</a:t>
            </a:r>
          </a:p>
          <a:p>
            <a:r>
              <a:rPr lang="en-US" sz="1200" dirty="0"/>
              <a:t>		</a:t>
            </a:r>
          </a:p>
          <a:p>
            <a:r>
              <a:rPr lang="en-US" sz="1200" dirty="0"/>
              <a:t>	String document;</a:t>
            </a:r>
          </a:p>
          <a:p>
            <a:r>
              <a:rPr lang="en-US" sz="1200" dirty="0"/>
              <a:t>		</a:t>
            </a:r>
            <a:r>
              <a:rPr lang="en-US" sz="1200" b="1" dirty="0"/>
              <a:t>public String </a:t>
            </a:r>
            <a:r>
              <a:rPr lang="en-US" sz="1200" b="1" dirty="0" err="1"/>
              <a:t>getDocument</a:t>
            </a:r>
            <a:r>
              <a:rPr lang="en-US" sz="1200" b="1" dirty="0"/>
              <a:t>() {</a:t>
            </a:r>
          </a:p>
          <a:p>
            <a:r>
              <a:rPr lang="en-US" sz="1200" dirty="0"/>
              <a:t>			</a:t>
            </a:r>
            <a:r>
              <a:rPr lang="en-US" sz="1200" b="1" dirty="0"/>
              <a:t>return document;</a:t>
            </a:r>
          </a:p>
          <a:p>
            <a:r>
              <a:rPr lang="en-US" sz="1200" dirty="0"/>
              <a:t>		}</a:t>
            </a:r>
          </a:p>
          <a:p>
            <a:r>
              <a:rPr lang="en-US" sz="1200" dirty="0"/>
              <a:t>		</a:t>
            </a:r>
            <a:r>
              <a:rPr lang="en-US" sz="1200" b="1" dirty="0"/>
              <a:t>public void </a:t>
            </a:r>
            <a:r>
              <a:rPr lang="en-US" sz="1200" b="1" dirty="0" err="1"/>
              <a:t>setDocument</a:t>
            </a:r>
            <a:r>
              <a:rPr lang="en-US" sz="1200" b="1" dirty="0"/>
              <a:t>(String document) {</a:t>
            </a:r>
          </a:p>
          <a:p>
            <a:r>
              <a:rPr lang="en-US" sz="1200" dirty="0"/>
              <a:t>			</a:t>
            </a:r>
            <a:r>
              <a:rPr lang="en-US" sz="1200" b="1" dirty="0" err="1"/>
              <a:t>this.document</a:t>
            </a:r>
            <a:r>
              <a:rPr lang="en-US" sz="1200" b="1" dirty="0"/>
              <a:t> = document;</a:t>
            </a:r>
          </a:p>
          <a:p>
            <a:r>
              <a:rPr lang="en-US" sz="1200" dirty="0"/>
              <a:t>		}</a:t>
            </a:r>
          </a:p>
          <a:p>
            <a:r>
              <a:rPr lang="en-US" sz="1200" dirty="0"/>
              <a:t>		</a:t>
            </a:r>
          </a:p>
          <a:p>
            <a:r>
              <a:rPr lang="en-US" sz="1200" dirty="0"/>
              <a:t>	</a:t>
            </a:r>
            <a:r>
              <a:rPr lang="en-US" sz="1200" b="1" dirty="0" err="1"/>
              <a:t>boolean</a:t>
            </a:r>
            <a:r>
              <a:rPr lang="en-US" sz="1200" b="1" dirty="0"/>
              <a:t> </a:t>
            </a:r>
            <a:r>
              <a:rPr lang="en-US" sz="1200" b="1" dirty="0" err="1"/>
              <a:t>likeIt</a:t>
            </a:r>
            <a:r>
              <a:rPr lang="en-US" sz="1200" b="1" dirty="0"/>
              <a:t>;</a:t>
            </a:r>
          </a:p>
          <a:p>
            <a:r>
              <a:rPr lang="en-US" sz="1200" dirty="0"/>
              <a:t>		</a:t>
            </a:r>
            <a:r>
              <a:rPr lang="en-US" sz="1200" b="1" dirty="0"/>
              <a:t>public </a:t>
            </a:r>
            <a:r>
              <a:rPr lang="en-US" sz="1200" b="1" dirty="0" err="1"/>
              <a:t>boolean</a:t>
            </a:r>
            <a:r>
              <a:rPr lang="en-US" sz="1200" b="1" dirty="0"/>
              <a:t> </a:t>
            </a:r>
            <a:r>
              <a:rPr lang="en-US" sz="1200" b="1" dirty="0" err="1"/>
              <a:t>isLikeIt</a:t>
            </a:r>
            <a:r>
              <a:rPr lang="en-US" sz="1200" b="1" dirty="0"/>
              <a:t>() {</a:t>
            </a:r>
          </a:p>
          <a:p>
            <a:r>
              <a:rPr lang="en-US" sz="1200" dirty="0"/>
              <a:t>			</a:t>
            </a:r>
            <a:r>
              <a:rPr lang="en-US" sz="1200" b="1" dirty="0"/>
              <a:t>return </a:t>
            </a:r>
            <a:r>
              <a:rPr lang="en-US" sz="1200" b="1" dirty="0" err="1"/>
              <a:t>likeIt</a:t>
            </a:r>
            <a:r>
              <a:rPr lang="en-US" sz="1200" b="1" dirty="0"/>
              <a:t>;</a:t>
            </a:r>
          </a:p>
          <a:p>
            <a:r>
              <a:rPr lang="en-US" sz="1200" dirty="0"/>
              <a:t>		}</a:t>
            </a:r>
          </a:p>
          <a:p>
            <a:r>
              <a:rPr lang="en-US" sz="1200" dirty="0"/>
              <a:t>		</a:t>
            </a:r>
            <a:r>
              <a:rPr lang="en-US" sz="1200" b="1" dirty="0"/>
              <a:t>public void </a:t>
            </a:r>
            <a:r>
              <a:rPr lang="en-US" sz="1200" b="1" dirty="0" err="1"/>
              <a:t>setLikeIt</a:t>
            </a:r>
            <a:r>
              <a:rPr lang="en-US" sz="1200" b="1" dirty="0"/>
              <a:t>(</a:t>
            </a:r>
            <a:r>
              <a:rPr lang="en-US" sz="1200" b="1" dirty="0" err="1"/>
              <a:t>boolean</a:t>
            </a:r>
            <a:r>
              <a:rPr lang="en-US" sz="1200" b="1" dirty="0"/>
              <a:t> </a:t>
            </a:r>
            <a:r>
              <a:rPr lang="en-US" sz="1200" b="1" dirty="0" err="1"/>
              <a:t>likeIt</a:t>
            </a:r>
            <a:r>
              <a:rPr lang="en-US" sz="1200" b="1" dirty="0"/>
              <a:t>) {</a:t>
            </a:r>
          </a:p>
          <a:p>
            <a:r>
              <a:rPr lang="en-US" sz="1200" dirty="0"/>
              <a:t>			</a:t>
            </a:r>
            <a:r>
              <a:rPr lang="en-US" sz="1200" b="1" dirty="0" err="1"/>
              <a:t>this.likeIt</a:t>
            </a:r>
            <a:r>
              <a:rPr lang="en-US" sz="1200" b="1" dirty="0"/>
              <a:t> = </a:t>
            </a:r>
            <a:r>
              <a:rPr lang="en-US" sz="1200" b="1" dirty="0" err="1"/>
              <a:t>likeIt</a:t>
            </a:r>
            <a:r>
              <a:rPr lang="en-US" sz="1200" b="1" dirty="0"/>
              <a:t>;</a:t>
            </a:r>
          </a:p>
          <a:p>
            <a:r>
              <a:rPr lang="en-US" sz="1200" dirty="0"/>
              <a:t>		}</a:t>
            </a:r>
          </a:p>
          <a:p>
            <a:r>
              <a:rPr lang="en-US" sz="1200" dirty="0" smtClean="0"/>
              <a:t>}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5859389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9640" y="95190"/>
            <a:ext cx="35626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2. Modeling Objects - Posting object </a:t>
            </a:r>
          </a:p>
          <a:p>
            <a:r>
              <a:rPr lang="en-US" dirty="0" smtClean="0"/>
              <a:t>2.4. add behaviors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91166" y="713439"/>
            <a:ext cx="8395312" cy="6186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smtClean="0"/>
              <a:t>public </a:t>
            </a:r>
            <a:r>
              <a:rPr lang="en-US" sz="1200" b="1" dirty="0"/>
              <a:t>class </a:t>
            </a:r>
            <a:r>
              <a:rPr lang="en-US" sz="1200" b="1" u="sng" dirty="0"/>
              <a:t>Posting extends </a:t>
            </a:r>
            <a:r>
              <a:rPr lang="en-US" sz="1200" b="1" u="sng" dirty="0" err="1"/>
              <a:t>MetaworksObject</a:t>
            </a:r>
            <a:r>
              <a:rPr lang="en-US" sz="1200" b="1" u="sng" dirty="0"/>
              <a:t>&lt;</a:t>
            </a:r>
            <a:r>
              <a:rPr lang="en-US" sz="1200" b="1" u="sng" dirty="0" err="1"/>
              <a:t>IPosting</a:t>
            </a:r>
            <a:r>
              <a:rPr lang="en-US" sz="1200" b="1" u="sng" dirty="0"/>
              <a:t>&gt; implements </a:t>
            </a:r>
            <a:r>
              <a:rPr lang="en-US" sz="1200" b="1" u="sng" dirty="0" err="1"/>
              <a:t>IPosting</a:t>
            </a:r>
            <a:r>
              <a:rPr lang="en-US" sz="1200" b="1" u="sng" dirty="0"/>
              <a:t>{</a:t>
            </a:r>
          </a:p>
          <a:p>
            <a:endParaRPr lang="en-US" sz="1200" dirty="0"/>
          </a:p>
          <a:p>
            <a:r>
              <a:rPr lang="en-US" sz="1200" dirty="0"/>
              <a:t>	Person writer;</a:t>
            </a:r>
          </a:p>
          <a:p>
            <a:r>
              <a:rPr lang="en-US" sz="1200" dirty="0"/>
              <a:t>		</a:t>
            </a:r>
            <a:r>
              <a:rPr lang="en-US" sz="1200" b="1" dirty="0"/>
              <a:t>public Person </a:t>
            </a:r>
            <a:r>
              <a:rPr lang="en-US" sz="1200" b="1" dirty="0" err="1"/>
              <a:t>getWriter</a:t>
            </a:r>
            <a:r>
              <a:rPr lang="en-US" sz="1200" b="1" dirty="0"/>
              <a:t>() {</a:t>
            </a:r>
          </a:p>
          <a:p>
            <a:r>
              <a:rPr lang="en-US" sz="1200" dirty="0"/>
              <a:t>			</a:t>
            </a:r>
            <a:r>
              <a:rPr lang="en-US" sz="1200" b="1" dirty="0"/>
              <a:t>return writer;</a:t>
            </a:r>
          </a:p>
          <a:p>
            <a:r>
              <a:rPr lang="en-US" sz="1200" dirty="0"/>
              <a:t>		}</a:t>
            </a:r>
          </a:p>
          <a:p>
            <a:r>
              <a:rPr lang="en-US" sz="1200" dirty="0"/>
              <a:t>		</a:t>
            </a:r>
            <a:r>
              <a:rPr lang="en-US" sz="1200" b="1" dirty="0"/>
              <a:t>public void </a:t>
            </a:r>
            <a:r>
              <a:rPr lang="en-US" sz="1200" b="1" dirty="0" err="1"/>
              <a:t>setWriter</a:t>
            </a:r>
            <a:r>
              <a:rPr lang="en-US" sz="1200" b="1" dirty="0"/>
              <a:t>(Person writer) {</a:t>
            </a:r>
          </a:p>
          <a:p>
            <a:r>
              <a:rPr lang="en-US" sz="1200" dirty="0"/>
              <a:t>			</a:t>
            </a:r>
            <a:r>
              <a:rPr lang="en-US" sz="1200" b="1" dirty="0" err="1"/>
              <a:t>this.writer</a:t>
            </a:r>
            <a:r>
              <a:rPr lang="en-US" sz="1200" b="1" dirty="0"/>
              <a:t> = writer;</a:t>
            </a:r>
          </a:p>
          <a:p>
            <a:r>
              <a:rPr lang="en-US" sz="1200" dirty="0"/>
              <a:t>		}</a:t>
            </a:r>
          </a:p>
          <a:p>
            <a:r>
              <a:rPr lang="en-US" sz="1200" dirty="0"/>
              <a:t>		</a:t>
            </a:r>
          </a:p>
          <a:p>
            <a:r>
              <a:rPr lang="en-US" sz="1200" dirty="0"/>
              <a:t>	String document;</a:t>
            </a:r>
          </a:p>
          <a:p>
            <a:r>
              <a:rPr lang="en-US" sz="1200" dirty="0"/>
              <a:t>		</a:t>
            </a:r>
            <a:r>
              <a:rPr lang="en-US" sz="1200" b="1" dirty="0"/>
              <a:t>public String </a:t>
            </a:r>
            <a:r>
              <a:rPr lang="en-US" sz="1200" b="1" dirty="0" err="1"/>
              <a:t>getDocument</a:t>
            </a:r>
            <a:r>
              <a:rPr lang="en-US" sz="1200" b="1" dirty="0"/>
              <a:t>() {</a:t>
            </a:r>
          </a:p>
          <a:p>
            <a:r>
              <a:rPr lang="en-US" sz="1200" dirty="0"/>
              <a:t>			</a:t>
            </a:r>
            <a:r>
              <a:rPr lang="en-US" sz="1200" b="1" dirty="0"/>
              <a:t>return document;</a:t>
            </a:r>
          </a:p>
          <a:p>
            <a:r>
              <a:rPr lang="en-US" sz="1200" dirty="0"/>
              <a:t>		}</a:t>
            </a:r>
          </a:p>
          <a:p>
            <a:r>
              <a:rPr lang="en-US" sz="1200" dirty="0"/>
              <a:t>		</a:t>
            </a:r>
            <a:r>
              <a:rPr lang="en-US" sz="1200" b="1" dirty="0"/>
              <a:t>public void </a:t>
            </a:r>
            <a:r>
              <a:rPr lang="en-US" sz="1200" b="1" dirty="0" err="1"/>
              <a:t>setDocument</a:t>
            </a:r>
            <a:r>
              <a:rPr lang="en-US" sz="1200" b="1" dirty="0"/>
              <a:t>(String document) {</a:t>
            </a:r>
          </a:p>
          <a:p>
            <a:r>
              <a:rPr lang="en-US" sz="1200" dirty="0"/>
              <a:t>			</a:t>
            </a:r>
            <a:r>
              <a:rPr lang="en-US" sz="1200" b="1" dirty="0" err="1"/>
              <a:t>this.document</a:t>
            </a:r>
            <a:r>
              <a:rPr lang="en-US" sz="1200" b="1" dirty="0"/>
              <a:t> = document;</a:t>
            </a:r>
          </a:p>
          <a:p>
            <a:r>
              <a:rPr lang="en-US" sz="1200" dirty="0"/>
              <a:t>		}</a:t>
            </a:r>
          </a:p>
          <a:p>
            <a:r>
              <a:rPr lang="en-US" sz="1200" dirty="0"/>
              <a:t>		</a:t>
            </a:r>
          </a:p>
          <a:p>
            <a:r>
              <a:rPr lang="en-US" sz="1200" dirty="0"/>
              <a:t>	</a:t>
            </a:r>
            <a:r>
              <a:rPr lang="en-US" sz="1200" b="1" dirty="0" err="1"/>
              <a:t>boolean</a:t>
            </a:r>
            <a:r>
              <a:rPr lang="en-US" sz="1200" b="1" dirty="0"/>
              <a:t> </a:t>
            </a:r>
            <a:r>
              <a:rPr lang="en-US" sz="1200" b="1" dirty="0" err="1"/>
              <a:t>likeIt</a:t>
            </a:r>
            <a:r>
              <a:rPr lang="en-US" sz="1200" b="1" dirty="0"/>
              <a:t>;</a:t>
            </a:r>
          </a:p>
          <a:p>
            <a:r>
              <a:rPr lang="en-US" sz="1200" dirty="0"/>
              <a:t>		</a:t>
            </a:r>
            <a:r>
              <a:rPr lang="en-US" sz="1200" b="1" dirty="0"/>
              <a:t>public </a:t>
            </a:r>
            <a:r>
              <a:rPr lang="en-US" sz="1200" b="1" dirty="0" err="1"/>
              <a:t>boolean</a:t>
            </a:r>
            <a:r>
              <a:rPr lang="en-US" sz="1200" b="1" dirty="0"/>
              <a:t> </a:t>
            </a:r>
            <a:r>
              <a:rPr lang="en-US" sz="1200" b="1" dirty="0" err="1"/>
              <a:t>isLikeIt</a:t>
            </a:r>
            <a:r>
              <a:rPr lang="en-US" sz="1200" b="1" dirty="0"/>
              <a:t>() {</a:t>
            </a:r>
          </a:p>
          <a:p>
            <a:r>
              <a:rPr lang="en-US" sz="1200" dirty="0"/>
              <a:t>			</a:t>
            </a:r>
            <a:r>
              <a:rPr lang="en-US" sz="1200" b="1" dirty="0"/>
              <a:t>return </a:t>
            </a:r>
            <a:r>
              <a:rPr lang="en-US" sz="1200" b="1" dirty="0" err="1"/>
              <a:t>likeIt</a:t>
            </a:r>
            <a:r>
              <a:rPr lang="en-US" sz="1200" b="1" dirty="0"/>
              <a:t>;</a:t>
            </a:r>
          </a:p>
          <a:p>
            <a:r>
              <a:rPr lang="en-US" sz="1200" dirty="0"/>
              <a:t>		}</a:t>
            </a:r>
          </a:p>
          <a:p>
            <a:r>
              <a:rPr lang="en-US" sz="1200" dirty="0"/>
              <a:t>		</a:t>
            </a:r>
            <a:r>
              <a:rPr lang="en-US" sz="1200" b="1" dirty="0"/>
              <a:t>public void </a:t>
            </a:r>
            <a:r>
              <a:rPr lang="en-US" sz="1200" b="1" dirty="0" err="1"/>
              <a:t>setLikeIt</a:t>
            </a:r>
            <a:r>
              <a:rPr lang="en-US" sz="1200" b="1" dirty="0"/>
              <a:t>(</a:t>
            </a:r>
            <a:r>
              <a:rPr lang="en-US" sz="1200" b="1" dirty="0" err="1"/>
              <a:t>boolean</a:t>
            </a:r>
            <a:r>
              <a:rPr lang="en-US" sz="1200" b="1" dirty="0"/>
              <a:t> </a:t>
            </a:r>
            <a:r>
              <a:rPr lang="en-US" sz="1200" b="1" dirty="0" err="1"/>
              <a:t>likeIt</a:t>
            </a:r>
            <a:r>
              <a:rPr lang="en-US" sz="1200" b="1" dirty="0"/>
              <a:t>) {</a:t>
            </a:r>
          </a:p>
          <a:p>
            <a:r>
              <a:rPr lang="en-US" sz="1200" dirty="0"/>
              <a:t>			</a:t>
            </a:r>
            <a:r>
              <a:rPr lang="en-US" sz="1200" b="1" dirty="0" err="1"/>
              <a:t>this.likeIt</a:t>
            </a:r>
            <a:r>
              <a:rPr lang="en-US" sz="1200" b="1" dirty="0"/>
              <a:t> = </a:t>
            </a:r>
            <a:r>
              <a:rPr lang="en-US" sz="1200" b="1" dirty="0" err="1"/>
              <a:t>likeIt</a:t>
            </a:r>
            <a:r>
              <a:rPr lang="en-US" sz="1200" b="1" dirty="0"/>
              <a:t>;</a:t>
            </a:r>
          </a:p>
          <a:p>
            <a:r>
              <a:rPr lang="en-US" sz="1200" dirty="0"/>
              <a:t>		}</a:t>
            </a:r>
          </a:p>
          <a:p>
            <a:r>
              <a:rPr lang="en-US" sz="1200" dirty="0"/>
              <a:t>				</a:t>
            </a:r>
          </a:p>
          <a:p>
            <a:r>
              <a:rPr lang="en-US" sz="1200" dirty="0" smtClean="0"/>
              <a:t>	</a:t>
            </a:r>
            <a:r>
              <a:rPr lang="en-US" sz="1200" b="1" dirty="0" smtClean="0">
                <a:solidFill>
                  <a:srgbClr val="FF0000"/>
                </a:solidFill>
              </a:rPr>
              <a:t>public void post() throws Exception{</a:t>
            </a:r>
          </a:p>
          <a:p>
            <a:r>
              <a:rPr lang="en-US" sz="1200" dirty="0" smtClean="0">
                <a:solidFill>
                  <a:srgbClr val="FF0000"/>
                </a:solidFill>
              </a:rPr>
              <a:t>		</a:t>
            </a:r>
            <a:r>
              <a:rPr lang="en-US" sz="1200" dirty="0" err="1" smtClean="0">
                <a:solidFill>
                  <a:srgbClr val="FF0000"/>
                </a:solidFill>
              </a:rPr>
              <a:t>createDatabaseMe</a:t>
            </a:r>
            <a:r>
              <a:rPr lang="en-US" sz="1200" dirty="0" smtClean="0">
                <a:solidFill>
                  <a:srgbClr val="FF0000"/>
                </a:solidFill>
              </a:rPr>
              <a:t>();</a:t>
            </a:r>
          </a:p>
          <a:p>
            <a:r>
              <a:rPr lang="en-US" sz="1200" dirty="0" smtClean="0">
                <a:solidFill>
                  <a:srgbClr val="FF0000"/>
                </a:solidFill>
              </a:rPr>
              <a:t> 	}</a:t>
            </a:r>
          </a:p>
          <a:p>
            <a:r>
              <a:rPr lang="en-US" sz="1200" dirty="0" smtClean="0"/>
              <a:t>	</a:t>
            </a:r>
            <a:r>
              <a:rPr lang="en-US" sz="1200" b="1" dirty="0" smtClean="0">
                <a:solidFill>
                  <a:srgbClr val="FF0000"/>
                </a:solidFill>
              </a:rPr>
              <a:t>public void like() throws Exception{</a:t>
            </a:r>
          </a:p>
          <a:p>
            <a:r>
              <a:rPr lang="en-US" sz="1200" dirty="0" smtClean="0">
                <a:solidFill>
                  <a:srgbClr val="FF0000"/>
                </a:solidFill>
              </a:rPr>
              <a:t>		</a:t>
            </a:r>
            <a:r>
              <a:rPr lang="en-US" sz="1200" dirty="0" err="1" smtClean="0">
                <a:solidFill>
                  <a:srgbClr val="FF0000"/>
                </a:solidFill>
              </a:rPr>
              <a:t>databaseMe</a:t>
            </a:r>
            <a:r>
              <a:rPr lang="en-US" sz="1200" dirty="0" smtClean="0">
                <a:solidFill>
                  <a:srgbClr val="FF0000"/>
                </a:solidFill>
              </a:rPr>
              <a:t>().</a:t>
            </a:r>
            <a:r>
              <a:rPr lang="en-US" sz="1200" dirty="0" err="1" smtClean="0">
                <a:solidFill>
                  <a:srgbClr val="FF0000"/>
                </a:solidFill>
              </a:rPr>
              <a:t>setLikeIt</a:t>
            </a:r>
            <a:r>
              <a:rPr lang="en-US" sz="1200" dirty="0" smtClean="0">
                <a:solidFill>
                  <a:srgbClr val="FF0000"/>
                </a:solidFill>
              </a:rPr>
              <a:t>(</a:t>
            </a:r>
            <a:r>
              <a:rPr lang="en-US" sz="1200" b="1" dirty="0" smtClean="0">
                <a:solidFill>
                  <a:srgbClr val="FF0000"/>
                </a:solidFill>
              </a:rPr>
              <a:t>true); //will automatically synchronize the value</a:t>
            </a:r>
            <a:endParaRPr lang="en-US" sz="1200" dirty="0" smtClean="0">
              <a:solidFill>
                <a:srgbClr val="FF0000"/>
              </a:solidFill>
            </a:endParaRPr>
          </a:p>
          <a:p>
            <a:r>
              <a:rPr lang="en-US" sz="1200" dirty="0" smtClean="0">
                <a:solidFill>
                  <a:srgbClr val="FF0000"/>
                </a:solidFill>
              </a:rPr>
              <a:t>	}</a:t>
            </a:r>
          </a:p>
          <a:p>
            <a:r>
              <a:rPr lang="en-US" sz="1200" dirty="0" smtClean="0"/>
              <a:t>}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6148522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83051" y="0"/>
            <a:ext cx="9774765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1" y="1210566"/>
            <a:ext cx="17478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bg1"/>
                </a:solidFill>
              </a:rPr>
              <a:t>Step 3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1" y="2429528"/>
            <a:ext cx="65440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>
                <a:solidFill>
                  <a:schemeClr val="bg1"/>
                </a:solidFill>
                <a:sym typeface="Wingdings"/>
              </a:rPr>
              <a:t>Face making and Context-</a:t>
            </a:r>
            <a:r>
              <a:rPr lang="en-US" dirty="0" err="1" smtClean="0">
                <a:solidFill>
                  <a:schemeClr val="bg1"/>
                </a:solidFill>
                <a:sym typeface="Wingdings"/>
              </a:rPr>
              <a:t>awaring</a:t>
            </a:r>
            <a:r>
              <a:rPr lang="en-US" dirty="0" smtClean="0">
                <a:solidFill>
                  <a:schemeClr val="bg1"/>
                </a:solidFill>
                <a:sym typeface="Wingdings"/>
              </a:rPr>
              <a:t> for the Objects </a:t>
            </a:r>
          </a:p>
        </p:txBody>
      </p:sp>
    </p:spTree>
    <p:extLst>
      <p:ext uri="{BB962C8B-B14F-4D97-AF65-F5344CB8AC3E}">
        <p14:creationId xmlns:p14="http://schemas.microsoft.com/office/powerpoint/2010/main" val="27491339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9640" y="95190"/>
            <a:ext cx="31598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3. Face Making</a:t>
            </a:r>
          </a:p>
          <a:p>
            <a:r>
              <a:rPr lang="en-US" dirty="0" smtClean="0"/>
              <a:t>3.1. creating ‘Face’ – </a:t>
            </a:r>
            <a:r>
              <a:rPr lang="en-US" dirty="0" err="1" smtClean="0"/>
              <a:t>Posting.ejs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91166" y="486804"/>
            <a:ext cx="8395312" cy="4154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200" dirty="0"/>
          </a:p>
          <a:p>
            <a:r>
              <a:rPr lang="en-US" sz="1200" dirty="0"/>
              <a:t>&lt;table&gt;</a:t>
            </a:r>
          </a:p>
          <a:p>
            <a:endParaRPr lang="en-US" sz="1200" dirty="0"/>
          </a:p>
          <a:p>
            <a:r>
              <a:rPr lang="en-US" sz="1200" dirty="0"/>
              <a:t>	&lt;</a:t>
            </a:r>
            <a:r>
              <a:rPr lang="en-US" sz="1200" dirty="0" err="1"/>
              <a:t>tr</a:t>
            </a:r>
            <a:r>
              <a:rPr lang="en-US" sz="1200" dirty="0"/>
              <a:t>&gt;</a:t>
            </a:r>
          </a:p>
          <a:p>
            <a:r>
              <a:rPr lang="en-US" sz="1200" dirty="0"/>
              <a:t>		&lt;td&gt;</a:t>
            </a:r>
            <a:r>
              <a:rPr lang="en-US" sz="1200" dirty="0">
                <a:solidFill>
                  <a:srgbClr val="FF0000"/>
                </a:solidFill>
              </a:rPr>
              <a:t>&lt;%</a:t>
            </a:r>
            <a:r>
              <a:rPr lang="en-US" sz="1200" dirty="0" smtClean="0">
                <a:solidFill>
                  <a:srgbClr val="FF0000"/>
                </a:solidFill>
              </a:rPr>
              <a:t>=</a:t>
            </a:r>
            <a:r>
              <a:rPr lang="en-US" sz="1200" dirty="0" err="1" smtClean="0">
                <a:solidFill>
                  <a:srgbClr val="FF0000"/>
                </a:solidFill>
              </a:rPr>
              <a:t>fields.writer.here</a:t>
            </a:r>
            <a:r>
              <a:rPr lang="en-US" sz="1200" dirty="0" smtClean="0">
                <a:solidFill>
                  <a:srgbClr val="FF0000"/>
                </a:solidFill>
              </a:rPr>
              <a:t>() %</a:t>
            </a:r>
            <a:r>
              <a:rPr lang="en-US" sz="1200" dirty="0">
                <a:solidFill>
                  <a:srgbClr val="FF0000"/>
                </a:solidFill>
              </a:rPr>
              <a:t>&gt;</a:t>
            </a:r>
            <a:r>
              <a:rPr lang="en-US" sz="1200" dirty="0"/>
              <a:t>&lt;/td&gt; </a:t>
            </a:r>
          </a:p>
          <a:p>
            <a:r>
              <a:rPr lang="en-US" sz="1200" dirty="0"/>
              <a:t>		&lt;td&gt;</a:t>
            </a:r>
            <a:r>
              <a:rPr lang="en-US" sz="1200" dirty="0">
                <a:solidFill>
                  <a:srgbClr val="FF0000"/>
                </a:solidFill>
              </a:rPr>
              <a:t>&lt;%</a:t>
            </a:r>
            <a:r>
              <a:rPr lang="en-US" sz="1200" dirty="0" smtClean="0">
                <a:solidFill>
                  <a:srgbClr val="FF0000"/>
                </a:solidFill>
              </a:rPr>
              <a:t>=</a:t>
            </a:r>
            <a:r>
              <a:rPr lang="en-US" sz="1200" dirty="0" err="1" smtClean="0">
                <a:solidFill>
                  <a:srgbClr val="FF0000"/>
                </a:solidFill>
              </a:rPr>
              <a:t>fields.document.here</a:t>
            </a:r>
            <a:r>
              <a:rPr lang="en-US" sz="1200" dirty="0" smtClean="0">
                <a:solidFill>
                  <a:srgbClr val="FF0000"/>
                </a:solidFill>
              </a:rPr>
              <a:t>() %</a:t>
            </a:r>
            <a:r>
              <a:rPr lang="en-US" sz="1200" dirty="0">
                <a:solidFill>
                  <a:srgbClr val="FF0000"/>
                </a:solidFill>
              </a:rPr>
              <a:t>&gt;</a:t>
            </a:r>
          </a:p>
          <a:p>
            <a:r>
              <a:rPr lang="en-US" sz="1200" dirty="0"/>
              <a:t>		</a:t>
            </a:r>
          </a:p>
          <a:p>
            <a:r>
              <a:rPr lang="en-US" sz="1200" dirty="0" smtClean="0"/>
              <a:t>&lt;</a:t>
            </a:r>
            <a:r>
              <a:rPr lang="en-US" sz="1200" dirty="0"/>
              <a:t>%</a:t>
            </a:r>
          </a:p>
          <a:p>
            <a:r>
              <a:rPr lang="en-US" sz="1200" dirty="0"/>
              <a:t>	if(</a:t>
            </a:r>
            <a:r>
              <a:rPr lang="en-US" sz="1200" dirty="0" err="1"/>
              <a:t>value.likeIt</a:t>
            </a:r>
            <a:r>
              <a:rPr lang="en-US" sz="1200" dirty="0"/>
              <a:t>){</a:t>
            </a:r>
          </a:p>
          <a:p>
            <a:r>
              <a:rPr lang="en-US" sz="1200" dirty="0"/>
              <a:t>%&gt;</a:t>
            </a:r>
          </a:p>
          <a:p>
            <a:r>
              <a:rPr lang="en-US" sz="1200" dirty="0"/>
              <a:t>You like this</a:t>
            </a:r>
          </a:p>
          <a:p>
            <a:r>
              <a:rPr lang="da-DK" sz="1200" dirty="0"/>
              <a:t>&lt;% }</a:t>
            </a:r>
            <a:r>
              <a:rPr lang="da-DK" sz="1200" dirty="0" err="1"/>
              <a:t>else</a:t>
            </a:r>
            <a:r>
              <a:rPr lang="da-DK" sz="1200" dirty="0"/>
              <a:t>{%&gt;</a:t>
            </a:r>
          </a:p>
          <a:p>
            <a:endParaRPr lang="da-DK" sz="1200" dirty="0" smtClean="0"/>
          </a:p>
          <a:p>
            <a:r>
              <a:rPr lang="da-DK" sz="1200" dirty="0" smtClean="0"/>
              <a:t>&lt;a </a:t>
            </a:r>
            <a:r>
              <a:rPr lang="da-DK" sz="1200" dirty="0" err="1" smtClean="0"/>
              <a:t>onclick</a:t>
            </a:r>
            <a:r>
              <a:rPr lang="da-DK" sz="1200" dirty="0" smtClean="0"/>
              <a:t>=</a:t>
            </a:r>
            <a:r>
              <a:rPr lang="da-DK" sz="1200" dirty="0" smtClean="0">
                <a:solidFill>
                  <a:srgbClr val="FF0000"/>
                </a:solidFill>
              </a:rPr>
              <a:t>&lt;%=</a:t>
            </a:r>
            <a:r>
              <a:rPr lang="da-DK" sz="1200" dirty="0" err="1" smtClean="0">
                <a:solidFill>
                  <a:srgbClr val="FF0000"/>
                </a:solidFill>
              </a:rPr>
              <a:t>methods.like.caller</a:t>
            </a:r>
            <a:r>
              <a:rPr lang="da-DK" sz="1200" dirty="0" smtClean="0">
                <a:solidFill>
                  <a:srgbClr val="FF0000"/>
                </a:solidFill>
              </a:rPr>
              <a:t>()%&gt;</a:t>
            </a:r>
            <a:r>
              <a:rPr lang="en-US" altLang="ko-KR" sz="1200" dirty="0" smtClean="0">
                <a:solidFill>
                  <a:srgbClr val="FF0000"/>
                </a:solidFill>
              </a:rPr>
              <a:t>&gt;</a:t>
            </a:r>
            <a:r>
              <a:rPr lang="ko-KR" altLang="en-US" sz="1200" dirty="0" smtClean="0">
                <a:solidFill>
                  <a:srgbClr val="FF0000"/>
                </a:solidFill>
              </a:rPr>
              <a:t>좋아요</a:t>
            </a:r>
            <a:r>
              <a:rPr lang="en-US" altLang="ko-KR" sz="1200" dirty="0" smtClean="0">
                <a:solidFill>
                  <a:srgbClr val="FF0000"/>
                </a:solidFill>
              </a:rPr>
              <a:t>&lt;/a&gt;</a:t>
            </a:r>
            <a:endParaRPr lang="da-DK" sz="1200" dirty="0">
              <a:solidFill>
                <a:srgbClr val="FF0000"/>
              </a:solidFill>
            </a:endParaRPr>
          </a:p>
          <a:p>
            <a:r>
              <a:rPr lang="da-DK" sz="1200" dirty="0"/>
              <a:t>&lt;%}%&gt;</a:t>
            </a:r>
          </a:p>
          <a:p>
            <a:endParaRPr lang="da-DK" sz="1200" dirty="0"/>
          </a:p>
          <a:p>
            <a:r>
              <a:rPr lang="da-DK" sz="1200" dirty="0"/>
              <a:t>		&lt;/</a:t>
            </a:r>
            <a:r>
              <a:rPr lang="da-DK" sz="1200" dirty="0" err="1"/>
              <a:t>td</a:t>
            </a:r>
            <a:r>
              <a:rPr lang="da-DK" sz="1200" dirty="0"/>
              <a:t>&gt;</a:t>
            </a:r>
          </a:p>
          <a:p>
            <a:endParaRPr lang="da-DK" sz="1200" dirty="0"/>
          </a:p>
          <a:p>
            <a:r>
              <a:rPr lang="da-DK" sz="1200" dirty="0"/>
              <a:t>	&lt;/</a:t>
            </a:r>
            <a:r>
              <a:rPr lang="da-DK" sz="1200" dirty="0" err="1"/>
              <a:t>tr</a:t>
            </a:r>
            <a:r>
              <a:rPr lang="da-DK" sz="1200" dirty="0"/>
              <a:t>&gt;</a:t>
            </a:r>
          </a:p>
          <a:p>
            <a:r>
              <a:rPr lang="da-DK" sz="1200" dirty="0"/>
              <a:t>	</a:t>
            </a:r>
          </a:p>
          <a:p>
            <a:r>
              <a:rPr lang="da-DK" sz="1200" dirty="0"/>
              <a:t>&lt;/</a:t>
            </a:r>
            <a:r>
              <a:rPr lang="da-DK" sz="1200" dirty="0" err="1"/>
              <a:t>table</a:t>
            </a:r>
            <a:r>
              <a:rPr lang="da-DK" sz="1200" dirty="0"/>
              <a:t>&gt;</a:t>
            </a:r>
          </a:p>
          <a:p>
            <a:endParaRPr lang="da-DK" sz="1200" dirty="0"/>
          </a:p>
        </p:txBody>
      </p:sp>
    </p:spTree>
    <p:extLst>
      <p:ext uri="{BB962C8B-B14F-4D97-AF65-F5344CB8AC3E}">
        <p14:creationId xmlns:p14="http://schemas.microsoft.com/office/powerpoint/2010/main" val="24754921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9640" y="95190"/>
            <a:ext cx="42756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3. Face Making</a:t>
            </a:r>
          </a:p>
          <a:p>
            <a:r>
              <a:rPr lang="en-US" dirty="0" smtClean="0"/>
              <a:t>3.1. considering the Contexts – WHEN_EDIT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91166" y="646991"/>
            <a:ext cx="8395312" cy="63940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>
                <a:solidFill>
                  <a:srgbClr val="FF0000"/>
                </a:solidFill>
              </a:rPr>
              <a:t>&lt;%</a:t>
            </a:r>
          </a:p>
          <a:p>
            <a:r>
              <a:rPr lang="en-US" sz="1050" dirty="0">
                <a:solidFill>
                  <a:srgbClr val="FF0000"/>
                </a:solidFill>
              </a:rPr>
              <a:t>	if(mw3.when == mw3.WHEN_EDIT){</a:t>
            </a:r>
          </a:p>
          <a:p>
            <a:r>
              <a:rPr lang="en-US" sz="1050" dirty="0">
                <a:solidFill>
                  <a:srgbClr val="FF0000"/>
                </a:solidFill>
              </a:rPr>
              <a:t>	 	</a:t>
            </a:r>
            <a:r>
              <a:rPr lang="en-US" sz="1050" dirty="0" err="1">
                <a:solidFill>
                  <a:srgbClr val="FF0000"/>
                </a:solidFill>
              </a:rPr>
              <a:t>value.document</a:t>
            </a:r>
            <a:r>
              <a:rPr lang="en-US" sz="1050" dirty="0">
                <a:solidFill>
                  <a:srgbClr val="FF0000"/>
                </a:solidFill>
              </a:rPr>
              <a:t> = 'Share your status...'; </a:t>
            </a:r>
          </a:p>
          <a:p>
            <a:r>
              <a:rPr lang="en-US" sz="1050" dirty="0">
                <a:solidFill>
                  <a:srgbClr val="FF0000"/>
                </a:solidFill>
              </a:rPr>
              <a:t>	}</a:t>
            </a:r>
          </a:p>
          <a:p>
            <a:r>
              <a:rPr lang="en-US" sz="1050" dirty="0">
                <a:solidFill>
                  <a:srgbClr val="FF0000"/>
                </a:solidFill>
              </a:rPr>
              <a:t>%</a:t>
            </a:r>
            <a:r>
              <a:rPr lang="en-US" sz="1050" dirty="0" smtClean="0">
                <a:solidFill>
                  <a:srgbClr val="FF0000"/>
                </a:solidFill>
              </a:rPr>
              <a:t>&gt;</a:t>
            </a:r>
            <a:endParaRPr lang="en-US" sz="1050" dirty="0">
              <a:solidFill>
                <a:srgbClr val="FF0000"/>
              </a:solidFill>
            </a:endParaRPr>
          </a:p>
          <a:p>
            <a:r>
              <a:rPr lang="en-US" sz="1050" dirty="0"/>
              <a:t>&lt;table</a:t>
            </a:r>
            <a:r>
              <a:rPr lang="en-US" sz="1050" dirty="0" smtClean="0"/>
              <a:t>&gt;</a:t>
            </a:r>
            <a:endParaRPr lang="en-US" sz="1050" dirty="0"/>
          </a:p>
          <a:p>
            <a:r>
              <a:rPr lang="en-US" sz="1050" dirty="0"/>
              <a:t>	&lt;</a:t>
            </a:r>
            <a:r>
              <a:rPr lang="en-US" sz="1050" dirty="0" err="1"/>
              <a:t>tr</a:t>
            </a:r>
            <a:r>
              <a:rPr lang="en-US" sz="1050" dirty="0"/>
              <a:t>&gt;</a:t>
            </a:r>
          </a:p>
          <a:p>
            <a:r>
              <a:rPr lang="en-US" sz="1050" dirty="0"/>
              <a:t>		&lt;td&gt;&lt;%=mw3.locateObject(</a:t>
            </a:r>
            <a:r>
              <a:rPr lang="en-US" sz="1050" dirty="0" err="1"/>
              <a:t>value.writer</a:t>
            </a:r>
            <a:r>
              <a:rPr lang="en-US" sz="1050" dirty="0"/>
              <a:t>, '</a:t>
            </a:r>
            <a:r>
              <a:rPr lang="en-US" sz="1050" dirty="0" err="1"/>
              <a:t>org.metaworks.example.Person</a:t>
            </a:r>
            <a:r>
              <a:rPr lang="en-US" sz="1050" dirty="0"/>
              <a:t>')%&gt;&lt;/td&gt; </a:t>
            </a:r>
          </a:p>
          <a:p>
            <a:r>
              <a:rPr lang="en-US" sz="1050" dirty="0"/>
              <a:t>		&lt;td&gt;&lt;%=mw3.locateObject(</a:t>
            </a:r>
            <a:r>
              <a:rPr lang="en-US" sz="1050" dirty="0" err="1"/>
              <a:t>value.document</a:t>
            </a:r>
            <a:r>
              <a:rPr lang="en-US" sz="1050" dirty="0"/>
              <a:t>, '</a:t>
            </a:r>
            <a:r>
              <a:rPr lang="en-US" sz="1050" dirty="0" err="1"/>
              <a:t>java.lang.String</a:t>
            </a:r>
            <a:r>
              <a:rPr lang="en-US" sz="1050" dirty="0"/>
              <a:t>')%</a:t>
            </a:r>
            <a:r>
              <a:rPr lang="en-US" sz="1050" dirty="0" smtClean="0"/>
              <a:t>&gt;</a:t>
            </a:r>
            <a:r>
              <a:rPr lang="en-US" sz="1050" dirty="0"/>
              <a:t>	</a:t>
            </a:r>
          </a:p>
          <a:p>
            <a:r>
              <a:rPr lang="en-US" sz="1050" dirty="0"/>
              <a:t>&lt;%</a:t>
            </a:r>
          </a:p>
          <a:p>
            <a:r>
              <a:rPr lang="en-US" sz="1050" dirty="0"/>
              <a:t>	if(mw3.when == mw3.WHEN_EDIT){</a:t>
            </a:r>
          </a:p>
          <a:p>
            <a:r>
              <a:rPr lang="en-US" sz="1050" dirty="0"/>
              <a:t>%&gt;</a:t>
            </a:r>
          </a:p>
          <a:p>
            <a:r>
              <a:rPr lang="en-US" sz="1050" dirty="0"/>
              <a:t>	&lt;input type="button" value="SHARE" </a:t>
            </a:r>
            <a:r>
              <a:rPr lang="en-US" sz="1050" u="sng" dirty="0" err="1"/>
              <a:t>onclick</a:t>
            </a:r>
            <a:r>
              <a:rPr lang="en-US" sz="1050" u="sng" dirty="0"/>
              <a:t>="mw3.call(&lt;%=</a:t>
            </a:r>
            <a:r>
              <a:rPr lang="en-US" sz="1050" u="sng" dirty="0" err="1"/>
              <a:t>objectId</a:t>
            </a:r>
            <a:r>
              <a:rPr lang="en-US" sz="1050" u="sng" dirty="0"/>
              <a:t>%&gt;, 'post')"&gt;</a:t>
            </a:r>
          </a:p>
          <a:p>
            <a:r>
              <a:rPr lang="en-US" sz="1050" dirty="0"/>
              <a:t>&lt;%</a:t>
            </a:r>
          </a:p>
          <a:p>
            <a:r>
              <a:rPr lang="en-US" sz="1050" dirty="0"/>
              <a:t>	}</a:t>
            </a:r>
          </a:p>
          <a:p>
            <a:endParaRPr lang="en-US" sz="1050" dirty="0"/>
          </a:p>
          <a:p>
            <a:r>
              <a:rPr lang="en-US" sz="1050" dirty="0"/>
              <a:t>	if(</a:t>
            </a:r>
            <a:r>
              <a:rPr lang="en-US" sz="1050" dirty="0" err="1"/>
              <a:t>value.likeIt</a:t>
            </a:r>
            <a:r>
              <a:rPr lang="en-US" sz="1050" dirty="0"/>
              <a:t>){</a:t>
            </a:r>
          </a:p>
          <a:p>
            <a:r>
              <a:rPr lang="en-US" sz="1050" dirty="0"/>
              <a:t>%&gt;</a:t>
            </a:r>
          </a:p>
          <a:p>
            <a:r>
              <a:rPr lang="en-US" sz="1050" dirty="0"/>
              <a:t>You like this</a:t>
            </a:r>
          </a:p>
          <a:p>
            <a:r>
              <a:rPr lang="da-DK" sz="1050" dirty="0"/>
              <a:t>&lt;% }</a:t>
            </a:r>
            <a:r>
              <a:rPr lang="da-DK" sz="1050" dirty="0" err="1"/>
              <a:t>else</a:t>
            </a:r>
            <a:r>
              <a:rPr lang="da-DK" sz="1050" dirty="0"/>
              <a:t>{%&gt;</a:t>
            </a:r>
          </a:p>
          <a:p>
            <a:r>
              <a:rPr lang="da-DK" sz="1050" dirty="0" smtClean="0"/>
              <a:t>	&lt;</a:t>
            </a:r>
            <a:r>
              <a:rPr lang="da-DK" sz="1050" dirty="0"/>
              <a:t>input type=</a:t>
            </a:r>
            <a:r>
              <a:rPr lang="da-DK" sz="1050" dirty="0" err="1"/>
              <a:t>button</a:t>
            </a:r>
            <a:r>
              <a:rPr lang="da-DK" sz="1050" dirty="0"/>
              <a:t> </a:t>
            </a:r>
            <a:r>
              <a:rPr lang="da-DK" sz="1050" u="sng" dirty="0" err="1"/>
              <a:t>onclick</a:t>
            </a:r>
            <a:r>
              <a:rPr lang="da-DK" sz="1050" u="sng" dirty="0"/>
              <a:t>="mw3.call(&lt;%=</a:t>
            </a:r>
            <a:r>
              <a:rPr lang="da-DK" sz="1050" u="sng" dirty="0" err="1"/>
              <a:t>objectId</a:t>
            </a:r>
            <a:r>
              <a:rPr lang="da-DK" sz="1050" u="sng" dirty="0"/>
              <a:t>%&gt;, '</a:t>
            </a:r>
            <a:r>
              <a:rPr lang="da-DK" sz="1050" u="sng" dirty="0" err="1"/>
              <a:t>like</a:t>
            </a:r>
            <a:r>
              <a:rPr lang="da-DK" sz="1050" u="sng" dirty="0"/>
              <a:t>')" </a:t>
            </a:r>
            <a:r>
              <a:rPr lang="da-DK" sz="1050" u="sng" dirty="0" err="1"/>
              <a:t>value</a:t>
            </a:r>
            <a:r>
              <a:rPr lang="da-DK" sz="1050" u="sng" dirty="0"/>
              <a:t>="</a:t>
            </a:r>
            <a:r>
              <a:rPr lang="da-DK" sz="1050" u="sng" dirty="0" err="1" smtClean="0"/>
              <a:t>like</a:t>
            </a:r>
            <a:r>
              <a:rPr lang="da-DK" sz="1050" u="sng" dirty="0" smtClean="0"/>
              <a:t>”&gt;</a:t>
            </a:r>
            <a:endParaRPr lang="da-DK" sz="1050" dirty="0"/>
          </a:p>
          <a:p>
            <a:r>
              <a:rPr lang="da-DK" sz="1050" dirty="0"/>
              <a:t>&lt;%}%&gt;</a:t>
            </a:r>
          </a:p>
          <a:p>
            <a:endParaRPr lang="da-DK" sz="1050" dirty="0"/>
          </a:p>
          <a:p>
            <a:r>
              <a:rPr lang="da-DK" sz="1050" dirty="0"/>
              <a:t>&lt;%</a:t>
            </a:r>
          </a:p>
          <a:p>
            <a:r>
              <a:rPr lang="da-DK" sz="1050" dirty="0"/>
              <a:t>	</a:t>
            </a:r>
            <a:r>
              <a:rPr lang="da-DK" sz="1050" dirty="0" err="1">
                <a:solidFill>
                  <a:srgbClr val="FF0000"/>
                </a:solidFill>
              </a:rPr>
              <a:t>if</a:t>
            </a:r>
            <a:r>
              <a:rPr lang="da-DK" sz="1050" dirty="0">
                <a:solidFill>
                  <a:srgbClr val="FF0000"/>
                </a:solidFill>
              </a:rPr>
              <a:t>(mw3.when == mw3.WHEN_EDIT){</a:t>
            </a:r>
          </a:p>
          <a:p>
            <a:r>
              <a:rPr lang="da-DK" sz="1050" dirty="0">
                <a:solidFill>
                  <a:srgbClr val="FF0000"/>
                </a:solidFill>
              </a:rPr>
              <a:t>%&gt;</a:t>
            </a:r>
          </a:p>
          <a:p>
            <a:r>
              <a:rPr lang="da-DK" sz="1050" dirty="0">
                <a:solidFill>
                  <a:srgbClr val="FF0000"/>
                </a:solidFill>
              </a:rPr>
              <a:t>		&lt;input type=</a:t>
            </a:r>
            <a:r>
              <a:rPr lang="da-DK" sz="1050" dirty="0" err="1">
                <a:solidFill>
                  <a:srgbClr val="FF0000"/>
                </a:solidFill>
              </a:rPr>
              <a:t>button</a:t>
            </a:r>
            <a:r>
              <a:rPr lang="da-DK" sz="1050" dirty="0">
                <a:solidFill>
                  <a:srgbClr val="FF0000"/>
                </a:solidFill>
              </a:rPr>
              <a:t> </a:t>
            </a:r>
            <a:r>
              <a:rPr lang="da-DK" sz="1050" dirty="0" err="1">
                <a:solidFill>
                  <a:srgbClr val="FF0000"/>
                </a:solidFill>
              </a:rPr>
              <a:t>value</a:t>
            </a:r>
            <a:r>
              <a:rPr lang="da-DK" sz="1050" dirty="0">
                <a:solidFill>
                  <a:srgbClr val="FF0000"/>
                </a:solidFill>
              </a:rPr>
              <a:t>="save"&gt;</a:t>
            </a:r>
          </a:p>
          <a:p>
            <a:r>
              <a:rPr lang="da-DK" sz="1050" dirty="0">
                <a:solidFill>
                  <a:srgbClr val="FF0000"/>
                </a:solidFill>
              </a:rPr>
              <a:t>&lt;%</a:t>
            </a:r>
          </a:p>
          <a:p>
            <a:r>
              <a:rPr lang="da-DK" sz="1050" dirty="0">
                <a:solidFill>
                  <a:srgbClr val="FF0000"/>
                </a:solidFill>
              </a:rPr>
              <a:t>	}</a:t>
            </a:r>
            <a:r>
              <a:rPr lang="da-DK" sz="1050" dirty="0" err="1">
                <a:solidFill>
                  <a:srgbClr val="FF0000"/>
                </a:solidFill>
              </a:rPr>
              <a:t>e</a:t>
            </a:r>
            <a:r>
              <a:rPr lang="da-DK" sz="1050" dirty="0" err="1"/>
              <a:t>lse</a:t>
            </a:r>
            <a:r>
              <a:rPr lang="da-DK" sz="1050" dirty="0"/>
              <a:t>{</a:t>
            </a:r>
          </a:p>
          <a:p>
            <a:r>
              <a:rPr lang="da-DK" sz="1050" dirty="0"/>
              <a:t>%&gt;</a:t>
            </a:r>
          </a:p>
          <a:p>
            <a:r>
              <a:rPr lang="da-DK" sz="1050" dirty="0"/>
              <a:t>		&lt;input type=</a:t>
            </a:r>
            <a:r>
              <a:rPr lang="da-DK" sz="1050" dirty="0" err="1"/>
              <a:t>button</a:t>
            </a:r>
            <a:r>
              <a:rPr lang="da-DK" sz="1050" dirty="0"/>
              <a:t> </a:t>
            </a:r>
            <a:r>
              <a:rPr lang="da-DK" sz="1050" u="sng" dirty="0" err="1"/>
              <a:t>onclick</a:t>
            </a:r>
            <a:r>
              <a:rPr lang="da-DK" sz="1050" u="sng" dirty="0"/>
              <a:t>="&lt;%=</a:t>
            </a:r>
            <a:r>
              <a:rPr lang="da-DK" sz="1050" u="sng" dirty="0" err="1"/>
              <a:t>editFunction</a:t>
            </a:r>
            <a:r>
              <a:rPr lang="da-DK" sz="1050" u="sng" dirty="0"/>
              <a:t>%&gt;" </a:t>
            </a:r>
            <a:r>
              <a:rPr lang="da-DK" sz="1050" u="sng" dirty="0" err="1"/>
              <a:t>value</a:t>
            </a:r>
            <a:r>
              <a:rPr lang="da-DK" sz="1050" u="sng" dirty="0"/>
              <a:t>="</a:t>
            </a:r>
            <a:r>
              <a:rPr lang="da-DK" sz="1050" u="sng" dirty="0" err="1"/>
              <a:t>edit"a</a:t>
            </a:r>
            <a:r>
              <a:rPr lang="da-DK" sz="1050" u="sng" dirty="0"/>
              <a:t>&gt;</a:t>
            </a:r>
          </a:p>
          <a:p>
            <a:r>
              <a:rPr lang="da-DK" sz="1050" dirty="0"/>
              <a:t>&lt;%</a:t>
            </a:r>
          </a:p>
          <a:p>
            <a:r>
              <a:rPr lang="da-DK" sz="1050" dirty="0"/>
              <a:t>	}</a:t>
            </a:r>
          </a:p>
          <a:p>
            <a:r>
              <a:rPr lang="da-DK" sz="1050" dirty="0"/>
              <a:t>%&gt;</a:t>
            </a:r>
          </a:p>
          <a:p>
            <a:r>
              <a:rPr lang="da-DK" sz="1050" dirty="0"/>
              <a:t>		&lt;/</a:t>
            </a:r>
            <a:r>
              <a:rPr lang="da-DK" sz="1050" dirty="0" err="1"/>
              <a:t>td</a:t>
            </a:r>
            <a:r>
              <a:rPr lang="da-DK" sz="1050" dirty="0" smtClean="0"/>
              <a:t>&gt;</a:t>
            </a:r>
            <a:endParaRPr lang="da-DK" sz="1050" dirty="0"/>
          </a:p>
          <a:p>
            <a:r>
              <a:rPr lang="da-DK" sz="1050" dirty="0"/>
              <a:t>	&lt;/</a:t>
            </a:r>
            <a:r>
              <a:rPr lang="da-DK" sz="1050" dirty="0" err="1"/>
              <a:t>tr</a:t>
            </a:r>
            <a:r>
              <a:rPr lang="da-DK" sz="1050" dirty="0" smtClean="0"/>
              <a:t>&gt;</a:t>
            </a:r>
            <a:endParaRPr lang="da-DK" sz="1050" dirty="0"/>
          </a:p>
          <a:p>
            <a:r>
              <a:rPr lang="da-DK" sz="1050" dirty="0"/>
              <a:t>&lt;/</a:t>
            </a:r>
            <a:r>
              <a:rPr lang="da-DK" sz="1050" dirty="0" err="1"/>
              <a:t>table</a:t>
            </a:r>
            <a:r>
              <a:rPr lang="da-DK" sz="1050" dirty="0"/>
              <a:t>&gt;</a:t>
            </a:r>
          </a:p>
          <a:p>
            <a:endParaRPr lang="da-DK" sz="1050" dirty="0"/>
          </a:p>
          <a:p>
            <a:endParaRPr lang="da-DK" sz="1050" dirty="0"/>
          </a:p>
        </p:txBody>
      </p:sp>
    </p:spTree>
    <p:extLst>
      <p:ext uri="{BB962C8B-B14F-4D97-AF65-F5344CB8AC3E}">
        <p14:creationId xmlns:p14="http://schemas.microsoft.com/office/powerpoint/2010/main" val="10179689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9640" y="95190"/>
            <a:ext cx="5507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Next, Do 1~3 for Person object – </a:t>
            </a:r>
            <a:r>
              <a:rPr lang="en-US" dirty="0" err="1" smtClean="0"/>
              <a:t>Person.java</a:t>
            </a:r>
            <a:r>
              <a:rPr lang="en-US" dirty="0" smtClean="0"/>
              <a:t> &amp; </a:t>
            </a:r>
            <a:r>
              <a:rPr lang="en-US" dirty="0" err="1" smtClean="0"/>
              <a:t>Person.ejs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91166" y="486804"/>
            <a:ext cx="4002073" cy="3416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#</a:t>
            </a:r>
            <a:r>
              <a:rPr lang="en-US" sz="1200" dirty="0" err="1" smtClean="0"/>
              <a:t>Person.java</a:t>
            </a:r>
            <a:endParaRPr lang="en-US" sz="1200" dirty="0"/>
          </a:p>
          <a:p>
            <a:endParaRPr lang="en-US" sz="1200" b="1" dirty="0" smtClean="0"/>
          </a:p>
          <a:p>
            <a:r>
              <a:rPr lang="en-US" sz="1200" b="1" dirty="0" smtClean="0"/>
              <a:t>public </a:t>
            </a:r>
            <a:r>
              <a:rPr lang="en-US" sz="1200" b="1" dirty="0"/>
              <a:t>interface Person extends IDAO{</a:t>
            </a:r>
          </a:p>
          <a:p>
            <a:r>
              <a:rPr lang="en-US" sz="1200" dirty="0"/>
              <a:t>	</a:t>
            </a:r>
          </a:p>
          <a:p>
            <a:r>
              <a:rPr lang="en-US" sz="1200" dirty="0"/>
              <a:t>	</a:t>
            </a:r>
            <a:r>
              <a:rPr lang="en-US" sz="1200" dirty="0" smtClean="0">
                <a:solidFill>
                  <a:srgbClr val="FF0000"/>
                </a:solidFill>
              </a:rPr>
              <a:t>@</a:t>
            </a:r>
            <a:r>
              <a:rPr lang="en-US" sz="1200" dirty="0" err="1">
                <a:solidFill>
                  <a:srgbClr val="FF0000"/>
                </a:solidFill>
              </a:rPr>
              <a:t>org.metaworks.Metadata</a:t>
            </a:r>
            <a:r>
              <a:rPr lang="en-US" sz="1200" dirty="0">
                <a:solidFill>
                  <a:srgbClr val="FF0000"/>
                </a:solidFill>
              </a:rPr>
              <a:t>(</a:t>
            </a:r>
            <a:r>
              <a:rPr lang="en-US" sz="1200" dirty="0" err="1">
                <a:solidFill>
                  <a:srgbClr val="FF0000"/>
                </a:solidFill>
              </a:rPr>
              <a:t>isKey</a:t>
            </a:r>
            <a:r>
              <a:rPr lang="en-US" sz="1200" dirty="0">
                <a:solidFill>
                  <a:srgbClr val="FF0000"/>
                </a:solidFill>
              </a:rPr>
              <a:t> = </a:t>
            </a:r>
            <a:r>
              <a:rPr lang="en-US" sz="1200" b="1" dirty="0">
                <a:solidFill>
                  <a:srgbClr val="FF0000"/>
                </a:solidFill>
              </a:rPr>
              <a:t>true)</a:t>
            </a:r>
          </a:p>
          <a:p>
            <a:r>
              <a:rPr lang="en-US" sz="1200" dirty="0"/>
              <a:t>	</a:t>
            </a:r>
            <a:r>
              <a:rPr lang="en-US" sz="1200" b="1" dirty="0" smtClean="0"/>
              <a:t>public </a:t>
            </a:r>
            <a:r>
              <a:rPr lang="en-US" sz="1200" b="1" dirty="0"/>
              <a:t>String </a:t>
            </a:r>
            <a:r>
              <a:rPr lang="en-US" sz="1200" b="1" dirty="0" err="1"/>
              <a:t>getName</a:t>
            </a:r>
            <a:r>
              <a:rPr lang="en-US" sz="1200" b="1" dirty="0"/>
              <a:t>();</a:t>
            </a:r>
          </a:p>
          <a:p>
            <a:r>
              <a:rPr lang="en-US" sz="1200" dirty="0"/>
              <a:t>	</a:t>
            </a:r>
            <a:r>
              <a:rPr lang="en-US" sz="1200" b="1" dirty="0" smtClean="0"/>
              <a:t>public </a:t>
            </a:r>
            <a:r>
              <a:rPr lang="en-US" sz="1200" b="1" dirty="0"/>
              <a:t>void </a:t>
            </a:r>
            <a:r>
              <a:rPr lang="en-US" sz="1200" b="1" dirty="0" err="1"/>
              <a:t>setName</a:t>
            </a:r>
            <a:r>
              <a:rPr lang="en-US" sz="1200" b="1" dirty="0"/>
              <a:t>(String name);</a:t>
            </a:r>
          </a:p>
          <a:p>
            <a:endParaRPr lang="en-US" sz="1200" dirty="0"/>
          </a:p>
          <a:p>
            <a:r>
              <a:rPr lang="en-US" sz="1200" dirty="0"/>
              <a:t>	</a:t>
            </a:r>
            <a:r>
              <a:rPr lang="en-US" sz="1200" b="1" dirty="0" smtClean="0"/>
              <a:t>public </a:t>
            </a:r>
            <a:r>
              <a:rPr lang="en-US" sz="1200" b="1" dirty="0" err="1"/>
              <a:t>int</a:t>
            </a:r>
            <a:r>
              <a:rPr lang="en-US" sz="1200" b="1" dirty="0"/>
              <a:t> </a:t>
            </a:r>
            <a:r>
              <a:rPr lang="en-US" sz="1200" b="1" dirty="0" err="1"/>
              <a:t>getAge</a:t>
            </a:r>
            <a:r>
              <a:rPr lang="en-US" sz="1200" b="1" dirty="0"/>
              <a:t>();</a:t>
            </a:r>
          </a:p>
          <a:p>
            <a:r>
              <a:rPr lang="en-US" sz="1200" dirty="0"/>
              <a:t>	</a:t>
            </a:r>
            <a:r>
              <a:rPr lang="en-US" sz="1200" b="1" dirty="0" smtClean="0"/>
              <a:t>public </a:t>
            </a:r>
            <a:r>
              <a:rPr lang="en-US" sz="1200" b="1" dirty="0"/>
              <a:t>void </a:t>
            </a:r>
            <a:r>
              <a:rPr lang="en-US" sz="1200" b="1" dirty="0" err="1"/>
              <a:t>setAge</a:t>
            </a:r>
            <a:r>
              <a:rPr lang="en-US" sz="1200" b="1" dirty="0"/>
              <a:t>(</a:t>
            </a:r>
            <a:r>
              <a:rPr lang="en-US" sz="1200" b="1" dirty="0" err="1"/>
              <a:t>int</a:t>
            </a:r>
            <a:r>
              <a:rPr lang="en-US" sz="1200" b="1" dirty="0"/>
              <a:t> age);</a:t>
            </a:r>
          </a:p>
          <a:p>
            <a:r>
              <a:rPr lang="en-US" sz="1200" dirty="0"/>
              <a:t>				</a:t>
            </a:r>
          </a:p>
          <a:p>
            <a:r>
              <a:rPr lang="en-US" sz="1200" dirty="0"/>
              <a:t>	</a:t>
            </a:r>
            <a:r>
              <a:rPr lang="en-US" sz="1200" dirty="0" smtClean="0">
                <a:solidFill>
                  <a:srgbClr val="FF0000"/>
                </a:solidFill>
              </a:rPr>
              <a:t>@</a:t>
            </a:r>
            <a:r>
              <a:rPr lang="en-US" sz="1200" dirty="0" err="1">
                <a:solidFill>
                  <a:srgbClr val="FF0000"/>
                </a:solidFill>
              </a:rPr>
              <a:t>org.metaworks.Metadata</a:t>
            </a:r>
            <a:r>
              <a:rPr lang="en-US" sz="1200" dirty="0">
                <a:solidFill>
                  <a:srgbClr val="FF0000"/>
                </a:solidFill>
              </a:rPr>
              <a:t>(face="faces/</a:t>
            </a:r>
            <a:r>
              <a:rPr lang="en-US" sz="1200" dirty="0" err="1" smtClean="0">
                <a:solidFill>
                  <a:srgbClr val="FF0000"/>
                </a:solidFill>
              </a:rPr>
              <a:t>image.ejs</a:t>
            </a:r>
            <a:r>
              <a:rPr lang="en-US" sz="1200" dirty="0" smtClean="0">
                <a:solidFill>
                  <a:srgbClr val="FF0000"/>
                </a:solidFill>
              </a:rPr>
              <a:t>”</a:t>
            </a:r>
            <a:r>
              <a:rPr lang="en-US" sz="1200" b="1" dirty="0" smtClean="0">
                <a:solidFill>
                  <a:srgbClr val="FF0000"/>
                </a:solidFill>
              </a:rPr>
              <a:t>)</a:t>
            </a:r>
            <a:endParaRPr lang="en-US" sz="1200" b="1" dirty="0">
              <a:solidFill>
                <a:srgbClr val="FF0000"/>
              </a:solidFill>
            </a:endParaRPr>
          </a:p>
          <a:p>
            <a:r>
              <a:rPr lang="en-US" sz="1200" dirty="0"/>
              <a:t>	</a:t>
            </a:r>
            <a:r>
              <a:rPr lang="en-US" sz="1200" b="1" dirty="0" smtClean="0"/>
              <a:t>public </a:t>
            </a:r>
            <a:r>
              <a:rPr lang="en-US" sz="1200" b="1" dirty="0"/>
              <a:t>String </a:t>
            </a:r>
            <a:r>
              <a:rPr lang="en-US" sz="1200" b="1" dirty="0" err="1"/>
              <a:t>getPortraitURL</a:t>
            </a:r>
            <a:r>
              <a:rPr lang="en-US" sz="1200" b="1" dirty="0"/>
              <a:t>();</a:t>
            </a:r>
          </a:p>
          <a:p>
            <a:r>
              <a:rPr lang="en-US" sz="1200" dirty="0"/>
              <a:t>	</a:t>
            </a:r>
            <a:r>
              <a:rPr lang="en-US" sz="1200" b="1" dirty="0" smtClean="0"/>
              <a:t>public </a:t>
            </a:r>
            <a:r>
              <a:rPr lang="en-US" sz="1200" b="1" dirty="0"/>
              <a:t>void </a:t>
            </a:r>
            <a:r>
              <a:rPr lang="en-US" sz="1200" b="1" dirty="0" err="1"/>
              <a:t>setPortraitURL</a:t>
            </a:r>
            <a:r>
              <a:rPr lang="en-US" sz="1200" b="1" dirty="0"/>
              <a:t>(String </a:t>
            </a:r>
            <a:r>
              <a:rPr lang="en-US" sz="1200" b="1" dirty="0" err="1"/>
              <a:t>portraitURL</a:t>
            </a:r>
            <a:r>
              <a:rPr lang="en-US" sz="1200" b="1" dirty="0"/>
              <a:t>);</a:t>
            </a:r>
          </a:p>
          <a:p>
            <a:r>
              <a:rPr lang="en-US" sz="1200" dirty="0"/>
              <a:t>		</a:t>
            </a:r>
          </a:p>
          <a:p>
            <a:r>
              <a:rPr lang="en-US" sz="1200" dirty="0"/>
              <a:t>	</a:t>
            </a:r>
            <a:r>
              <a:rPr lang="en-US" sz="1200" b="1" dirty="0" smtClean="0"/>
              <a:t>public </a:t>
            </a:r>
            <a:r>
              <a:rPr lang="en-US" sz="1200" b="1" dirty="0" err="1"/>
              <a:t>boolean</a:t>
            </a:r>
            <a:r>
              <a:rPr lang="en-US" sz="1200" b="1" dirty="0"/>
              <a:t> </a:t>
            </a:r>
            <a:r>
              <a:rPr lang="en-US" sz="1200" b="1" dirty="0" err="1"/>
              <a:t>isMyFried</a:t>
            </a:r>
            <a:r>
              <a:rPr lang="en-US" sz="1200" b="1" dirty="0"/>
              <a:t>();</a:t>
            </a:r>
          </a:p>
          <a:p>
            <a:r>
              <a:rPr lang="en-US" sz="1200" dirty="0"/>
              <a:t>	</a:t>
            </a:r>
            <a:r>
              <a:rPr lang="en-US" sz="1200" b="1" dirty="0" smtClean="0"/>
              <a:t>public </a:t>
            </a:r>
            <a:r>
              <a:rPr lang="en-US" sz="1200" b="1" dirty="0"/>
              <a:t>void </a:t>
            </a:r>
            <a:r>
              <a:rPr lang="en-US" sz="1200" b="1" dirty="0" err="1"/>
              <a:t>setMyFried</a:t>
            </a:r>
            <a:r>
              <a:rPr lang="en-US" sz="1200" b="1" dirty="0"/>
              <a:t>(</a:t>
            </a:r>
            <a:r>
              <a:rPr lang="en-US" sz="1200" b="1" dirty="0" err="1"/>
              <a:t>boolean</a:t>
            </a:r>
            <a:r>
              <a:rPr lang="en-US" sz="1200" b="1" dirty="0"/>
              <a:t> </a:t>
            </a:r>
            <a:r>
              <a:rPr lang="en-US" sz="1200" b="1" dirty="0" err="1"/>
              <a:t>isMyFried</a:t>
            </a:r>
            <a:r>
              <a:rPr lang="en-US" sz="1200" b="1" dirty="0"/>
              <a:t>);</a:t>
            </a:r>
          </a:p>
          <a:p>
            <a:r>
              <a:rPr lang="en-US" sz="1200" dirty="0"/>
              <a:t>}</a:t>
            </a:r>
            <a:endParaRPr lang="da-DK" sz="1200" dirty="0"/>
          </a:p>
        </p:txBody>
      </p:sp>
      <p:sp>
        <p:nvSpPr>
          <p:cNvPr id="6" name="Rectangle 5"/>
          <p:cNvSpPr/>
          <p:nvPr/>
        </p:nvSpPr>
        <p:spPr>
          <a:xfrm>
            <a:off x="4742313" y="639204"/>
            <a:ext cx="4002073" cy="3046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#</a:t>
            </a:r>
            <a:r>
              <a:rPr lang="en-US" sz="1200" dirty="0" err="1" smtClean="0"/>
              <a:t>Person.ejs</a:t>
            </a:r>
            <a:endParaRPr lang="en-US" sz="1200" dirty="0"/>
          </a:p>
          <a:p>
            <a:endParaRPr lang="fi-FI" sz="1200" dirty="0" smtClean="0"/>
          </a:p>
          <a:p>
            <a:r>
              <a:rPr lang="fi-FI" sz="1200" dirty="0" smtClean="0"/>
              <a:t>&lt;</a:t>
            </a:r>
            <a:r>
              <a:rPr lang="fi-FI" sz="1200" dirty="0"/>
              <a:t>%</a:t>
            </a:r>
            <a:r>
              <a:rPr lang="fi-FI" sz="1200" dirty="0" err="1"/>
              <a:t>if</a:t>
            </a:r>
            <a:r>
              <a:rPr lang="fi-FI" sz="1200" dirty="0"/>
              <a:t> (!</a:t>
            </a:r>
            <a:r>
              <a:rPr lang="fi-FI" sz="1200" dirty="0" err="1"/>
              <a:t>value</a:t>
            </a:r>
            <a:r>
              <a:rPr lang="fi-FI" sz="1200" dirty="0"/>
              <a:t>){%&gt;</a:t>
            </a:r>
          </a:p>
          <a:p>
            <a:r>
              <a:rPr lang="fi-FI" sz="1200" dirty="0"/>
              <a:t> Writer is </a:t>
            </a:r>
            <a:r>
              <a:rPr lang="fi-FI" sz="1200" dirty="0" err="1"/>
              <a:t>not</a:t>
            </a:r>
            <a:r>
              <a:rPr lang="fi-FI" sz="1200" dirty="0"/>
              <a:t> </a:t>
            </a:r>
            <a:r>
              <a:rPr lang="fi-FI" sz="1200" dirty="0" err="1"/>
              <a:t>specified</a:t>
            </a:r>
            <a:endParaRPr lang="fi-FI" sz="1200" dirty="0"/>
          </a:p>
          <a:p>
            <a:r>
              <a:rPr lang="da-DK" sz="1200" dirty="0"/>
              <a:t>&lt;%}</a:t>
            </a:r>
            <a:r>
              <a:rPr lang="da-DK" sz="1200" dirty="0" err="1"/>
              <a:t>else</a:t>
            </a:r>
            <a:r>
              <a:rPr lang="da-DK" sz="1200" dirty="0"/>
              <a:t>{%&gt;</a:t>
            </a:r>
          </a:p>
          <a:p>
            <a:endParaRPr lang="da-DK" sz="1200" dirty="0"/>
          </a:p>
          <a:p>
            <a:r>
              <a:rPr lang="da-DK" sz="1200" dirty="0"/>
              <a:t>&lt;</a:t>
            </a:r>
            <a:r>
              <a:rPr lang="da-DK" sz="1200" dirty="0" err="1"/>
              <a:t>img</a:t>
            </a:r>
            <a:r>
              <a:rPr lang="da-DK" sz="1200" dirty="0"/>
              <a:t> </a:t>
            </a:r>
            <a:r>
              <a:rPr lang="da-DK" sz="1200" u="sng" dirty="0" err="1"/>
              <a:t>src</a:t>
            </a:r>
            <a:r>
              <a:rPr lang="da-DK" sz="1200" u="sng" dirty="0"/>
              <a:t>="&lt;%=</a:t>
            </a:r>
            <a:r>
              <a:rPr lang="da-DK" sz="1200" u="sng" dirty="0" err="1"/>
              <a:t>value.portraitURL</a:t>
            </a:r>
            <a:r>
              <a:rPr lang="da-DK" sz="1200" u="sng" dirty="0"/>
              <a:t>%&gt;" </a:t>
            </a:r>
            <a:r>
              <a:rPr lang="da-DK" sz="1200" u="sng" dirty="0" err="1"/>
              <a:t>width</a:t>
            </a:r>
            <a:r>
              <a:rPr lang="da-DK" sz="1200" u="sng" dirty="0"/>
              <a:t>=50&gt;&lt;</a:t>
            </a:r>
            <a:r>
              <a:rPr lang="da-DK" sz="1200" u="sng" dirty="0" err="1"/>
              <a:t>br</a:t>
            </a:r>
            <a:r>
              <a:rPr lang="da-DK" sz="1200" u="sng" dirty="0"/>
              <a:t>&gt;</a:t>
            </a:r>
          </a:p>
          <a:p>
            <a:r>
              <a:rPr lang="fi-FI" sz="1200" dirty="0"/>
              <a:t>&lt;b&gt;&lt;%=</a:t>
            </a:r>
            <a:r>
              <a:rPr lang="fi-FI" sz="1200" dirty="0" err="1"/>
              <a:t>value.name</a:t>
            </a:r>
            <a:r>
              <a:rPr lang="fi-FI" sz="1200" dirty="0"/>
              <a:t>%&gt;&lt;/b&gt;</a:t>
            </a:r>
          </a:p>
          <a:p>
            <a:endParaRPr lang="fi-FI" sz="1200" dirty="0"/>
          </a:p>
          <a:p>
            <a:r>
              <a:rPr lang="fi-FI" sz="1200" dirty="0"/>
              <a:t>&lt;%</a:t>
            </a:r>
            <a:r>
              <a:rPr lang="fi-FI" sz="1200" dirty="0" err="1"/>
              <a:t>if(!value.myFried</a:t>
            </a:r>
            <a:r>
              <a:rPr lang="fi-FI" sz="1200" dirty="0"/>
              <a:t>){%&gt;</a:t>
            </a:r>
          </a:p>
          <a:p>
            <a:r>
              <a:rPr lang="fi-FI" sz="1200" dirty="0"/>
              <a:t> &lt;</a:t>
            </a:r>
            <a:r>
              <a:rPr lang="fi-FI" sz="1200" dirty="0" err="1"/>
              <a:t>br</a:t>
            </a:r>
            <a:r>
              <a:rPr lang="fi-FI" sz="1200" dirty="0"/>
              <a:t>&gt; [&lt;a </a:t>
            </a:r>
            <a:r>
              <a:rPr lang="fi-FI" sz="1200" u="sng" dirty="0" err="1"/>
              <a:t>onclick='addFriend</a:t>
            </a:r>
            <a:r>
              <a:rPr lang="fi-FI" sz="1200" u="sng" dirty="0"/>
              <a:t>("&lt;%=</a:t>
            </a:r>
            <a:r>
              <a:rPr lang="fi-FI" sz="1200" u="sng" dirty="0" err="1"/>
              <a:t>objectId</a:t>
            </a:r>
            <a:r>
              <a:rPr lang="fi-FI" sz="1200" u="sng" dirty="0"/>
              <a:t>%&gt;")'&gt; </a:t>
            </a:r>
            <a:r>
              <a:rPr lang="fi-FI" sz="1200" u="sng" dirty="0" err="1"/>
              <a:t>add</a:t>
            </a:r>
            <a:r>
              <a:rPr lang="fi-FI" sz="1200" u="sng" dirty="0"/>
              <a:t> to </a:t>
            </a:r>
            <a:r>
              <a:rPr lang="fi-FI" sz="1200" u="sng" dirty="0" err="1"/>
              <a:t>friend</a:t>
            </a:r>
            <a:r>
              <a:rPr lang="fi-FI" sz="1200" u="sng" dirty="0"/>
              <a:t> &lt;/a&gt;] </a:t>
            </a:r>
          </a:p>
          <a:p>
            <a:r>
              <a:rPr lang="fi-FI" sz="1200" dirty="0"/>
              <a:t>&lt;%}%&gt;</a:t>
            </a:r>
          </a:p>
          <a:p>
            <a:endParaRPr lang="fi-FI" sz="1200" dirty="0"/>
          </a:p>
          <a:p>
            <a:endParaRPr lang="fi-FI" sz="1200" dirty="0"/>
          </a:p>
          <a:p>
            <a:r>
              <a:rPr lang="fi-FI" sz="1200" dirty="0"/>
              <a:t>&lt;%}%&gt;</a:t>
            </a:r>
            <a:endParaRPr lang="da-DK" sz="1200" dirty="0"/>
          </a:p>
        </p:txBody>
      </p:sp>
    </p:spTree>
    <p:extLst>
      <p:ext uri="{BB962C8B-B14F-4D97-AF65-F5344CB8AC3E}">
        <p14:creationId xmlns:p14="http://schemas.microsoft.com/office/powerpoint/2010/main" val="7547690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9144000" cy="826851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381238"/>
            <a:ext cx="17478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Step 4</a:t>
            </a:r>
            <a:endParaRPr lang="en-US" sz="4800" dirty="0">
              <a:solidFill>
                <a:srgbClr val="FFFFFF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600200"/>
            <a:ext cx="505723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>
                <a:solidFill>
                  <a:schemeClr val="tx1"/>
                </a:solidFill>
                <a:sym typeface="Wingdings"/>
              </a:rPr>
              <a:t>Creating Application with highly-abstracted programming Model – </a:t>
            </a:r>
          </a:p>
          <a:p>
            <a:pPr algn="l"/>
            <a:r>
              <a:rPr lang="en-US" dirty="0" smtClean="0">
                <a:solidFill>
                  <a:srgbClr val="FFFFFF"/>
                </a:solidFill>
                <a:sym typeface="Wingdings"/>
              </a:rPr>
              <a:t>Write a Novel or Poet, not the alien language 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903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299640" y="95190"/>
            <a:ext cx="2649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Introducing Metaworks3 – </a:t>
            </a:r>
            <a:endParaRPr lang="en-US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/>
              <a:buChar char="•"/>
            </a:pPr>
            <a:r>
              <a:rPr lang="en-US" dirty="0" err="1" smtClean="0">
                <a:solidFill>
                  <a:schemeClr val="tx1"/>
                </a:solidFill>
              </a:rPr>
              <a:t>Metaworks</a:t>
            </a:r>
            <a:r>
              <a:rPr lang="en-US" dirty="0" smtClean="0">
                <a:solidFill>
                  <a:schemeClr val="tx1"/>
                </a:solidFill>
              </a:rPr>
              <a:t> is ‘metadata-oriented framework’</a:t>
            </a:r>
            <a:endParaRPr lang="en-US" sz="2600" dirty="0" smtClean="0">
              <a:solidFill>
                <a:schemeClr val="tx1"/>
              </a:solidFill>
            </a:endParaRPr>
          </a:p>
          <a:p>
            <a:pPr marL="457200" indent="-457200" algn="l">
              <a:buFont typeface="Arial"/>
              <a:buChar char="•"/>
            </a:pPr>
            <a:r>
              <a:rPr lang="en-US" dirty="0" smtClean="0">
                <a:solidFill>
                  <a:schemeClr val="tx1"/>
                </a:solidFill>
                <a:sym typeface="Wingdings"/>
              </a:rPr>
              <a:t>Centralizing metadata and behaviors – it’s Object-Oriented Manner itself!</a:t>
            </a:r>
            <a:endParaRPr lang="en-US" dirty="0" smtClean="0">
              <a:solidFill>
                <a:schemeClr val="tx1"/>
              </a:solidFill>
            </a:endParaRPr>
          </a:p>
          <a:p>
            <a:pPr marL="457200" indent="-457200" algn="l">
              <a:buFont typeface="Arial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Concurrent Web-based (and mobile) Applications are degrading the Object’s own property – Cohesion of metadata.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For example, you need to keep the properties’ type as same value in DHTML scripts, Server Object, Data Object(Hibernate), and the DDL script as well.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err="1" smtClean="0">
                <a:solidFill>
                  <a:schemeClr val="tx1"/>
                </a:solidFill>
              </a:rPr>
              <a:t>Metaworks</a:t>
            </a:r>
            <a:r>
              <a:rPr lang="en-US" dirty="0" smtClean="0">
                <a:solidFill>
                  <a:schemeClr val="tx1"/>
                </a:solidFill>
              </a:rPr>
              <a:t> automatically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synchronizes</a:t>
            </a:r>
            <a:r>
              <a:rPr lang="en-US" dirty="0" smtClean="0">
                <a:solidFill>
                  <a:schemeClr val="tx1"/>
                </a:solidFill>
              </a:rPr>
              <a:t>(or hides the operation) …</a:t>
            </a:r>
          </a:p>
          <a:p>
            <a:pPr marL="914400" lvl="1" indent="-457200" algn="l">
              <a:buFont typeface="Arial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Stubs for calling </a:t>
            </a:r>
            <a:r>
              <a:rPr lang="en-US" dirty="0" err="1" smtClean="0">
                <a:solidFill>
                  <a:schemeClr val="tx1"/>
                </a:solidFill>
              </a:rPr>
              <a:t>Javascript</a:t>
            </a:r>
            <a:r>
              <a:rPr lang="en-US" dirty="0" smtClean="0">
                <a:solidFill>
                  <a:schemeClr val="tx1"/>
                </a:solidFill>
              </a:rPr>
              <a:t> to the server function (using DWR)</a:t>
            </a:r>
          </a:p>
          <a:p>
            <a:pPr marL="914400" lvl="1" indent="-457200" algn="l">
              <a:buFont typeface="Arial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DAO object and relational query (not completely, SQL is still good)</a:t>
            </a:r>
          </a:p>
          <a:p>
            <a:pPr marL="914400" lvl="1" indent="-457200" algn="l">
              <a:buFont typeface="Arial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Keeps intuitive and Sophisticated Programming Model… </a:t>
            </a:r>
            <a:r>
              <a:rPr lang="en-US" dirty="0" smtClean="0">
                <a:solidFill>
                  <a:srgbClr val="FF0000"/>
                </a:solidFill>
              </a:rPr>
              <a:t>Don’t be a dog!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By managing the metadata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28151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9640" y="95190"/>
            <a:ext cx="3000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4. Now, create the Application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91166" y="646991"/>
            <a:ext cx="8395312" cy="54245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050" dirty="0"/>
          </a:p>
          <a:p>
            <a:r>
              <a:rPr lang="en-US" sz="1050" dirty="0"/>
              <a:t>	</a:t>
            </a:r>
          </a:p>
          <a:p>
            <a:r>
              <a:rPr lang="en-US" sz="1050" dirty="0"/>
              <a:t>		&lt;script type=</a:t>
            </a:r>
            <a:r>
              <a:rPr lang="en-US" sz="1050" i="1" dirty="0"/>
              <a:t>"text/</a:t>
            </a:r>
            <a:r>
              <a:rPr lang="en-US" sz="1050" i="1" dirty="0" err="1"/>
              <a:t>javascript</a:t>
            </a:r>
            <a:r>
              <a:rPr lang="en-US" sz="1050" i="1" dirty="0"/>
              <a:t>"&gt;</a:t>
            </a:r>
          </a:p>
          <a:p>
            <a:endParaRPr lang="en-US" sz="1050" dirty="0"/>
          </a:p>
          <a:p>
            <a:r>
              <a:rPr lang="nb-NO" sz="1050" dirty="0"/>
              <a:t>			</a:t>
            </a:r>
            <a:r>
              <a:rPr lang="nb-NO" sz="1050" b="1" dirty="0"/>
              <a:t>var </a:t>
            </a:r>
            <a:r>
              <a:rPr lang="nb-NO" sz="1050" b="1" dirty="0" err="1" smtClean="0"/>
              <a:t>loginUser</a:t>
            </a:r>
            <a:r>
              <a:rPr lang="nb-NO" sz="1050" b="1" dirty="0" smtClean="0"/>
              <a:t> = //</a:t>
            </a:r>
            <a:r>
              <a:rPr lang="nb-NO" sz="1050" b="1" dirty="0" err="1" smtClean="0"/>
              <a:t>some</a:t>
            </a:r>
            <a:r>
              <a:rPr lang="nb-NO" sz="1050" b="1" dirty="0" smtClean="0"/>
              <a:t> </a:t>
            </a:r>
            <a:r>
              <a:rPr lang="nb-NO" sz="1050" b="1" dirty="0" err="1" smtClean="0"/>
              <a:t>how</a:t>
            </a:r>
            <a:r>
              <a:rPr lang="nb-NO" sz="1050" b="1" dirty="0" smtClean="0"/>
              <a:t> </a:t>
            </a:r>
            <a:r>
              <a:rPr lang="nb-NO" sz="1050" b="1" dirty="0" err="1" smtClean="0"/>
              <a:t>you</a:t>
            </a:r>
            <a:r>
              <a:rPr lang="nb-NO" sz="1050" b="1" dirty="0" smtClean="0"/>
              <a:t> </a:t>
            </a:r>
            <a:r>
              <a:rPr lang="nb-NO" sz="1050" b="1" dirty="0" err="1" smtClean="0"/>
              <a:t>can</a:t>
            </a:r>
            <a:r>
              <a:rPr lang="nb-NO" sz="1050" b="1" dirty="0" smtClean="0"/>
              <a:t> </a:t>
            </a:r>
            <a:r>
              <a:rPr lang="nb-NO" sz="1050" b="1" dirty="0" err="1" smtClean="0"/>
              <a:t>access</a:t>
            </a:r>
            <a:r>
              <a:rPr lang="nb-NO" sz="1050" b="1" dirty="0" smtClean="0"/>
              <a:t> </a:t>
            </a:r>
            <a:r>
              <a:rPr lang="nb-NO" sz="1050" b="1" dirty="0" err="1" smtClean="0"/>
              <a:t>the</a:t>
            </a:r>
            <a:r>
              <a:rPr lang="nb-NO" sz="1050" b="1" dirty="0" smtClean="0"/>
              <a:t> </a:t>
            </a:r>
            <a:r>
              <a:rPr lang="nb-NO" sz="1050" b="1" dirty="0" err="1" smtClean="0"/>
              <a:t>loginUser</a:t>
            </a:r>
            <a:r>
              <a:rPr lang="nb-NO" sz="1050" b="1" dirty="0" smtClean="0"/>
              <a:t>, </a:t>
            </a:r>
            <a:r>
              <a:rPr lang="nb-NO" sz="1050" b="1" dirty="0" err="1" smtClean="0"/>
              <a:t>metaworks</a:t>
            </a:r>
            <a:r>
              <a:rPr lang="nb-NO" sz="1050" b="1" dirty="0" smtClean="0"/>
              <a:t> </a:t>
            </a:r>
            <a:r>
              <a:rPr lang="nb-NO" sz="1050" b="1" dirty="0" err="1" smtClean="0"/>
              <a:t>don’t</a:t>
            </a:r>
            <a:r>
              <a:rPr lang="nb-NO" sz="1050" b="1" dirty="0" smtClean="0"/>
              <a:t> touch</a:t>
            </a:r>
            <a:endParaRPr lang="nl-NL" sz="1050" dirty="0"/>
          </a:p>
          <a:p>
            <a:r>
              <a:rPr lang="nl-NL" sz="1050" dirty="0"/>
              <a:t>			</a:t>
            </a:r>
          </a:p>
          <a:p>
            <a:r>
              <a:rPr lang="nl-NL" sz="1050" dirty="0"/>
              <a:t>		 	$(document).ready(</a:t>
            </a:r>
            <a:r>
              <a:rPr lang="nl-NL" sz="1050" b="1" dirty="0" err="1"/>
              <a:t>function</a:t>
            </a:r>
            <a:r>
              <a:rPr lang="nl-NL" sz="1050" b="1" dirty="0"/>
              <a:t>() {</a:t>
            </a:r>
          </a:p>
          <a:p>
            <a:r>
              <a:rPr lang="nl-NL" sz="1050" dirty="0"/>
              <a:t>		 		</a:t>
            </a:r>
            <a:r>
              <a:rPr lang="nl-NL" sz="1050" dirty="0" err="1"/>
              <a:t>dwr.engine.setActiveReverseAjax</a:t>
            </a:r>
            <a:r>
              <a:rPr lang="nl-NL" sz="1050" dirty="0"/>
              <a:t>(</a:t>
            </a:r>
            <a:r>
              <a:rPr lang="nl-NL" sz="1050" b="1" dirty="0" err="1"/>
              <a:t>true</a:t>
            </a:r>
            <a:r>
              <a:rPr lang="nl-NL" sz="1050" b="1" dirty="0"/>
              <a:t>); // let the long-</a:t>
            </a:r>
            <a:r>
              <a:rPr lang="nl-NL" sz="1050" b="1" dirty="0" err="1"/>
              <a:t>polling</a:t>
            </a:r>
            <a:r>
              <a:rPr lang="nl-NL" sz="1050" b="1" dirty="0"/>
              <a:t> </a:t>
            </a:r>
            <a:r>
              <a:rPr lang="nl-NL" sz="1050" b="1" dirty="0" err="1"/>
              <a:t>based</a:t>
            </a:r>
            <a:r>
              <a:rPr lang="nl-NL" sz="1050" b="1" dirty="0"/>
              <a:t> </a:t>
            </a:r>
            <a:r>
              <a:rPr lang="nl-NL" sz="1050" b="1" dirty="0" err="1"/>
              <a:t>chatting</a:t>
            </a:r>
            <a:r>
              <a:rPr lang="nl-NL" sz="1050" b="1" dirty="0"/>
              <a:t> </a:t>
            </a:r>
            <a:r>
              <a:rPr lang="nl-NL" sz="1050" b="1" dirty="0" err="1"/>
              <a:t>enabled</a:t>
            </a:r>
            <a:endParaRPr lang="nl-NL" sz="1050" b="1" dirty="0"/>
          </a:p>
          <a:p>
            <a:r>
              <a:rPr lang="nl-NL" sz="1050" dirty="0"/>
              <a:t>	</a:t>
            </a:r>
          </a:p>
          <a:p>
            <a:r>
              <a:rPr lang="nl-NL" sz="1050" dirty="0"/>
              <a:t>				</a:t>
            </a:r>
            <a:r>
              <a:rPr lang="nl-NL" sz="1050" dirty="0" err="1"/>
              <a:t>FaceBook.getNewsFeed</a:t>
            </a:r>
            <a:r>
              <a:rPr lang="nl-NL" sz="1050" dirty="0"/>
              <a:t>( </a:t>
            </a:r>
          </a:p>
          <a:p>
            <a:r>
              <a:rPr lang="nl-NL" sz="1050" dirty="0"/>
              <a:t>					</a:t>
            </a:r>
            <a:r>
              <a:rPr lang="nl-NL" sz="1050" b="1" dirty="0" err="1"/>
              <a:t>function</a:t>
            </a:r>
            <a:r>
              <a:rPr lang="nl-NL" sz="1050" b="1" dirty="0"/>
              <a:t>(</a:t>
            </a:r>
            <a:r>
              <a:rPr lang="nl-NL" sz="1050" b="1" dirty="0" err="1"/>
              <a:t>newsFeed</a:t>
            </a:r>
            <a:r>
              <a:rPr lang="nl-NL" sz="1050" b="1" dirty="0"/>
              <a:t>){</a:t>
            </a:r>
          </a:p>
          <a:p>
            <a:r>
              <a:rPr lang="nl-NL" sz="1050" dirty="0"/>
              <a:t>						mw3.showObject(</a:t>
            </a:r>
            <a:r>
              <a:rPr lang="nl-NL" sz="1050" dirty="0" err="1"/>
              <a:t>newsFeed</a:t>
            </a:r>
            <a:r>
              <a:rPr lang="nl-NL" sz="1050" dirty="0"/>
              <a:t>, '</a:t>
            </a:r>
            <a:r>
              <a:rPr lang="nl-NL" sz="1050" dirty="0" err="1"/>
              <a:t>org.metaworks.example.Posting</a:t>
            </a:r>
            <a:r>
              <a:rPr lang="nl-NL" sz="1050" dirty="0"/>
              <a:t>[]', '</a:t>
            </a:r>
            <a:r>
              <a:rPr lang="nl-NL" sz="1050" dirty="0" err="1"/>
              <a:t>foo</a:t>
            </a:r>
            <a:r>
              <a:rPr lang="nl-NL" sz="1050" dirty="0"/>
              <a:t>');</a:t>
            </a:r>
          </a:p>
          <a:p>
            <a:r>
              <a:rPr lang="en-US" sz="1050" dirty="0"/>
              <a:t>						</a:t>
            </a:r>
            <a:r>
              <a:rPr lang="en-US" sz="1050" dirty="0" err="1"/>
              <a:t>newEntry</a:t>
            </a:r>
            <a:r>
              <a:rPr lang="en-US" sz="1050" dirty="0"/>
              <a:t>();</a:t>
            </a:r>
          </a:p>
          <a:p>
            <a:r>
              <a:rPr lang="en-US" sz="1050" dirty="0"/>
              <a:t>					}</a:t>
            </a:r>
          </a:p>
          <a:p>
            <a:r>
              <a:rPr lang="en-US" sz="1050" dirty="0"/>
              <a:t>				);</a:t>
            </a:r>
          </a:p>
          <a:p>
            <a:r>
              <a:rPr lang="en-US" sz="1050" dirty="0"/>
              <a:t>			});</a:t>
            </a:r>
          </a:p>
          <a:p>
            <a:r>
              <a:rPr lang="en-US" sz="1050" dirty="0"/>
              <a:t>			</a:t>
            </a:r>
          </a:p>
          <a:p>
            <a:r>
              <a:rPr lang="en-US" sz="1050" dirty="0"/>
              <a:t>			</a:t>
            </a:r>
            <a:r>
              <a:rPr lang="en-US" sz="1050" b="1" dirty="0" err="1"/>
              <a:t>var</a:t>
            </a:r>
            <a:r>
              <a:rPr lang="en-US" sz="1050" b="1" dirty="0"/>
              <a:t> </a:t>
            </a:r>
            <a:r>
              <a:rPr lang="en-US" sz="1050" b="1" dirty="0" err="1"/>
              <a:t>lastEntryId</a:t>
            </a:r>
            <a:r>
              <a:rPr lang="en-US" sz="1050" b="1" dirty="0"/>
              <a:t> = 0;</a:t>
            </a:r>
          </a:p>
          <a:p>
            <a:r>
              <a:rPr lang="en-US" sz="1050" dirty="0"/>
              <a:t>			</a:t>
            </a:r>
          </a:p>
          <a:p>
            <a:r>
              <a:rPr lang="en-US" sz="1050" dirty="0"/>
              <a:t>			</a:t>
            </a:r>
            <a:r>
              <a:rPr lang="en-US" sz="1050" b="1" dirty="0"/>
              <a:t>function </a:t>
            </a:r>
            <a:r>
              <a:rPr lang="en-US" sz="1050" b="1" dirty="0" err="1"/>
              <a:t>newEntry</a:t>
            </a:r>
            <a:r>
              <a:rPr lang="en-US" sz="1050" b="1" dirty="0"/>
              <a:t>(){</a:t>
            </a:r>
          </a:p>
          <a:p>
            <a:r>
              <a:rPr lang="en-US" sz="1050" dirty="0"/>
              <a:t>				mw3.setContextWhen(mw3.WHEN_EDIT);</a:t>
            </a:r>
          </a:p>
          <a:p>
            <a:r>
              <a:rPr lang="en-US" sz="1050" dirty="0"/>
              <a:t>				</a:t>
            </a:r>
            <a:r>
              <a:rPr lang="en-US" sz="1050" dirty="0" err="1"/>
              <a:t>lastEntryId</a:t>
            </a:r>
            <a:r>
              <a:rPr lang="en-US" sz="1050" dirty="0"/>
              <a:t> = mw3.locateObject(</a:t>
            </a:r>
          </a:p>
          <a:p>
            <a:r>
              <a:rPr lang="en-US" sz="1050" dirty="0"/>
              <a:t> 						{document:"", writer: </a:t>
            </a:r>
            <a:r>
              <a:rPr lang="en-US" sz="1050" dirty="0" err="1" smtClean="0"/>
              <a:t>loginUser</a:t>
            </a:r>
            <a:r>
              <a:rPr lang="en-US" sz="1050" dirty="0" smtClean="0"/>
              <a:t>, </a:t>
            </a:r>
            <a:r>
              <a:rPr lang="en-US" sz="1050" dirty="0"/>
              <a:t>__</a:t>
            </a:r>
            <a:r>
              <a:rPr lang="en-US" sz="1050" dirty="0" err="1"/>
              <a:t>className</a:t>
            </a:r>
            <a:r>
              <a:rPr lang="en-US" sz="1050" dirty="0"/>
              <a:t>: "</a:t>
            </a:r>
            <a:r>
              <a:rPr lang="en-US" sz="1050" dirty="0" err="1"/>
              <a:t>org.metaworks.example.Posting</a:t>
            </a:r>
            <a:r>
              <a:rPr lang="en-US" sz="1050" dirty="0"/>
              <a:t>"},</a:t>
            </a:r>
          </a:p>
          <a:p>
            <a:r>
              <a:rPr lang="ro-RO" sz="1050" dirty="0"/>
              <a:t>						</a:t>
            </a:r>
            <a:r>
              <a:rPr lang="ro-RO" sz="1050" b="1" dirty="0"/>
              <a:t>null,</a:t>
            </a:r>
          </a:p>
          <a:p>
            <a:r>
              <a:rPr lang="tr-TR" sz="1050" dirty="0"/>
              <a:t>						'</a:t>
            </a:r>
            <a:r>
              <a:rPr lang="tr-TR" sz="1050" dirty="0" err="1"/>
              <a:t>newEntry</a:t>
            </a:r>
            <a:r>
              <a:rPr lang="tr-TR" sz="1050" dirty="0"/>
              <a:t>'</a:t>
            </a:r>
          </a:p>
          <a:p>
            <a:r>
              <a:rPr lang="tr-TR" sz="1050" dirty="0"/>
              <a:t>					)</a:t>
            </a:r>
            <a:r>
              <a:rPr lang="tr-TR" sz="1050" dirty="0" smtClean="0"/>
              <a:t>;</a:t>
            </a:r>
            <a:endParaRPr lang="tr-TR" sz="1050" dirty="0"/>
          </a:p>
          <a:p>
            <a:r>
              <a:rPr lang="tr-TR" sz="1050" dirty="0"/>
              <a:t>			}</a:t>
            </a:r>
          </a:p>
          <a:p>
            <a:r>
              <a:rPr lang="cs-CZ" sz="1050" dirty="0"/>
              <a:t>	  </a:t>
            </a:r>
          </a:p>
          <a:p>
            <a:r>
              <a:rPr lang="cs-CZ" sz="1050" dirty="0"/>
              <a:t>		&lt;/</a:t>
            </a:r>
            <a:r>
              <a:rPr lang="cs-CZ" sz="1050" dirty="0" err="1"/>
              <a:t>script</a:t>
            </a:r>
            <a:r>
              <a:rPr lang="cs-CZ" sz="1050" dirty="0"/>
              <a:t>&gt;</a:t>
            </a:r>
          </a:p>
          <a:p>
            <a:endParaRPr lang="en-US" sz="1050" dirty="0" smtClean="0"/>
          </a:p>
          <a:p>
            <a:r>
              <a:rPr lang="en-US" sz="1050" dirty="0"/>
              <a:t>		&lt;div id=</a:t>
            </a:r>
            <a:r>
              <a:rPr lang="en-US" sz="1050" i="1" dirty="0"/>
              <a:t>"foo"&gt;LOADING...&lt;/div&gt;</a:t>
            </a:r>
          </a:p>
          <a:p>
            <a:r>
              <a:rPr lang="en-US" sz="1050" dirty="0"/>
              <a:t>		&lt;div id=</a:t>
            </a:r>
            <a:r>
              <a:rPr lang="en-US" sz="1050" i="1" dirty="0"/>
              <a:t>"</a:t>
            </a:r>
            <a:r>
              <a:rPr lang="en-US" sz="1050" i="1" dirty="0" err="1"/>
              <a:t>newEntry</a:t>
            </a:r>
            <a:r>
              <a:rPr lang="en-US" sz="1050" i="1" dirty="0"/>
              <a:t>"&gt;&lt;/div</a:t>
            </a:r>
            <a:r>
              <a:rPr lang="en-US" sz="1050" i="1" dirty="0" smtClean="0"/>
              <a:t>&gt;</a:t>
            </a:r>
            <a:endParaRPr lang="en-US" sz="1050" i="1" dirty="0"/>
          </a:p>
        </p:txBody>
      </p:sp>
    </p:spTree>
    <p:extLst>
      <p:ext uri="{BB962C8B-B14F-4D97-AF65-F5344CB8AC3E}">
        <p14:creationId xmlns:p14="http://schemas.microsoft.com/office/powerpoint/2010/main" val="40722856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751" t="10821" r="2034"/>
          <a:stretch/>
        </p:blipFill>
        <p:spPr>
          <a:xfrm>
            <a:off x="160170" y="1281495"/>
            <a:ext cx="8797918" cy="5096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0245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No duplicated metadata mapping</a:t>
            </a:r>
            <a:br>
              <a:rPr lang="en-US" dirty="0" smtClean="0"/>
            </a:br>
            <a:r>
              <a:rPr lang="en-US" sz="2600" dirty="0" smtClean="0"/>
              <a:t>e.g. JSON object mapping in Spring Controller and DAO mapping for Hibernate.</a:t>
            </a:r>
          </a:p>
          <a:p>
            <a:pPr marL="0" indent="0">
              <a:buNone/>
            </a:pPr>
            <a:r>
              <a:rPr lang="en-US" dirty="0" smtClean="0">
                <a:sym typeface="Wingdings"/>
              </a:rPr>
              <a:t> </a:t>
            </a:r>
            <a:r>
              <a:rPr lang="en-US" dirty="0" smtClean="0"/>
              <a:t>No errors from duplicated metadata source.</a:t>
            </a:r>
          </a:p>
          <a:p>
            <a:r>
              <a:rPr lang="en-US" dirty="0" smtClean="0"/>
              <a:t>Cohesive User Interface management by EJS-object mapping.</a:t>
            </a:r>
          </a:p>
          <a:p>
            <a:r>
              <a:rPr lang="en-US" dirty="0" smtClean="0"/>
              <a:t>Intuitive Programming Model – model and metadata-driven, not implementation-driven.</a:t>
            </a:r>
          </a:p>
          <a:p>
            <a:pPr marL="0" indent="0"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Only thing you have to do is… just forgetting the old manners!</a:t>
            </a:r>
          </a:p>
        </p:txBody>
      </p:sp>
    </p:spTree>
    <p:extLst>
      <p:ext uri="{BB962C8B-B14F-4D97-AF65-F5344CB8AC3E}">
        <p14:creationId xmlns:p14="http://schemas.microsoft.com/office/powerpoint/2010/main" val="34738480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All the Source Code available here:</a:t>
            </a:r>
            <a:endParaRPr lang="en-US" dirty="0"/>
          </a:p>
        </p:txBody>
      </p:sp>
      <p:sp>
        <p:nvSpPr>
          <p:cNvPr id="4" name="Rectangle 3">
            <a:hlinkClick r:id="rId2"/>
          </p:cNvPr>
          <p:cNvSpPr/>
          <p:nvPr/>
        </p:nvSpPr>
        <p:spPr>
          <a:xfrm>
            <a:off x="833027" y="1685839"/>
            <a:ext cx="664920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hlinkClick r:id="rId2"/>
              </a:rPr>
              <a:t>http://www.largedocument.com/2/99c863a7/mw3_facebook_example_MetaworksObject.zip</a:t>
            </a:r>
            <a:endParaRPr lang="en-US" sz="2400" dirty="0" smtClean="0"/>
          </a:p>
          <a:p>
            <a:endParaRPr lang="en-US" sz="2400" dirty="0"/>
          </a:p>
          <a:p>
            <a:pPr marL="342900" indent="-342900">
              <a:buFontTx/>
              <a:buChar char="-"/>
            </a:pPr>
            <a:r>
              <a:rPr lang="en-US" sz="2400" dirty="0" smtClean="0"/>
              <a:t>it’s very early stage now! You are welcomed to participate this Open Source Project. E-mail me: </a:t>
            </a:r>
            <a:r>
              <a:rPr lang="en-US" sz="2400" dirty="0" err="1" smtClean="0"/>
              <a:t>jyjang</a:t>
            </a:r>
            <a:r>
              <a:rPr lang="en-US" sz="2400" dirty="0" smtClean="0"/>
              <a:t> at </a:t>
            </a:r>
            <a:r>
              <a:rPr lang="en-US" sz="2400" dirty="0" err="1" smtClean="0"/>
              <a:t>uengine.org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77190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Curved Connector 25"/>
          <p:cNvCxnSpPr>
            <a:stCxn id="23" idx="0"/>
            <a:endCxn id="24" idx="1"/>
          </p:cNvCxnSpPr>
          <p:nvPr/>
        </p:nvCxnSpPr>
        <p:spPr>
          <a:xfrm rot="5400000" flipH="1" flipV="1">
            <a:off x="6954914" y="1425464"/>
            <a:ext cx="11442" cy="2923104"/>
          </a:xfrm>
          <a:prstGeom prst="curvedConnector3">
            <a:avLst>
              <a:gd name="adj1" fmla="val 5797876"/>
            </a:avLst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/>
          <p:cNvCxnSpPr>
            <a:stCxn id="14" idx="0"/>
            <a:endCxn id="15" idx="1"/>
          </p:cNvCxnSpPr>
          <p:nvPr/>
        </p:nvCxnSpPr>
        <p:spPr>
          <a:xfrm rot="16200000" flipH="1">
            <a:off x="1999343" y="2650313"/>
            <a:ext cx="1733" cy="2676786"/>
          </a:xfrm>
          <a:prstGeom prst="curvedConnector3">
            <a:avLst>
              <a:gd name="adj1" fmla="val -75913560"/>
            </a:avLst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6304213" y="4807195"/>
            <a:ext cx="1247039" cy="100482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Domain Class</a:t>
            </a:r>
          </a:p>
          <a:p>
            <a:pPr algn="ctr"/>
            <a:r>
              <a:rPr lang="en-US" dirty="0" smtClean="0"/>
              <a:t>(Java)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9640" y="95190"/>
            <a:ext cx="26534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Introducing Metaworks3 </a:t>
            </a:r>
          </a:p>
          <a:p>
            <a:r>
              <a:rPr lang="en-US" dirty="0"/>
              <a:t> </a:t>
            </a:r>
            <a:r>
              <a:rPr lang="en-US" dirty="0" smtClean="0"/>
              <a:t>    –  Lifecycle of metadata</a:t>
            </a:r>
            <a:endParaRPr lang="en-US" dirty="0"/>
          </a:p>
        </p:txBody>
      </p:sp>
      <p:sp>
        <p:nvSpPr>
          <p:cNvPr id="14" name="Smiley Face 13"/>
          <p:cNvSpPr/>
          <p:nvPr/>
        </p:nvSpPr>
        <p:spPr>
          <a:xfrm>
            <a:off x="215629" y="3987840"/>
            <a:ext cx="892376" cy="823819"/>
          </a:xfrm>
          <a:prstGeom prst="smileyFac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View</a:t>
            </a:r>
            <a:endParaRPr lang="en-US" sz="1400" dirty="0"/>
          </a:p>
        </p:txBody>
      </p:sp>
      <p:sp>
        <p:nvSpPr>
          <p:cNvPr id="15" name="Can 14"/>
          <p:cNvSpPr/>
          <p:nvPr/>
        </p:nvSpPr>
        <p:spPr>
          <a:xfrm>
            <a:off x="2943898" y="3989573"/>
            <a:ext cx="789410" cy="743725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DAO</a:t>
            </a:r>
            <a:endParaRPr lang="en-US" dirty="0"/>
          </a:p>
        </p:txBody>
      </p:sp>
      <p:sp>
        <p:nvSpPr>
          <p:cNvPr id="16" name="Cube 15"/>
          <p:cNvSpPr/>
          <p:nvPr/>
        </p:nvSpPr>
        <p:spPr>
          <a:xfrm>
            <a:off x="992457" y="2538511"/>
            <a:ext cx="1212717" cy="743725"/>
          </a:xfrm>
          <a:prstGeom prst="cub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Controller</a:t>
            </a:r>
            <a:endParaRPr lang="en-US" sz="4000" dirty="0"/>
          </a:p>
        </p:txBody>
      </p:sp>
      <p:sp>
        <p:nvSpPr>
          <p:cNvPr id="23" name="Smiley Face 22"/>
          <p:cNvSpPr/>
          <p:nvPr/>
        </p:nvSpPr>
        <p:spPr>
          <a:xfrm>
            <a:off x="5052895" y="2892737"/>
            <a:ext cx="892376" cy="823819"/>
          </a:xfrm>
          <a:prstGeom prst="smileyFac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View</a:t>
            </a:r>
            <a:endParaRPr lang="en-US" sz="1400" dirty="0"/>
          </a:p>
        </p:txBody>
      </p:sp>
      <p:sp>
        <p:nvSpPr>
          <p:cNvPr id="24" name="Can 23"/>
          <p:cNvSpPr/>
          <p:nvPr/>
        </p:nvSpPr>
        <p:spPr>
          <a:xfrm>
            <a:off x="8027482" y="2881295"/>
            <a:ext cx="789410" cy="743725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DAO</a:t>
            </a:r>
            <a:endParaRPr lang="en-US" dirty="0"/>
          </a:p>
        </p:txBody>
      </p:sp>
      <p:sp>
        <p:nvSpPr>
          <p:cNvPr id="25" name="Cube 24"/>
          <p:cNvSpPr/>
          <p:nvPr/>
        </p:nvSpPr>
        <p:spPr>
          <a:xfrm>
            <a:off x="6414340" y="1954500"/>
            <a:ext cx="1212717" cy="743725"/>
          </a:xfrm>
          <a:prstGeom prst="cub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Controller</a:t>
            </a:r>
            <a:endParaRPr lang="en-US" sz="4000" dirty="0"/>
          </a:p>
        </p:txBody>
      </p:sp>
      <p:sp>
        <p:nvSpPr>
          <p:cNvPr id="27" name="Plaque 26"/>
          <p:cNvSpPr/>
          <p:nvPr/>
        </p:nvSpPr>
        <p:spPr>
          <a:xfrm>
            <a:off x="6529853" y="4162793"/>
            <a:ext cx="795760" cy="686514"/>
          </a:xfrm>
          <a:prstGeom prst="plaqu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metadata</a:t>
            </a:r>
            <a:endParaRPr lang="en-US" sz="1400" dirty="0"/>
          </a:p>
        </p:txBody>
      </p:sp>
      <p:cxnSp>
        <p:nvCxnSpPr>
          <p:cNvPr id="29" name="Straight Arrow Connector 28"/>
          <p:cNvCxnSpPr>
            <a:stCxn id="23" idx="5"/>
            <a:endCxn id="27" idx="0"/>
          </p:cNvCxnSpPr>
          <p:nvPr/>
        </p:nvCxnSpPr>
        <p:spPr>
          <a:xfrm>
            <a:off x="5814586" y="3595911"/>
            <a:ext cx="1113147" cy="5668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5" idx="3"/>
            <a:endCxn id="27" idx="0"/>
          </p:cNvCxnSpPr>
          <p:nvPr/>
        </p:nvCxnSpPr>
        <p:spPr>
          <a:xfrm>
            <a:off x="6927733" y="2698225"/>
            <a:ext cx="0" cy="14645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4" idx="3"/>
            <a:endCxn id="27" idx="0"/>
          </p:cNvCxnSpPr>
          <p:nvPr/>
        </p:nvCxnSpPr>
        <p:spPr>
          <a:xfrm flipH="1">
            <a:off x="6927733" y="3625020"/>
            <a:ext cx="1494454" cy="5377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Plaque 37"/>
          <p:cNvSpPr/>
          <p:nvPr/>
        </p:nvSpPr>
        <p:spPr>
          <a:xfrm>
            <a:off x="932418" y="4050440"/>
            <a:ext cx="742223" cy="621994"/>
          </a:xfrm>
          <a:prstGeom prst="plaqu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metadata</a:t>
            </a:r>
            <a:endParaRPr lang="en-US" sz="1400" dirty="0"/>
          </a:p>
        </p:txBody>
      </p:sp>
      <p:sp>
        <p:nvSpPr>
          <p:cNvPr id="39" name="Plaque 38"/>
          <p:cNvSpPr/>
          <p:nvPr/>
        </p:nvSpPr>
        <p:spPr>
          <a:xfrm>
            <a:off x="1821204" y="1954500"/>
            <a:ext cx="742223" cy="621994"/>
          </a:xfrm>
          <a:prstGeom prst="plaqu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metadata</a:t>
            </a:r>
            <a:endParaRPr lang="en-US" sz="1400" dirty="0"/>
          </a:p>
        </p:txBody>
      </p:sp>
      <p:sp>
        <p:nvSpPr>
          <p:cNvPr id="40" name="Plaque 39"/>
          <p:cNvSpPr/>
          <p:nvPr/>
        </p:nvSpPr>
        <p:spPr>
          <a:xfrm>
            <a:off x="3663245" y="3989574"/>
            <a:ext cx="742223" cy="621994"/>
          </a:xfrm>
          <a:prstGeom prst="plaqu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metadata</a:t>
            </a:r>
            <a:endParaRPr lang="en-US" sz="1400" dirty="0"/>
          </a:p>
        </p:txBody>
      </p:sp>
      <p:sp>
        <p:nvSpPr>
          <p:cNvPr id="52" name="Rectangle 51"/>
          <p:cNvSpPr/>
          <p:nvPr/>
        </p:nvSpPr>
        <p:spPr>
          <a:xfrm>
            <a:off x="780099" y="4657339"/>
            <a:ext cx="1247039" cy="91535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Domain class (JS version)</a:t>
            </a:r>
            <a:endParaRPr lang="en-US" dirty="0"/>
          </a:p>
        </p:txBody>
      </p:sp>
      <p:sp>
        <p:nvSpPr>
          <p:cNvPr id="53" name="Rectangle 52"/>
          <p:cNvSpPr/>
          <p:nvPr/>
        </p:nvSpPr>
        <p:spPr>
          <a:xfrm>
            <a:off x="2045794" y="2462550"/>
            <a:ext cx="1247039" cy="8883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Domain class (java version)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3338603" y="4567863"/>
            <a:ext cx="1247039" cy="110620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Domain class (Hibernate version)</a:t>
            </a:r>
            <a:endParaRPr lang="en-US" dirty="0"/>
          </a:p>
        </p:txBody>
      </p:sp>
      <p:cxnSp>
        <p:nvCxnSpPr>
          <p:cNvPr id="57" name="Curved Connector 56"/>
          <p:cNvCxnSpPr>
            <a:stCxn id="51" idx="1"/>
            <a:endCxn id="23" idx="4"/>
          </p:cNvCxnSpPr>
          <p:nvPr/>
        </p:nvCxnSpPr>
        <p:spPr>
          <a:xfrm rot="10800000">
            <a:off x="5499083" y="3716557"/>
            <a:ext cx="805130" cy="1593051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Curved Connector 57"/>
          <p:cNvCxnSpPr>
            <a:stCxn id="51" idx="3"/>
            <a:endCxn id="24" idx="3"/>
          </p:cNvCxnSpPr>
          <p:nvPr/>
        </p:nvCxnSpPr>
        <p:spPr>
          <a:xfrm flipV="1">
            <a:off x="7551252" y="3625020"/>
            <a:ext cx="870935" cy="1684587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4877264" y="4212215"/>
            <a:ext cx="16081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 smtClean="0"/>
              <a:t>Metaworks</a:t>
            </a:r>
            <a:endParaRPr lang="en-US" sz="1200" dirty="0" smtClean="0"/>
          </a:p>
          <a:p>
            <a:pPr algn="ctr"/>
            <a:r>
              <a:rPr lang="en-US" sz="1200" dirty="0" smtClean="0"/>
              <a:t>Synchronizes the Proxy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7611709" y="4212215"/>
            <a:ext cx="16209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 smtClean="0"/>
              <a:t>Metaworks</a:t>
            </a:r>
            <a:endParaRPr lang="en-US" sz="1200" dirty="0" smtClean="0"/>
          </a:p>
          <a:p>
            <a:pPr algn="ctr"/>
            <a:r>
              <a:rPr lang="en-US" sz="1200" dirty="0" smtClean="0"/>
              <a:t>Synchronizes the Proxy</a:t>
            </a:r>
          </a:p>
        </p:txBody>
      </p:sp>
      <p:sp>
        <p:nvSpPr>
          <p:cNvPr id="69" name="Rectangle 68"/>
          <p:cNvSpPr/>
          <p:nvPr/>
        </p:nvSpPr>
        <p:spPr>
          <a:xfrm>
            <a:off x="661817" y="1093253"/>
            <a:ext cx="363588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General Approach:</a:t>
            </a:r>
          </a:p>
          <a:p>
            <a:pPr algn="ctr"/>
            <a:r>
              <a:rPr lang="en-US" dirty="0" smtClean="0"/>
              <a:t>Spring MVC, JSON, </a:t>
            </a:r>
            <a:r>
              <a:rPr lang="en-US" dirty="0" err="1" smtClean="0"/>
              <a:t>jQuery</a:t>
            </a:r>
            <a:r>
              <a:rPr lang="en-US" dirty="0" smtClean="0"/>
              <a:t>, Hibernate</a:t>
            </a:r>
          </a:p>
        </p:txBody>
      </p:sp>
      <p:sp>
        <p:nvSpPr>
          <p:cNvPr id="70" name="Rectangle 69"/>
          <p:cNvSpPr/>
          <p:nvPr/>
        </p:nvSpPr>
        <p:spPr>
          <a:xfrm>
            <a:off x="5829934" y="1206156"/>
            <a:ext cx="19895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Using Metaworks3:</a:t>
            </a:r>
          </a:p>
        </p:txBody>
      </p:sp>
      <p:cxnSp>
        <p:nvCxnSpPr>
          <p:cNvPr id="72" name="Straight Connector 71"/>
          <p:cNvCxnSpPr/>
          <p:nvPr/>
        </p:nvCxnSpPr>
        <p:spPr>
          <a:xfrm>
            <a:off x="4768738" y="892470"/>
            <a:ext cx="0" cy="534337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52" idx="3"/>
            <a:endCxn id="53" idx="2"/>
          </p:cNvCxnSpPr>
          <p:nvPr/>
        </p:nvCxnSpPr>
        <p:spPr>
          <a:xfrm flipV="1">
            <a:off x="2027138" y="3350890"/>
            <a:ext cx="642176" cy="176412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52" idx="3"/>
            <a:endCxn id="54" idx="1"/>
          </p:cNvCxnSpPr>
          <p:nvPr/>
        </p:nvCxnSpPr>
        <p:spPr>
          <a:xfrm>
            <a:off x="2027138" y="5115016"/>
            <a:ext cx="1311465" cy="595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54" idx="1"/>
            <a:endCxn id="53" idx="2"/>
          </p:cNvCxnSpPr>
          <p:nvPr/>
        </p:nvCxnSpPr>
        <p:spPr>
          <a:xfrm flipH="1" flipV="1">
            <a:off x="2669314" y="3350890"/>
            <a:ext cx="669289" cy="177007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1952989" y="3943805"/>
            <a:ext cx="14350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You have to</a:t>
            </a:r>
          </a:p>
          <a:p>
            <a:pPr algn="ctr"/>
            <a:r>
              <a:rPr lang="en-US" sz="1200" dirty="0" smtClean="0"/>
              <a:t>Synchronize the gap</a:t>
            </a:r>
          </a:p>
        </p:txBody>
      </p:sp>
    </p:spTree>
    <p:extLst>
      <p:ext uri="{BB962C8B-B14F-4D97-AF65-F5344CB8AC3E}">
        <p14:creationId xmlns:p14="http://schemas.microsoft.com/office/powerpoint/2010/main" val="29002546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9640" y="95190"/>
            <a:ext cx="3512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 more words, Seeing is believing: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91166" y="486804"/>
            <a:ext cx="4002073" cy="3600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#</a:t>
            </a:r>
            <a:r>
              <a:rPr lang="en-US" sz="1200" dirty="0" err="1" smtClean="0"/>
              <a:t>Posting.java</a:t>
            </a:r>
            <a:endParaRPr lang="en-US" sz="1200" dirty="0"/>
          </a:p>
          <a:p>
            <a:endParaRPr lang="en-US" sz="1200" b="1" dirty="0" smtClean="0"/>
          </a:p>
          <a:p>
            <a:r>
              <a:rPr lang="en-US" sz="1200" dirty="0" smtClean="0">
                <a:solidFill>
                  <a:srgbClr val="FF0000"/>
                </a:solidFill>
              </a:rPr>
              <a:t>@</a:t>
            </a:r>
            <a:r>
              <a:rPr lang="en-US" sz="1200" dirty="0" err="1" smtClean="0">
                <a:solidFill>
                  <a:srgbClr val="FF0000"/>
                </a:solidFill>
              </a:rPr>
              <a:t>org.metaworks.Metadata</a:t>
            </a:r>
            <a:r>
              <a:rPr lang="en-US" sz="1200" dirty="0" smtClean="0">
                <a:solidFill>
                  <a:srgbClr val="FF0000"/>
                </a:solidFill>
              </a:rPr>
              <a:t>(</a:t>
            </a:r>
            <a:r>
              <a:rPr lang="en-US" sz="1200" dirty="0" err="1" smtClean="0">
                <a:solidFill>
                  <a:srgbClr val="FF0000"/>
                </a:solidFill>
              </a:rPr>
              <a:t>tableName</a:t>
            </a:r>
            <a:r>
              <a:rPr lang="en-US" sz="1200" dirty="0" smtClean="0">
                <a:solidFill>
                  <a:srgbClr val="FF0000"/>
                </a:solidFill>
              </a:rPr>
              <a:t> = “</a:t>
            </a:r>
            <a:r>
              <a:rPr lang="en-US" sz="1200" dirty="0" err="1" smtClean="0">
                <a:solidFill>
                  <a:srgbClr val="FF0000"/>
                </a:solidFill>
              </a:rPr>
              <a:t>fb_posting</a:t>
            </a:r>
            <a:r>
              <a:rPr lang="en-US" sz="1200" dirty="0" smtClean="0">
                <a:solidFill>
                  <a:srgbClr val="FF0000"/>
                </a:solidFill>
              </a:rPr>
              <a:t>”</a:t>
            </a:r>
            <a:r>
              <a:rPr lang="en-US" sz="1200" b="1" dirty="0" smtClean="0">
                <a:solidFill>
                  <a:srgbClr val="FF0000"/>
                </a:solidFill>
              </a:rPr>
              <a:t>)</a:t>
            </a:r>
          </a:p>
          <a:p>
            <a:r>
              <a:rPr lang="en-US" sz="1200" b="1" dirty="0" smtClean="0"/>
              <a:t>public class </a:t>
            </a:r>
            <a:r>
              <a:rPr lang="en-US" sz="1200" b="1" u="sng" dirty="0" smtClean="0"/>
              <a:t>Posting extends </a:t>
            </a:r>
            <a:r>
              <a:rPr lang="en-US" sz="1200" b="1" u="sng" dirty="0" err="1" smtClean="0"/>
              <a:t>MetaworksObject</a:t>
            </a:r>
            <a:r>
              <a:rPr lang="en-US" sz="1200" b="1" u="sng" dirty="0" smtClean="0"/>
              <a:t>&lt;</a:t>
            </a:r>
            <a:r>
              <a:rPr lang="en-US" sz="1200" b="1" u="sng" dirty="0" err="1" smtClean="0"/>
              <a:t>IPosting</a:t>
            </a:r>
            <a:r>
              <a:rPr lang="en-US" sz="1200" b="1" u="sng" dirty="0" smtClean="0"/>
              <a:t>&gt; implements </a:t>
            </a:r>
            <a:r>
              <a:rPr lang="en-US" sz="1200" b="1" u="sng" dirty="0" err="1" smtClean="0"/>
              <a:t>IPosting</a:t>
            </a:r>
            <a:r>
              <a:rPr lang="en-US" sz="1200" b="1" u="sng" dirty="0" smtClean="0"/>
              <a:t>{</a:t>
            </a:r>
          </a:p>
          <a:p>
            <a:endParaRPr lang="en-US" sz="1200" dirty="0" smtClean="0"/>
          </a:p>
          <a:p>
            <a:r>
              <a:rPr lang="en-US" sz="1200" dirty="0" smtClean="0"/>
              <a:t>	String document;</a:t>
            </a:r>
          </a:p>
          <a:p>
            <a:r>
              <a:rPr lang="en-US" sz="1200" dirty="0" smtClean="0">
                <a:solidFill>
                  <a:srgbClr val="FF0000"/>
                </a:solidFill>
              </a:rPr>
              <a:t>                          @</a:t>
            </a:r>
            <a:r>
              <a:rPr lang="en-US" sz="1200" dirty="0" err="1" smtClean="0">
                <a:solidFill>
                  <a:srgbClr val="FF0000"/>
                </a:solidFill>
              </a:rPr>
              <a:t>org.metaworks.Metadata</a:t>
            </a:r>
            <a:r>
              <a:rPr lang="en-US" sz="1200" dirty="0" smtClean="0">
                <a:solidFill>
                  <a:srgbClr val="FF0000"/>
                </a:solidFill>
              </a:rPr>
              <a:t>(</a:t>
            </a:r>
            <a:r>
              <a:rPr lang="en-US" sz="1200" dirty="0" err="1" smtClean="0">
                <a:solidFill>
                  <a:srgbClr val="FF0000"/>
                </a:solidFill>
              </a:rPr>
              <a:t>isKey</a:t>
            </a:r>
            <a:r>
              <a:rPr lang="en-US" sz="1200" dirty="0" smtClean="0">
                <a:solidFill>
                  <a:srgbClr val="FF0000"/>
                </a:solidFill>
              </a:rPr>
              <a:t> = </a:t>
            </a:r>
            <a:r>
              <a:rPr lang="en-US" sz="1200" b="1" dirty="0" smtClean="0">
                <a:solidFill>
                  <a:srgbClr val="FF0000"/>
                </a:solidFill>
              </a:rPr>
              <a:t>true)</a:t>
            </a:r>
          </a:p>
          <a:p>
            <a:r>
              <a:rPr lang="en-US" sz="1200" dirty="0" smtClean="0"/>
              <a:t>		</a:t>
            </a:r>
            <a:r>
              <a:rPr lang="en-US" sz="1200" b="1" dirty="0" smtClean="0"/>
              <a:t>public String </a:t>
            </a:r>
            <a:r>
              <a:rPr lang="en-US" sz="1200" b="1" dirty="0" err="1" smtClean="0"/>
              <a:t>getDocument</a:t>
            </a:r>
            <a:r>
              <a:rPr lang="en-US" sz="1200" b="1" dirty="0" smtClean="0"/>
              <a:t>() {</a:t>
            </a:r>
          </a:p>
          <a:p>
            <a:r>
              <a:rPr lang="en-US" sz="1200" dirty="0" smtClean="0"/>
              <a:t>			</a:t>
            </a:r>
            <a:r>
              <a:rPr lang="en-US" sz="1200" b="1" dirty="0" smtClean="0"/>
              <a:t>return document;</a:t>
            </a:r>
          </a:p>
          <a:p>
            <a:r>
              <a:rPr lang="en-US" sz="1200" dirty="0" smtClean="0"/>
              <a:t>		}</a:t>
            </a:r>
          </a:p>
          <a:p>
            <a:r>
              <a:rPr lang="en-US" sz="1200" dirty="0" smtClean="0"/>
              <a:t>		</a:t>
            </a:r>
            <a:r>
              <a:rPr lang="en-US" sz="1200" b="1" dirty="0" smtClean="0"/>
              <a:t>public void </a:t>
            </a:r>
            <a:r>
              <a:rPr lang="en-US" sz="1200" b="1" dirty="0" err="1" smtClean="0"/>
              <a:t>setDocument</a:t>
            </a:r>
            <a:r>
              <a:rPr lang="en-US" sz="1200" b="1" dirty="0" smtClean="0"/>
              <a:t>(String document) {</a:t>
            </a:r>
          </a:p>
          <a:p>
            <a:r>
              <a:rPr lang="en-US" sz="1200" dirty="0" smtClean="0"/>
              <a:t>			</a:t>
            </a:r>
            <a:r>
              <a:rPr lang="en-US" sz="1200" b="1" dirty="0" err="1" smtClean="0"/>
              <a:t>this.document</a:t>
            </a:r>
            <a:r>
              <a:rPr lang="en-US" sz="1200" b="1" dirty="0" smtClean="0"/>
              <a:t> = document;</a:t>
            </a:r>
          </a:p>
          <a:p>
            <a:r>
              <a:rPr lang="en-US" sz="1200" dirty="0" smtClean="0"/>
              <a:t>		}</a:t>
            </a:r>
          </a:p>
          <a:p>
            <a:r>
              <a:rPr lang="en-US" sz="1200" dirty="0" smtClean="0"/>
              <a:t>						</a:t>
            </a:r>
          </a:p>
          <a:p>
            <a:r>
              <a:rPr lang="en-US" sz="1200" dirty="0" smtClean="0"/>
              <a:t>	</a:t>
            </a:r>
            <a:r>
              <a:rPr lang="en-US" sz="1200" b="1" dirty="0" smtClean="0">
                <a:solidFill>
                  <a:srgbClr val="FF0000"/>
                </a:solidFill>
              </a:rPr>
              <a:t>public void post() throws Exception{</a:t>
            </a:r>
          </a:p>
          <a:p>
            <a:r>
              <a:rPr lang="en-US" sz="1200" dirty="0" smtClean="0">
                <a:solidFill>
                  <a:srgbClr val="FF0000"/>
                </a:solidFill>
              </a:rPr>
              <a:t>		</a:t>
            </a:r>
            <a:r>
              <a:rPr lang="en-US" sz="1200" dirty="0" err="1" smtClean="0">
                <a:solidFill>
                  <a:srgbClr val="FF0000"/>
                </a:solidFill>
              </a:rPr>
              <a:t>createDatabaseMe</a:t>
            </a:r>
            <a:r>
              <a:rPr lang="en-US" sz="1200" dirty="0" smtClean="0">
                <a:solidFill>
                  <a:srgbClr val="FF0000"/>
                </a:solidFill>
              </a:rPr>
              <a:t>();</a:t>
            </a:r>
          </a:p>
          <a:p>
            <a:r>
              <a:rPr lang="en-US" sz="1200" dirty="0" smtClean="0">
                <a:solidFill>
                  <a:srgbClr val="FF0000"/>
                </a:solidFill>
              </a:rPr>
              <a:t> 	}</a:t>
            </a:r>
          </a:p>
          <a:p>
            <a:r>
              <a:rPr lang="en-US" sz="1200" dirty="0" smtClean="0"/>
              <a:t>}</a:t>
            </a:r>
            <a:endParaRPr lang="en-US" sz="1200" dirty="0"/>
          </a:p>
        </p:txBody>
      </p:sp>
      <p:sp>
        <p:nvSpPr>
          <p:cNvPr id="7" name="Rectangle 6"/>
          <p:cNvSpPr/>
          <p:nvPr/>
        </p:nvSpPr>
        <p:spPr>
          <a:xfrm>
            <a:off x="4742313" y="486804"/>
            <a:ext cx="4002073" cy="3785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#</a:t>
            </a:r>
            <a:r>
              <a:rPr lang="en-US" sz="1200" dirty="0" err="1" smtClean="0"/>
              <a:t>Posting.ejs</a:t>
            </a:r>
            <a:endParaRPr lang="en-US" sz="1200" dirty="0" smtClean="0"/>
          </a:p>
          <a:p>
            <a:endParaRPr lang="en-US" sz="1200" dirty="0"/>
          </a:p>
          <a:p>
            <a:r>
              <a:rPr lang="en-US" sz="1200" dirty="0"/>
              <a:t>&lt;%</a:t>
            </a:r>
          </a:p>
          <a:p>
            <a:r>
              <a:rPr lang="en-US" sz="1200" dirty="0"/>
              <a:t>	if(mw3.when == mw3.WHEN_EDIT){</a:t>
            </a:r>
          </a:p>
          <a:p>
            <a:r>
              <a:rPr lang="en-US" sz="1200" dirty="0"/>
              <a:t>	 	</a:t>
            </a:r>
            <a:r>
              <a:rPr lang="en-US" sz="1200" dirty="0" err="1"/>
              <a:t>value.document</a:t>
            </a:r>
            <a:r>
              <a:rPr lang="en-US" sz="1200" dirty="0"/>
              <a:t> = 'Share your status...'; </a:t>
            </a:r>
          </a:p>
          <a:p>
            <a:r>
              <a:rPr lang="en-US" sz="1200" dirty="0"/>
              <a:t>	}</a:t>
            </a:r>
          </a:p>
          <a:p>
            <a:r>
              <a:rPr lang="en-US" sz="1200" dirty="0"/>
              <a:t>%&gt;</a:t>
            </a:r>
          </a:p>
          <a:p>
            <a:endParaRPr lang="en-US" sz="1200" dirty="0"/>
          </a:p>
          <a:p>
            <a:r>
              <a:rPr lang="en-US" sz="1200" dirty="0" smtClean="0"/>
              <a:t>  &lt;</a:t>
            </a:r>
            <a:r>
              <a:rPr lang="en-US" sz="1200" dirty="0"/>
              <a:t>%=mw3.locateObject(</a:t>
            </a:r>
            <a:r>
              <a:rPr lang="en-US" sz="1200" dirty="0" err="1"/>
              <a:t>value.document</a:t>
            </a:r>
            <a:r>
              <a:rPr lang="en-US" sz="1200" dirty="0"/>
              <a:t>, '</a:t>
            </a:r>
            <a:r>
              <a:rPr lang="en-US" sz="1200" dirty="0" err="1"/>
              <a:t>java.lang.String</a:t>
            </a:r>
            <a:r>
              <a:rPr lang="en-US" sz="1200" dirty="0"/>
              <a:t>')%&gt;</a:t>
            </a:r>
          </a:p>
          <a:p>
            <a:r>
              <a:rPr lang="en-US" sz="1200" dirty="0"/>
              <a:t>		</a:t>
            </a:r>
          </a:p>
          <a:p>
            <a:r>
              <a:rPr lang="en-US" sz="1200" dirty="0"/>
              <a:t>&lt;%</a:t>
            </a:r>
          </a:p>
          <a:p>
            <a:r>
              <a:rPr lang="en-US" sz="1200" dirty="0"/>
              <a:t>	if(mw3.when == mw3.WHEN_EDIT){</a:t>
            </a:r>
          </a:p>
          <a:p>
            <a:r>
              <a:rPr lang="en-US" sz="1200" dirty="0"/>
              <a:t>%&gt;</a:t>
            </a:r>
          </a:p>
          <a:p>
            <a:r>
              <a:rPr lang="en-US" sz="1200" dirty="0"/>
              <a:t>	&lt;input type="button" value="SHARE" </a:t>
            </a:r>
            <a:r>
              <a:rPr lang="en-US" sz="1200" u="sng" dirty="0" err="1"/>
              <a:t>onclick</a:t>
            </a:r>
            <a:r>
              <a:rPr lang="en-US" sz="1200" u="sng" dirty="0"/>
              <a:t>="mw3.call(&lt;%=</a:t>
            </a:r>
            <a:r>
              <a:rPr lang="en-US" sz="1200" u="sng" dirty="0" err="1"/>
              <a:t>objectId</a:t>
            </a:r>
            <a:r>
              <a:rPr lang="en-US" sz="1200" u="sng" dirty="0"/>
              <a:t>%&gt;, 'post')"&gt;</a:t>
            </a:r>
          </a:p>
          <a:p>
            <a:r>
              <a:rPr lang="en-US" sz="1200" dirty="0"/>
              <a:t>&lt;%</a:t>
            </a:r>
          </a:p>
          <a:p>
            <a:r>
              <a:rPr lang="en-US" sz="1200" dirty="0"/>
              <a:t>	}</a:t>
            </a:r>
          </a:p>
          <a:p>
            <a:r>
              <a:rPr lang="en-US" sz="1200" dirty="0"/>
              <a:t>%&gt;</a:t>
            </a:r>
          </a:p>
          <a:p>
            <a:endParaRPr lang="en-US" sz="1200" dirty="0"/>
          </a:p>
          <a:p>
            <a:endParaRPr lang="fi-FI" sz="1200" dirty="0" smtClean="0"/>
          </a:p>
        </p:txBody>
      </p:sp>
      <p:sp>
        <p:nvSpPr>
          <p:cNvPr id="8" name="Rectangle 7"/>
          <p:cNvSpPr/>
          <p:nvPr/>
        </p:nvSpPr>
        <p:spPr>
          <a:xfrm>
            <a:off x="299640" y="4086877"/>
            <a:ext cx="400207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#</a:t>
            </a:r>
            <a:r>
              <a:rPr lang="en-US" sz="1200" dirty="0" err="1" smtClean="0"/>
              <a:t>application.html</a:t>
            </a:r>
            <a:endParaRPr lang="en-US" sz="1200" dirty="0" smtClean="0"/>
          </a:p>
          <a:p>
            <a:r>
              <a:rPr lang="en-US" sz="1200" dirty="0" smtClean="0"/>
              <a:t>&lt;script&gt;</a:t>
            </a:r>
            <a:endParaRPr lang="en-US" sz="1200" dirty="0"/>
          </a:p>
          <a:p>
            <a:r>
              <a:rPr lang="en-US" sz="1200" dirty="0"/>
              <a:t>	mw3.setContextWhen(mw3.WHEN_EDIT);</a:t>
            </a:r>
          </a:p>
          <a:p>
            <a:r>
              <a:rPr lang="en-US" sz="1200" dirty="0"/>
              <a:t>	</a:t>
            </a:r>
            <a:r>
              <a:rPr lang="en-US" sz="1200" dirty="0" smtClean="0"/>
              <a:t>mw3</a:t>
            </a:r>
            <a:r>
              <a:rPr lang="en-US" sz="1200" dirty="0"/>
              <a:t>.locateObject(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	          {  document</a:t>
            </a:r>
            <a:r>
              <a:rPr lang="en-US" sz="1200" dirty="0"/>
              <a:t>:"", </a:t>
            </a:r>
            <a:endParaRPr lang="en-US" sz="1200" dirty="0" smtClean="0"/>
          </a:p>
          <a:p>
            <a:r>
              <a:rPr lang="en-US" sz="1200" dirty="0"/>
              <a:t>	</a:t>
            </a:r>
            <a:r>
              <a:rPr lang="en-US" sz="1200" dirty="0" smtClean="0"/>
              <a:t>	__</a:t>
            </a:r>
            <a:r>
              <a:rPr lang="en-US" sz="1200" dirty="0" err="1" smtClean="0"/>
              <a:t>className</a:t>
            </a:r>
            <a:r>
              <a:rPr lang="en-US" sz="1200" dirty="0"/>
              <a:t>: "</a:t>
            </a:r>
            <a:r>
              <a:rPr lang="en-US" sz="1200" dirty="0" err="1" smtClean="0"/>
              <a:t>org.metaworks.example.Posting</a:t>
            </a:r>
            <a:r>
              <a:rPr lang="en-US" sz="1200" dirty="0" smtClean="0"/>
              <a:t>”</a:t>
            </a:r>
          </a:p>
          <a:p>
            <a:r>
              <a:rPr lang="en-US" sz="1200" dirty="0" smtClean="0"/>
              <a:t>}</a:t>
            </a:r>
            <a:r>
              <a:rPr lang="en-US" sz="1200" dirty="0"/>
              <a:t>,</a:t>
            </a:r>
          </a:p>
          <a:p>
            <a:r>
              <a:rPr lang="ro-RO" sz="1200" dirty="0"/>
              <a:t>		</a:t>
            </a:r>
            <a:r>
              <a:rPr lang="ro-RO" sz="1200" b="1" dirty="0" smtClean="0"/>
              <a:t>null</a:t>
            </a:r>
            <a:r>
              <a:rPr lang="ro-RO" sz="1200" b="1" dirty="0"/>
              <a:t>,</a:t>
            </a:r>
          </a:p>
          <a:p>
            <a:r>
              <a:rPr lang="tr-TR" sz="1200" dirty="0"/>
              <a:t>		'</a:t>
            </a:r>
            <a:r>
              <a:rPr lang="tr-TR" sz="1200" dirty="0" err="1" smtClean="0"/>
              <a:t>newEntry</a:t>
            </a:r>
            <a:r>
              <a:rPr lang="tr-TR" sz="1200" dirty="0" smtClean="0"/>
              <a:t>’</a:t>
            </a:r>
            <a:r>
              <a:rPr lang="tr-TR" sz="1200" dirty="0"/>
              <a:t>	</a:t>
            </a:r>
            <a:endParaRPr lang="tr-TR" sz="1200" dirty="0" smtClean="0"/>
          </a:p>
          <a:p>
            <a:r>
              <a:rPr lang="tr-TR" sz="1200" dirty="0"/>
              <a:t>	</a:t>
            </a:r>
            <a:r>
              <a:rPr lang="tr-TR" sz="1200" dirty="0" smtClean="0"/>
              <a:t>);</a:t>
            </a:r>
          </a:p>
          <a:p>
            <a:r>
              <a:rPr lang="tr-TR" sz="1200" dirty="0" smtClean="0"/>
              <a:t>&lt;/</a:t>
            </a:r>
            <a:r>
              <a:rPr lang="tr-TR" sz="1200" dirty="0" err="1" smtClean="0"/>
              <a:t>script</a:t>
            </a:r>
            <a:r>
              <a:rPr lang="tr-TR" sz="1200" dirty="0" smtClean="0"/>
              <a:t>&gt;</a:t>
            </a:r>
            <a:r>
              <a:rPr lang="tr-TR" sz="1200" dirty="0"/>
              <a:t>			</a:t>
            </a:r>
          </a:p>
          <a:p>
            <a:r>
              <a:rPr lang="tr-TR" sz="1200" dirty="0" smtClean="0"/>
              <a:t>...</a:t>
            </a:r>
          </a:p>
          <a:p>
            <a:r>
              <a:rPr lang="tr-TR" sz="1200" dirty="0" smtClean="0"/>
              <a:t>&lt;div </a:t>
            </a:r>
            <a:r>
              <a:rPr lang="tr-TR" sz="1200" dirty="0" err="1" smtClean="0"/>
              <a:t>id</a:t>
            </a:r>
            <a:r>
              <a:rPr lang="tr-TR" sz="1200" dirty="0" smtClean="0"/>
              <a:t>=‘</a:t>
            </a:r>
            <a:r>
              <a:rPr lang="tr-TR" sz="1200" dirty="0" err="1" smtClean="0"/>
              <a:t>newEntry</a:t>
            </a:r>
            <a:r>
              <a:rPr lang="tr-TR" sz="1200" dirty="0" smtClean="0"/>
              <a:t>’&gt;&lt;/div&gt;</a:t>
            </a:r>
            <a:endParaRPr lang="en-US" sz="1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8452" y="4002695"/>
            <a:ext cx="1714500" cy="5969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8452" y="4896782"/>
            <a:ext cx="2146300" cy="254000"/>
          </a:xfrm>
          <a:prstGeom prst="rect">
            <a:avLst/>
          </a:prstGeom>
        </p:spPr>
      </p:pic>
      <p:sp>
        <p:nvSpPr>
          <p:cNvPr id="10" name="Down Arrow 9"/>
          <p:cNvSpPr/>
          <p:nvPr/>
        </p:nvSpPr>
        <p:spPr>
          <a:xfrm>
            <a:off x="6142865" y="4599595"/>
            <a:ext cx="217374" cy="347895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589724" y="4087789"/>
            <a:ext cx="8776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#Result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5858452" y="5608644"/>
            <a:ext cx="2882900" cy="1066800"/>
            <a:chOff x="5001202" y="6037876"/>
            <a:chExt cx="3619500" cy="1282700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001202" y="6037876"/>
              <a:ext cx="2882900" cy="215900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001202" y="6253776"/>
              <a:ext cx="3619500" cy="1066800"/>
            </a:xfrm>
            <a:prstGeom prst="rect">
              <a:avLst/>
            </a:prstGeom>
          </p:spPr>
        </p:pic>
      </p:grpSp>
      <p:sp>
        <p:nvSpPr>
          <p:cNvPr id="16" name="Down Arrow 15"/>
          <p:cNvSpPr/>
          <p:nvPr/>
        </p:nvSpPr>
        <p:spPr>
          <a:xfrm>
            <a:off x="6142865" y="5150782"/>
            <a:ext cx="217374" cy="347895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375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87360" y="381238"/>
            <a:ext cx="481393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err="1" smtClean="0"/>
              <a:t>FaceBook</a:t>
            </a:r>
            <a:r>
              <a:rPr lang="en-US" sz="4800" dirty="0" smtClean="0"/>
              <a:t> example</a:t>
            </a:r>
            <a:endParaRPr lang="en-US" sz="48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>
                <a:solidFill>
                  <a:schemeClr val="tx1"/>
                </a:solidFill>
              </a:rPr>
              <a:t>Steps: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Recognizing what is (was) ‘Object’ in your application</a:t>
            </a:r>
            <a:endParaRPr lang="en-US" sz="2600" dirty="0" smtClean="0">
              <a:solidFill>
                <a:schemeClr val="tx1"/>
              </a:solidFill>
            </a:endParaRPr>
          </a:p>
          <a:p>
            <a:pPr marL="514350" indent="-514350" algn="l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  <a:sym typeface="Wingdings"/>
              </a:rPr>
              <a:t>Modeling the Objects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  <a:sym typeface="Wingdings"/>
              </a:rPr>
              <a:t>Face making and Context-</a:t>
            </a:r>
            <a:r>
              <a:rPr lang="en-US" dirty="0" err="1" smtClean="0">
                <a:solidFill>
                  <a:schemeClr val="tx1"/>
                </a:solidFill>
                <a:sym typeface="Wingdings"/>
              </a:rPr>
              <a:t>awaring</a:t>
            </a:r>
            <a:r>
              <a:rPr lang="en-US" dirty="0" smtClean="0">
                <a:solidFill>
                  <a:schemeClr val="tx1"/>
                </a:solidFill>
                <a:sym typeface="Wingdings"/>
              </a:rPr>
              <a:t> for the Objects 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  <a:sym typeface="Wingdings"/>
              </a:rPr>
              <a:t>Creating Application with highly-abstracted programming Model – almost natural language!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  <a:sym typeface="Wingdings"/>
              </a:rPr>
              <a:t> Humanity-Recovery !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13310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6091" y="536578"/>
            <a:ext cx="6111176" cy="611117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396335"/>
            <a:ext cx="19032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Step 1.</a:t>
            </a:r>
            <a:endParaRPr lang="en-US" sz="48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600200"/>
            <a:ext cx="487417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>
                <a:solidFill>
                  <a:schemeClr val="tx1"/>
                </a:solidFill>
              </a:rPr>
              <a:t>Recognizing what is (was) ‘Object’ in your application</a:t>
            </a:r>
            <a:endParaRPr lang="en-US" sz="26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27514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alphaModFix amt="33000"/>
          </a:blip>
          <a:stretch>
            <a:fillRect/>
          </a:stretch>
        </p:blipFill>
        <p:spPr>
          <a:xfrm>
            <a:off x="0" y="571500"/>
            <a:ext cx="9144000" cy="5715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288145" y="2665967"/>
            <a:ext cx="434748" cy="434793"/>
          </a:xfrm>
          <a:prstGeom prst="rect">
            <a:avLst/>
          </a:prstGeom>
          <a:noFill/>
          <a:ln w="28575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47317" y="1571198"/>
            <a:ext cx="350993" cy="434793"/>
          </a:xfrm>
          <a:prstGeom prst="rect">
            <a:avLst/>
          </a:prstGeom>
          <a:noFill/>
          <a:ln w="28575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98310" y="1685618"/>
            <a:ext cx="434748" cy="167974"/>
          </a:xfrm>
          <a:prstGeom prst="rect">
            <a:avLst/>
          </a:prstGeom>
          <a:noFill/>
          <a:ln w="28575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399037" y="2341462"/>
            <a:ext cx="339551" cy="313064"/>
          </a:xfrm>
          <a:prstGeom prst="rect">
            <a:avLst/>
          </a:prstGeom>
          <a:noFill/>
          <a:ln w="28575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722893" y="2665969"/>
            <a:ext cx="434748" cy="171628"/>
          </a:xfrm>
          <a:prstGeom prst="rect">
            <a:avLst/>
          </a:prstGeom>
          <a:noFill/>
          <a:ln w="28575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031791" y="4729170"/>
            <a:ext cx="869495" cy="145088"/>
          </a:xfrm>
          <a:prstGeom prst="rect">
            <a:avLst/>
          </a:prstGeom>
          <a:noFill/>
          <a:ln w="28575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99640" y="95190"/>
            <a:ext cx="3421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 Recognizing Objects in </a:t>
            </a:r>
            <a:r>
              <a:rPr lang="en-US" dirty="0" err="1" smtClean="0"/>
              <a:t>facebook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252433" y="6396191"/>
            <a:ext cx="350993" cy="434793"/>
          </a:xfrm>
          <a:prstGeom prst="rect">
            <a:avLst/>
          </a:prstGeom>
          <a:noFill/>
          <a:ln w="28575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03426" y="6392059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Person object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850107" y="6392059"/>
            <a:ext cx="150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Posting object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747871" y="4706486"/>
            <a:ext cx="339551" cy="313064"/>
          </a:xfrm>
          <a:prstGeom prst="rect">
            <a:avLst/>
          </a:prstGeom>
          <a:noFill/>
          <a:ln w="28575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242383" y="2162047"/>
            <a:ext cx="4008662" cy="503922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2747871" y="5586835"/>
            <a:ext cx="3035547" cy="259985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288145" y="6488708"/>
            <a:ext cx="565120" cy="244414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2288145" y="3733720"/>
            <a:ext cx="434748" cy="434793"/>
          </a:xfrm>
          <a:prstGeom prst="rect">
            <a:avLst/>
          </a:prstGeom>
          <a:noFill/>
          <a:ln w="28575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2747871" y="3733720"/>
            <a:ext cx="855958" cy="171628"/>
          </a:xfrm>
          <a:prstGeom prst="rect">
            <a:avLst/>
          </a:prstGeom>
          <a:noFill/>
          <a:ln w="28575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6399037" y="4729170"/>
            <a:ext cx="1254808" cy="290380"/>
          </a:xfrm>
          <a:prstGeom prst="rect">
            <a:avLst/>
          </a:prstGeom>
          <a:noFill/>
          <a:ln w="28575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6399037" y="5019550"/>
            <a:ext cx="1254808" cy="290380"/>
          </a:xfrm>
          <a:prstGeom prst="rect">
            <a:avLst/>
          </a:prstGeom>
          <a:noFill/>
          <a:ln w="28575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6399037" y="5280884"/>
            <a:ext cx="1254808" cy="290380"/>
          </a:xfrm>
          <a:prstGeom prst="rect">
            <a:avLst/>
          </a:prstGeom>
          <a:noFill/>
          <a:ln w="28575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4556964" y="6398271"/>
            <a:ext cx="633345" cy="318650"/>
          </a:xfrm>
          <a:prstGeom prst="rect">
            <a:avLst/>
          </a:prstGeom>
          <a:noFill/>
          <a:ln w="28575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5190309" y="6392059"/>
            <a:ext cx="1186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Doc object</a:t>
            </a:r>
          </a:p>
        </p:txBody>
      </p:sp>
      <p:sp>
        <p:nvSpPr>
          <p:cNvPr id="30" name="Rectangle 29"/>
          <p:cNvSpPr/>
          <p:nvPr/>
        </p:nvSpPr>
        <p:spPr>
          <a:xfrm>
            <a:off x="793081" y="3229805"/>
            <a:ext cx="1254808" cy="175758"/>
          </a:xfrm>
          <a:prstGeom prst="rect">
            <a:avLst/>
          </a:prstGeom>
          <a:noFill/>
          <a:ln w="28575" cmpd="sng"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785307" y="3405089"/>
            <a:ext cx="1254808" cy="175758"/>
          </a:xfrm>
          <a:prstGeom prst="rect">
            <a:avLst/>
          </a:prstGeom>
          <a:noFill/>
          <a:ln w="28575" cmpd="sng"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785307" y="3576719"/>
            <a:ext cx="1254808" cy="175758"/>
          </a:xfrm>
          <a:prstGeom prst="rect">
            <a:avLst/>
          </a:prstGeom>
          <a:noFill/>
          <a:ln w="28575" cmpd="sng"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792645" y="3752477"/>
            <a:ext cx="1254808" cy="175758"/>
          </a:xfrm>
          <a:prstGeom prst="rect">
            <a:avLst/>
          </a:prstGeom>
          <a:noFill/>
          <a:ln w="28575" cmpd="sng"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785306" y="3996887"/>
            <a:ext cx="1254808" cy="175758"/>
          </a:xfrm>
          <a:prstGeom prst="rect">
            <a:avLst/>
          </a:prstGeom>
          <a:noFill/>
          <a:ln w="28575" cmpd="sng"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777532" y="4172171"/>
            <a:ext cx="1254808" cy="175758"/>
          </a:xfrm>
          <a:prstGeom prst="rect">
            <a:avLst/>
          </a:prstGeom>
          <a:noFill/>
          <a:ln w="28575" cmpd="sng"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777532" y="4343801"/>
            <a:ext cx="1254808" cy="175758"/>
          </a:xfrm>
          <a:prstGeom prst="rect">
            <a:avLst/>
          </a:prstGeom>
          <a:noFill/>
          <a:ln w="28575" cmpd="sng"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784870" y="4519559"/>
            <a:ext cx="1254808" cy="175758"/>
          </a:xfrm>
          <a:prstGeom prst="rect">
            <a:avLst/>
          </a:prstGeom>
          <a:noFill/>
          <a:ln w="28575" cmpd="sng"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6532645" y="6475884"/>
            <a:ext cx="652131" cy="231834"/>
          </a:xfrm>
          <a:prstGeom prst="rect">
            <a:avLst/>
          </a:prstGeom>
          <a:noFill/>
          <a:ln w="28575" cmpd="sng"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7394379" y="6396191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Group object</a:t>
            </a:r>
          </a:p>
        </p:txBody>
      </p:sp>
    </p:spTree>
    <p:extLst>
      <p:ext uri="{BB962C8B-B14F-4D97-AF65-F5344CB8AC3E}">
        <p14:creationId xmlns:p14="http://schemas.microsoft.com/office/powerpoint/2010/main" val="16806712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0" y="571500"/>
            <a:ext cx="9144000" cy="5715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288145" y="2665967"/>
            <a:ext cx="434748" cy="434793"/>
          </a:xfrm>
          <a:prstGeom prst="rect">
            <a:avLst/>
          </a:prstGeom>
          <a:noFill/>
          <a:ln w="28575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47317" y="1571198"/>
            <a:ext cx="350993" cy="434793"/>
          </a:xfrm>
          <a:prstGeom prst="rect">
            <a:avLst/>
          </a:prstGeom>
          <a:noFill/>
          <a:ln w="28575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98310" y="1685618"/>
            <a:ext cx="434748" cy="167974"/>
          </a:xfrm>
          <a:prstGeom prst="rect">
            <a:avLst/>
          </a:prstGeom>
          <a:noFill/>
          <a:ln w="28575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399037" y="2341462"/>
            <a:ext cx="339551" cy="313064"/>
          </a:xfrm>
          <a:prstGeom prst="rect">
            <a:avLst/>
          </a:prstGeom>
          <a:noFill/>
          <a:ln w="28575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722893" y="2665969"/>
            <a:ext cx="434748" cy="171628"/>
          </a:xfrm>
          <a:prstGeom prst="rect">
            <a:avLst/>
          </a:prstGeom>
          <a:noFill/>
          <a:ln w="28575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031791" y="4729170"/>
            <a:ext cx="869495" cy="145088"/>
          </a:xfrm>
          <a:prstGeom prst="rect">
            <a:avLst/>
          </a:prstGeom>
          <a:noFill/>
          <a:ln w="28575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99640" y="95190"/>
            <a:ext cx="39518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 Recognizing Objects in </a:t>
            </a:r>
            <a:r>
              <a:rPr lang="en-US" dirty="0" err="1" smtClean="0"/>
              <a:t>facebook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1.1. Person objects in different ‘Context’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230996" y="6396191"/>
            <a:ext cx="350993" cy="434793"/>
          </a:xfrm>
          <a:prstGeom prst="rect">
            <a:avLst/>
          </a:prstGeom>
          <a:noFill/>
          <a:ln w="28575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03426" y="6392059"/>
            <a:ext cx="1787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Where: NORMAL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840972" y="6491225"/>
            <a:ext cx="434748" cy="171628"/>
          </a:xfrm>
          <a:prstGeom prst="rect">
            <a:avLst/>
          </a:prstGeom>
          <a:noFill/>
          <a:ln w="28575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375752" y="6396191"/>
            <a:ext cx="2011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Where: MINIMISED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783418" y="6396349"/>
            <a:ext cx="350993" cy="289864"/>
          </a:xfrm>
          <a:prstGeom prst="rect">
            <a:avLst/>
          </a:prstGeom>
          <a:noFill/>
          <a:ln w="28575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6251045" y="6365679"/>
            <a:ext cx="1788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Where: MEDIUM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747871" y="4706486"/>
            <a:ext cx="339551" cy="313064"/>
          </a:xfrm>
          <a:prstGeom prst="rect">
            <a:avLst/>
          </a:prstGeom>
          <a:noFill/>
          <a:ln w="28575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2361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alphaModFix amt="55000"/>
          </a:blip>
          <a:stretch>
            <a:fillRect/>
          </a:stretch>
        </p:blipFill>
        <p:spPr>
          <a:xfrm>
            <a:off x="0" y="647700"/>
            <a:ext cx="9144000" cy="5553757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99640" y="95190"/>
            <a:ext cx="39950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 Recognizing Objects in </a:t>
            </a:r>
            <a:r>
              <a:rPr lang="en-US" dirty="0" err="1" smtClean="0"/>
              <a:t>facebook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1.2. Posting objects in different ‘Context’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2747956" y="3226780"/>
            <a:ext cx="2903762" cy="846543"/>
          </a:xfrm>
          <a:prstGeom prst="rect">
            <a:avLst/>
          </a:prstGeom>
          <a:noFill/>
          <a:ln w="28575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309718" y="6278821"/>
            <a:ext cx="17876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Where: NORMAL</a:t>
            </a:r>
          </a:p>
          <a:p>
            <a:r>
              <a:rPr lang="en-US" dirty="0" smtClean="0"/>
              <a:t>When: EDIT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375752" y="6426547"/>
            <a:ext cx="534780" cy="274298"/>
          </a:xfrm>
          <a:prstGeom prst="rect">
            <a:avLst/>
          </a:prstGeom>
          <a:noFill/>
          <a:ln w="28575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993551" y="6278979"/>
            <a:ext cx="17876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Where: NORMAL</a:t>
            </a:r>
          </a:p>
          <a:p>
            <a:r>
              <a:rPr lang="en-US" dirty="0" smtClean="0"/>
              <a:t>When: VIEW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097907" y="6468658"/>
            <a:ext cx="621686" cy="133329"/>
          </a:xfrm>
          <a:prstGeom prst="rect">
            <a:avLst/>
          </a:prstGeom>
          <a:noFill/>
          <a:ln w="28575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6880285" y="6278821"/>
            <a:ext cx="20113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Where: MINIMISED</a:t>
            </a:r>
          </a:p>
          <a:p>
            <a:r>
              <a:rPr lang="en-US" dirty="0" smtClean="0"/>
              <a:t>When: EDIT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203553" y="2094030"/>
            <a:ext cx="4047492" cy="983846"/>
          </a:xfrm>
          <a:prstGeom prst="rect">
            <a:avLst/>
          </a:prstGeom>
          <a:noFill/>
          <a:ln w="28575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2747956" y="4088580"/>
            <a:ext cx="3178340" cy="316560"/>
          </a:xfrm>
          <a:prstGeom prst="rect">
            <a:avLst/>
          </a:prstGeom>
          <a:noFill/>
          <a:ln w="28575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91249" y="6406865"/>
            <a:ext cx="975704" cy="293980"/>
          </a:xfrm>
          <a:prstGeom prst="rect">
            <a:avLst/>
          </a:prstGeom>
          <a:noFill/>
          <a:ln w="28575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4996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417</TotalTime>
  <Words>726</Words>
  <Application>Microsoft Macintosh PowerPoint</Application>
  <PresentationFormat>On-screen Show (4:3)</PresentationFormat>
  <Paragraphs>360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Result</vt:lpstr>
      <vt:lpstr>Conclusion</vt:lpstr>
      <vt:lpstr>All the Source Code available here:</vt:lpstr>
    </vt:vector>
  </TitlesOfParts>
  <Company>uenginesolutions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Jinyoung Jang</dc:creator>
  <cp:lastModifiedBy>Jinyoung Jang</cp:lastModifiedBy>
  <cp:revision>31</cp:revision>
  <dcterms:created xsi:type="dcterms:W3CDTF">2011-10-06T01:56:18Z</dcterms:created>
  <dcterms:modified xsi:type="dcterms:W3CDTF">2011-03-23T02:57:56Z</dcterms:modified>
</cp:coreProperties>
</file>