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handoutMasterIdLst>
    <p:handoutMasterId r:id="rId24"/>
  </p:handoutMasterIdLst>
  <p:sldIdLst>
    <p:sldId id="256" r:id="rId2"/>
    <p:sldId id="257" r:id="rId3"/>
    <p:sldId id="465" r:id="rId4"/>
    <p:sldId id="469" r:id="rId5"/>
    <p:sldId id="470" r:id="rId6"/>
    <p:sldId id="480" r:id="rId7"/>
    <p:sldId id="481" r:id="rId8"/>
    <p:sldId id="482" r:id="rId9"/>
    <p:sldId id="466" r:id="rId10"/>
    <p:sldId id="471" r:id="rId11"/>
    <p:sldId id="474" r:id="rId12"/>
    <p:sldId id="472" r:id="rId13"/>
    <p:sldId id="475" r:id="rId14"/>
    <p:sldId id="467" r:id="rId15"/>
    <p:sldId id="476" r:id="rId16"/>
    <p:sldId id="478" r:id="rId17"/>
    <p:sldId id="477" r:id="rId18"/>
    <p:sldId id="468" r:id="rId19"/>
    <p:sldId id="479" r:id="rId20"/>
    <p:sldId id="483" r:id="rId21"/>
    <p:sldId id="328"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0" autoAdjust="0"/>
  </p:normalViewPr>
  <p:slideViewPr>
    <p:cSldViewPr snapToGrid="0">
      <p:cViewPr varScale="1">
        <p:scale>
          <a:sx n="76" d="100"/>
          <a:sy n="76" d="100"/>
        </p:scale>
        <p:origin x="840" y="53"/>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80"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12/5/2023</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hasCustomPrompt="1"/>
          </p:nvPr>
        </p:nvSpPr>
        <p:spPr>
          <a:xfrm>
            <a:off x="1524000" y="1773382"/>
            <a:ext cx="9144000" cy="1655618"/>
          </a:xfrm>
          <a:prstGeom prst="rect">
            <a:avLst/>
          </a:prstGeom>
          <a:solidFill>
            <a:schemeClr val="accent1">
              <a:lumMod val="40000"/>
              <a:lumOff val="60000"/>
            </a:schemeClr>
          </a:soli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07061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blog.webdevsimplified.com/2022-07/react-rout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Handling Navigation with Routes</a:t>
            </a:r>
            <a:endParaRPr lang="en-US"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BEF3-9B44-41DA-854A-A2D03CDCA633}"/>
              </a:ext>
            </a:extLst>
          </p:cNvPr>
          <p:cNvSpPr>
            <a:spLocks noGrp="1"/>
          </p:cNvSpPr>
          <p:nvPr>
            <p:ph type="title"/>
          </p:nvPr>
        </p:nvSpPr>
        <p:spPr/>
        <p:txBody>
          <a:bodyPr/>
          <a:lstStyle/>
          <a:p>
            <a:r>
              <a:rPr lang="en-US"/>
              <a:t> Decoupling route declarations</a:t>
            </a:r>
          </a:p>
        </p:txBody>
      </p:sp>
      <p:sp>
        <p:nvSpPr>
          <p:cNvPr id="3" name="Text Placeholder 2">
            <a:extLst>
              <a:ext uri="{FF2B5EF4-FFF2-40B4-BE49-F238E27FC236}">
                <a16:creationId xmlns:a16="http://schemas.microsoft.com/office/drawing/2014/main" id="{3145931A-6A0D-46A4-8445-DC5F461CF2D2}"/>
              </a:ext>
            </a:extLst>
          </p:cNvPr>
          <p:cNvSpPr>
            <a:spLocks noGrp="1"/>
          </p:cNvSpPr>
          <p:nvPr>
            <p:ph type="body" idx="1"/>
          </p:nvPr>
        </p:nvSpPr>
        <p:spPr/>
        <p:txBody>
          <a:bodyPr/>
          <a:lstStyle/>
          <a:p>
            <a:pPr algn="just">
              <a:lnSpc>
                <a:spcPct val="100000"/>
              </a:lnSpc>
            </a:pPr>
            <a:r>
              <a:rPr lang="en-US"/>
              <a:t>The difficulty with routing happens when your application has dozens of routes declared within a single module since it's more difficult to mentally map routes to features.</a:t>
            </a:r>
          </a:p>
          <a:p>
            <a:pPr algn="just">
              <a:lnSpc>
                <a:spcPct val="100000"/>
              </a:lnSpc>
            </a:pPr>
            <a:r>
              <a:rPr lang="en-US"/>
              <a:t>To help with this, each top-level feature of the application can define its own routes. This way, it's clear which routes belong to which feature.</a:t>
            </a:r>
          </a:p>
        </p:txBody>
      </p:sp>
      <p:sp>
        <p:nvSpPr>
          <p:cNvPr id="4" name="Slide Number Placeholder 3">
            <a:extLst>
              <a:ext uri="{FF2B5EF4-FFF2-40B4-BE49-F238E27FC236}">
                <a16:creationId xmlns:a16="http://schemas.microsoft.com/office/drawing/2014/main" id="{6C72D1F8-6132-4C56-9822-0B2F8A4A5D0D}"/>
              </a:ext>
            </a:extLst>
          </p:cNvPr>
          <p:cNvSpPr>
            <a:spLocks noGrp="1"/>
          </p:cNvSpPr>
          <p:nvPr>
            <p:ph type="sldNum" idx="12"/>
          </p:nvPr>
        </p:nvSpPr>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4004130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BEF3-9B44-41DA-854A-A2D03CDCA633}"/>
              </a:ext>
            </a:extLst>
          </p:cNvPr>
          <p:cNvSpPr>
            <a:spLocks noGrp="1"/>
          </p:cNvSpPr>
          <p:nvPr>
            <p:ph type="title"/>
          </p:nvPr>
        </p:nvSpPr>
        <p:spPr/>
        <p:txBody>
          <a:bodyPr/>
          <a:lstStyle/>
          <a:p>
            <a:r>
              <a:rPr lang="en-US"/>
              <a:t> Decoupling route declarations – cont’d</a:t>
            </a:r>
          </a:p>
        </p:txBody>
      </p:sp>
      <p:sp>
        <p:nvSpPr>
          <p:cNvPr id="3" name="Text Placeholder 2">
            <a:extLst>
              <a:ext uri="{FF2B5EF4-FFF2-40B4-BE49-F238E27FC236}">
                <a16:creationId xmlns:a16="http://schemas.microsoft.com/office/drawing/2014/main" id="{3145931A-6A0D-46A4-8445-DC5F461CF2D2}"/>
              </a:ext>
            </a:extLst>
          </p:cNvPr>
          <p:cNvSpPr>
            <a:spLocks noGrp="1"/>
          </p:cNvSpPr>
          <p:nvPr>
            <p:ph type="body" idx="1"/>
          </p:nvPr>
        </p:nvSpPr>
        <p:spPr>
          <a:xfrm>
            <a:off x="838200" y="1535810"/>
            <a:ext cx="5421923" cy="4834845"/>
          </a:xfrm>
        </p:spPr>
        <p:txBody>
          <a:bodyPr>
            <a:normAutofit fontScale="92500" lnSpcReduction="20000"/>
          </a:bodyPr>
          <a:lstStyle/>
          <a:p>
            <a:pPr algn="just">
              <a:lnSpc>
                <a:spcPct val="100000"/>
              </a:lnSpc>
            </a:pPr>
            <a:r>
              <a:rPr lang="en-US" b="1"/>
              <a:t>BrowserRouter</a:t>
            </a:r>
            <a:r>
              <a:rPr lang="en-US"/>
              <a:t> provides routing features to the application using the HTML5 History API.</a:t>
            </a:r>
          </a:p>
          <a:p>
            <a:pPr algn="just">
              <a:lnSpc>
                <a:spcPct val="100000"/>
              </a:lnSpc>
            </a:pPr>
            <a:r>
              <a:rPr lang="en-US" b="1"/>
              <a:t>Route</a:t>
            </a:r>
            <a:r>
              <a:rPr lang="en-US"/>
              <a:t> is used to define a route in the application.</a:t>
            </a:r>
          </a:p>
          <a:p>
            <a:pPr algn="just">
              <a:lnSpc>
                <a:spcPct val="100000"/>
              </a:lnSpc>
            </a:pPr>
            <a:r>
              <a:rPr lang="en-US" b="1"/>
              <a:t>Routes</a:t>
            </a:r>
            <a:r>
              <a:rPr lang="en-US"/>
              <a:t> is used to wrap Route components and define the routes of the application.</a:t>
            </a:r>
          </a:p>
          <a:p>
            <a:pPr>
              <a:lnSpc>
                <a:spcPct val="100000"/>
              </a:lnSpc>
            </a:pPr>
            <a:r>
              <a:rPr lang="en-US" b="1"/>
              <a:t>&lt;Route index element={&lt;Redirect path="/one" /&gt;} /&gt; </a:t>
            </a:r>
            <a:r>
              <a:rPr lang="en-US"/>
              <a:t>defines a child route within the main route</a:t>
            </a:r>
          </a:p>
        </p:txBody>
      </p:sp>
      <p:sp>
        <p:nvSpPr>
          <p:cNvPr id="4" name="Slide Number Placeholder 3">
            <a:extLst>
              <a:ext uri="{FF2B5EF4-FFF2-40B4-BE49-F238E27FC236}">
                <a16:creationId xmlns:a16="http://schemas.microsoft.com/office/drawing/2014/main" id="{6C72D1F8-6132-4C56-9822-0B2F8A4A5D0D}"/>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5" name="TextBox 4">
            <a:extLst>
              <a:ext uri="{FF2B5EF4-FFF2-40B4-BE49-F238E27FC236}">
                <a16:creationId xmlns:a16="http://schemas.microsoft.com/office/drawing/2014/main" id="{28A1764D-DFFA-423F-930D-8BDA29CEE244}"/>
              </a:ext>
            </a:extLst>
          </p:cNvPr>
          <p:cNvSpPr txBox="1"/>
          <p:nvPr/>
        </p:nvSpPr>
        <p:spPr>
          <a:xfrm>
            <a:off x="6333813" y="1535810"/>
            <a:ext cx="5929462" cy="4154984"/>
          </a:xfrm>
          <a:prstGeom prst="rect">
            <a:avLst/>
          </a:prstGeom>
          <a:solidFill>
            <a:schemeClr val="tx1"/>
          </a:solidFill>
        </p:spPr>
        <p:txBody>
          <a:bodyPr wrap="square">
            <a:spAutoFit/>
          </a:bodyPr>
          <a:lstStyle/>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React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ReactDOM</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'react-dom/client'</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BrowserRouter</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as</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Router</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Route</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Routes</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'react-router-dom'</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Layout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'./Layout'</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Redirect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'./Redirect'</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oneRoutes</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"./one"</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twoRoutes</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"./two"</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569CD6"/>
                </a:solidFill>
                <a:effectLst/>
                <a:latin typeface="Consolas" panose="020B0609020204030204" pitchFamily="49" charset="0"/>
              </a:rPr>
              <a:t>const</a:t>
            </a:r>
            <a:r>
              <a:rPr lang="en-US" sz="1200" b="0">
                <a:solidFill>
                  <a:srgbClr val="CCCCCC"/>
                </a:solidFill>
                <a:effectLst/>
                <a:latin typeface="Consolas" panose="020B0609020204030204" pitchFamily="49" charset="0"/>
              </a:rPr>
              <a:t> </a:t>
            </a:r>
            <a:r>
              <a:rPr lang="en-US" sz="1200" b="0">
                <a:solidFill>
                  <a:srgbClr val="4FC1FF"/>
                </a:solidFill>
                <a:effectLst/>
                <a:latin typeface="Consolas" panose="020B0609020204030204" pitchFamily="49" charset="0"/>
              </a:rPr>
              <a:t>root</a:t>
            </a:r>
            <a:r>
              <a:rPr lang="en-US" sz="1200" b="0">
                <a:solidFill>
                  <a:srgbClr val="CCCCCC"/>
                </a:solidFill>
                <a:effectLst/>
                <a:latin typeface="Consolas" panose="020B0609020204030204" pitchFamily="49" charset="0"/>
              </a:rPr>
              <a:t> </a:t>
            </a:r>
            <a:r>
              <a:rPr lang="en-US" sz="1200" b="0">
                <a:solidFill>
                  <a:srgbClr val="D4D4D4"/>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ReactDOM</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createRoot</a:t>
            </a:r>
            <a:r>
              <a:rPr lang="en-US" sz="1200" b="0">
                <a:solidFill>
                  <a:srgbClr val="CCCCCC"/>
                </a:solidFill>
                <a:effectLst/>
                <a:latin typeface="Consolas" panose="020B0609020204030204" pitchFamily="49" charset="0"/>
              </a:rPr>
              <a:t>(</a:t>
            </a:r>
            <a:r>
              <a:rPr lang="en-US" sz="1200" b="0">
                <a:solidFill>
                  <a:srgbClr val="9CDCFE"/>
                </a:solidFill>
                <a:effectLst/>
                <a:latin typeface="Consolas" panose="020B0609020204030204" pitchFamily="49" charset="0"/>
              </a:rPr>
              <a:t>document</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getElementById</a:t>
            </a:r>
            <a:r>
              <a:rPr lang="en-US" sz="1200" b="0">
                <a:solidFill>
                  <a:srgbClr val="CCCCCC"/>
                </a:solidFill>
                <a:effectLst/>
                <a:latin typeface="Consolas" panose="020B0609020204030204" pitchFamily="49" charset="0"/>
              </a:rPr>
              <a:t>(</a:t>
            </a:r>
            <a:r>
              <a:rPr lang="en-US" sz="1200" b="0">
                <a:solidFill>
                  <a:srgbClr val="CE9178"/>
                </a:solidFill>
                <a:effectLst/>
                <a:latin typeface="Consolas" panose="020B0609020204030204" pitchFamily="49" charset="0"/>
              </a:rPr>
              <a:t>'root'</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4FC1FF"/>
                </a:solidFill>
                <a:effectLst/>
                <a:latin typeface="Consolas" panose="020B0609020204030204" pitchFamily="49" charset="0"/>
              </a:rPr>
              <a:t>root</a:t>
            </a:r>
            <a:r>
              <a:rPr lang="en-US" sz="1200" b="0">
                <a:solidFill>
                  <a:srgbClr val="CCCCCC"/>
                </a:solidFill>
                <a:effectLst/>
                <a:latin typeface="Consolas" panose="020B0609020204030204" pitchFamily="49" charset="0"/>
              </a:rPr>
              <a:t>.</a:t>
            </a:r>
            <a:r>
              <a:rPr lang="en-US" sz="1200" b="0">
                <a:solidFill>
                  <a:srgbClr val="DCDCAA"/>
                </a:solidFill>
                <a:effectLst/>
                <a:latin typeface="Consolas" panose="020B0609020204030204" pitchFamily="49" charset="0"/>
              </a:rPr>
              <a:t>render</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Router</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Routes</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path</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element</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Layout</a:t>
            </a:r>
            <a:r>
              <a:rPr lang="en-US" sz="1200" b="0">
                <a:solidFill>
                  <a:srgbClr val="D4D4D4"/>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index</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element</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Redirect</a:t>
            </a:r>
            <a:r>
              <a:rPr lang="en-US" sz="1200" b="0">
                <a:solidFill>
                  <a:srgbClr val="D4D4D4"/>
                </a:solidFill>
                <a:effectLst/>
                <a:latin typeface="Consolas" panose="020B0609020204030204" pitchFamily="49" charset="0"/>
              </a:rPr>
              <a:t> </a:t>
            </a:r>
            <a:r>
              <a:rPr lang="en-US" sz="1200" b="0">
                <a:solidFill>
                  <a:srgbClr val="9CDCFE"/>
                </a:solidFill>
                <a:effectLst/>
                <a:latin typeface="Consolas" panose="020B0609020204030204" pitchFamily="49" charset="0"/>
              </a:rPr>
              <a:t>path</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"/one"</a:t>
            </a:r>
            <a:r>
              <a:rPr lang="en-US" sz="1200" b="0">
                <a:solidFill>
                  <a:srgbClr val="D4D4D4"/>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r>
              <a:rPr lang="en-US" sz="1200" b="0">
                <a:solidFill>
                  <a:srgbClr val="569CD6"/>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oneRoutes</a:t>
            </a:r>
            <a:r>
              <a:rPr lang="en-US" sz="1200" b="0">
                <a:solidFill>
                  <a:srgbClr val="569CD6"/>
                </a:solidFill>
                <a:effectLst/>
                <a:latin typeface="Consolas" panose="020B0609020204030204" pitchFamily="49" charset="0"/>
              </a:rPr>
              <a: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a:t>
            </a:r>
            <a:r>
              <a:rPr lang="en-US" sz="1200" b="0">
                <a:solidFill>
                  <a:srgbClr val="4FC1FF"/>
                </a:solidFill>
                <a:effectLst/>
                <a:latin typeface="Consolas" panose="020B0609020204030204" pitchFamily="49" charset="0"/>
              </a:rPr>
              <a:t>twoRoutes</a:t>
            </a:r>
            <a:r>
              <a:rPr lang="en-US" sz="1200" b="0">
                <a:solidFill>
                  <a:srgbClr val="569CD6"/>
                </a:solidFill>
                <a:effectLst/>
                <a:latin typeface="Consolas" panose="020B0609020204030204" pitchFamily="49" charset="0"/>
              </a:rPr>
              <a: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Routes</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Router</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39688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4EFA2-C114-4A72-B005-8E965F57E1E0}"/>
              </a:ext>
            </a:extLst>
          </p:cNvPr>
          <p:cNvSpPr>
            <a:spLocks noGrp="1"/>
          </p:cNvSpPr>
          <p:nvPr>
            <p:ph type="title"/>
          </p:nvPr>
        </p:nvSpPr>
        <p:spPr/>
        <p:txBody>
          <a:bodyPr/>
          <a:lstStyle/>
          <a:p>
            <a:r>
              <a:rPr lang="en-US"/>
              <a:t> Decoupling route declarations – cont’d</a:t>
            </a:r>
          </a:p>
        </p:txBody>
      </p:sp>
      <p:sp>
        <p:nvSpPr>
          <p:cNvPr id="3" name="Text Placeholder 2">
            <a:extLst>
              <a:ext uri="{FF2B5EF4-FFF2-40B4-BE49-F238E27FC236}">
                <a16:creationId xmlns:a16="http://schemas.microsoft.com/office/drawing/2014/main" id="{80108590-B04B-4D9F-9FA0-8E9E9E367C97}"/>
              </a:ext>
            </a:extLst>
          </p:cNvPr>
          <p:cNvSpPr>
            <a:spLocks noGrp="1"/>
          </p:cNvSpPr>
          <p:nvPr>
            <p:ph type="body" idx="1"/>
          </p:nvPr>
        </p:nvSpPr>
        <p:spPr>
          <a:xfrm>
            <a:off x="838200" y="1535810"/>
            <a:ext cx="5894196" cy="5204845"/>
          </a:xfrm>
        </p:spPr>
        <p:txBody>
          <a:bodyPr>
            <a:normAutofit/>
          </a:bodyPr>
          <a:lstStyle/>
          <a:p>
            <a:pPr algn="just"/>
            <a:r>
              <a:rPr lang="en-US" sz="2400"/>
              <a:t>The </a:t>
            </a:r>
            <a:r>
              <a:rPr lang="en-US" sz="2400" b="1"/>
              <a:t>Outlet</a:t>
            </a:r>
            <a:r>
              <a:rPr lang="en-US" sz="2400"/>
              <a:t> component is used to display the content of child routes. </a:t>
            </a:r>
          </a:p>
          <a:p>
            <a:pPr algn="just"/>
            <a:r>
              <a:rPr lang="en-US" sz="2400"/>
              <a:t>The </a:t>
            </a:r>
            <a:r>
              <a:rPr lang="en-US" sz="2400" b="1"/>
              <a:t>Redirect</a:t>
            </a:r>
            <a:r>
              <a:rPr lang="en-US" sz="2400"/>
              <a:t> function component is used the </a:t>
            </a:r>
            <a:r>
              <a:rPr lang="en-US" sz="2400" b="1"/>
              <a:t>useNavigate</a:t>
            </a:r>
            <a:r>
              <a:rPr lang="en-US" sz="2400"/>
              <a:t> hook to retrieve the navigate object to perform the redirection. </a:t>
            </a:r>
          </a:p>
          <a:p>
            <a:pPr algn="just"/>
            <a:r>
              <a:rPr lang="en-US" sz="2400"/>
              <a:t>In the useEffect hook, register an effect function that will be executed when the Redirect component is attached to the DOM tree. Inside the effect function, we call navigate(props.path) to perform the redirection to the path passed in through props.</a:t>
            </a:r>
          </a:p>
        </p:txBody>
      </p:sp>
      <p:sp>
        <p:nvSpPr>
          <p:cNvPr id="4" name="Slide Number Placeholder 3">
            <a:extLst>
              <a:ext uri="{FF2B5EF4-FFF2-40B4-BE49-F238E27FC236}">
                <a16:creationId xmlns:a16="http://schemas.microsoft.com/office/drawing/2014/main" id="{76B23B86-EFE2-474B-9663-C154CD794FFE}"/>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8" name="TextBox 7">
            <a:extLst>
              <a:ext uri="{FF2B5EF4-FFF2-40B4-BE49-F238E27FC236}">
                <a16:creationId xmlns:a16="http://schemas.microsoft.com/office/drawing/2014/main" id="{7E6372CC-146D-4C57-9416-E91E5DA34BB3}"/>
              </a:ext>
            </a:extLst>
          </p:cNvPr>
          <p:cNvSpPr txBox="1"/>
          <p:nvPr/>
        </p:nvSpPr>
        <p:spPr>
          <a:xfrm>
            <a:off x="6865537" y="1274554"/>
            <a:ext cx="4488263" cy="2677656"/>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as</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React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Outlet</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"react-router-dom"</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Layout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main</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Outlet</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main</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Layout</a:t>
            </a:r>
            <a:r>
              <a:rPr lang="en-US" b="0">
                <a:solidFill>
                  <a:srgbClr val="CCCCCC"/>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70B11DD5-BDF3-40C7-9BD9-16D94A258E09}"/>
              </a:ext>
            </a:extLst>
          </p:cNvPr>
          <p:cNvSpPr txBox="1"/>
          <p:nvPr/>
        </p:nvSpPr>
        <p:spPr>
          <a:xfrm>
            <a:off x="6865537" y="4063000"/>
            <a:ext cx="4981470" cy="2677656"/>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as</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React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useNavigate</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"react-router-dom"</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Redirect</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props</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navigate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useNavigate</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React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useEffect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navigate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props</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path</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Redirect</a:t>
            </a:r>
            <a:r>
              <a:rPr lang="en-US"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23968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20: Demo about </a:t>
            </a:r>
            <a:br>
              <a:rPr lang="en-US"/>
            </a:br>
            <a:r>
              <a:rPr lang="en-US"/>
              <a:t>Decoupling route declarations</a:t>
            </a:r>
          </a:p>
        </p:txBody>
      </p:sp>
    </p:spTree>
    <p:extLst>
      <p:ext uri="{BB962C8B-B14F-4D97-AF65-F5344CB8AC3E}">
        <p14:creationId xmlns:p14="http://schemas.microsoft.com/office/powerpoint/2010/main" val="189417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CC19-ECCE-4B9C-BCC0-06B566D4AAD9}"/>
              </a:ext>
            </a:extLst>
          </p:cNvPr>
          <p:cNvSpPr>
            <a:spLocks noGrp="1"/>
          </p:cNvSpPr>
          <p:nvPr>
            <p:ph type="title"/>
          </p:nvPr>
        </p:nvSpPr>
        <p:spPr/>
        <p:txBody>
          <a:bodyPr/>
          <a:lstStyle/>
          <a:p>
            <a:r>
              <a:rPr lang="en-US"/>
              <a:t>Handling route parameters</a:t>
            </a:r>
          </a:p>
        </p:txBody>
      </p:sp>
      <p:sp>
        <p:nvSpPr>
          <p:cNvPr id="3" name="Text Placeholder 2">
            <a:extLst>
              <a:ext uri="{FF2B5EF4-FFF2-40B4-BE49-F238E27FC236}">
                <a16:creationId xmlns:a16="http://schemas.microsoft.com/office/drawing/2014/main" id="{D3125B0B-BC6C-4213-A287-F1C22FCDDD3E}"/>
              </a:ext>
            </a:extLst>
          </p:cNvPr>
          <p:cNvSpPr>
            <a:spLocks noGrp="1"/>
          </p:cNvSpPr>
          <p:nvPr>
            <p:ph type="body" idx="1"/>
          </p:nvPr>
        </p:nvSpPr>
        <p:spPr/>
        <p:txBody>
          <a:bodyPr/>
          <a:lstStyle/>
          <a:p>
            <a:r>
              <a:rPr lang="en-US"/>
              <a:t>Most applications will use both static and dynamic routes</a:t>
            </a:r>
          </a:p>
          <a:p>
            <a:r>
              <a:rPr lang="en-US"/>
              <a:t>Handling route parameters:</a:t>
            </a:r>
          </a:p>
          <a:p>
            <a:pPr lvl="1"/>
            <a:r>
              <a:rPr lang="en-US"/>
              <a:t>Resource IDs in routes</a:t>
            </a:r>
          </a:p>
          <a:p>
            <a:pPr lvl="1"/>
            <a:r>
              <a:rPr lang="en-US"/>
              <a:t>Optional parameters</a:t>
            </a:r>
          </a:p>
        </p:txBody>
      </p:sp>
      <p:sp>
        <p:nvSpPr>
          <p:cNvPr id="4" name="Slide Number Placeholder 3">
            <a:extLst>
              <a:ext uri="{FF2B5EF4-FFF2-40B4-BE49-F238E27FC236}">
                <a16:creationId xmlns:a16="http://schemas.microsoft.com/office/drawing/2014/main" id="{B4F6858D-B96A-42CE-8054-53FC2EB8DC66}"/>
              </a:ext>
            </a:extLst>
          </p:cNvPr>
          <p:cNvSpPr>
            <a:spLocks noGrp="1"/>
          </p:cNvSpPr>
          <p:nvPr>
            <p:ph type="sldNum" idx="12"/>
          </p:nvPr>
        </p:nvSpPr>
        <p:spPr/>
        <p:txBody>
          <a:bodyPr/>
          <a:lstStyle/>
          <a:p>
            <a:fld id="{00000000-1234-1234-1234-123412341234}" type="slidenum">
              <a:rPr lang="en-US" smtClean="0"/>
              <a:pPr/>
              <a:t>14</a:t>
            </a:fld>
            <a:endParaRPr lang="en-US"/>
          </a:p>
        </p:txBody>
      </p:sp>
    </p:spTree>
    <p:extLst>
      <p:ext uri="{BB962C8B-B14F-4D97-AF65-F5344CB8AC3E}">
        <p14:creationId xmlns:p14="http://schemas.microsoft.com/office/powerpoint/2010/main" val="2458063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CC19-ECCE-4B9C-BCC0-06B566D4AAD9}"/>
              </a:ext>
            </a:extLst>
          </p:cNvPr>
          <p:cNvSpPr>
            <a:spLocks noGrp="1"/>
          </p:cNvSpPr>
          <p:nvPr>
            <p:ph type="title"/>
          </p:nvPr>
        </p:nvSpPr>
        <p:spPr/>
        <p:txBody>
          <a:bodyPr/>
          <a:lstStyle/>
          <a:p>
            <a:r>
              <a:rPr lang="en-US"/>
              <a:t>Resource IDs in routes</a:t>
            </a:r>
          </a:p>
        </p:txBody>
      </p:sp>
      <p:sp>
        <p:nvSpPr>
          <p:cNvPr id="3" name="Text Placeholder 2">
            <a:extLst>
              <a:ext uri="{FF2B5EF4-FFF2-40B4-BE49-F238E27FC236}">
                <a16:creationId xmlns:a16="http://schemas.microsoft.com/office/drawing/2014/main" id="{D3125B0B-BC6C-4213-A287-F1C22FCDDD3E}"/>
              </a:ext>
            </a:extLst>
          </p:cNvPr>
          <p:cNvSpPr>
            <a:spLocks noGrp="1"/>
          </p:cNvSpPr>
          <p:nvPr>
            <p:ph type="body" idx="1"/>
          </p:nvPr>
        </p:nvSpPr>
        <p:spPr>
          <a:xfrm>
            <a:off x="838200" y="1535810"/>
            <a:ext cx="5060182" cy="4944889"/>
          </a:xfrm>
        </p:spPr>
        <p:txBody>
          <a:bodyPr>
            <a:normAutofit/>
          </a:bodyPr>
          <a:lstStyle/>
          <a:p>
            <a:pPr algn="just"/>
            <a:r>
              <a:rPr lang="en-US" sz="2400"/>
              <a:t>This code to get the ID and then make an API call that fetches the relevant resource data. </a:t>
            </a:r>
          </a:p>
          <a:p>
            <a:pPr algn="just"/>
            <a:r>
              <a:rPr lang="en-US" sz="2400"/>
              <a:t>This will require a route that includes the user ID, which then needs to somehow be passed to the component so that it can fetch the user.</a:t>
            </a:r>
          </a:p>
          <a:p>
            <a:pPr algn="just"/>
            <a:r>
              <a:rPr lang="en-US" sz="2400"/>
              <a:t>The : syntax marks the beginning of a URL variable. The id variable will be passed to the UserContainer component</a:t>
            </a:r>
          </a:p>
        </p:txBody>
      </p:sp>
      <p:sp>
        <p:nvSpPr>
          <p:cNvPr id="4" name="Slide Number Placeholder 3">
            <a:extLst>
              <a:ext uri="{FF2B5EF4-FFF2-40B4-BE49-F238E27FC236}">
                <a16:creationId xmlns:a16="http://schemas.microsoft.com/office/drawing/2014/main" id="{B4F6858D-B96A-42CE-8054-53FC2EB8DC66}"/>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Box 5">
            <a:extLst>
              <a:ext uri="{FF2B5EF4-FFF2-40B4-BE49-F238E27FC236}">
                <a16:creationId xmlns:a16="http://schemas.microsoft.com/office/drawing/2014/main" id="{19DC8633-1ADE-45DD-BA40-275ADA7436A1}"/>
              </a:ext>
            </a:extLst>
          </p:cNvPr>
          <p:cNvSpPr txBox="1"/>
          <p:nvPr/>
        </p:nvSpPr>
        <p:spPr>
          <a:xfrm>
            <a:off x="6096000" y="1720840"/>
            <a:ext cx="6094324" cy="3416320"/>
          </a:xfrm>
          <a:prstGeom prst="rect">
            <a:avLst/>
          </a:prstGeom>
          <a:solidFill>
            <a:schemeClr val="tx1"/>
          </a:solidFill>
        </p:spPr>
        <p:txBody>
          <a:bodyPr wrap="square">
            <a:spAutoFit/>
          </a:bodyPr>
          <a:lstStyle/>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React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BrowserRouter</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as</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Router</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Routes</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Route</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"react-router-dom"</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UsersContainer</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"./UsersContainer"</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UserContainer</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"./UserContainer"</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br>
              <a:rPr lang="en-US" sz="1200" b="0">
                <a:solidFill>
                  <a:srgbClr val="CCCCCC"/>
                </a:solidFill>
                <a:effectLst/>
                <a:latin typeface="Consolas" panose="020B0609020204030204" pitchFamily="49" charset="0"/>
              </a:rPr>
            </a:b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App</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Router</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Routes</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path</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element</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UsersContainer</a:t>
            </a:r>
            <a:r>
              <a:rPr lang="en-US" sz="1200" b="0">
                <a:solidFill>
                  <a:srgbClr val="D4D4D4"/>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r>
              <a:rPr lang="en-US" sz="1200" b="0">
                <a:solidFill>
                  <a:srgbClr val="569CD6"/>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path</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"/users/:id"</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element</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UserContainer</a:t>
            </a:r>
            <a:r>
              <a:rPr lang="en-US" sz="1200" b="0">
                <a:solidFill>
                  <a:srgbClr val="D4D4D4"/>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r>
              <a:rPr lang="en-US" sz="1200" b="0">
                <a:solidFill>
                  <a:srgbClr val="569CD6"/>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Routes</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Router</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export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default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App</a:t>
            </a:r>
            <a:r>
              <a:rPr lang="en-US" sz="12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22438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21: Demo about </a:t>
            </a:r>
            <a:br>
              <a:rPr lang="en-US"/>
            </a:br>
            <a:r>
              <a:rPr lang="en-US"/>
              <a:t>Resource IDs in routes</a:t>
            </a:r>
          </a:p>
        </p:txBody>
      </p:sp>
    </p:spTree>
    <p:extLst>
      <p:ext uri="{BB962C8B-B14F-4D97-AF65-F5344CB8AC3E}">
        <p14:creationId xmlns:p14="http://schemas.microsoft.com/office/powerpoint/2010/main" val="2878243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3C913-810E-4D97-9FAB-9E6DA8D94F38}"/>
              </a:ext>
            </a:extLst>
          </p:cNvPr>
          <p:cNvSpPr>
            <a:spLocks noGrp="1"/>
          </p:cNvSpPr>
          <p:nvPr>
            <p:ph type="title"/>
          </p:nvPr>
        </p:nvSpPr>
        <p:spPr/>
        <p:txBody>
          <a:bodyPr/>
          <a:lstStyle/>
          <a:p>
            <a:r>
              <a:rPr lang="en-US"/>
              <a:t>Optional parameters</a:t>
            </a:r>
          </a:p>
        </p:txBody>
      </p:sp>
      <p:sp>
        <p:nvSpPr>
          <p:cNvPr id="3" name="Text Placeholder 2">
            <a:extLst>
              <a:ext uri="{FF2B5EF4-FFF2-40B4-BE49-F238E27FC236}">
                <a16:creationId xmlns:a16="http://schemas.microsoft.com/office/drawing/2014/main" id="{EB632533-261D-4D0D-8105-AB15B56B596F}"/>
              </a:ext>
            </a:extLst>
          </p:cNvPr>
          <p:cNvSpPr>
            <a:spLocks noGrp="1"/>
          </p:cNvSpPr>
          <p:nvPr>
            <p:ph type="body" idx="1"/>
          </p:nvPr>
        </p:nvSpPr>
        <p:spPr>
          <a:xfrm>
            <a:off x="838200" y="1535811"/>
            <a:ext cx="4999892" cy="4351338"/>
          </a:xfrm>
        </p:spPr>
        <p:txBody>
          <a:bodyPr/>
          <a:lstStyle/>
          <a:p>
            <a:pPr algn="just"/>
            <a:r>
              <a:rPr lang="en-US"/>
              <a:t>Sometimes, we need optional URL path values and query parameters. URLs work best for simple options, and query parameters work best if there are many values that the component can use.</a:t>
            </a:r>
          </a:p>
        </p:txBody>
      </p:sp>
      <p:sp>
        <p:nvSpPr>
          <p:cNvPr id="4" name="Slide Number Placeholder 3">
            <a:extLst>
              <a:ext uri="{FF2B5EF4-FFF2-40B4-BE49-F238E27FC236}">
                <a16:creationId xmlns:a16="http://schemas.microsoft.com/office/drawing/2014/main" id="{130EC552-9015-4DF4-838F-3DD2FB4D9896}"/>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Box 5">
            <a:extLst>
              <a:ext uri="{FF2B5EF4-FFF2-40B4-BE49-F238E27FC236}">
                <a16:creationId xmlns:a16="http://schemas.microsoft.com/office/drawing/2014/main" id="{61ED495C-0DFA-4568-9994-4F6E01E840C4}"/>
              </a:ext>
            </a:extLst>
          </p:cNvPr>
          <p:cNvSpPr txBox="1"/>
          <p:nvPr/>
        </p:nvSpPr>
        <p:spPr>
          <a:xfrm>
            <a:off x="6097676" y="1772487"/>
            <a:ext cx="6094324" cy="3877985"/>
          </a:xfrm>
          <a:prstGeom prst="rect">
            <a:avLst/>
          </a:prstGeom>
          <a:solidFill>
            <a:schemeClr val="tx1"/>
          </a:solidFill>
        </p:spPr>
        <p:txBody>
          <a:bodyPr wrap="square">
            <a:spAutoFit/>
          </a:bodyPr>
          <a:lstStyle/>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React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 </a:t>
            </a:r>
            <a:r>
              <a:rPr lang="en-US" sz="1200" b="0">
                <a:solidFill>
                  <a:srgbClr val="9CDCFE"/>
                </a:solidFill>
                <a:effectLst/>
                <a:latin typeface="Consolas" panose="020B0609020204030204" pitchFamily="49" charset="0"/>
              </a:rPr>
              <a:t>BrowserRouter</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as</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Router</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Routes</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Route</a:t>
            </a:r>
            <a:r>
              <a:rPr lang="en-US" sz="1200" b="0">
                <a:solidFill>
                  <a:srgbClr val="CCCCCC"/>
                </a:solidFill>
                <a:effectLst/>
                <a:latin typeface="Consolas" panose="020B0609020204030204" pitchFamily="49" charset="0"/>
              </a:rPr>
              <a:t> }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"react-router-dom"</a:t>
            </a:r>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import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UsersContainer</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from</a:t>
            </a:r>
            <a:r>
              <a:rPr lang="en-US" sz="1200" b="0">
                <a:solidFill>
                  <a:srgbClr val="CCCCCC"/>
                </a:solidFill>
                <a:effectLst/>
                <a:latin typeface="Consolas" panose="020B0609020204030204" pitchFamily="49" charset="0"/>
              </a:rPr>
              <a:t> </a:t>
            </a:r>
            <a:r>
              <a:rPr lang="en-US" sz="1200" b="0">
                <a:solidFill>
                  <a:srgbClr val="CE9178"/>
                </a:solidFill>
                <a:effectLst/>
                <a:latin typeface="Consolas" panose="020B0609020204030204" pitchFamily="49" charset="0"/>
              </a:rPr>
              <a:t>"./UsersContainer"</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App</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Router</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Routes</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path</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"/users"</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path</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":desc"</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element</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UsersContainer</a:t>
            </a:r>
            <a:r>
              <a:rPr lang="en-US" sz="1200" b="0">
                <a:solidFill>
                  <a:srgbClr val="D4D4D4"/>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r>
              <a:rPr lang="en-US" sz="1200" b="0">
                <a:solidFill>
                  <a:srgbClr val="569CD6"/>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path</a:t>
            </a:r>
            <a:r>
              <a:rPr lang="en-US" sz="1200" b="0">
                <a:solidFill>
                  <a:srgbClr val="D4D4D4"/>
                </a:solidFill>
                <a:effectLst/>
                <a:latin typeface="Consolas" panose="020B0609020204030204" pitchFamily="49" charset="0"/>
              </a:rPr>
              <a:t>=</a:t>
            </a:r>
            <a:r>
              <a:rPr lang="en-US" sz="1200" b="0">
                <a:solidFill>
                  <a:srgbClr val="CE9178"/>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9CDCFE"/>
                </a:solidFill>
                <a:effectLst/>
                <a:latin typeface="Consolas" panose="020B0609020204030204" pitchFamily="49" charset="0"/>
              </a:rPr>
              <a:t>element</a:t>
            </a:r>
            <a:r>
              <a:rPr lang="en-US" sz="1200" b="0">
                <a:solidFill>
                  <a:srgbClr val="D4D4D4"/>
                </a:solidFill>
                <a:effectLst/>
                <a:latin typeface="Consolas" panose="020B0609020204030204" pitchFamily="49" charset="0"/>
              </a:rPr>
              <a:t>=</a:t>
            </a:r>
            <a:r>
              <a:rPr lang="en-US" sz="1200" b="0">
                <a:solidFill>
                  <a:srgbClr val="569CD6"/>
                </a:solidFill>
                <a:effectLst/>
                <a:latin typeface="Consolas" panose="020B0609020204030204" pitchFamily="49" charset="0"/>
              </a:rPr>
              <a:t>{</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UsersContainer</a:t>
            </a:r>
            <a:r>
              <a:rPr lang="en-US" sz="1200" b="0">
                <a:solidFill>
                  <a:srgbClr val="D4D4D4"/>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r>
              <a:rPr lang="en-US" sz="1200" b="0">
                <a:solidFill>
                  <a:srgbClr val="569CD6"/>
                </a:solidFill>
                <a:effectLst/>
                <a:latin typeface="Consolas" panose="020B0609020204030204" pitchFamily="49" charset="0"/>
              </a:rPr>
              <a:t>}</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Routes</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Router</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a:t>
            </a:r>
          </a:p>
          <a:p>
            <a:r>
              <a:rPr lang="en-US" sz="1200" b="0">
                <a:solidFill>
                  <a:srgbClr val="C586C0"/>
                </a:solidFill>
                <a:effectLst/>
                <a:latin typeface="Consolas" panose="020B0609020204030204" pitchFamily="49" charset="0"/>
              </a:rPr>
              <a:t>export</a:t>
            </a:r>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default</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App</a:t>
            </a:r>
            <a:r>
              <a:rPr lang="en-US" sz="1200" b="0">
                <a:solidFill>
                  <a:srgbClr val="CCCCCC"/>
                </a:solidFill>
                <a:effectLst/>
                <a:latin typeface="Consolas" panose="020B0609020204030204" pitchFamily="49" charset="0"/>
              </a:rPr>
              <a:t>;</a:t>
            </a:r>
          </a:p>
          <a:p>
            <a:br>
              <a:rPr lang="en-US" sz="1200" b="0">
                <a:solidFill>
                  <a:srgbClr val="CCCCCC"/>
                </a:solidFill>
                <a:effectLst/>
                <a:latin typeface="Consolas" panose="020B0609020204030204" pitchFamily="49" charset="0"/>
              </a:rPr>
            </a:br>
            <a:endParaRPr lang="en-US" sz="1200"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970220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DEA9-CA75-4FDA-9AA0-5DB885DAB67A}"/>
              </a:ext>
            </a:extLst>
          </p:cNvPr>
          <p:cNvSpPr>
            <a:spLocks noGrp="1"/>
          </p:cNvSpPr>
          <p:nvPr>
            <p:ph type="title"/>
          </p:nvPr>
        </p:nvSpPr>
        <p:spPr/>
        <p:txBody>
          <a:bodyPr/>
          <a:lstStyle/>
          <a:p>
            <a:r>
              <a:rPr lang="en-US"/>
              <a:t>Using link components</a:t>
            </a:r>
          </a:p>
        </p:txBody>
      </p:sp>
      <p:sp>
        <p:nvSpPr>
          <p:cNvPr id="3" name="Text Placeholder 2">
            <a:extLst>
              <a:ext uri="{FF2B5EF4-FFF2-40B4-BE49-F238E27FC236}">
                <a16:creationId xmlns:a16="http://schemas.microsoft.com/office/drawing/2014/main" id="{FDB98422-DB7B-4540-B89A-149D261C20ED}"/>
              </a:ext>
            </a:extLst>
          </p:cNvPr>
          <p:cNvSpPr>
            <a:spLocks noGrp="1"/>
          </p:cNvSpPr>
          <p:nvPr>
            <p:ph type="body" idx="1"/>
          </p:nvPr>
        </p:nvSpPr>
        <p:spPr/>
        <p:txBody>
          <a:bodyPr/>
          <a:lstStyle/>
          <a:p>
            <a:pPr algn="just"/>
            <a:r>
              <a:rPr lang="en-US"/>
              <a:t>To use the standard &lt;a&gt; elements to link to pages controlled by react-router. The problem with this approach is that these links will try to locate the page on the backend by sending a GET request.</a:t>
            </a:r>
          </a:p>
          <a:p>
            <a:pPr algn="just"/>
            <a:r>
              <a:rPr lang="en-US"/>
              <a:t>How &lt;Link&gt; elements are just like &lt;a&gt; elements in most ways.</a:t>
            </a:r>
          </a:p>
        </p:txBody>
      </p:sp>
      <p:sp>
        <p:nvSpPr>
          <p:cNvPr id="4" name="Slide Number Placeholder 3">
            <a:extLst>
              <a:ext uri="{FF2B5EF4-FFF2-40B4-BE49-F238E27FC236}">
                <a16:creationId xmlns:a16="http://schemas.microsoft.com/office/drawing/2014/main" id="{1C103239-EB9F-43A4-A417-ABD8CF3B25DE}"/>
              </a:ext>
            </a:extLst>
          </p:cNvPr>
          <p:cNvSpPr>
            <a:spLocks noGrp="1"/>
          </p:cNvSpPr>
          <p:nvPr>
            <p:ph type="sldNum" idx="12"/>
          </p:nvPr>
        </p:nvSpPr>
        <p:spPr/>
        <p:txBody>
          <a:bodyPr/>
          <a:lstStyle/>
          <a:p>
            <a:fld id="{00000000-1234-1234-1234-123412341234}" type="slidenum">
              <a:rPr lang="en-US" smtClean="0"/>
              <a:pPr/>
              <a:t>18</a:t>
            </a:fld>
            <a:endParaRPr lang="en-US"/>
          </a:p>
        </p:txBody>
      </p:sp>
    </p:spTree>
    <p:extLst>
      <p:ext uri="{BB962C8B-B14F-4D97-AF65-F5344CB8AC3E}">
        <p14:creationId xmlns:p14="http://schemas.microsoft.com/office/powerpoint/2010/main" val="827897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22: Demo about </a:t>
            </a:r>
            <a:br>
              <a:rPr lang="en-US"/>
            </a:br>
            <a:r>
              <a:rPr lang="en-US"/>
              <a:t>Optional parameters and Link</a:t>
            </a:r>
          </a:p>
        </p:txBody>
      </p:sp>
    </p:spTree>
    <p:extLst>
      <p:ext uri="{BB962C8B-B14F-4D97-AF65-F5344CB8AC3E}">
        <p14:creationId xmlns:p14="http://schemas.microsoft.com/office/powerpoint/2010/main" val="393896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rgbClr val="973735"/>
              </a:buClr>
              <a:buSzPts val="1400"/>
              <a:buFont typeface="Noto Sans Symbols"/>
              <a:buChar char="◆"/>
            </a:pPr>
            <a:r>
              <a:rPr lang="en-US"/>
              <a:t>Introduction of a Router</a:t>
            </a:r>
          </a:p>
          <a:p>
            <a:pPr marL="342900" lvl="0" indent="-342900" algn="l" rtl="0">
              <a:lnSpc>
                <a:spcPct val="120000"/>
              </a:lnSpc>
              <a:spcBef>
                <a:spcPts val="0"/>
              </a:spcBef>
              <a:spcAft>
                <a:spcPts val="0"/>
              </a:spcAft>
              <a:buClr>
                <a:srgbClr val="973735"/>
              </a:buClr>
              <a:buSzPts val="1400"/>
              <a:buFont typeface="Noto Sans Symbols"/>
              <a:buChar char="◆"/>
            </a:pPr>
            <a:r>
              <a:rPr lang="en-US"/>
              <a:t>Setup and Configuring Router</a:t>
            </a:r>
          </a:p>
          <a:p>
            <a:pPr marL="342900" lvl="0" indent="-342900" algn="l" rtl="0">
              <a:lnSpc>
                <a:spcPct val="120000"/>
              </a:lnSpc>
              <a:spcBef>
                <a:spcPts val="0"/>
              </a:spcBef>
              <a:spcAft>
                <a:spcPts val="0"/>
              </a:spcAft>
              <a:buClr>
                <a:srgbClr val="973735"/>
              </a:buClr>
              <a:buSzPts val="1400"/>
              <a:buFont typeface="Noto Sans Symbols"/>
              <a:buChar char="◆"/>
            </a:pPr>
            <a:r>
              <a:rPr lang="en-US"/>
              <a:t>Client vs. Server Side</a:t>
            </a:r>
          </a:p>
          <a:p>
            <a:pPr marL="342900" lvl="0" indent="-342900" algn="l" rtl="0">
              <a:lnSpc>
                <a:spcPct val="120000"/>
              </a:lnSpc>
              <a:spcBef>
                <a:spcPts val="0"/>
              </a:spcBef>
              <a:spcAft>
                <a:spcPts val="0"/>
              </a:spcAft>
              <a:buClr>
                <a:srgbClr val="973735"/>
              </a:buClr>
              <a:buSzPts val="1400"/>
              <a:buFont typeface="Noto Sans Symbols"/>
              <a:buChar char="◆"/>
            </a:pPr>
            <a:r>
              <a:rPr lang="en-US"/>
              <a:t>React Router vs. React Router DOM</a:t>
            </a:r>
          </a:p>
          <a:p>
            <a:pPr marL="342900" lvl="0" indent="-342900" algn="l" rtl="0">
              <a:lnSpc>
                <a:spcPct val="120000"/>
              </a:lnSpc>
              <a:spcBef>
                <a:spcPts val="0"/>
              </a:spcBef>
              <a:spcAft>
                <a:spcPts val="0"/>
              </a:spcAft>
              <a:buClr>
                <a:srgbClr val="973735"/>
              </a:buClr>
              <a:buSzPts val="1400"/>
              <a:buFont typeface="Noto Sans Symbols"/>
              <a:buChar char="◆"/>
            </a:pPr>
            <a:r>
              <a:rPr lang="en-US"/>
              <a:t>Single Page Applications</a:t>
            </a:r>
          </a:p>
          <a:p>
            <a:pPr marL="342900" lvl="0" indent="-342900" algn="l" rtl="0">
              <a:lnSpc>
                <a:spcPct val="120000"/>
              </a:lnSpc>
              <a:spcBef>
                <a:spcPts val="0"/>
              </a:spcBef>
              <a:spcAft>
                <a:spcPts val="0"/>
              </a:spcAft>
              <a:buClr>
                <a:srgbClr val="973735"/>
              </a:buClr>
              <a:buSzPts val="1400"/>
              <a:buFont typeface="Noto Sans Symbols"/>
              <a:buChar char="◆"/>
            </a:pPr>
            <a:r>
              <a:rPr lang="en-US"/>
              <a:t>Declaring routes</a:t>
            </a:r>
          </a:p>
          <a:p>
            <a:pPr marL="342900" lvl="0" indent="-342900" algn="l" rtl="0">
              <a:lnSpc>
                <a:spcPct val="120000"/>
              </a:lnSpc>
              <a:spcBef>
                <a:spcPts val="0"/>
              </a:spcBef>
              <a:spcAft>
                <a:spcPts val="0"/>
              </a:spcAft>
              <a:buClr>
                <a:srgbClr val="973735"/>
              </a:buClr>
              <a:buSzPts val="1400"/>
              <a:buFont typeface="Noto Sans Symbols"/>
              <a:buChar char="◆"/>
            </a:pPr>
            <a:r>
              <a:rPr lang="en-US"/>
              <a:t>Handling route parameters</a:t>
            </a:r>
          </a:p>
          <a:p>
            <a:pPr marL="342900" lvl="0" indent="-342900" algn="l" rtl="0">
              <a:lnSpc>
                <a:spcPct val="120000"/>
              </a:lnSpc>
              <a:spcBef>
                <a:spcPts val="0"/>
              </a:spcBef>
              <a:spcAft>
                <a:spcPts val="0"/>
              </a:spcAft>
              <a:buClr>
                <a:srgbClr val="973735"/>
              </a:buClr>
              <a:buSzPts val="1400"/>
              <a:buFont typeface="Noto Sans Symbols"/>
              <a:buChar char="◆"/>
            </a:pPr>
            <a:r>
              <a:rPr lang="en-US"/>
              <a:t>Using link components</a:t>
            </a: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29C4-76DE-4737-A849-737308869665}"/>
              </a:ext>
            </a:extLst>
          </p:cNvPr>
          <p:cNvSpPr>
            <a:spLocks noGrp="1"/>
          </p:cNvSpPr>
          <p:nvPr>
            <p:ph type="ctrTitle"/>
          </p:nvPr>
        </p:nvSpPr>
        <p:spPr/>
        <p:txBody>
          <a:bodyPr/>
          <a:lstStyle/>
          <a:p>
            <a:r>
              <a:rPr lang="en-US"/>
              <a:t>Lab 5: Demo about React Router</a:t>
            </a:r>
          </a:p>
        </p:txBody>
      </p:sp>
    </p:spTree>
    <p:extLst>
      <p:ext uri="{BB962C8B-B14F-4D97-AF65-F5344CB8AC3E}">
        <p14:creationId xmlns:p14="http://schemas.microsoft.com/office/powerpoint/2010/main" val="610831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149006"/>
            <a:ext cx="11538305" cy="5331694"/>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Introduction of a Router</a:t>
            </a:r>
          </a:p>
          <a:p>
            <a:pPr marL="800100" lvl="1">
              <a:lnSpc>
                <a:spcPct val="120000"/>
              </a:lnSpc>
              <a:spcBef>
                <a:spcPts val="0"/>
              </a:spcBef>
              <a:buClr>
                <a:srgbClr val="973735"/>
              </a:buClr>
              <a:buSzPts val="1400"/>
              <a:buFont typeface="Noto Sans Symbols"/>
              <a:buChar char="◆"/>
            </a:pPr>
            <a:r>
              <a:rPr lang="en-US"/>
              <a:t>Setup and Configuring Router</a:t>
            </a:r>
          </a:p>
          <a:p>
            <a:pPr marL="800100" lvl="1">
              <a:lnSpc>
                <a:spcPct val="120000"/>
              </a:lnSpc>
              <a:spcBef>
                <a:spcPts val="0"/>
              </a:spcBef>
              <a:buClr>
                <a:srgbClr val="973735"/>
              </a:buClr>
              <a:buSzPts val="1400"/>
              <a:buFont typeface="Noto Sans Symbols"/>
              <a:buChar char="◆"/>
            </a:pPr>
            <a:r>
              <a:rPr lang="en-US"/>
              <a:t>Client vs. Server Side</a:t>
            </a:r>
          </a:p>
          <a:p>
            <a:pPr marL="800100" lvl="1">
              <a:lnSpc>
                <a:spcPct val="120000"/>
              </a:lnSpc>
              <a:spcBef>
                <a:spcPts val="0"/>
              </a:spcBef>
              <a:buClr>
                <a:srgbClr val="973735"/>
              </a:buClr>
              <a:buSzPts val="1400"/>
              <a:buFont typeface="Noto Sans Symbols"/>
              <a:buChar char="◆"/>
            </a:pPr>
            <a:r>
              <a:rPr lang="en-US"/>
              <a:t>React Router vs. React Router DOM</a:t>
            </a:r>
          </a:p>
          <a:p>
            <a:pPr marL="800100" lvl="1">
              <a:lnSpc>
                <a:spcPct val="120000"/>
              </a:lnSpc>
              <a:spcBef>
                <a:spcPts val="0"/>
              </a:spcBef>
              <a:buClr>
                <a:srgbClr val="973735"/>
              </a:buClr>
              <a:buSzPts val="1400"/>
              <a:buFont typeface="Noto Sans Symbols"/>
              <a:buChar char="◆"/>
            </a:pPr>
            <a:r>
              <a:rPr lang="en-US"/>
              <a:t>Single Page Applications</a:t>
            </a:r>
          </a:p>
          <a:p>
            <a:pPr marL="800100" lvl="1">
              <a:lnSpc>
                <a:spcPct val="120000"/>
              </a:lnSpc>
              <a:spcBef>
                <a:spcPts val="0"/>
              </a:spcBef>
              <a:buClr>
                <a:srgbClr val="973735"/>
              </a:buClr>
              <a:buSzPts val="1400"/>
              <a:buFont typeface="Noto Sans Symbols"/>
              <a:buChar char="◆"/>
            </a:pPr>
            <a:r>
              <a:rPr lang="en-US"/>
              <a:t>Declaring routes</a:t>
            </a:r>
          </a:p>
          <a:p>
            <a:pPr marL="800100" lvl="1">
              <a:lnSpc>
                <a:spcPct val="120000"/>
              </a:lnSpc>
              <a:spcBef>
                <a:spcPts val="0"/>
              </a:spcBef>
              <a:buClr>
                <a:srgbClr val="973735"/>
              </a:buClr>
              <a:buSzPts val="1400"/>
              <a:buFont typeface="Noto Sans Symbols"/>
              <a:buChar char="◆"/>
            </a:pPr>
            <a:r>
              <a:rPr lang="en-US"/>
              <a:t>Handling route parameters</a:t>
            </a:r>
          </a:p>
          <a:p>
            <a:pPr marL="800100" lvl="1">
              <a:lnSpc>
                <a:spcPct val="120000"/>
              </a:lnSpc>
              <a:spcBef>
                <a:spcPts val="0"/>
              </a:spcBef>
              <a:buClr>
                <a:srgbClr val="973735"/>
              </a:buClr>
              <a:buSzPts val="1400"/>
              <a:buFont typeface="Noto Sans Symbols"/>
              <a:buChar char="◆"/>
            </a:pPr>
            <a:r>
              <a:rPr lang="en-US"/>
              <a:t>Using link components</a:t>
            </a:r>
          </a:p>
          <a:p>
            <a:pPr marL="800100" lvl="1">
              <a:lnSpc>
                <a:spcPct val="120000"/>
              </a:lnSpc>
              <a:spcBef>
                <a:spcPts val="0"/>
              </a:spcBef>
              <a:buClr>
                <a:srgbClr val="973735"/>
              </a:buClr>
              <a:buSzPts val="1400"/>
              <a:buFont typeface="Noto Sans Symbols"/>
              <a:buChar char="◆"/>
            </a:pPr>
            <a:r>
              <a:rPr lang="en-US"/>
              <a:t>Reference: </a:t>
            </a:r>
            <a:r>
              <a:rPr lang="en-US">
                <a:hlinkClick r:id="rId3"/>
              </a:rPr>
              <a:t>https://blog.webdevsimplified.com/2022-07/react-router/</a:t>
            </a:r>
            <a:r>
              <a:rPr lang="en-US"/>
              <a:t> </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FA0D-57CE-4B78-B497-E6E7805131C4}"/>
              </a:ext>
            </a:extLst>
          </p:cNvPr>
          <p:cNvSpPr>
            <a:spLocks noGrp="1"/>
          </p:cNvSpPr>
          <p:nvPr>
            <p:ph type="title"/>
          </p:nvPr>
        </p:nvSpPr>
        <p:spPr/>
        <p:txBody>
          <a:bodyPr/>
          <a:lstStyle/>
          <a:p>
            <a:r>
              <a:rPr lang="en-US"/>
              <a:t>Introduction of a Router</a:t>
            </a:r>
          </a:p>
        </p:txBody>
      </p:sp>
      <p:sp>
        <p:nvSpPr>
          <p:cNvPr id="3" name="Text Placeholder 2">
            <a:extLst>
              <a:ext uri="{FF2B5EF4-FFF2-40B4-BE49-F238E27FC236}">
                <a16:creationId xmlns:a16="http://schemas.microsoft.com/office/drawing/2014/main" id="{A70109DA-A501-4C9D-ACC1-0A3CAA151DB2}"/>
              </a:ext>
            </a:extLst>
          </p:cNvPr>
          <p:cNvSpPr>
            <a:spLocks noGrp="1"/>
          </p:cNvSpPr>
          <p:nvPr>
            <p:ph type="body" idx="1"/>
          </p:nvPr>
        </p:nvSpPr>
        <p:spPr/>
        <p:txBody>
          <a:bodyPr/>
          <a:lstStyle/>
          <a:p>
            <a:pPr algn="just"/>
            <a:r>
              <a:rPr lang="en-US"/>
              <a:t>Almost every web application requires routing: the process of responding to a URL, based on a set of route handler declarations. In other words, this is a mapping from the URL to rendered content.</a:t>
            </a:r>
          </a:p>
          <a:p>
            <a:pPr algn="just"/>
            <a:r>
              <a:rPr lang="en-US"/>
              <a:t>Include:</a:t>
            </a:r>
          </a:p>
          <a:p>
            <a:pPr lvl="1" algn="just"/>
            <a:r>
              <a:rPr lang="en-US"/>
              <a:t>Declaring routes</a:t>
            </a:r>
          </a:p>
          <a:p>
            <a:pPr lvl="1" algn="just"/>
            <a:r>
              <a:rPr lang="en-US"/>
              <a:t>Handling route parameters</a:t>
            </a:r>
          </a:p>
          <a:p>
            <a:pPr lvl="1" algn="just"/>
            <a:r>
              <a:rPr lang="en-US"/>
              <a:t>Using link components</a:t>
            </a:r>
          </a:p>
        </p:txBody>
      </p:sp>
      <p:sp>
        <p:nvSpPr>
          <p:cNvPr id="4" name="Slide Number Placeholder 3">
            <a:extLst>
              <a:ext uri="{FF2B5EF4-FFF2-40B4-BE49-F238E27FC236}">
                <a16:creationId xmlns:a16="http://schemas.microsoft.com/office/drawing/2014/main" id="{F7FDDAD0-3913-49FE-9C7B-F6F82FEFE683}"/>
              </a:ext>
            </a:extLst>
          </p:cNvPr>
          <p:cNvSpPr>
            <a:spLocks noGrp="1"/>
          </p:cNvSpPr>
          <p:nvPr>
            <p:ph type="sldNum" idx="12"/>
          </p:nvPr>
        </p:nvSpPr>
        <p:spPr/>
        <p:txBody>
          <a:bodyPr/>
          <a:lstStyle/>
          <a:p>
            <a:fld id="{00000000-1234-1234-1234-123412341234}" type="slidenum">
              <a:rPr lang="en-US" smtClean="0"/>
              <a:pPr/>
              <a:t>3</a:t>
            </a:fld>
            <a:endParaRPr lang="en-US"/>
          </a:p>
        </p:txBody>
      </p:sp>
    </p:spTree>
    <p:extLst>
      <p:ext uri="{BB962C8B-B14F-4D97-AF65-F5344CB8AC3E}">
        <p14:creationId xmlns:p14="http://schemas.microsoft.com/office/powerpoint/2010/main" val="332520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E03C-0F17-44EB-B909-E4575B61678D}"/>
              </a:ext>
            </a:extLst>
          </p:cNvPr>
          <p:cNvSpPr>
            <a:spLocks noGrp="1"/>
          </p:cNvSpPr>
          <p:nvPr>
            <p:ph type="title"/>
          </p:nvPr>
        </p:nvSpPr>
        <p:spPr/>
        <p:txBody>
          <a:bodyPr/>
          <a:lstStyle/>
          <a:p>
            <a:r>
              <a:rPr lang="en-US"/>
              <a:t>What is React Router?</a:t>
            </a:r>
          </a:p>
        </p:txBody>
      </p:sp>
      <p:sp>
        <p:nvSpPr>
          <p:cNvPr id="3" name="Text Placeholder 2">
            <a:extLst>
              <a:ext uri="{FF2B5EF4-FFF2-40B4-BE49-F238E27FC236}">
                <a16:creationId xmlns:a16="http://schemas.microsoft.com/office/drawing/2014/main" id="{FE8F3CC6-E4BA-481F-AB11-DFDCE1B83520}"/>
              </a:ext>
            </a:extLst>
          </p:cNvPr>
          <p:cNvSpPr>
            <a:spLocks noGrp="1"/>
          </p:cNvSpPr>
          <p:nvPr>
            <p:ph type="body" idx="1"/>
          </p:nvPr>
        </p:nvSpPr>
        <p:spPr/>
        <p:txBody>
          <a:bodyPr/>
          <a:lstStyle/>
          <a:p>
            <a:pPr algn="just"/>
            <a:r>
              <a:rPr lang="en-US"/>
              <a:t>React router is a library that allows handle routes in a web app, using dynamic routing. </a:t>
            </a:r>
          </a:p>
          <a:p>
            <a:pPr algn="just"/>
            <a:r>
              <a:rPr lang="en-US"/>
              <a:t>Dynamic routing takes place as the app is rendering on your machine, unlike the old routing architecture where the routing is handled in a configuration outside of a running app. </a:t>
            </a:r>
          </a:p>
          <a:p>
            <a:pPr algn="just"/>
            <a:r>
              <a:rPr lang="en-US"/>
              <a:t>React router implements a component-based approach to routing. It provides different routing components according to the needs of the application and platform.</a:t>
            </a:r>
          </a:p>
        </p:txBody>
      </p:sp>
      <p:sp>
        <p:nvSpPr>
          <p:cNvPr id="4" name="Slide Number Placeholder 3">
            <a:extLst>
              <a:ext uri="{FF2B5EF4-FFF2-40B4-BE49-F238E27FC236}">
                <a16:creationId xmlns:a16="http://schemas.microsoft.com/office/drawing/2014/main" id="{4B50E7AC-2971-4CA0-8689-EEAA950C0336}"/>
              </a:ext>
            </a:extLst>
          </p:cNvPr>
          <p:cNvSpPr>
            <a:spLocks noGrp="1"/>
          </p:cNvSpPr>
          <p:nvPr>
            <p:ph type="sldNum" idx="12"/>
          </p:nvPr>
        </p:nvSpPr>
        <p:spPr/>
        <p:txBody>
          <a:bodyPr/>
          <a:lstStyle/>
          <a:p>
            <a:fld id="{00000000-1234-1234-1234-123412341234}" type="slidenum">
              <a:rPr lang="en-US" smtClean="0"/>
              <a:pPr/>
              <a:t>4</a:t>
            </a:fld>
            <a:endParaRPr lang="en-US"/>
          </a:p>
        </p:txBody>
      </p:sp>
    </p:spTree>
    <p:extLst>
      <p:ext uri="{BB962C8B-B14F-4D97-AF65-F5344CB8AC3E}">
        <p14:creationId xmlns:p14="http://schemas.microsoft.com/office/powerpoint/2010/main" val="150623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E7A0-DA52-42B5-A646-E55406435092}"/>
              </a:ext>
            </a:extLst>
          </p:cNvPr>
          <p:cNvSpPr>
            <a:spLocks noGrp="1"/>
          </p:cNvSpPr>
          <p:nvPr>
            <p:ph type="title"/>
          </p:nvPr>
        </p:nvSpPr>
        <p:spPr/>
        <p:txBody>
          <a:bodyPr/>
          <a:lstStyle/>
          <a:p>
            <a:r>
              <a:rPr lang="en-US"/>
              <a:t>Setup and Configuring Router</a:t>
            </a:r>
          </a:p>
        </p:txBody>
      </p:sp>
      <p:sp>
        <p:nvSpPr>
          <p:cNvPr id="3" name="Text Placeholder 2">
            <a:extLst>
              <a:ext uri="{FF2B5EF4-FFF2-40B4-BE49-F238E27FC236}">
                <a16:creationId xmlns:a16="http://schemas.microsoft.com/office/drawing/2014/main" id="{684F8A98-75CA-4100-A86D-52DE5762B0BD}"/>
              </a:ext>
            </a:extLst>
          </p:cNvPr>
          <p:cNvSpPr>
            <a:spLocks noGrp="1"/>
          </p:cNvSpPr>
          <p:nvPr>
            <p:ph type="body" idx="1"/>
          </p:nvPr>
        </p:nvSpPr>
        <p:spPr/>
        <p:txBody>
          <a:bodyPr/>
          <a:lstStyle/>
          <a:p>
            <a:r>
              <a:rPr lang="en-US"/>
              <a:t>React Router can be installed using the npm cli utility:</a:t>
            </a:r>
          </a:p>
          <a:p>
            <a:pPr marL="114300" indent="0">
              <a:buNone/>
            </a:pPr>
            <a:r>
              <a:rPr lang="en-US"/>
              <a:t>	</a:t>
            </a:r>
            <a:r>
              <a:rPr lang="en-US">
                <a:latin typeface="Courier New" panose="02070309020205020404" pitchFamily="49" charset="0"/>
                <a:cs typeface="Courier New" panose="02070309020205020404" pitchFamily="49" charset="0"/>
              </a:rPr>
              <a:t>npm install react-router-dom@6.16.0</a:t>
            </a:r>
          </a:p>
        </p:txBody>
      </p:sp>
      <p:sp>
        <p:nvSpPr>
          <p:cNvPr id="4" name="Slide Number Placeholder 3">
            <a:extLst>
              <a:ext uri="{FF2B5EF4-FFF2-40B4-BE49-F238E27FC236}">
                <a16:creationId xmlns:a16="http://schemas.microsoft.com/office/drawing/2014/main" id="{56CDB50C-14A6-43AA-9249-5DA4C18327AC}"/>
              </a:ext>
            </a:extLst>
          </p:cNvPr>
          <p:cNvSpPr>
            <a:spLocks noGrp="1"/>
          </p:cNvSpPr>
          <p:nvPr>
            <p:ph type="sldNum" idx="12"/>
          </p:nvPr>
        </p:nvSpPr>
        <p:spPr/>
        <p:txBody>
          <a:bodyPr/>
          <a:lstStyle/>
          <a:p>
            <a:fld id="{00000000-1234-1234-1234-123412341234}" type="slidenum">
              <a:rPr lang="en-US" smtClean="0"/>
              <a:pPr/>
              <a:t>5</a:t>
            </a:fld>
            <a:endParaRPr lang="en-US"/>
          </a:p>
        </p:txBody>
      </p:sp>
      <p:sp>
        <p:nvSpPr>
          <p:cNvPr id="6" name="TextBox 5">
            <a:extLst>
              <a:ext uri="{FF2B5EF4-FFF2-40B4-BE49-F238E27FC236}">
                <a16:creationId xmlns:a16="http://schemas.microsoft.com/office/drawing/2014/main" id="{B07B073D-1C46-4DC9-B4B2-91C0192AB4BA}"/>
              </a:ext>
            </a:extLst>
          </p:cNvPr>
          <p:cNvSpPr txBox="1"/>
          <p:nvPr/>
        </p:nvSpPr>
        <p:spPr>
          <a:xfrm>
            <a:off x="1740877" y="2913804"/>
            <a:ext cx="6094324" cy="3323987"/>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React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ReactDOM</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'react-dom/client'</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 </a:t>
            </a:r>
            <a:r>
              <a:rPr lang="en-US" b="0">
                <a:solidFill>
                  <a:srgbClr val="9CDCFE"/>
                </a:solidFill>
                <a:effectLst/>
                <a:latin typeface="Consolas" panose="020B0609020204030204" pitchFamily="49" charset="0"/>
              </a:rPr>
              <a:t>BrowserRouter</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'react-router-dom'</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App</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'./App'</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root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ReactDOM</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createRoot</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document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getElementById</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'root'</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4FC1FF"/>
                </a:solidFill>
                <a:effectLst/>
                <a:latin typeface="Consolas" panose="020B0609020204030204" pitchFamily="49" charset="0"/>
              </a:rPr>
              <a:t>root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render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React.StrictMode</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BrowserRouter</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App</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BrowserRouter</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React.StrictMode</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59798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FCDE-06BF-450D-85AD-3B7EA0950BBC}"/>
              </a:ext>
            </a:extLst>
          </p:cNvPr>
          <p:cNvSpPr>
            <a:spLocks noGrp="1"/>
          </p:cNvSpPr>
          <p:nvPr>
            <p:ph type="title"/>
          </p:nvPr>
        </p:nvSpPr>
        <p:spPr/>
        <p:txBody>
          <a:bodyPr/>
          <a:lstStyle/>
          <a:p>
            <a:r>
              <a:rPr lang="en-US" b="1" i="0">
                <a:effectLst/>
                <a:latin typeface="var(--font-family-heading-lesson-markdown)"/>
              </a:rPr>
              <a:t>Client vs. Server Side</a:t>
            </a:r>
            <a:endParaRPr lang="en-US"/>
          </a:p>
        </p:txBody>
      </p:sp>
      <p:sp>
        <p:nvSpPr>
          <p:cNvPr id="3" name="Text Placeholder 2">
            <a:extLst>
              <a:ext uri="{FF2B5EF4-FFF2-40B4-BE49-F238E27FC236}">
                <a16:creationId xmlns:a16="http://schemas.microsoft.com/office/drawing/2014/main" id="{96AA3B79-61F6-4EDC-8D3E-90B17BC31358}"/>
              </a:ext>
            </a:extLst>
          </p:cNvPr>
          <p:cNvSpPr>
            <a:spLocks noGrp="1"/>
          </p:cNvSpPr>
          <p:nvPr>
            <p:ph type="body" idx="1"/>
          </p:nvPr>
        </p:nvSpPr>
        <p:spPr>
          <a:xfrm>
            <a:off x="838200" y="1535811"/>
            <a:ext cx="7120095" cy="4351338"/>
          </a:xfrm>
        </p:spPr>
        <p:txBody>
          <a:bodyPr/>
          <a:lstStyle/>
          <a:p>
            <a:pPr algn="just"/>
            <a:r>
              <a:rPr lang="en-US"/>
              <a:t>We can’t have a conversation about routing and React Router without mentioning client side and server side. </a:t>
            </a:r>
          </a:p>
          <a:p>
            <a:pPr algn="just"/>
            <a:r>
              <a:rPr lang="en-US"/>
              <a:t>Client side is the browser. Its processing happens on the local machine. </a:t>
            </a:r>
          </a:p>
          <a:p>
            <a:pPr algn="just"/>
            <a:r>
              <a:rPr lang="en-US"/>
              <a:t>Server side is where the information is processed and then sent through to a browser.</a:t>
            </a:r>
          </a:p>
        </p:txBody>
      </p:sp>
      <p:sp>
        <p:nvSpPr>
          <p:cNvPr id="4" name="Slide Number Placeholder 3">
            <a:extLst>
              <a:ext uri="{FF2B5EF4-FFF2-40B4-BE49-F238E27FC236}">
                <a16:creationId xmlns:a16="http://schemas.microsoft.com/office/drawing/2014/main" id="{23D151E2-6D8E-47BD-8B46-A3D63EA65502}"/>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1026" name="Picture 2" descr="widget">
            <a:extLst>
              <a:ext uri="{FF2B5EF4-FFF2-40B4-BE49-F238E27FC236}">
                <a16:creationId xmlns:a16="http://schemas.microsoft.com/office/drawing/2014/main" id="{28BA9C38-B193-47EB-907F-368B93CCB7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15" r="16477"/>
          <a:stretch/>
        </p:blipFill>
        <p:spPr bwMode="auto">
          <a:xfrm>
            <a:off x="8393137" y="1676487"/>
            <a:ext cx="3530634" cy="2965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0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FCC7-8751-4B25-8731-9242F4EA4007}"/>
              </a:ext>
            </a:extLst>
          </p:cNvPr>
          <p:cNvSpPr>
            <a:spLocks noGrp="1"/>
          </p:cNvSpPr>
          <p:nvPr>
            <p:ph type="title"/>
          </p:nvPr>
        </p:nvSpPr>
        <p:spPr/>
        <p:txBody>
          <a:bodyPr/>
          <a:lstStyle/>
          <a:p>
            <a:r>
              <a:rPr lang="en-US"/>
              <a:t>React Router vs. React Router DOM</a:t>
            </a:r>
          </a:p>
        </p:txBody>
      </p:sp>
      <p:sp>
        <p:nvSpPr>
          <p:cNvPr id="3" name="Text Placeholder 2">
            <a:extLst>
              <a:ext uri="{FF2B5EF4-FFF2-40B4-BE49-F238E27FC236}">
                <a16:creationId xmlns:a16="http://schemas.microsoft.com/office/drawing/2014/main" id="{898640CE-1174-4BA4-BC5B-740E3A248C20}"/>
              </a:ext>
            </a:extLst>
          </p:cNvPr>
          <p:cNvSpPr>
            <a:spLocks noGrp="1"/>
          </p:cNvSpPr>
          <p:nvPr>
            <p:ph type="body" idx="1"/>
          </p:nvPr>
        </p:nvSpPr>
        <p:spPr/>
        <p:txBody>
          <a:bodyPr/>
          <a:lstStyle/>
          <a:p>
            <a:r>
              <a:rPr lang="en-US"/>
              <a:t>React Router DOM is DOM bindings for the React Router, or in simpler terms React Router for websites. In contrast, React-Router-Native is bindings for an app development environment using React Native. </a:t>
            </a:r>
          </a:p>
          <a:p>
            <a:r>
              <a:rPr lang="en-US"/>
              <a:t>React Router come in 2 flavors, just like React: </a:t>
            </a:r>
          </a:p>
          <a:p>
            <a:pPr lvl="1"/>
            <a:r>
              <a:rPr lang="en-US"/>
              <a:t>Web </a:t>
            </a:r>
          </a:p>
          <a:p>
            <a:pPr lvl="1"/>
            <a:r>
              <a:rPr lang="en-US"/>
              <a:t>Native</a:t>
            </a:r>
          </a:p>
        </p:txBody>
      </p:sp>
      <p:sp>
        <p:nvSpPr>
          <p:cNvPr id="4" name="Slide Number Placeholder 3">
            <a:extLst>
              <a:ext uri="{FF2B5EF4-FFF2-40B4-BE49-F238E27FC236}">
                <a16:creationId xmlns:a16="http://schemas.microsoft.com/office/drawing/2014/main" id="{A3191170-7AC1-4E6D-A7AC-E0705FAA3819}"/>
              </a:ext>
            </a:extLst>
          </p:cNvPr>
          <p:cNvSpPr>
            <a:spLocks noGrp="1"/>
          </p:cNvSpPr>
          <p:nvPr>
            <p:ph type="sldNum" idx="12"/>
          </p:nvPr>
        </p:nvSpPr>
        <p:spPr/>
        <p:txBody>
          <a:bodyPr/>
          <a:lstStyle/>
          <a:p>
            <a:fld id="{00000000-1234-1234-1234-123412341234}" type="slidenum">
              <a:rPr lang="en-US" smtClean="0"/>
              <a:pPr/>
              <a:t>7</a:t>
            </a:fld>
            <a:endParaRPr lang="en-US"/>
          </a:p>
        </p:txBody>
      </p:sp>
    </p:spTree>
    <p:extLst>
      <p:ext uri="{BB962C8B-B14F-4D97-AF65-F5344CB8AC3E}">
        <p14:creationId xmlns:p14="http://schemas.microsoft.com/office/powerpoint/2010/main" val="55170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3226-B519-4E2A-9F4E-18A6A09B8F51}"/>
              </a:ext>
            </a:extLst>
          </p:cNvPr>
          <p:cNvSpPr>
            <a:spLocks noGrp="1"/>
          </p:cNvSpPr>
          <p:nvPr>
            <p:ph type="title"/>
          </p:nvPr>
        </p:nvSpPr>
        <p:spPr/>
        <p:txBody>
          <a:bodyPr/>
          <a:lstStyle/>
          <a:p>
            <a:r>
              <a:rPr lang="en-US"/>
              <a:t>Single Page Applications</a:t>
            </a:r>
          </a:p>
        </p:txBody>
      </p:sp>
      <p:sp>
        <p:nvSpPr>
          <p:cNvPr id="3" name="Text Placeholder 2">
            <a:extLst>
              <a:ext uri="{FF2B5EF4-FFF2-40B4-BE49-F238E27FC236}">
                <a16:creationId xmlns:a16="http://schemas.microsoft.com/office/drawing/2014/main" id="{D2CC0B7C-2F2D-4588-90F8-C1C75B49D038}"/>
              </a:ext>
            </a:extLst>
          </p:cNvPr>
          <p:cNvSpPr>
            <a:spLocks noGrp="1"/>
          </p:cNvSpPr>
          <p:nvPr>
            <p:ph type="body" idx="1"/>
          </p:nvPr>
        </p:nvSpPr>
        <p:spPr/>
        <p:txBody>
          <a:bodyPr/>
          <a:lstStyle/>
          <a:p>
            <a:pPr algn="just"/>
            <a:r>
              <a:rPr lang="en-US"/>
              <a:t>Single page applications dynamically rewrite the web page with new data from the server, instead of the default method of the browser loading entirely new pages. </a:t>
            </a:r>
          </a:p>
          <a:p>
            <a:pPr algn="just"/>
            <a:r>
              <a:rPr lang="en-US"/>
              <a:t>When a user clicks a link, you don’t go to an entirely new page. Instead, the new context loads inline on the same page you’re already on. So only the necessary components of the page render.</a:t>
            </a:r>
          </a:p>
        </p:txBody>
      </p:sp>
      <p:sp>
        <p:nvSpPr>
          <p:cNvPr id="4" name="Slide Number Placeholder 3">
            <a:extLst>
              <a:ext uri="{FF2B5EF4-FFF2-40B4-BE49-F238E27FC236}">
                <a16:creationId xmlns:a16="http://schemas.microsoft.com/office/drawing/2014/main" id="{040C9BC0-8518-4BEA-A87B-DDCE631CCBEE}"/>
              </a:ext>
            </a:extLst>
          </p:cNvPr>
          <p:cNvSpPr>
            <a:spLocks noGrp="1"/>
          </p:cNvSpPr>
          <p:nvPr>
            <p:ph type="sldNum" idx="12"/>
          </p:nvPr>
        </p:nvSpPr>
        <p:spPr/>
        <p:txBody>
          <a:bodyPr/>
          <a:lstStyle/>
          <a:p>
            <a:fld id="{00000000-1234-1234-1234-123412341234}" type="slidenum">
              <a:rPr lang="en-US" smtClean="0"/>
              <a:pPr/>
              <a:t>8</a:t>
            </a:fld>
            <a:endParaRPr lang="en-US"/>
          </a:p>
        </p:txBody>
      </p:sp>
      <p:pic>
        <p:nvPicPr>
          <p:cNvPr id="2050" name="Picture 2" descr="widget">
            <a:extLst>
              <a:ext uri="{FF2B5EF4-FFF2-40B4-BE49-F238E27FC236}">
                <a16:creationId xmlns:a16="http://schemas.microsoft.com/office/drawing/2014/main" id="{C9475C5E-E1BF-40C6-B7C5-1B2DC99183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66" r="10438" b="7552"/>
          <a:stretch/>
        </p:blipFill>
        <p:spPr bwMode="auto">
          <a:xfrm>
            <a:off x="3455697" y="4218440"/>
            <a:ext cx="4000179" cy="22470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idget">
            <a:extLst>
              <a:ext uri="{FF2B5EF4-FFF2-40B4-BE49-F238E27FC236}">
                <a16:creationId xmlns:a16="http://schemas.microsoft.com/office/drawing/2014/main" id="{8B9E7940-1857-4106-9C9F-7A872552D9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56" t="10719" r="12554" b="9717"/>
          <a:stretch/>
        </p:blipFill>
        <p:spPr bwMode="auto">
          <a:xfrm>
            <a:off x="7536264" y="4338634"/>
            <a:ext cx="3817536" cy="212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06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BA3B-4F25-4C8B-85EF-FD8AAEF00450}"/>
              </a:ext>
            </a:extLst>
          </p:cNvPr>
          <p:cNvSpPr>
            <a:spLocks noGrp="1"/>
          </p:cNvSpPr>
          <p:nvPr>
            <p:ph type="title"/>
          </p:nvPr>
        </p:nvSpPr>
        <p:spPr/>
        <p:txBody>
          <a:bodyPr/>
          <a:lstStyle/>
          <a:p>
            <a:r>
              <a:rPr lang="en-US"/>
              <a:t>Declaring routes</a:t>
            </a:r>
          </a:p>
        </p:txBody>
      </p:sp>
      <p:sp>
        <p:nvSpPr>
          <p:cNvPr id="3" name="Text Placeholder 2">
            <a:extLst>
              <a:ext uri="{FF2B5EF4-FFF2-40B4-BE49-F238E27FC236}">
                <a16:creationId xmlns:a16="http://schemas.microsoft.com/office/drawing/2014/main" id="{921353CE-84E2-4868-B364-EDF4A1CDE8F5}"/>
              </a:ext>
            </a:extLst>
          </p:cNvPr>
          <p:cNvSpPr>
            <a:spLocks noGrp="1"/>
          </p:cNvSpPr>
          <p:nvPr>
            <p:ph type="body" idx="1"/>
          </p:nvPr>
        </p:nvSpPr>
        <p:spPr/>
        <p:txBody>
          <a:bodyPr/>
          <a:lstStyle/>
          <a:p>
            <a:r>
              <a:rPr lang="en-US"/>
              <a:t>With react-router, can collocate routes with the content that they render. In this section, you'll see that this is done using JSX syntax that defines routes.</a:t>
            </a:r>
          </a:p>
          <a:p>
            <a:r>
              <a:rPr lang="en-US"/>
              <a:t>Exam:</a:t>
            </a:r>
          </a:p>
        </p:txBody>
      </p:sp>
      <p:sp>
        <p:nvSpPr>
          <p:cNvPr id="4" name="Slide Number Placeholder 3">
            <a:extLst>
              <a:ext uri="{FF2B5EF4-FFF2-40B4-BE49-F238E27FC236}">
                <a16:creationId xmlns:a16="http://schemas.microsoft.com/office/drawing/2014/main" id="{B2D76ACF-6FB3-4E17-A9B2-7160046964DB}"/>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6" name="TextBox 5">
            <a:extLst>
              <a:ext uri="{FF2B5EF4-FFF2-40B4-BE49-F238E27FC236}">
                <a16:creationId xmlns:a16="http://schemas.microsoft.com/office/drawing/2014/main" id="{7D6145DA-CF5E-4CF9-9D07-EFCEAE1C502A}"/>
              </a:ext>
            </a:extLst>
          </p:cNvPr>
          <p:cNvSpPr txBox="1"/>
          <p:nvPr/>
        </p:nvSpPr>
        <p:spPr>
          <a:xfrm>
            <a:off x="1456223" y="3571025"/>
            <a:ext cx="3564653" cy="1600438"/>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as</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React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MyComponent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p</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Hello Route!</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p</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export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default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MyComponent</a:t>
            </a:r>
            <a:r>
              <a:rPr lang="en-US" b="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5A5523A3-5DEB-4665-A5BD-B56E34458D46}"/>
              </a:ext>
            </a:extLst>
          </p:cNvPr>
          <p:cNvSpPr txBox="1"/>
          <p:nvPr/>
        </p:nvSpPr>
        <p:spPr>
          <a:xfrm>
            <a:off x="5638899" y="3123832"/>
            <a:ext cx="6094324" cy="3539430"/>
          </a:xfrm>
          <a:prstGeom prst="rect">
            <a:avLst/>
          </a:prstGeom>
          <a:solidFill>
            <a:schemeClr val="tx1"/>
          </a:solidFill>
        </p:spPr>
        <p:txBody>
          <a:bodyPr wrap="square">
            <a:spAutoFit/>
          </a:bodyPr>
          <a:lstStyle/>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React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ReactDOM</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'react-dom/client'</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BrowserRouter</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as</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Router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Route</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Routes</a:t>
            </a:r>
            <a:r>
              <a:rPr lang="en-US" b="0">
                <a:solidFill>
                  <a:srgbClr val="CCCCCC"/>
                </a:solidFill>
                <a:effectLst/>
                <a:latin typeface="Consolas" panose="020B0609020204030204" pitchFamily="49" charset="0"/>
              </a:rPr>
              <a:t> }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'react-router-dom'</a:t>
            </a:r>
            <a:r>
              <a:rPr lang="en-US" b="0">
                <a:solidFill>
                  <a:srgbClr val="CCCCCC"/>
                </a:solidFill>
                <a:effectLst/>
                <a:latin typeface="Consolas" panose="020B0609020204030204" pitchFamily="49" charset="0"/>
              </a:rPr>
              <a:t>;</a:t>
            </a:r>
          </a:p>
          <a:p>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MyComponent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a:solidFill>
                  <a:srgbClr val="CE9178"/>
                </a:solidFill>
                <a:effectLst/>
                <a:latin typeface="Consolas" panose="020B0609020204030204" pitchFamily="49" charset="0"/>
              </a:rPr>
              <a:t>'./MyComponent'</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4FC1FF"/>
                </a:solidFill>
                <a:effectLst/>
                <a:latin typeface="Consolas" panose="020B0609020204030204" pitchFamily="49" charset="0"/>
              </a:rPr>
              <a:t>root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ReactDOM</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createRoot</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document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getElementById</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'root'</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4FC1FF"/>
                </a:solidFill>
                <a:effectLst/>
                <a:latin typeface="Consolas" panose="020B0609020204030204" pitchFamily="49" charset="0"/>
              </a:rPr>
              <a:t>root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render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Router</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Routes</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Route</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path</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element</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MyComponent</a:t>
            </a:r>
            <a:r>
              <a:rPr lang="en-US" b="0">
                <a:solidFill>
                  <a:srgbClr val="D4D4D4"/>
                </a:solidFill>
                <a:effectLst/>
                <a:latin typeface="Consolas" panose="020B0609020204030204" pitchFamily="49" charset="0"/>
              </a:rPr>
              <a:t> </a:t>
            </a:r>
            <a:r>
              <a:rPr lang="en-US" b="0">
                <a:solidFill>
                  <a:srgbClr val="808080"/>
                </a:solidFill>
                <a:effectLst/>
                <a:latin typeface="Consolas" panose="020B0609020204030204" pitchFamily="49" charset="0"/>
              </a:rPr>
              <a:t>/&gt;</a:t>
            </a:r>
            <a:r>
              <a:rPr lang="en-US" b="0">
                <a:solidFill>
                  <a:srgbClr val="569CD6"/>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Routes</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Router</a:t>
            </a:r>
            <a:r>
              <a:rPr lang="en-US" b="0">
                <a:solidFill>
                  <a:srgbClr val="808080"/>
                </a:solidFill>
                <a:effectLst/>
                <a:latin typeface="Consolas" panose="020B0609020204030204" pitchFamily="49" charset="0"/>
              </a:rPr>
              <a:t>&gt;</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p:txBody>
      </p:sp>
      <p:pic>
        <p:nvPicPr>
          <p:cNvPr id="10" name="Picture 9">
            <a:extLst>
              <a:ext uri="{FF2B5EF4-FFF2-40B4-BE49-F238E27FC236}">
                <a16:creationId xmlns:a16="http://schemas.microsoft.com/office/drawing/2014/main" id="{62674226-F7C1-4E33-BCEF-AD3B945C7973}"/>
              </a:ext>
            </a:extLst>
          </p:cNvPr>
          <p:cNvPicPr>
            <a:picLocks noChangeAspect="1"/>
          </p:cNvPicPr>
          <p:nvPr/>
        </p:nvPicPr>
        <p:blipFill>
          <a:blip r:embed="rId2"/>
          <a:stretch>
            <a:fillRect/>
          </a:stretch>
        </p:blipFill>
        <p:spPr>
          <a:xfrm>
            <a:off x="1456223" y="5255888"/>
            <a:ext cx="3468394" cy="1224812"/>
          </a:xfrm>
          <a:prstGeom prst="rect">
            <a:avLst/>
          </a:prstGeom>
        </p:spPr>
      </p:pic>
    </p:spTree>
    <p:extLst>
      <p:ext uri="{BB962C8B-B14F-4D97-AF65-F5344CB8AC3E}">
        <p14:creationId xmlns:p14="http://schemas.microsoft.com/office/powerpoint/2010/main" val="121267489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10141</TotalTime>
  <Words>1678</Words>
  <Application>Microsoft Office PowerPoint</Application>
  <PresentationFormat>Widescreen</PresentationFormat>
  <Paragraphs>196</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Consolas</vt:lpstr>
      <vt:lpstr>Courier New</vt:lpstr>
      <vt:lpstr>Noto Sans Symbols</vt:lpstr>
      <vt:lpstr>var(--font-family-heading-lesson-markdown)</vt:lpstr>
      <vt:lpstr>Office Theme</vt:lpstr>
      <vt:lpstr>Handling Navigation with Routes</vt:lpstr>
      <vt:lpstr>Objectives </vt:lpstr>
      <vt:lpstr>Introduction of a Router</vt:lpstr>
      <vt:lpstr>What is React Router?</vt:lpstr>
      <vt:lpstr>Setup and Configuring Router</vt:lpstr>
      <vt:lpstr>Client vs. Server Side</vt:lpstr>
      <vt:lpstr>React Router vs. React Router DOM</vt:lpstr>
      <vt:lpstr>Single Page Applications</vt:lpstr>
      <vt:lpstr>Declaring routes</vt:lpstr>
      <vt:lpstr> Decoupling route declarations</vt:lpstr>
      <vt:lpstr> Decoupling route declarations – cont’d</vt:lpstr>
      <vt:lpstr> Decoupling route declarations – cont’d</vt:lpstr>
      <vt:lpstr>PowerPoint Presentation</vt:lpstr>
      <vt:lpstr>Handling route parameters</vt:lpstr>
      <vt:lpstr>Resource IDs in routes</vt:lpstr>
      <vt:lpstr>PowerPoint Presentation</vt:lpstr>
      <vt:lpstr>Optional parameters</vt:lpstr>
      <vt:lpstr>Using link components</vt:lpstr>
      <vt:lpstr>PowerPoint Presentation</vt:lpstr>
      <vt:lpstr>Lab 5: Demo about React Router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Quang Le Thien Nhat</cp:lastModifiedBy>
  <cp:revision>359</cp:revision>
  <dcterms:created xsi:type="dcterms:W3CDTF">2021-01-25T08:25:31Z</dcterms:created>
  <dcterms:modified xsi:type="dcterms:W3CDTF">2023-12-05T04:02:51Z</dcterms:modified>
</cp:coreProperties>
</file>