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465" r:id="rId4"/>
    <p:sldId id="484" r:id="rId5"/>
    <p:sldId id="488" r:id="rId6"/>
    <p:sldId id="493" r:id="rId7"/>
    <p:sldId id="485" r:id="rId8"/>
    <p:sldId id="486" r:id="rId9"/>
    <p:sldId id="487" r:id="rId10"/>
    <p:sldId id="489" r:id="rId11"/>
    <p:sldId id="490" r:id="rId12"/>
    <p:sldId id="491" r:id="rId13"/>
    <p:sldId id="492" r:id="rId14"/>
    <p:sldId id="495" r:id="rId15"/>
    <p:sldId id="496" r:id="rId16"/>
    <p:sldId id="497" r:id="rId17"/>
    <p:sldId id="498" r:id="rId18"/>
    <p:sldId id="499" r:id="rId19"/>
    <p:sldId id="500" r:id="rId20"/>
    <p:sldId id="501" r:id="rId21"/>
    <p:sldId id="479" r:id="rId22"/>
    <p:sldId id="32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9EED3-B76B-3750-DDB2-F43DDBC139DC}" v="3" dt="2023-12-06T01:40:19.963"/>
  </p1510:revLst>
</p1510:revInfo>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8" Type="http://schemas.openxmlformats.org/officeDocument/2006/relationships/slide" Target="slides/slide7.xml"/><Relationship Id="rId80" Type="http://schemas.openxmlformats.org/officeDocument/2006/relationships/commentAuthors" Target="commentAuthors.xml"/><Relationship Id="rId8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i Nguyen Thi Thuy" userId="S::hoaintt40@fe.edu.vn::9ab86386-5739-4dba-970f-91e6914cc489" providerId="AD" clId="Web-{2BE9EED3-B76B-3750-DDB2-F43DDBC139DC}"/>
    <pc:docChg chg="modSld">
      <pc:chgData name="Hoai Nguyen Thi Thuy" userId="S::hoaintt40@fe.edu.vn::9ab86386-5739-4dba-970f-91e6914cc489" providerId="AD" clId="Web-{2BE9EED3-B76B-3750-DDB2-F43DDBC139DC}" dt="2023-12-06T01:40:19.963" v="2" actId="1076"/>
      <pc:docMkLst>
        <pc:docMk/>
      </pc:docMkLst>
      <pc:sldChg chg="modSp">
        <pc:chgData name="Hoai Nguyen Thi Thuy" userId="S::hoaintt40@fe.edu.vn::9ab86386-5739-4dba-970f-91e6914cc489" providerId="AD" clId="Web-{2BE9EED3-B76B-3750-DDB2-F43DDBC139DC}" dt="2023-12-06T01:40:19.963" v="2" actId="1076"/>
        <pc:sldMkLst>
          <pc:docMk/>
          <pc:sldMk cId="3333778985" sldId="488"/>
        </pc:sldMkLst>
        <pc:spChg chg="mod">
          <ac:chgData name="Hoai Nguyen Thi Thuy" userId="S::hoaintt40@fe.edu.vn::9ab86386-5739-4dba-970f-91e6914cc489" providerId="AD" clId="Web-{2BE9EED3-B76B-3750-DDB2-F43DDBC139DC}" dt="2023-12-06T01:40:14.245" v="1" actId="1076"/>
          <ac:spMkLst>
            <pc:docMk/>
            <pc:sldMk cId="3333778985" sldId="488"/>
            <ac:spMk id="6" creationId="{65D16988-00FD-4901-975D-C2C706C789B7}"/>
          </ac:spMkLst>
        </pc:spChg>
        <pc:spChg chg="mod">
          <ac:chgData name="Hoai Nguyen Thi Thuy" userId="S::hoaintt40@fe.edu.vn::9ab86386-5739-4dba-970f-91e6914cc489" providerId="AD" clId="Web-{2BE9EED3-B76B-3750-DDB2-F43DDBC139DC}" dt="2023-12-06T01:40:19.963" v="2" actId="1076"/>
          <ac:spMkLst>
            <pc:docMk/>
            <pc:sldMk cId="3333778985" sldId="488"/>
            <ac:spMk id="8" creationId="{CB784E30-F082-46F7-8E9B-0124BD9A421A}"/>
          </ac:spMkLst>
        </pc:spChg>
        <pc:spChg chg="mod">
          <ac:chgData name="Hoai Nguyen Thi Thuy" userId="S::hoaintt40@fe.edu.vn::9ab86386-5739-4dba-970f-91e6914cc489" providerId="AD" clId="Web-{2BE9EED3-B76B-3750-DDB2-F43DDBC139DC}" dt="2023-12-06T01:39:51.150" v="0" actId="1076"/>
          <ac:spMkLst>
            <pc:docMk/>
            <pc:sldMk cId="3333778985" sldId="488"/>
            <ac:spMk id="10" creationId="{C4C4758B-872C-42F1-AEE5-64626EC231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12/5/2023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hasCustomPrompt="1"/>
          </p:nvPr>
        </p:nvSpPr>
        <p:spPr>
          <a:xfrm>
            <a:off x="1524000" y="1773382"/>
            <a:ext cx="9144000" cy="1655618"/>
          </a:xfrm>
          <a:prstGeom prst="rect">
            <a:avLst/>
          </a:prstGeom>
          <a:solidFill>
            <a:schemeClr val="accent1">
              <a:lumMod val="40000"/>
              <a:lumOff val="60000"/>
            </a:schemeClr>
          </a:soli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07061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Code Splitting Using Lazy Components and Suspense</a:t>
            </a:r>
            <a:endParaRPr lang="en-US"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FFE5-D723-46F6-A6EE-D30F79FB5BE5}"/>
              </a:ext>
            </a:extLst>
          </p:cNvPr>
          <p:cNvSpPr>
            <a:spLocks noGrp="1"/>
          </p:cNvSpPr>
          <p:nvPr>
            <p:ph type="title"/>
          </p:nvPr>
        </p:nvSpPr>
        <p:spPr/>
        <p:txBody>
          <a:bodyPr/>
          <a:lstStyle/>
          <a:p>
            <a:r>
              <a:rPr lang="en-US"/>
              <a:t>Using the Suspense component</a:t>
            </a:r>
          </a:p>
        </p:txBody>
      </p:sp>
      <p:sp>
        <p:nvSpPr>
          <p:cNvPr id="3" name="Text Placeholder 2">
            <a:extLst>
              <a:ext uri="{FF2B5EF4-FFF2-40B4-BE49-F238E27FC236}">
                <a16:creationId xmlns:a16="http://schemas.microsoft.com/office/drawing/2014/main" id="{155D76C1-92D3-49EA-9CD3-93E0228BDF86}"/>
              </a:ext>
            </a:extLst>
          </p:cNvPr>
          <p:cNvSpPr>
            <a:spLocks noGrp="1"/>
          </p:cNvSpPr>
          <p:nvPr>
            <p:ph type="body" idx="1"/>
          </p:nvPr>
        </p:nvSpPr>
        <p:spPr/>
        <p:txBody>
          <a:bodyPr/>
          <a:lstStyle/>
          <a:p>
            <a:pPr algn="just">
              <a:lnSpc>
                <a:spcPct val="100000"/>
              </a:lnSpc>
            </a:pPr>
            <a:r>
              <a:rPr lang="en-US"/>
              <a:t>Suspense is a new feature that lets your component “wait” for something before it can render. Some of the use cases where it is used are data fetching and waiting for images, scripts, and other asynchronous work to load. </a:t>
            </a:r>
          </a:p>
          <a:p>
            <a:pPr algn="just">
              <a:lnSpc>
                <a:spcPct val="100000"/>
              </a:lnSpc>
            </a:pPr>
            <a:r>
              <a:rPr lang="en-US"/>
              <a:t>Suspense does not detect when the data is fetched inside an Effect or Event handler.</a:t>
            </a:r>
          </a:p>
        </p:txBody>
      </p:sp>
      <p:sp>
        <p:nvSpPr>
          <p:cNvPr id="4" name="Slide Number Placeholder 3">
            <a:extLst>
              <a:ext uri="{FF2B5EF4-FFF2-40B4-BE49-F238E27FC236}">
                <a16:creationId xmlns:a16="http://schemas.microsoft.com/office/drawing/2014/main" id="{D17F2EBD-B037-4AE9-976E-45FEA18E064C}"/>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94861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1AA8-963A-4D2E-8F34-3EDC9F649B50}"/>
              </a:ext>
            </a:extLst>
          </p:cNvPr>
          <p:cNvSpPr>
            <a:spLocks noGrp="1"/>
          </p:cNvSpPr>
          <p:nvPr>
            <p:ph type="title"/>
          </p:nvPr>
        </p:nvSpPr>
        <p:spPr/>
        <p:txBody>
          <a:bodyPr/>
          <a:lstStyle/>
          <a:p>
            <a:r>
              <a:rPr lang="en-US"/>
              <a:t>Props for Suspense Component</a:t>
            </a:r>
          </a:p>
        </p:txBody>
      </p:sp>
      <p:sp>
        <p:nvSpPr>
          <p:cNvPr id="3" name="Text Placeholder 2">
            <a:extLst>
              <a:ext uri="{FF2B5EF4-FFF2-40B4-BE49-F238E27FC236}">
                <a16:creationId xmlns:a16="http://schemas.microsoft.com/office/drawing/2014/main" id="{6BC54F25-81DA-47AD-BD8C-536ECF75E206}"/>
              </a:ext>
            </a:extLst>
          </p:cNvPr>
          <p:cNvSpPr>
            <a:spLocks noGrp="1"/>
          </p:cNvSpPr>
          <p:nvPr>
            <p:ph type="body" idx="1"/>
          </p:nvPr>
        </p:nvSpPr>
        <p:spPr/>
        <p:txBody>
          <a:bodyPr/>
          <a:lstStyle/>
          <a:p>
            <a:pPr algn="just"/>
            <a:r>
              <a:rPr lang="en-US" b="1"/>
              <a:t>children</a:t>
            </a:r>
            <a:r>
              <a:rPr lang="en-US"/>
              <a:t>: They are the actual UI you intend to render. The Suspense boundary will switch to render fallback when the children takes too long to render. </a:t>
            </a:r>
          </a:p>
          <a:p>
            <a:pPr algn="just"/>
            <a:r>
              <a:rPr lang="en-US" b="1"/>
              <a:t>fallback</a:t>
            </a:r>
            <a:r>
              <a:rPr lang="en-US"/>
              <a:t>: It is a lightweight placeholder view such as a loading spinner, An alternate UI to render in the place of the actual UI if it has not finished loading. </a:t>
            </a:r>
          </a:p>
          <a:p>
            <a:pPr algn="just"/>
            <a:r>
              <a:rPr lang="en-US"/>
              <a:t>Suspense will automatically switch to fallback when children suspends, and back to children the data is ready. If fallback suspends while rendering, it will activate the closest parent Suspense boundary.</a:t>
            </a:r>
          </a:p>
        </p:txBody>
      </p:sp>
      <p:sp>
        <p:nvSpPr>
          <p:cNvPr id="4" name="Slide Number Placeholder 3">
            <a:extLst>
              <a:ext uri="{FF2B5EF4-FFF2-40B4-BE49-F238E27FC236}">
                <a16:creationId xmlns:a16="http://schemas.microsoft.com/office/drawing/2014/main" id="{BF1C8577-72D6-491F-B3D9-8D7DF9078D2E}"/>
              </a:ext>
            </a:extLst>
          </p:cNvPr>
          <p:cNvSpPr>
            <a:spLocks noGrp="1"/>
          </p:cNvSpPr>
          <p:nvPr>
            <p:ph type="sldNum" idx="12"/>
          </p:nvPr>
        </p:nvSpPr>
        <p:spPr/>
        <p:txBody>
          <a:bodyPr/>
          <a:lstStyle/>
          <a:p>
            <a:fld id="{00000000-1234-1234-1234-123412341234}" type="slidenum">
              <a:rPr lang="en-US" smtClean="0"/>
              <a:pPr/>
              <a:t>11</a:t>
            </a:fld>
            <a:endParaRPr lang="en-US"/>
          </a:p>
        </p:txBody>
      </p:sp>
    </p:spTree>
    <p:extLst>
      <p:ext uri="{BB962C8B-B14F-4D97-AF65-F5344CB8AC3E}">
        <p14:creationId xmlns:p14="http://schemas.microsoft.com/office/powerpoint/2010/main" val="43585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BD65-2756-45D4-8E80-DDE108E1D687}"/>
              </a:ext>
            </a:extLst>
          </p:cNvPr>
          <p:cNvSpPr>
            <a:spLocks noGrp="1"/>
          </p:cNvSpPr>
          <p:nvPr>
            <p:ph type="title"/>
          </p:nvPr>
        </p:nvSpPr>
        <p:spPr/>
        <p:txBody>
          <a:bodyPr/>
          <a:lstStyle/>
          <a:p>
            <a:r>
              <a:rPr lang="en-US"/>
              <a:t>Display a fallback while the content is loading</a:t>
            </a:r>
          </a:p>
        </p:txBody>
      </p:sp>
      <p:sp>
        <p:nvSpPr>
          <p:cNvPr id="3" name="Text Placeholder 2">
            <a:extLst>
              <a:ext uri="{FF2B5EF4-FFF2-40B4-BE49-F238E27FC236}">
                <a16:creationId xmlns:a16="http://schemas.microsoft.com/office/drawing/2014/main" id="{5F09F01A-45BD-4A18-B97D-EBC86A7B892B}"/>
              </a:ext>
            </a:extLst>
          </p:cNvPr>
          <p:cNvSpPr>
            <a:spLocks noGrp="1"/>
          </p:cNvSpPr>
          <p:nvPr>
            <p:ph type="body" idx="1"/>
          </p:nvPr>
        </p:nvSpPr>
        <p:spPr/>
        <p:txBody>
          <a:bodyPr/>
          <a:lstStyle/>
          <a:p>
            <a:r>
              <a:rPr lang="en-US"/>
              <a:t>React will display your loading fallback until all the code and data needed by the children has been loaded.</a:t>
            </a:r>
          </a:p>
        </p:txBody>
      </p:sp>
      <p:sp>
        <p:nvSpPr>
          <p:cNvPr id="4" name="Slide Number Placeholder 3">
            <a:extLst>
              <a:ext uri="{FF2B5EF4-FFF2-40B4-BE49-F238E27FC236}">
                <a16:creationId xmlns:a16="http://schemas.microsoft.com/office/drawing/2014/main" id="{B4FFB413-4CD5-4B61-95ED-219609F821FB}"/>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Box 5">
            <a:extLst>
              <a:ext uri="{FF2B5EF4-FFF2-40B4-BE49-F238E27FC236}">
                <a16:creationId xmlns:a16="http://schemas.microsoft.com/office/drawing/2014/main" id="{774F8E0C-FD57-46C3-BFCF-B6B72F2F5166}"/>
              </a:ext>
            </a:extLst>
          </p:cNvPr>
          <p:cNvSpPr txBox="1"/>
          <p:nvPr/>
        </p:nvSpPr>
        <p:spPr>
          <a:xfrm>
            <a:off x="1035820" y="2508278"/>
            <a:ext cx="6094324" cy="4154984"/>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as</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"./Loading"</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 State to track the loading status</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isLoading</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setIsLoading</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4EC9B0"/>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true</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 Simulate loading time using useEffect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4EC9B0"/>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useEffect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timer</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setTimeout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setIsLoading</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false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 </a:t>
            </a:r>
            <a:r>
              <a:rPr lang="en-US" sz="1200" b="0">
                <a:solidFill>
                  <a:srgbClr val="B5CEA8"/>
                </a:solidFill>
                <a:effectLst/>
                <a:latin typeface="Consolas" panose="020B0609020204030204" pitchFamily="49" charset="0"/>
              </a:rPr>
              <a:t>2000</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clearTimeout</a:t>
            </a:r>
            <a:r>
              <a:rPr lang="en-US" sz="1200" b="0">
                <a:solidFill>
                  <a:srgbClr val="CCCCCC"/>
                </a:solidFill>
                <a:effectLst/>
                <a:latin typeface="Consolas" panose="020B0609020204030204" pitchFamily="49" charset="0"/>
              </a:rPr>
              <a:t>(</a:t>
            </a:r>
            <a:r>
              <a:rPr lang="en-US" sz="1200" b="0">
                <a:solidFill>
                  <a:srgbClr val="4FC1FF"/>
                </a:solidFill>
                <a:effectLst/>
                <a:latin typeface="Consolas" panose="020B0609020204030204" pitchFamily="49" charset="0"/>
              </a:rPr>
              <a:t>timer</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isLoading</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My Component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4FEBC483-55D5-4255-959C-40C01C4A67E4}"/>
              </a:ext>
            </a:extLst>
          </p:cNvPr>
          <p:cNvSpPr txBox="1"/>
          <p:nvPr/>
        </p:nvSpPr>
        <p:spPr>
          <a:xfrm>
            <a:off x="7194621" y="2509720"/>
            <a:ext cx="4368520" cy="2123658"/>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Suspense</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'./Loading'</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Suspense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fallback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Loading</a:t>
            </a:r>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Suspense</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81FEF20C-8797-4FCC-AD6B-CA061374BD8B}"/>
              </a:ext>
            </a:extLst>
          </p:cNvPr>
          <p:cNvSpPr txBox="1"/>
          <p:nvPr/>
        </p:nvSpPr>
        <p:spPr>
          <a:xfrm>
            <a:off x="7194620" y="4776290"/>
            <a:ext cx="4368519" cy="830997"/>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h2</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 Loading...</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h2</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a:t>
            </a:r>
            <a:br>
              <a:rPr lang="en-US" sz="1200" b="0">
                <a:solidFill>
                  <a:srgbClr val="CCCCCC"/>
                </a:solidFill>
                <a:effectLst/>
                <a:latin typeface="Consolas" panose="020B0609020204030204" pitchFamily="49" charset="0"/>
              </a:rPr>
            </a:br>
            <a:endParaRPr lang="en-US" sz="1200" b="0">
              <a:solidFill>
                <a:srgbClr val="CCCCCC"/>
              </a:solidFill>
              <a:effectLst/>
              <a:latin typeface="Consolas" panose="020B0609020204030204" pitchFamily="49" charset="0"/>
            </a:endParaRPr>
          </a:p>
        </p:txBody>
      </p:sp>
      <p:pic>
        <p:nvPicPr>
          <p:cNvPr id="12" name="Picture 11">
            <a:extLst>
              <a:ext uri="{FF2B5EF4-FFF2-40B4-BE49-F238E27FC236}">
                <a16:creationId xmlns:a16="http://schemas.microsoft.com/office/drawing/2014/main" id="{7E922572-BA29-4043-A21C-A9781F7A5B9C}"/>
              </a:ext>
            </a:extLst>
          </p:cNvPr>
          <p:cNvPicPr>
            <a:picLocks noChangeAspect="1"/>
          </p:cNvPicPr>
          <p:nvPr/>
        </p:nvPicPr>
        <p:blipFill>
          <a:blip r:embed="rId2"/>
          <a:stretch>
            <a:fillRect/>
          </a:stretch>
        </p:blipFill>
        <p:spPr>
          <a:xfrm>
            <a:off x="8724293" y="5683792"/>
            <a:ext cx="2838846" cy="1000265"/>
          </a:xfrm>
          <a:prstGeom prst="rect">
            <a:avLst/>
          </a:prstGeom>
        </p:spPr>
      </p:pic>
    </p:spTree>
    <p:extLst>
      <p:ext uri="{BB962C8B-B14F-4D97-AF65-F5344CB8AC3E}">
        <p14:creationId xmlns:p14="http://schemas.microsoft.com/office/powerpoint/2010/main" val="143128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6D7C-3EC5-4C13-816B-072162B5540F}"/>
              </a:ext>
            </a:extLst>
          </p:cNvPr>
          <p:cNvSpPr>
            <a:spLocks noGrp="1"/>
          </p:cNvSpPr>
          <p:nvPr>
            <p:ph type="title"/>
          </p:nvPr>
        </p:nvSpPr>
        <p:spPr/>
        <p:txBody>
          <a:bodyPr/>
          <a:lstStyle/>
          <a:p>
            <a:r>
              <a:rPr lang="en-US"/>
              <a:t>Revealing content together at once</a:t>
            </a:r>
          </a:p>
        </p:txBody>
      </p:sp>
      <p:sp>
        <p:nvSpPr>
          <p:cNvPr id="3" name="Text Placeholder 2">
            <a:extLst>
              <a:ext uri="{FF2B5EF4-FFF2-40B4-BE49-F238E27FC236}">
                <a16:creationId xmlns:a16="http://schemas.microsoft.com/office/drawing/2014/main" id="{9CC253A4-0993-48C9-A5D1-073D3D5EBD34}"/>
              </a:ext>
            </a:extLst>
          </p:cNvPr>
          <p:cNvSpPr>
            <a:spLocks noGrp="1"/>
          </p:cNvSpPr>
          <p:nvPr>
            <p:ph type="body" idx="1"/>
          </p:nvPr>
        </p:nvSpPr>
        <p:spPr>
          <a:xfrm>
            <a:off x="838200" y="1535810"/>
            <a:ext cx="10515600" cy="4944889"/>
          </a:xfrm>
        </p:spPr>
        <p:txBody>
          <a:bodyPr>
            <a:normAutofit fontScale="92500" lnSpcReduction="20000"/>
          </a:bodyPr>
          <a:lstStyle/>
          <a:p>
            <a:pPr algn="just">
              <a:lnSpc>
                <a:spcPct val="110000"/>
              </a:lnSpc>
            </a:pPr>
            <a:r>
              <a:rPr lang="en-US"/>
              <a:t>By default, the whole tree inside the Suspense boundary is treated as a single unit.</a:t>
            </a:r>
          </a:p>
          <a:p>
            <a:pPr algn="just">
              <a:lnSpc>
                <a:spcPct val="110000"/>
              </a:lnSpc>
            </a:pPr>
            <a:endParaRPr lang="en-US"/>
          </a:p>
          <a:p>
            <a:pPr algn="just">
              <a:lnSpc>
                <a:spcPct val="110000"/>
              </a:lnSpc>
            </a:pPr>
            <a:endParaRPr lang="en-US"/>
          </a:p>
          <a:p>
            <a:pPr algn="just">
              <a:lnSpc>
                <a:spcPct val="110000"/>
              </a:lnSpc>
            </a:pPr>
            <a:endParaRPr lang="en-US"/>
          </a:p>
          <a:p>
            <a:pPr algn="just">
              <a:lnSpc>
                <a:spcPct val="110000"/>
              </a:lnSpc>
            </a:pPr>
            <a:r>
              <a:rPr lang="en-US"/>
              <a:t>For example, even if only one of these components suspends wait for some data, all of them together will be replaced by the loading spinner. After all of them are ready to be displayed, they will all appear together at once. </a:t>
            </a:r>
          </a:p>
          <a:p>
            <a:pPr algn="just">
              <a:lnSpc>
                <a:spcPct val="110000"/>
              </a:lnSpc>
            </a:pPr>
            <a:r>
              <a:rPr lang="en-US"/>
              <a:t>Components that load does not have to be direct children of the Suspense boundary.</a:t>
            </a:r>
          </a:p>
        </p:txBody>
      </p:sp>
      <p:sp>
        <p:nvSpPr>
          <p:cNvPr id="4" name="Slide Number Placeholder 3">
            <a:extLst>
              <a:ext uri="{FF2B5EF4-FFF2-40B4-BE49-F238E27FC236}">
                <a16:creationId xmlns:a16="http://schemas.microsoft.com/office/drawing/2014/main" id="{533F256B-0723-4EE2-9DEA-0B2380E42549}"/>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Box 5">
            <a:extLst>
              <a:ext uri="{FF2B5EF4-FFF2-40B4-BE49-F238E27FC236}">
                <a16:creationId xmlns:a16="http://schemas.microsoft.com/office/drawing/2014/main" id="{4877AABB-A982-4BC9-9E49-8886372B04F3}"/>
              </a:ext>
            </a:extLst>
          </p:cNvPr>
          <p:cNvSpPr txBox="1"/>
          <p:nvPr/>
        </p:nvSpPr>
        <p:spPr>
          <a:xfrm>
            <a:off x="1390860" y="2486133"/>
            <a:ext cx="6094324" cy="1384995"/>
          </a:xfrm>
          <a:prstGeom prst="rect">
            <a:avLst/>
          </a:prstGeom>
          <a:solidFill>
            <a:schemeClr val="tx1"/>
          </a:solidFill>
        </p:spPr>
        <p:txBody>
          <a:bodyPr wrap="square">
            <a:spAutoFit/>
          </a:bodyPr>
          <a:lstStyle/>
          <a:p>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Suspense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fallback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Loading</a:t>
            </a:r>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Panel</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List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Albums</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List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Suspense</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2939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F53D-64CE-440A-81FF-DFD13B408801}"/>
              </a:ext>
            </a:extLst>
          </p:cNvPr>
          <p:cNvSpPr>
            <a:spLocks noGrp="1"/>
          </p:cNvSpPr>
          <p:nvPr>
            <p:ph type="title"/>
          </p:nvPr>
        </p:nvSpPr>
        <p:spPr/>
        <p:txBody>
          <a:bodyPr/>
          <a:lstStyle/>
          <a:p>
            <a:r>
              <a:rPr lang="en-US"/>
              <a:t>Working with spinner fallbacks</a:t>
            </a:r>
          </a:p>
        </p:txBody>
      </p:sp>
      <p:sp>
        <p:nvSpPr>
          <p:cNvPr id="3" name="Text Placeholder 2">
            <a:extLst>
              <a:ext uri="{FF2B5EF4-FFF2-40B4-BE49-F238E27FC236}">
                <a16:creationId xmlns:a16="http://schemas.microsoft.com/office/drawing/2014/main" id="{F17BCE74-CE9D-4BBB-9BB2-B97C37A7D1DF}"/>
              </a:ext>
            </a:extLst>
          </p:cNvPr>
          <p:cNvSpPr>
            <a:spLocks noGrp="1"/>
          </p:cNvSpPr>
          <p:nvPr>
            <p:ph type="body" idx="1"/>
          </p:nvPr>
        </p:nvSpPr>
        <p:spPr/>
        <p:txBody>
          <a:bodyPr/>
          <a:lstStyle/>
          <a:p>
            <a:pPr algn="just"/>
            <a:r>
              <a:rPr lang="en-US"/>
              <a:t>The simplest fallback that you can use with the Suspense component is some text that indicates to the user that something is happening. </a:t>
            </a:r>
          </a:p>
          <a:p>
            <a:pPr algn="just"/>
            <a:r>
              <a:rPr lang="en-US"/>
              <a:t>The fallback property can be any valid React element, which means that we can enhance the fallback to be something more visually appealing.</a:t>
            </a:r>
          </a:p>
          <a:p>
            <a:pPr algn="just"/>
            <a:r>
              <a:rPr lang="en-US"/>
              <a:t>For example, the </a:t>
            </a:r>
            <a:r>
              <a:rPr lang="en-US" b="1"/>
              <a:t>react-spinners</a:t>
            </a:r>
            <a:r>
              <a:rPr lang="en-US"/>
              <a:t> package has a selection of spinner components, all of which can be used as a fallback with Suspense.</a:t>
            </a:r>
          </a:p>
          <a:p>
            <a:pPr marL="571500" lvl="1" indent="0" algn="just">
              <a:buNone/>
            </a:pPr>
            <a:r>
              <a:rPr lang="en-US">
                <a:latin typeface="Courier New" panose="02070309020205020404" pitchFamily="49" charset="0"/>
                <a:cs typeface="Courier New" panose="02070309020205020404" pitchFamily="49" charset="0"/>
              </a:rPr>
              <a:t>npm i react-spinners@0.13.8</a:t>
            </a:r>
          </a:p>
        </p:txBody>
      </p:sp>
      <p:sp>
        <p:nvSpPr>
          <p:cNvPr id="4" name="Slide Number Placeholder 3">
            <a:extLst>
              <a:ext uri="{FF2B5EF4-FFF2-40B4-BE49-F238E27FC236}">
                <a16:creationId xmlns:a16="http://schemas.microsoft.com/office/drawing/2014/main" id="{12B3E0B7-37A8-444F-B86D-5E192C8CAD6C}"/>
              </a:ext>
            </a:extLst>
          </p:cNvPr>
          <p:cNvSpPr>
            <a:spLocks noGrp="1"/>
          </p:cNvSpPr>
          <p:nvPr>
            <p:ph type="sldNum" idx="12"/>
          </p:nvPr>
        </p:nvSpPr>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1614014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E197-CEAE-464A-918A-4877846B36FF}"/>
              </a:ext>
            </a:extLst>
          </p:cNvPr>
          <p:cNvSpPr>
            <a:spLocks noGrp="1"/>
          </p:cNvSpPr>
          <p:nvPr>
            <p:ph type="title"/>
          </p:nvPr>
        </p:nvSpPr>
        <p:spPr/>
        <p:txBody>
          <a:bodyPr/>
          <a:lstStyle/>
          <a:p>
            <a:r>
              <a:rPr lang="en-US"/>
              <a:t>Working with spinner fallbacks – cont’d</a:t>
            </a:r>
          </a:p>
        </p:txBody>
      </p:sp>
      <p:sp>
        <p:nvSpPr>
          <p:cNvPr id="3" name="Text Placeholder 2">
            <a:extLst>
              <a:ext uri="{FF2B5EF4-FFF2-40B4-BE49-F238E27FC236}">
                <a16:creationId xmlns:a16="http://schemas.microsoft.com/office/drawing/2014/main" id="{E1473C51-5E03-408D-B90C-6BFB25FC9EC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4F9463F-920B-4CCD-83BC-6DC2171E9B94}"/>
              </a:ext>
            </a:extLst>
          </p:cNvPr>
          <p:cNvSpPr>
            <a:spLocks noGrp="1"/>
          </p:cNvSpPr>
          <p:nvPr>
            <p:ph type="sldNum" idx="12"/>
          </p:nvPr>
        </p:nvSpPr>
        <p:spPr/>
        <p:txBody>
          <a:bodyPr/>
          <a:lstStyle/>
          <a:p>
            <a:fld id="{00000000-1234-1234-1234-123412341234}" type="slidenum">
              <a:rPr lang="en-US" smtClean="0"/>
              <a:pPr/>
              <a:t>15</a:t>
            </a:fld>
            <a:endParaRPr lang="en-US"/>
          </a:p>
        </p:txBody>
      </p:sp>
      <p:pic>
        <p:nvPicPr>
          <p:cNvPr id="6" name="Picture 5">
            <a:extLst>
              <a:ext uri="{FF2B5EF4-FFF2-40B4-BE49-F238E27FC236}">
                <a16:creationId xmlns:a16="http://schemas.microsoft.com/office/drawing/2014/main" id="{186A9326-6731-4B3F-8393-B68427766CE1}"/>
              </a:ext>
            </a:extLst>
          </p:cNvPr>
          <p:cNvPicPr>
            <a:picLocks noChangeAspect="1"/>
          </p:cNvPicPr>
          <p:nvPr/>
        </p:nvPicPr>
        <p:blipFill>
          <a:blip r:embed="rId2"/>
          <a:stretch>
            <a:fillRect/>
          </a:stretch>
        </p:blipFill>
        <p:spPr>
          <a:xfrm>
            <a:off x="5138895" y="5093898"/>
            <a:ext cx="2953162" cy="1276528"/>
          </a:xfrm>
          <a:prstGeom prst="rect">
            <a:avLst/>
          </a:prstGeom>
        </p:spPr>
      </p:pic>
      <p:sp>
        <p:nvSpPr>
          <p:cNvPr id="10" name="TextBox 9">
            <a:extLst>
              <a:ext uri="{FF2B5EF4-FFF2-40B4-BE49-F238E27FC236}">
                <a16:creationId xmlns:a16="http://schemas.microsoft.com/office/drawing/2014/main" id="{C96D14C6-03A0-46B3-9573-149AF8B6B982}"/>
              </a:ext>
            </a:extLst>
          </p:cNvPr>
          <p:cNvSpPr txBox="1"/>
          <p:nvPr/>
        </p:nvSpPr>
        <p:spPr>
          <a:xfrm>
            <a:off x="838200" y="5112886"/>
            <a:ext cx="4177601" cy="1169551"/>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MyFeature</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My Feature</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24F02D26-1445-42B1-A4A5-361B7ED7B2A6}"/>
              </a:ext>
            </a:extLst>
          </p:cNvPr>
          <p:cNvSpPr txBox="1"/>
          <p:nvPr/>
        </p:nvSpPr>
        <p:spPr>
          <a:xfrm>
            <a:off x="838201" y="1663171"/>
            <a:ext cx="4177601" cy="2893100"/>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lazy</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MyFeature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lazy</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all</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import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"./MyFeature"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3000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m</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7A09823E-4353-4596-B285-14E642E2B92D}"/>
              </a:ext>
            </a:extLst>
          </p:cNvPr>
          <p:cNvSpPr txBox="1"/>
          <p:nvPr/>
        </p:nvSpPr>
        <p:spPr>
          <a:xfrm>
            <a:off x="5138895" y="1663171"/>
            <a:ext cx="4800600" cy="3323987"/>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FadeLoader</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'react-spinners'</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Suspense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div</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className</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'App'</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Suspense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fallback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FadeLoader</a:t>
            </a:r>
            <a:endParaRPr lang="en-US" b="0">
              <a:solidFill>
                <a:srgbClr val="CCCCCC"/>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color</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"lightblue"</a:t>
            </a:r>
            <a:r>
              <a:rPr lang="en-US" b="0">
                <a:solidFill>
                  <a:srgbClr val="569CD6"/>
                </a:solidFill>
                <a:effectLst/>
                <a:latin typeface="Consolas" panose="020B0609020204030204" pitchFamily="49" charset="0"/>
              </a:rPr>
              <a: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size</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B5CEA8"/>
                </a:solidFill>
                <a:effectLst/>
                <a:latin typeface="Consolas" panose="020B0609020204030204" pitchFamily="49" charset="0"/>
              </a:rPr>
              <a:t>150</a:t>
            </a:r>
            <a:r>
              <a:rPr lang="en-US" b="0">
                <a:solidFill>
                  <a:srgbClr val="569CD6"/>
                </a:solidFill>
                <a:effectLst/>
                <a:latin typeface="Consolas" panose="020B0609020204030204" pitchFamily="49" charset="0"/>
              </a:rPr>
              <a:t>}</a:t>
            </a:r>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MyFeature</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Suspense</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div</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35249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01FF-C291-4A7D-B58F-88D7215521E2}"/>
              </a:ext>
            </a:extLst>
          </p:cNvPr>
          <p:cNvSpPr>
            <a:spLocks noGrp="1"/>
          </p:cNvSpPr>
          <p:nvPr>
            <p:ph type="title"/>
          </p:nvPr>
        </p:nvSpPr>
        <p:spPr/>
        <p:txBody>
          <a:bodyPr/>
          <a:lstStyle/>
          <a:p>
            <a:r>
              <a:rPr lang="en-US"/>
              <a:t>Avoiding lazy components</a:t>
            </a:r>
          </a:p>
        </p:txBody>
      </p:sp>
      <p:sp>
        <p:nvSpPr>
          <p:cNvPr id="3" name="Text Placeholder 2">
            <a:extLst>
              <a:ext uri="{FF2B5EF4-FFF2-40B4-BE49-F238E27FC236}">
                <a16:creationId xmlns:a16="http://schemas.microsoft.com/office/drawing/2014/main" id="{D750BEE9-B497-4725-ADF1-E3AA45996878}"/>
              </a:ext>
            </a:extLst>
          </p:cNvPr>
          <p:cNvSpPr>
            <a:spLocks noGrp="1"/>
          </p:cNvSpPr>
          <p:nvPr>
            <p:ph type="body" idx="1"/>
          </p:nvPr>
        </p:nvSpPr>
        <p:spPr/>
        <p:txBody>
          <a:bodyPr/>
          <a:lstStyle/>
          <a:p>
            <a:pPr algn="just"/>
            <a:r>
              <a:rPr lang="en-US"/>
              <a:t>Too many lazy components, app will end up making several HTTP requests to fetch them – at the same time.</a:t>
            </a:r>
          </a:p>
          <a:p>
            <a:pPr algn="just"/>
            <a:r>
              <a:rPr lang="en-US"/>
              <a:t>Tetter off trying to bundle components together in a way that one HTTP request is made to load what is needed on the current page.</a:t>
            </a:r>
          </a:p>
          <a:p>
            <a:pPr algn="just"/>
            <a:r>
              <a:rPr lang="en-US"/>
              <a:t>A helpful way to think of this is to associate "pages" with bundles</a:t>
            </a:r>
          </a:p>
        </p:txBody>
      </p:sp>
      <p:sp>
        <p:nvSpPr>
          <p:cNvPr id="4" name="Slide Number Placeholder 3">
            <a:extLst>
              <a:ext uri="{FF2B5EF4-FFF2-40B4-BE49-F238E27FC236}">
                <a16:creationId xmlns:a16="http://schemas.microsoft.com/office/drawing/2014/main" id="{890A45B6-5B7C-4F7E-B676-F8A332445A39}"/>
              </a:ext>
            </a:extLst>
          </p:cNvPr>
          <p:cNvSpPr>
            <a:spLocks noGrp="1"/>
          </p:cNvSpPr>
          <p:nvPr>
            <p:ph type="sldNum" idx="12"/>
          </p:nvPr>
        </p:nvSpPr>
        <p:spPr/>
        <p:txBody>
          <a:bodyPr/>
          <a:lstStyle/>
          <a:p>
            <a:fld id="{00000000-1234-1234-1234-123412341234}" type="slidenum">
              <a:rPr lang="en-US" smtClean="0"/>
              <a:pPr/>
              <a:t>16</a:t>
            </a:fld>
            <a:endParaRPr lang="en-US"/>
          </a:p>
        </p:txBody>
      </p:sp>
    </p:spTree>
    <p:extLst>
      <p:ext uri="{BB962C8B-B14F-4D97-AF65-F5344CB8AC3E}">
        <p14:creationId xmlns:p14="http://schemas.microsoft.com/office/powerpoint/2010/main" val="274540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C056-0163-44AE-A48C-152AF9424E60}"/>
              </a:ext>
            </a:extLst>
          </p:cNvPr>
          <p:cNvSpPr>
            <a:spLocks noGrp="1"/>
          </p:cNvSpPr>
          <p:nvPr>
            <p:ph type="title"/>
          </p:nvPr>
        </p:nvSpPr>
        <p:spPr/>
        <p:txBody>
          <a:bodyPr/>
          <a:lstStyle/>
          <a:p>
            <a:r>
              <a:rPr lang="en-US" sz="2800"/>
              <a:t>Avoiding lazy components – cont’d</a:t>
            </a:r>
          </a:p>
        </p:txBody>
      </p:sp>
      <p:sp>
        <p:nvSpPr>
          <p:cNvPr id="3" name="Text Placeholder 2">
            <a:extLst>
              <a:ext uri="{FF2B5EF4-FFF2-40B4-BE49-F238E27FC236}">
                <a16:creationId xmlns:a16="http://schemas.microsoft.com/office/drawing/2014/main" id="{C8687768-28DC-4AE8-8916-ED366F2AD5A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841DB71-6614-43C4-A554-432E46C3F5C5}"/>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Box 5">
            <a:extLst>
              <a:ext uri="{FF2B5EF4-FFF2-40B4-BE49-F238E27FC236}">
                <a16:creationId xmlns:a16="http://schemas.microsoft.com/office/drawing/2014/main" id="{A3EF2822-308A-40BA-B697-2377C479CC36}"/>
              </a:ext>
            </a:extLst>
          </p:cNvPr>
          <p:cNvSpPr txBox="1"/>
          <p:nvPr/>
        </p:nvSpPr>
        <p:spPr>
          <a:xfrm>
            <a:off x="7198485" y="446832"/>
            <a:ext cx="4993515" cy="6370975"/>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Suspense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lazy</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useState</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FadeLoader</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'react-spinners'</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First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lazy</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import</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"./First"</a:t>
            </a:r>
            <a:r>
              <a:rPr lang="en-US" sz="1200" b="0">
                <a:solidFill>
                  <a:srgbClr val="CCCCCC"/>
                </a:solidFill>
                <a:effectLst/>
                <a:latin typeface="Consolas" panose="020B0609020204030204" pitchFamily="49" charset="0"/>
              </a:rPr>
              <a:t>));</a:t>
            </a:r>
          </a:p>
          <a:p>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Second</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lazy</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import</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"./Second"</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ShowComponent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name</a:t>
            </a:r>
            <a:r>
              <a:rPr lang="en-US" sz="1200" b="0">
                <a:solidFill>
                  <a:srgbClr val="CCCCCC"/>
                </a:solidFill>
                <a:effectLst/>
                <a:latin typeface="Consolas" panose="020B0609020204030204" pitchFamily="49" charset="0"/>
              </a:rPr>
              <a:t> })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switch</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name</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case</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"first"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First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case</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"second"</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Second</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null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component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setComponent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CCCCCC"/>
                </a:solidFill>
                <a:effectLst/>
                <a:latin typeface="Consolas" panose="020B0609020204030204" pitchFamily="49" charset="0"/>
              </a:rPr>
              <a:t>);</a:t>
            </a:r>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Load Component:</a:t>
            </a:r>
            <a:r>
              <a:rPr lang="en-US" sz="1200" b="0">
                <a:solidFill>
                  <a:srgbClr val="569CD6"/>
                </a:solidFill>
                <a:effectLst/>
                <a:latin typeface="Consolas" panose="020B0609020204030204" pitchFamily="49" charset="0"/>
              </a:rPr>
              <a:t>{</a:t>
            </a:r>
            <a:r>
              <a:rPr lang="en-US" sz="1200" b="0">
                <a:solidFill>
                  <a:srgbClr val="CE9178"/>
                </a:solidFill>
                <a:effectLst/>
                <a:latin typeface="Consolas" panose="020B0609020204030204" pitchFamily="49" charset="0"/>
              </a:rPr>
              <a:t>" "</a:t>
            </a:r>
            <a:r>
              <a:rPr lang="en-US" sz="1200" b="0">
                <a:solidFill>
                  <a:srgbClr val="569CD6"/>
                </a:solidFill>
                <a:effectLst/>
                <a:latin typeface="Consolas" panose="020B0609020204030204" pitchFamily="49" charset="0"/>
              </a:rPr>
              <a: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select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value</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component</a:t>
            </a:r>
            <a:r>
              <a:rPr lang="en-US" sz="1200" b="0">
                <a:solidFill>
                  <a:srgbClr val="569CD6"/>
                </a:solidFill>
                <a:effectLst/>
                <a:latin typeface="Consolas" panose="020B0609020204030204" pitchFamily="49" charset="0"/>
              </a:rPr>
              <a:t>} </a:t>
            </a:r>
            <a:r>
              <a:rPr lang="en-US" sz="1200" b="0">
                <a:solidFill>
                  <a:srgbClr val="9CDCFE"/>
                </a:solidFill>
                <a:effectLst/>
                <a:latin typeface="Consolas" panose="020B0609020204030204" pitchFamily="49" charset="0"/>
              </a:rPr>
              <a:t>onChange</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e</a:t>
            </a:r>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D4D4D4"/>
                </a:solidFill>
                <a:effectLst/>
                <a:latin typeface="Consolas" panose="020B0609020204030204" pitchFamily="49" charset="0"/>
              </a:rPr>
              <a:t> </a:t>
            </a:r>
            <a:r>
              <a:rPr lang="en-US" sz="1200" b="0">
                <a:solidFill>
                  <a:srgbClr val="DCDCAA"/>
                </a:solidFill>
                <a:effectLst/>
                <a:latin typeface="Consolas" panose="020B0609020204030204" pitchFamily="49" charset="0"/>
              </a:rPr>
              <a:t>setComponent</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e</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target</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value</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option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value</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None</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option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option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value</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"first"</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First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option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option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value</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"second"</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Second</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option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select</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Suspense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fallback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FadeLoader</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ShowComponent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name</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component</a:t>
            </a:r>
            <a:r>
              <a:rPr lang="en-US" sz="1200" b="0">
                <a:solidFill>
                  <a:srgbClr val="569CD6"/>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Suspense</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1AF8537-2FA5-4F00-9BE2-505E06D6A22A}"/>
              </a:ext>
            </a:extLst>
          </p:cNvPr>
          <p:cNvSpPr txBox="1"/>
          <p:nvPr/>
        </p:nvSpPr>
        <p:spPr>
          <a:xfrm>
            <a:off x="838199" y="1535811"/>
            <a:ext cx="3513465" cy="2308324"/>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as</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One</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"./One"</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Two</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"./Two"</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First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One</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Two</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75CCBEEA-D9D0-4807-867B-795E9907B2A0}"/>
              </a:ext>
            </a:extLst>
          </p:cNvPr>
          <p:cNvSpPr txBox="1"/>
          <p:nvPr/>
        </p:nvSpPr>
        <p:spPr>
          <a:xfrm>
            <a:off x="838200" y="3952056"/>
            <a:ext cx="3513464" cy="1015663"/>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One</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One</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a:t>
            </a:r>
          </a:p>
        </p:txBody>
      </p:sp>
      <p:pic>
        <p:nvPicPr>
          <p:cNvPr id="12" name="Picture 11">
            <a:extLst>
              <a:ext uri="{FF2B5EF4-FFF2-40B4-BE49-F238E27FC236}">
                <a16:creationId xmlns:a16="http://schemas.microsoft.com/office/drawing/2014/main" id="{82478323-C4D2-439D-97B3-BCF4ADE37DD9}"/>
              </a:ext>
            </a:extLst>
          </p:cNvPr>
          <p:cNvPicPr>
            <a:picLocks noChangeAspect="1"/>
          </p:cNvPicPr>
          <p:nvPr/>
        </p:nvPicPr>
        <p:blipFill>
          <a:blip r:embed="rId2"/>
          <a:stretch>
            <a:fillRect/>
          </a:stretch>
        </p:blipFill>
        <p:spPr>
          <a:xfrm>
            <a:off x="4617626" y="1492068"/>
            <a:ext cx="2314898" cy="2514951"/>
          </a:xfrm>
          <a:prstGeom prst="rect">
            <a:avLst/>
          </a:prstGeom>
        </p:spPr>
      </p:pic>
      <p:pic>
        <p:nvPicPr>
          <p:cNvPr id="14" name="Picture 13">
            <a:extLst>
              <a:ext uri="{FF2B5EF4-FFF2-40B4-BE49-F238E27FC236}">
                <a16:creationId xmlns:a16="http://schemas.microsoft.com/office/drawing/2014/main" id="{9408044E-EB1E-4A33-A969-8C0B3316DEC4}"/>
              </a:ext>
            </a:extLst>
          </p:cNvPr>
          <p:cNvPicPr>
            <a:picLocks noChangeAspect="1"/>
          </p:cNvPicPr>
          <p:nvPr/>
        </p:nvPicPr>
        <p:blipFill>
          <a:blip r:embed="rId3"/>
          <a:stretch>
            <a:fillRect/>
          </a:stretch>
        </p:blipFill>
        <p:spPr>
          <a:xfrm>
            <a:off x="4617625" y="4184186"/>
            <a:ext cx="2296887" cy="1333159"/>
          </a:xfrm>
          <a:prstGeom prst="rect">
            <a:avLst/>
          </a:prstGeom>
        </p:spPr>
      </p:pic>
    </p:spTree>
    <p:extLst>
      <p:ext uri="{BB962C8B-B14F-4D97-AF65-F5344CB8AC3E}">
        <p14:creationId xmlns:p14="http://schemas.microsoft.com/office/powerpoint/2010/main" val="243728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9F66-9098-4F9C-8573-AACA10F378E7}"/>
              </a:ext>
            </a:extLst>
          </p:cNvPr>
          <p:cNvSpPr>
            <a:spLocks noGrp="1"/>
          </p:cNvSpPr>
          <p:nvPr>
            <p:ph type="title"/>
          </p:nvPr>
        </p:nvSpPr>
        <p:spPr/>
        <p:txBody>
          <a:bodyPr/>
          <a:lstStyle/>
          <a:p>
            <a:r>
              <a:rPr lang="en-US"/>
              <a:t>Exploring lazy pages and routes</a:t>
            </a:r>
          </a:p>
        </p:txBody>
      </p:sp>
      <p:sp>
        <p:nvSpPr>
          <p:cNvPr id="3" name="Text Placeholder 2">
            <a:extLst>
              <a:ext uri="{FF2B5EF4-FFF2-40B4-BE49-F238E27FC236}">
                <a16:creationId xmlns:a16="http://schemas.microsoft.com/office/drawing/2014/main" id="{67BD7D60-37E0-478D-BCA7-3E85192A4CF2}"/>
              </a:ext>
            </a:extLst>
          </p:cNvPr>
          <p:cNvSpPr>
            <a:spLocks noGrp="1"/>
          </p:cNvSpPr>
          <p:nvPr>
            <p:ph type="body" idx="1"/>
          </p:nvPr>
        </p:nvSpPr>
        <p:spPr/>
        <p:txBody>
          <a:bodyPr/>
          <a:lstStyle/>
          <a:p>
            <a:pPr algn="just"/>
            <a:r>
              <a:rPr lang="en-US"/>
              <a:t>The children of the Suspense component are the Route components that will render our lazy page components</a:t>
            </a:r>
          </a:p>
          <a:p>
            <a:pPr algn="just"/>
            <a:r>
              <a:rPr lang="en-US"/>
              <a:t>For example, when the /first route is activated, the First component is rendered for the first time, triggering the bundle download.</a:t>
            </a:r>
          </a:p>
        </p:txBody>
      </p:sp>
      <p:sp>
        <p:nvSpPr>
          <p:cNvPr id="4" name="Slide Number Placeholder 3">
            <a:extLst>
              <a:ext uri="{FF2B5EF4-FFF2-40B4-BE49-F238E27FC236}">
                <a16:creationId xmlns:a16="http://schemas.microsoft.com/office/drawing/2014/main" id="{DF351040-F90D-49C0-9C1C-1CB7394B7E9D}"/>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112088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34F0-6182-4D7C-9DB5-AAD1075AD068}"/>
              </a:ext>
            </a:extLst>
          </p:cNvPr>
          <p:cNvSpPr>
            <a:spLocks noGrp="1"/>
          </p:cNvSpPr>
          <p:nvPr>
            <p:ph type="title"/>
          </p:nvPr>
        </p:nvSpPr>
        <p:spPr/>
        <p:txBody>
          <a:bodyPr/>
          <a:lstStyle/>
          <a:p>
            <a:r>
              <a:rPr lang="en-US" sz="2800"/>
              <a:t>Exploring lazy pages and routes – cont’d</a:t>
            </a:r>
          </a:p>
        </p:txBody>
      </p:sp>
      <p:sp>
        <p:nvSpPr>
          <p:cNvPr id="3" name="Text Placeholder 2">
            <a:extLst>
              <a:ext uri="{FF2B5EF4-FFF2-40B4-BE49-F238E27FC236}">
                <a16:creationId xmlns:a16="http://schemas.microsoft.com/office/drawing/2014/main" id="{5BC17D32-5A03-49DB-BFC8-DC0B84C0BC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CC5AED1-4F71-4D90-AC64-4AD6D0733D98}"/>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Box 5">
            <a:extLst>
              <a:ext uri="{FF2B5EF4-FFF2-40B4-BE49-F238E27FC236}">
                <a16:creationId xmlns:a16="http://schemas.microsoft.com/office/drawing/2014/main" id="{A1898660-DFE4-4155-994C-D05793FA1BC6}"/>
              </a:ext>
            </a:extLst>
          </p:cNvPr>
          <p:cNvSpPr txBox="1"/>
          <p:nvPr/>
        </p:nvSpPr>
        <p:spPr>
          <a:xfrm>
            <a:off x="838200" y="1162565"/>
            <a:ext cx="5257800" cy="5047536"/>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Suspense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lazy</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endParaRPr lang="en-US" b="0">
              <a:solidFill>
                <a:srgbClr val="569CD6"/>
              </a:solidFill>
              <a:effectLst/>
              <a:latin typeface="Consolas" panose="020B0609020204030204" pitchFamily="49" charset="0"/>
            </a:endParaRPr>
          </a:p>
          <a:p>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First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lazy</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all</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import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"./First"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3000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m</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Second</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lazy</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all</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import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"./Second"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3000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m</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672CAF97-B943-41E7-B1D2-6A5391264F00}"/>
              </a:ext>
            </a:extLst>
          </p:cNvPr>
          <p:cNvSpPr txBox="1"/>
          <p:nvPr/>
        </p:nvSpPr>
        <p:spPr>
          <a:xfrm>
            <a:off x="6340510" y="1162565"/>
            <a:ext cx="5851490" cy="5693866"/>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Link</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Outlet</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"react-router-dom"</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Suspense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endParaRPr lang="en-US" b="0">
              <a:solidFill>
                <a:srgbClr val="569CD6"/>
              </a:solidFill>
              <a:effectLst/>
              <a:latin typeface="Consolas" panose="020B0609020204030204" pitchFamily="49" charset="0"/>
            </a:endParaRPr>
          </a:p>
          <a:p>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Layout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section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nav</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Link</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to</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"first"</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First</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Link</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Link</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to</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"second"</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Second</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Link</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nav</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section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Suspense</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fallback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FadeLoader</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color</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"lightblue"</a:t>
            </a:r>
            <a:r>
              <a:rPr lang="en-US" b="0">
                <a:solidFill>
                  <a:srgbClr val="569CD6"/>
                </a:solidFill>
                <a:effectLst/>
                <a:latin typeface="Consolas" panose="020B0609020204030204" pitchFamily="49" charset="0"/>
              </a:rPr>
              <a:t>}</a:t>
            </a:r>
            <a:endParaRPr lang="en-US" b="0">
              <a:solidFill>
                <a:srgbClr val="CCCCCC"/>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size</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B5CEA8"/>
                </a:solidFill>
                <a:effectLst/>
                <a:latin typeface="Consolas" panose="020B0609020204030204" pitchFamily="49" charset="0"/>
              </a:rPr>
              <a:t>150</a:t>
            </a:r>
            <a:r>
              <a:rPr lang="en-US" b="0">
                <a:solidFill>
                  <a:srgbClr val="569CD6"/>
                </a:solidFill>
                <a:effectLst/>
                <a:latin typeface="Consolas" panose="020B0609020204030204" pitchFamily="49" charset="0"/>
              </a:rPr>
              <a:t>}</a:t>
            </a:r>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Outlet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Suspense</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section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section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91165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Introduction to Code Splitting</a:t>
            </a:r>
          </a:p>
          <a:p>
            <a:pPr marL="342900" lvl="0" indent="-342900" algn="l" rtl="0">
              <a:lnSpc>
                <a:spcPct val="120000"/>
              </a:lnSpc>
              <a:spcBef>
                <a:spcPts val="0"/>
              </a:spcBef>
              <a:spcAft>
                <a:spcPts val="0"/>
              </a:spcAft>
              <a:buClr>
                <a:srgbClr val="973735"/>
              </a:buClr>
              <a:buSzPts val="1400"/>
              <a:buFont typeface="Noto Sans Symbols"/>
              <a:buChar char="◆"/>
            </a:pPr>
            <a:r>
              <a:rPr lang="en-US"/>
              <a:t>Using the lazy() API</a:t>
            </a:r>
          </a:p>
          <a:p>
            <a:pPr marL="342900" lvl="0" indent="-342900" algn="l" rtl="0">
              <a:lnSpc>
                <a:spcPct val="120000"/>
              </a:lnSpc>
              <a:spcBef>
                <a:spcPts val="0"/>
              </a:spcBef>
              <a:spcAft>
                <a:spcPts val="0"/>
              </a:spcAft>
              <a:buClr>
                <a:srgbClr val="973735"/>
              </a:buClr>
              <a:buSzPts val="1400"/>
              <a:buFont typeface="Noto Sans Symbols"/>
              <a:buChar char="◆"/>
            </a:pPr>
            <a:r>
              <a:rPr lang="en-US"/>
              <a:t>Using the Suspense component</a:t>
            </a:r>
          </a:p>
          <a:p>
            <a:pPr marL="342900" lvl="0" indent="-342900" algn="l" rtl="0">
              <a:lnSpc>
                <a:spcPct val="120000"/>
              </a:lnSpc>
              <a:spcBef>
                <a:spcPts val="0"/>
              </a:spcBef>
              <a:spcAft>
                <a:spcPts val="0"/>
              </a:spcAft>
              <a:buClr>
                <a:srgbClr val="973735"/>
              </a:buClr>
              <a:buSzPts val="1400"/>
              <a:buFont typeface="Noto Sans Symbols"/>
              <a:buChar char="◆"/>
            </a:pPr>
            <a:r>
              <a:rPr lang="en-US"/>
              <a:t>Avoiding lazy components</a:t>
            </a:r>
          </a:p>
          <a:p>
            <a:pPr marL="342900" lvl="0" indent="-342900" algn="l" rtl="0">
              <a:lnSpc>
                <a:spcPct val="120000"/>
              </a:lnSpc>
              <a:spcBef>
                <a:spcPts val="0"/>
              </a:spcBef>
              <a:spcAft>
                <a:spcPts val="0"/>
              </a:spcAft>
              <a:buClr>
                <a:srgbClr val="973735"/>
              </a:buClr>
              <a:buSzPts val="1400"/>
              <a:buFont typeface="Noto Sans Symbols"/>
              <a:buChar char="◆"/>
            </a:pPr>
            <a:r>
              <a:rPr lang="en-US"/>
              <a:t>Exploring lazy pages and routes</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34F0-6182-4D7C-9DB5-AAD1075AD068}"/>
              </a:ext>
            </a:extLst>
          </p:cNvPr>
          <p:cNvSpPr>
            <a:spLocks noGrp="1"/>
          </p:cNvSpPr>
          <p:nvPr>
            <p:ph type="title"/>
          </p:nvPr>
        </p:nvSpPr>
        <p:spPr/>
        <p:txBody>
          <a:bodyPr/>
          <a:lstStyle/>
          <a:p>
            <a:r>
              <a:rPr lang="en-US" sz="2800"/>
              <a:t>Exploring lazy pages and routes – cont’d</a:t>
            </a:r>
          </a:p>
        </p:txBody>
      </p:sp>
      <p:sp>
        <p:nvSpPr>
          <p:cNvPr id="3" name="Text Placeholder 2">
            <a:extLst>
              <a:ext uri="{FF2B5EF4-FFF2-40B4-BE49-F238E27FC236}">
                <a16:creationId xmlns:a16="http://schemas.microsoft.com/office/drawing/2014/main" id="{5BC17D32-5A03-49DB-BFC8-DC0B84C0BC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CC5AED1-4F71-4D90-AC64-4AD6D0733D98}"/>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9" name="TextBox 8">
            <a:extLst>
              <a:ext uri="{FF2B5EF4-FFF2-40B4-BE49-F238E27FC236}">
                <a16:creationId xmlns:a16="http://schemas.microsoft.com/office/drawing/2014/main" id="{E3299D13-B006-472A-87E0-E6817680B67A}"/>
              </a:ext>
            </a:extLst>
          </p:cNvPr>
          <p:cNvSpPr txBox="1"/>
          <p:nvPr/>
        </p:nvSpPr>
        <p:spPr>
          <a:xfrm>
            <a:off x="838200" y="1535811"/>
            <a:ext cx="6094324" cy="3970318"/>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BrowserRouter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as</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Router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Routes</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Route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"react-router-dom"</a:t>
            </a:r>
            <a:r>
              <a:rPr lang="en-US" b="0">
                <a:solidFill>
                  <a:srgbClr val="CCCCCC"/>
                </a:solidFill>
                <a:effectLst/>
                <a:latin typeface="Consolas" panose="020B0609020204030204" pitchFamily="49" charset="0"/>
              </a:rPr>
              <a:t>;</a:t>
            </a:r>
          </a:p>
          <a:p>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Routes</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path</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element</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Layout</a:t>
            </a:r>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path</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"/first"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element</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First</a:t>
            </a:r>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path</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"/second"</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element</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Second</a:t>
            </a:r>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Routes</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849CA225-CD3A-43EF-9283-3E9B5A8A1E55}"/>
              </a:ext>
            </a:extLst>
          </p:cNvPr>
          <p:cNvPicPr>
            <a:picLocks noChangeAspect="1"/>
          </p:cNvPicPr>
          <p:nvPr/>
        </p:nvPicPr>
        <p:blipFill>
          <a:blip r:embed="rId2"/>
          <a:stretch>
            <a:fillRect/>
          </a:stretch>
        </p:blipFill>
        <p:spPr>
          <a:xfrm>
            <a:off x="8495901" y="719313"/>
            <a:ext cx="2857899" cy="14384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8376CCF6-23D9-4B6F-BF2E-B176D27B26B4}"/>
              </a:ext>
            </a:extLst>
          </p:cNvPr>
          <p:cNvPicPr>
            <a:picLocks noChangeAspect="1"/>
          </p:cNvPicPr>
          <p:nvPr/>
        </p:nvPicPr>
        <p:blipFill>
          <a:blip r:embed="rId3"/>
          <a:stretch>
            <a:fillRect/>
          </a:stretch>
        </p:blipFill>
        <p:spPr>
          <a:xfrm>
            <a:off x="8412067" y="2547956"/>
            <a:ext cx="2941733" cy="19697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CE4635AD-4B6C-4BCB-B4A1-D4B3D56FE5E2}"/>
              </a:ext>
            </a:extLst>
          </p:cNvPr>
          <p:cNvPicPr>
            <a:picLocks noChangeAspect="1"/>
          </p:cNvPicPr>
          <p:nvPr/>
        </p:nvPicPr>
        <p:blipFill>
          <a:blip r:embed="rId4"/>
          <a:stretch>
            <a:fillRect/>
          </a:stretch>
        </p:blipFill>
        <p:spPr>
          <a:xfrm>
            <a:off x="8495901" y="4804150"/>
            <a:ext cx="2942222" cy="19728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331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23: Demo about </a:t>
            </a:r>
            <a:br>
              <a:rPr lang="en-US" sz="4000"/>
            </a:br>
            <a:r>
              <a:rPr lang="en-US" sz="4000"/>
              <a:t>Code Splitting using Lazy Component</a:t>
            </a:r>
          </a:p>
        </p:txBody>
      </p:sp>
    </p:spTree>
    <p:extLst>
      <p:ext uri="{BB962C8B-B14F-4D97-AF65-F5344CB8AC3E}">
        <p14:creationId xmlns:p14="http://schemas.microsoft.com/office/powerpoint/2010/main" val="393896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Introduction to Code Splitting</a:t>
            </a:r>
          </a:p>
          <a:p>
            <a:pPr marL="800100" lvl="1">
              <a:lnSpc>
                <a:spcPct val="120000"/>
              </a:lnSpc>
              <a:spcBef>
                <a:spcPts val="0"/>
              </a:spcBef>
              <a:buClr>
                <a:srgbClr val="973735"/>
              </a:buClr>
              <a:buSzPts val="1400"/>
              <a:buFont typeface="Noto Sans Symbols"/>
              <a:buChar char="◆"/>
            </a:pPr>
            <a:r>
              <a:rPr lang="en-US"/>
              <a:t>Using the lazy() API</a:t>
            </a:r>
          </a:p>
          <a:p>
            <a:pPr marL="800100" lvl="1">
              <a:lnSpc>
                <a:spcPct val="120000"/>
              </a:lnSpc>
              <a:spcBef>
                <a:spcPts val="0"/>
              </a:spcBef>
              <a:buClr>
                <a:srgbClr val="973735"/>
              </a:buClr>
              <a:buSzPts val="1400"/>
              <a:buFont typeface="Noto Sans Symbols"/>
              <a:buChar char="◆"/>
            </a:pPr>
            <a:r>
              <a:rPr lang="en-US"/>
              <a:t>Using the Suspense component</a:t>
            </a:r>
          </a:p>
          <a:p>
            <a:pPr marL="800100" lvl="1">
              <a:lnSpc>
                <a:spcPct val="120000"/>
              </a:lnSpc>
              <a:spcBef>
                <a:spcPts val="0"/>
              </a:spcBef>
              <a:buClr>
                <a:srgbClr val="973735"/>
              </a:buClr>
              <a:buSzPts val="1400"/>
              <a:buFont typeface="Noto Sans Symbols"/>
              <a:buChar char="◆"/>
            </a:pPr>
            <a:r>
              <a:rPr lang="en-US"/>
              <a:t>Avoiding lazy components</a:t>
            </a:r>
          </a:p>
          <a:p>
            <a:pPr marL="800100" lvl="1">
              <a:lnSpc>
                <a:spcPct val="120000"/>
              </a:lnSpc>
              <a:spcBef>
                <a:spcPts val="0"/>
              </a:spcBef>
              <a:buClr>
                <a:srgbClr val="973735"/>
              </a:buClr>
              <a:buSzPts val="1400"/>
              <a:buFont typeface="Noto Sans Symbols"/>
              <a:buChar char="◆"/>
            </a:pPr>
            <a:r>
              <a:rPr lang="en-US"/>
              <a:t>Exploring lazy pages and routes</a:t>
            </a: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FA0D-57CE-4B78-B497-E6E7805131C4}"/>
              </a:ext>
            </a:extLst>
          </p:cNvPr>
          <p:cNvSpPr>
            <a:spLocks noGrp="1"/>
          </p:cNvSpPr>
          <p:nvPr>
            <p:ph type="title"/>
          </p:nvPr>
        </p:nvSpPr>
        <p:spPr/>
        <p:txBody>
          <a:bodyPr/>
          <a:lstStyle/>
          <a:p>
            <a:r>
              <a:rPr lang="en-US"/>
              <a:t>Introduction to Code Splitting</a:t>
            </a:r>
          </a:p>
        </p:txBody>
      </p:sp>
      <p:sp>
        <p:nvSpPr>
          <p:cNvPr id="3" name="Text Placeholder 2">
            <a:extLst>
              <a:ext uri="{FF2B5EF4-FFF2-40B4-BE49-F238E27FC236}">
                <a16:creationId xmlns:a16="http://schemas.microsoft.com/office/drawing/2014/main" id="{A70109DA-A501-4C9D-ACC1-0A3CAA151DB2}"/>
              </a:ext>
            </a:extLst>
          </p:cNvPr>
          <p:cNvSpPr>
            <a:spLocks noGrp="1"/>
          </p:cNvSpPr>
          <p:nvPr>
            <p:ph type="body" idx="1"/>
          </p:nvPr>
        </p:nvSpPr>
        <p:spPr>
          <a:xfrm>
            <a:off x="838200" y="1535810"/>
            <a:ext cx="10515600" cy="4944889"/>
          </a:xfrm>
        </p:spPr>
        <p:txBody>
          <a:bodyPr>
            <a:normAutofit fontScale="92500" lnSpcReduction="10000"/>
          </a:bodyPr>
          <a:lstStyle/>
          <a:p>
            <a:pPr algn="just">
              <a:lnSpc>
                <a:spcPct val="110000"/>
              </a:lnSpc>
            </a:pPr>
            <a:r>
              <a:rPr lang="en-US" sz="2600"/>
              <a:t>Big monolithic JavaScript bundles that house an entire application can create usability issues on initial page loads due to longer load times.</a:t>
            </a:r>
          </a:p>
          <a:p>
            <a:pPr algn="just">
              <a:lnSpc>
                <a:spcPct val="110000"/>
              </a:lnSpc>
            </a:pPr>
            <a:r>
              <a:rPr lang="en-US" sz="2600"/>
              <a:t>With code splitting, we have handle load-time User Experience (UX).</a:t>
            </a:r>
          </a:p>
          <a:p>
            <a:pPr algn="just">
              <a:lnSpc>
                <a:spcPct val="110000"/>
              </a:lnSpc>
            </a:pPr>
            <a:r>
              <a:rPr lang="en-US" sz="2600"/>
              <a:t>By using the lazy() API and the Suspense components, two recent additions to React, you'll be able to completely integrate code splitting into your applications.</a:t>
            </a:r>
          </a:p>
          <a:p>
            <a:pPr algn="just">
              <a:lnSpc>
                <a:spcPct val="110000"/>
              </a:lnSpc>
            </a:pPr>
            <a:r>
              <a:rPr lang="en-US" sz="2600"/>
              <a:t>We'll cover the following:</a:t>
            </a:r>
          </a:p>
          <a:p>
            <a:pPr lvl="1" algn="just">
              <a:lnSpc>
                <a:spcPct val="110000"/>
              </a:lnSpc>
            </a:pPr>
            <a:r>
              <a:rPr lang="en-US"/>
              <a:t>Using the lazy() API</a:t>
            </a:r>
          </a:p>
          <a:p>
            <a:pPr lvl="1" algn="just">
              <a:lnSpc>
                <a:spcPct val="110000"/>
              </a:lnSpc>
            </a:pPr>
            <a:r>
              <a:rPr lang="en-US"/>
              <a:t>Using the Suspense component</a:t>
            </a:r>
          </a:p>
          <a:p>
            <a:pPr lvl="1" algn="just">
              <a:lnSpc>
                <a:spcPct val="110000"/>
              </a:lnSpc>
            </a:pPr>
            <a:r>
              <a:rPr lang="en-US"/>
              <a:t>Avoiding lazy components</a:t>
            </a:r>
          </a:p>
          <a:p>
            <a:pPr lvl="1" algn="just">
              <a:lnSpc>
                <a:spcPct val="110000"/>
              </a:lnSpc>
            </a:pPr>
            <a:r>
              <a:rPr lang="en-US"/>
              <a:t>Exploring lazy pages and routes</a:t>
            </a:r>
          </a:p>
        </p:txBody>
      </p:sp>
      <p:sp>
        <p:nvSpPr>
          <p:cNvPr id="4" name="Slide Number Placeholder 3">
            <a:extLst>
              <a:ext uri="{FF2B5EF4-FFF2-40B4-BE49-F238E27FC236}">
                <a16:creationId xmlns:a16="http://schemas.microsoft.com/office/drawing/2014/main" id="{F7FDDAD0-3913-49FE-9C7B-F6F82FEFE683}"/>
              </a:ext>
            </a:extLst>
          </p:cNvPr>
          <p:cNvSpPr>
            <a:spLocks noGrp="1"/>
          </p:cNvSpPr>
          <p:nvPr>
            <p:ph type="sldNum" idx="12"/>
          </p:nvPr>
        </p:nvSpPr>
        <p:spPr/>
        <p:txBody>
          <a:bodyPr/>
          <a:lstStyle/>
          <a:p>
            <a:fld id="{00000000-1234-1234-1234-123412341234}" type="slidenum">
              <a:rPr lang="en-US" smtClean="0"/>
              <a:pPr/>
              <a:t>3</a:t>
            </a:fld>
            <a:endParaRPr lang="en-US"/>
          </a:p>
        </p:txBody>
      </p:sp>
      <p:pic>
        <p:nvPicPr>
          <p:cNvPr id="1026" name="Picture 2" descr="React Lazy Bundle">
            <a:extLst>
              <a:ext uri="{FF2B5EF4-FFF2-40B4-BE49-F238E27FC236}">
                <a16:creationId xmlns:a16="http://schemas.microsoft.com/office/drawing/2014/main" id="{7CB97D31-FF26-441F-A25F-7445AB876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089" y="3772988"/>
            <a:ext cx="4689895" cy="2579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208B3A-E279-4690-89CE-6BF65833DB56}"/>
              </a:ext>
            </a:extLst>
          </p:cNvPr>
          <p:cNvSpPr txBox="1"/>
          <p:nvPr/>
        </p:nvSpPr>
        <p:spPr>
          <a:xfrm>
            <a:off x="6895681" y="6044653"/>
            <a:ext cx="6094324" cy="307777"/>
          </a:xfrm>
          <a:prstGeom prst="rect">
            <a:avLst/>
          </a:prstGeom>
          <a:noFill/>
        </p:spPr>
        <p:txBody>
          <a:bodyPr wrap="square">
            <a:spAutoFit/>
          </a:bodyPr>
          <a:lstStyle/>
          <a:p>
            <a:r>
              <a:rPr lang="en-US"/>
              <a:t>Bundle all your JavaScript files into one single file</a:t>
            </a:r>
          </a:p>
        </p:txBody>
      </p:sp>
    </p:spTree>
    <p:extLst>
      <p:ext uri="{BB962C8B-B14F-4D97-AF65-F5344CB8AC3E}">
        <p14:creationId xmlns:p14="http://schemas.microsoft.com/office/powerpoint/2010/main" val="332520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CBCF-7DBF-4DD5-8C7F-4CA6B7FFFC83}"/>
              </a:ext>
            </a:extLst>
          </p:cNvPr>
          <p:cNvSpPr>
            <a:spLocks noGrp="1"/>
          </p:cNvSpPr>
          <p:nvPr>
            <p:ph type="title"/>
          </p:nvPr>
        </p:nvSpPr>
        <p:spPr/>
        <p:txBody>
          <a:bodyPr/>
          <a:lstStyle/>
          <a:p>
            <a:r>
              <a:rPr lang="en-US"/>
              <a:t>What is lazy API?</a:t>
            </a:r>
          </a:p>
        </p:txBody>
      </p:sp>
      <p:sp>
        <p:nvSpPr>
          <p:cNvPr id="3" name="Text Placeholder 2">
            <a:extLst>
              <a:ext uri="{FF2B5EF4-FFF2-40B4-BE49-F238E27FC236}">
                <a16:creationId xmlns:a16="http://schemas.microsoft.com/office/drawing/2014/main" id="{8D139B32-F98D-4325-BCD4-DBB7B68DBC9E}"/>
              </a:ext>
            </a:extLst>
          </p:cNvPr>
          <p:cNvSpPr>
            <a:spLocks noGrp="1"/>
          </p:cNvSpPr>
          <p:nvPr>
            <p:ph type="body" idx="1"/>
          </p:nvPr>
        </p:nvSpPr>
        <p:spPr>
          <a:xfrm>
            <a:off x="838200" y="1535810"/>
            <a:ext cx="10515600" cy="4944889"/>
          </a:xfrm>
        </p:spPr>
        <p:txBody>
          <a:bodyPr/>
          <a:lstStyle/>
          <a:p>
            <a:pPr algn="just"/>
            <a:r>
              <a:rPr lang="en-US"/>
              <a:t>Lazy loading is a component or a part of code must get loaded when it is required. It is also referred to as </a:t>
            </a:r>
            <a:r>
              <a:rPr lang="en-US" b="1"/>
              <a:t>code splitting </a:t>
            </a:r>
            <a:r>
              <a:rPr lang="en-US"/>
              <a:t>and </a:t>
            </a:r>
            <a:r>
              <a:rPr lang="en-US" b="1"/>
              <a:t>data fetching</a:t>
            </a:r>
            <a:r>
              <a:rPr lang="en-US"/>
              <a:t>.</a:t>
            </a:r>
          </a:p>
          <a:p>
            <a:pPr algn="just"/>
            <a:r>
              <a:rPr lang="en-US"/>
              <a:t>There are two pieces involved with using the new lazy() API in React. </a:t>
            </a:r>
          </a:p>
          <a:p>
            <a:pPr lvl="1" algn="just"/>
            <a:r>
              <a:rPr lang="en-US"/>
              <a:t>First, there's bundling components into their own separate files so that they can be downloaded by the browser separately from other parts of the application. </a:t>
            </a:r>
          </a:p>
          <a:p>
            <a:pPr lvl="1" algn="just"/>
            <a:r>
              <a:rPr lang="en-US"/>
              <a:t>Second, once you have created the bundles, you can build React components that are lazy – they don't download anything until the first time they're rendered.</a:t>
            </a:r>
          </a:p>
        </p:txBody>
      </p:sp>
      <p:sp>
        <p:nvSpPr>
          <p:cNvPr id="4" name="Slide Number Placeholder 3">
            <a:extLst>
              <a:ext uri="{FF2B5EF4-FFF2-40B4-BE49-F238E27FC236}">
                <a16:creationId xmlns:a16="http://schemas.microsoft.com/office/drawing/2014/main" id="{C1E4F314-D6ED-44DA-B465-D07746959D16}"/>
              </a:ext>
            </a:extLst>
          </p:cNvPr>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72199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B4A9-4973-4506-AF86-2B7BDE86CEA8}"/>
              </a:ext>
            </a:extLst>
          </p:cNvPr>
          <p:cNvSpPr>
            <a:spLocks noGrp="1"/>
          </p:cNvSpPr>
          <p:nvPr>
            <p:ph type="title"/>
          </p:nvPr>
        </p:nvSpPr>
        <p:spPr/>
        <p:txBody>
          <a:bodyPr/>
          <a:lstStyle/>
          <a:p>
            <a:r>
              <a:rPr lang="en-US"/>
              <a:t>How to use React.lazy</a:t>
            </a:r>
          </a:p>
        </p:txBody>
      </p:sp>
      <p:sp>
        <p:nvSpPr>
          <p:cNvPr id="3" name="Text Placeholder 2">
            <a:extLst>
              <a:ext uri="{FF2B5EF4-FFF2-40B4-BE49-F238E27FC236}">
                <a16:creationId xmlns:a16="http://schemas.microsoft.com/office/drawing/2014/main" id="{C39A5DD2-D2E0-4386-9FE7-137F85C6BA13}"/>
              </a:ext>
            </a:extLst>
          </p:cNvPr>
          <p:cNvSpPr>
            <a:spLocks noGrp="1"/>
          </p:cNvSpPr>
          <p:nvPr>
            <p:ph type="body" idx="1"/>
          </p:nvPr>
        </p:nvSpPr>
        <p:spPr/>
        <p:txBody>
          <a:bodyPr>
            <a:normAutofit/>
          </a:bodyPr>
          <a:lstStyle/>
          <a:p>
            <a:r>
              <a:rPr lang="en-US" sz="2400"/>
              <a:t>Step 1: Change the import to React.lazy</a:t>
            </a:r>
          </a:p>
          <a:p>
            <a:pPr marL="114300" indent="0">
              <a:buNone/>
            </a:pPr>
            <a:endParaRPr lang="en-US" sz="2400"/>
          </a:p>
          <a:p>
            <a:pPr marL="114300" indent="0" algn="just">
              <a:buNone/>
            </a:pPr>
            <a:r>
              <a:rPr lang="en-US" sz="2400"/>
              <a:t>You can't use named exports with React.lazy. So something like the following won't work:</a:t>
            </a:r>
          </a:p>
          <a:p>
            <a:pPr marL="114300" indent="0">
              <a:buNone/>
            </a:pPr>
            <a:endParaRPr lang="en-US" sz="2400"/>
          </a:p>
          <a:p>
            <a:r>
              <a:rPr lang="en-US" sz="2400"/>
              <a:t>Step 2: Wrap the component in React Suspense</a:t>
            </a:r>
          </a:p>
          <a:p>
            <a:pPr lvl="1"/>
            <a:r>
              <a:rPr lang="en-US" sz="2000"/>
              <a:t>Any lazy-loaded component needs to be wrapped in React's Suspense component.</a:t>
            </a:r>
          </a:p>
        </p:txBody>
      </p:sp>
      <p:sp>
        <p:nvSpPr>
          <p:cNvPr id="4" name="Slide Number Placeholder 3">
            <a:extLst>
              <a:ext uri="{FF2B5EF4-FFF2-40B4-BE49-F238E27FC236}">
                <a16:creationId xmlns:a16="http://schemas.microsoft.com/office/drawing/2014/main" id="{975D8DE1-6174-4394-91D6-D65CB2F4D543}"/>
              </a:ext>
            </a:extLst>
          </p:cNvPr>
          <p:cNvSpPr>
            <a:spLocks noGrp="1"/>
          </p:cNvSpPr>
          <p:nvPr>
            <p:ph type="sldNum" idx="12"/>
          </p:nvPr>
        </p:nvSpPr>
        <p:spPr/>
        <p:txBody>
          <a:bodyPr/>
          <a:lstStyle/>
          <a:p>
            <a:fld id="{00000000-1234-1234-1234-123412341234}" type="slidenum">
              <a:rPr lang="en-US" smtClean="0"/>
              <a:pPr/>
              <a:t>5</a:t>
            </a:fld>
            <a:endParaRPr lang="en-US"/>
          </a:p>
        </p:txBody>
      </p:sp>
      <p:sp>
        <p:nvSpPr>
          <p:cNvPr id="6" name="TextBox 5">
            <a:extLst>
              <a:ext uri="{FF2B5EF4-FFF2-40B4-BE49-F238E27FC236}">
                <a16:creationId xmlns:a16="http://schemas.microsoft.com/office/drawing/2014/main" id="{65D16988-00FD-4901-975D-C2C706C789B7}"/>
              </a:ext>
            </a:extLst>
          </p:cNvPr>
          <p:cNvSpPr txBox="1"/>
          <p:nvPr/>
        </p:nvSpPr>
        <p:spPr>
          <a:xfrm>
            <a:off x="1379136" y="1969945"/>
            <a:ext cx="6094324" cy="461665"/>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a:t>
            </a:r>
          </a:p>
          <a:p>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4EC9B0"/>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lazy</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import</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B784E30-F082-46F7-8E9B-0124BD9A421A}"/>
              </a:ext>
            </a:extLst>
          </p:cNvPr>
          <p:cNvSpPr txBox="1"/>
          <p:nvPr/>
        </p:nvSpPr>
        <p:spPr>
          <a:xfrm>
            <a:off x="1379136" y="3198285"/>
            <a:ext cx="6094324" cy="461665"/>
          </a:xfrm>
          <a:prstGeom prst="rect">
            <a:avLst/>
          </a:prstGeom>
          <a:solidFill>
            <a:schemeClr val="tx1"/>
          </a:solidFill>
        </p:spPr>
        <p:txBody>
          <a:bodyPr wrap="square">
            <a:spAutoFit/>
          </a:bodyPr>
          <a:lstStyle/>
          <a:p>
            <a:r>
              <a:rPr lang="en-US" sz="1200" b="0">
                <a:solidFill>
                  <a:srgbClr val="6A9955"/>
                </a:solidFill>
                <a:effectLst/>
                <a:latin typeface="Consolas" panose="020B0609020204030204" pitchFamily="49" charset="0"/>
              </a:rPr>
              <a:t>// THAT DOESN'T WORK</a:t>
            </a:r>
            <a:endParaRPr lang="en-US" sz="1200" b="0">
              <a:solidFill>
                <a:srgbClr val="CCCCCC"/>
              </a:solidFill>
              <a:effectLst/>
              <a:latin typeface="Consolas" panose="020B0609020204030204" pitchFamily="49" charset="0"/>
            </a:endParaRPr>
          </a:p>
          <a:p>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 </a:t>
            </a:r>
            <a:r>
              <a:rPr lang="en-US" sz="1200" b="0">
                <a:solidFill>
                  <a:srgbClr val="4FC1FF"/>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 }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4EC9B0"/>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lazy</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import</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C4C4758B-872C-42F1-AEE5-64626EC231A1}"/>
              </a:ext>
            </a:extLst>
          </p:cNvPr>
          <p:cNvSpPr txBox="1"/>
          <p:nvPr/>
        </p:nvSpPr>
        <p:spPr>
          <a:xfrm>
            <a:off x="1379136" y="4509596"/>
            <a:ext cx="6094324" cy="1815882"/>
          </a:xfrm>
          <a:prstGeom prst="rect">
            <a:avLst/>
          </a:prstGeom>
          <a:solidFill>
            <a:schemeClr val="tx1"/>
          </a:solidFill>
        </p:spPr>
        <p:txBody>
          <a:bodyPr wrap="square">
            <a:spAutoFit/>
          </a:bodyPr>
          <a:lstStyle/>
          <a:p>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4EC9B0"/>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lazy</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import</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Suspense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fallback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span</a:t>
            </a:r>
            <a:r>
              <a:rPr lang="en-US" sz="1200" b="0">
                <a:solidFill>
                  <a:srgbClr val="808080"/>
                </a:solidFill>
                <a:effectLst/>
                <a:latin typeface="Consolas" panose="020B0609020204030204" pitchFamily="49" charset="0"/>
              </a:rPr>
              <a:t>&gt;</a:t>
            </a:r>
            <a:r>
              <a:rPr lang="en-US" sz="1200" b="0">
                <a:solidFill>
                  <a:srgbClr val="D4D4D4"/>
                </a:solidFill>
                <a:effectLst/>
                <a:latin typeface="Consolas" panose="020B0609020204030204" pitchFamily="49" charset="0"/>
              </a:rPr>
              <a:t>Loading...</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span</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MyComponent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Suspense</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33377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9AA4-568D-4320-8161-C12372EB7542}"/>
              </a:ext>
            </a:extLst>
          </p:cNvPr>
          <p:cNvSpPr>
            <a:spLocks noGrp="1"/>
          </p:cNvSpPr>
          <p:nvPr>
            <p:ph type="title"/>
          </p:nvPr>
        </p:nvSpPr>
        <p:spPr/>
        <p:txBody>
          <a:bodyPr/>
          <a:lstStyle/>
          <a:p>
            <a:r>
              <a:rPr lang="en-US"/>
              <a:t>Simulating latency</a:t>
            </a:r>
          </a:p>
        </p:txBody>
      </p:sp>
      <p:sp>
        <p:nvSpPr>
          <p:cNvPr id="3" name="Text Placeholder 2">
            <a:extLst>
              <a:ext uri="{FF2B5EF4-FFF2-40B4-BE49-F238E27FC236}">
                <a16:creationId xmlns:a16="http://schemas.microsoft.com/office/drawing/2014/main" id="{B0D3C383-2217-48FE-899C-2C415B6DF233}"/>
              </a:ext>
            </a:extLst>
          </p:cNvPr>
          <p:cNvSpPr>
            <a:spLocks noGrp="1"/>
          </p:cNvSpPr>
          <p:nvPr>
            <p:ph type="body" idx="1"/>
          </p:nvPr>
        </p:nvSpPr>
        <p:spPr>
          <a:xfrm>
            <a:off x="838200" y="1535811"/>
            <a:ext cx="6828692" cy="4351338"/>
          </a:xfrm>
        </p:spPr>
        <p:txBody>
          <a:bodyPr>
            <a:normAutofit/>
          </a:bodyPr>
          <a:lstStyle/>
          <a:p>
            <a:pPr algn="just"/>
            <a:r>
              <a:rPr lang="en-US"/>
              <a:t>The whole idea with the lazy() and Suspense APIs is to provide a better user experience for both of the following: </a:t>
            </a:r>
          </a:p>
          <a:p>
            <a:pPr lvl="1" algn="just"/>
            <a:r>
              <a:rPr lang="en-US"/>
              <a:t>The initial load, by splitting code into bundles so that the whole app doesn't have to be downloaded upfront.</a:t>
            </a:r>
          </a:p>
          <a:p>
            <a:pPr lvl="1" algn="just"/>
            <a:r>
              <a:rPr lang="en-US"/>
              <a:t>Providing consistent fallback content while code bundles load.</a:t>
            </a:r>
          </a:p>
        </p:txBody>
      </p:sp>
      <p:sp>
        <p:nvSpPr>
          <p:cNvPr id="4" name="Slide Number Placeholder 3">
            <a:extLst>
              <a:ext uri="{FF2B5EF4-FFF2-40B4-BE49-F238E27FC236}">
                <a16:creationId xmlns:a16="http://schemas.microsoft.com/office/drawing/2014/main" id="{A33CC153-7DA3-446E-A579-109E2860CE35}"/>
              </a:ext>
            </a:extLst>
          </p:cNvPr>
          <p:cNvSpPr>
            <a:spLocks noGrp="1"/>
          </p:cNvSpPr>
          <p:nvPr>
            <p:ph type="sldNum" idx="12"/>
          </p:nvPr>
        </p:nvSpPr>
        <p:spPr/>
        <p:txBody>
          <a:bodyPr/>
          <a:lstStyle/>
          <a:p>
            <a:fld id="{00000000-1234-1234-1234-123412341234}" type="slidenum">
              <a:rPr lang="en-US" smtClean="0"/>
              <a:pPr/>
              <a:t>6</a:t>
            </a:fld>
            <a:endParaRPr lang="en-US"/>
          </a:p>
        </p:txBody>
      </p:sp>
      <p:sp>
        <p:nvSpPr>
          <p:cNvPr id="6" name="TextBox 5">
            <a:extLst>
              <a:ext uri="{FF2B5EF4-FFF2-40B4-BE49-F238E27FC236}">
                <a16:creationId xmlns:a16="http://schemas.microsoft.com/office/drawing/2014/main" id="{588BD7D4-CE5A-47CF-8536-36B8E0CE0C2D}"/>
              </a:ext>
            </a:extLst>
          </p:cNvPr>
          <p:cNvSpPr txBox="1"/>
          <p:nvPr/>
        </p:nvSpPr>
        <p:spPr>
          <a:xfrm>
            <a:off x="7824413" y="1314403"/>
            <a:ext cx="4177603" cy="5047536"/>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Suspense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MyFeature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React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lazy</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all</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import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3000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m</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h1</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My Page</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h1</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MyFeature</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28844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0E41-444C-40A5-B56A-01C433F685B6}"/>
              </a:ext>
            </a:extLst>
          </p:cNvPr>
          <p:cNvSpPr>
            <a:spLocks noGrp="1"/>
          </p:cNvSpPr>
          <p:nvPr>
            <p:ph type="title"/>
          </p:nvPr>
        </p:nvSpPr>
        <p:spPr/>
        <p:txBody>
          <a:bodyPr/>
          <a:lstStyle/>
          <a:p>
            <a:r>
              <a:rPr lang="en-US"/>
              <a:t>Dynamic imports and bundles</a:t>
            </a:r>
          </a:p>
        </p:txBody>
      </p:sp>
      <p:sp>
        <p:nvSpPr>
          <p:cNvPr id="3" name="Text Placeholder 2">
            <a:extLst>
              <a:ext uri="{FF2B5EF4-FFF2-40B4-BE49-F238E27FC236}">
                <a16:creationId xmlns:a16="http://schemas.microsoft.com/office/drawing/2014/main" id="{1BD4C1B6-E2C3-459F-AFBD-7A4F3DE95356}"/>
              </a:ext>
            </a:extLst>
          </p:cNvPr>
          <p:cNvSpPr>
            <a:spLocks noGrp="1"/>
          </p:cNvSpPr>
          <p:nvPr>
            <p:ph type="body" idx="1"/>
          </p:nvPr>
        </p:nvSpPr>
        <p:spPr/>
        <p:txBody>
          <a:bodyPr>
            <a:normAutofit/>
          </a:bodyPr>
          <a:lstStyle/>
          <a:p>
            <a:pPr algn="just">
              <a:lnSpc>
                <a:spcPct val="100000"/>
              </a:lnSpc>
            </a:pPr>
            <a:r>
              <a:rPr lang="en-US"/>
              <a:t>Dynamic imports allow you to dynamically load JavaScript modules at runtime. </a:t>
            </a:r>
          </a:p>
          <a:p>
            <a:pPr algn="just">
              <a:lnSpc>
                <a:spcPct val="100000"/>
              </a:lnSpc>
            </a:pPr>
            <a:r>
              <a:rPr lang="en-US"/>
              <a:t>This improves the performance and page loading speed of the application, especially when there are elements or features that are not necessary to be loaded upfront. </a:t>
            </a:r>
          </a:p>
          <a:p>
            <a:pPr algn="just">
              <a:lnSpc>
                <a:spcPct val="100000"/>
              </a:lnSpc>
            </a:pPr>
            <a:r>
              <a:rPr lang="en-US"/>
              <a:t>Bundles are collections of JavaScript source code files that are bundled together into a single file or a group of files, used to load and run an application.</a:t>
            </a:r>
          </a:p>
        </p:txBody>
      </p:sp>
      <p:sp>
        <p:nvSpPr>
          <p:cNvPr id="4" name="Slide Number Placeholder 3">
            <a:extLst>
              <a:ext uri="{FF2B5EF4-FFF2-40B4-BE49-F238E27FC236}">
                <a16:creationId xmlns:a16="http://schemas.microsoft.com/office/drawing/2014/main" id="{CF23943C-C579-4797-9428-F2F6F79D42DF}"/>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336161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8D7B-8FE3-4DFB-8641-0F7359869608}"/>
              </a:ext>
            </a:extLst>
          </p:cNvPr>
          <p:cNvSpPr>
            <a:spLocks noGrp="1"/>
          </p:cNvSpPr>
          <p:nvPr>
            <p:ph type="title"/>
          </p:nvPr>
        </p:nvSpPr>
        <p:spPr/>
        <p:txBody>
          <a:bodyPr/>
          <a:lstStyle/>
          <a:p>
            <a:r>
              <a:rPr lang="en-US"/>
              <a:t>Dynamic imports and bundles – cont’d</a:t>
            </a:r>
          </a:p>
        </p:txBody>
      </p:sp>
      <p:sp>
        <p:nvSpPr>
          <p:cNvPr id="3" name="Text Placeholder 2">
            <a:extLst>
              <a:ext uri="{FF2B5EF4-FFF2-40B4-BE49-F238E27FC236}">
                <a16:creationId xmlns:a16="http://schemas.microsoft.com/office/drawing/2014/main" id="{BDD973B8-8F48-4805-B8D9-6020FB78736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2363C6-F2A8-4085-AC62-029729679319}"/>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6" name="TextBox 5">
            <a:extLst>
              <a:ext uri="{FF2B5EF4-FFF2-40B4-BE49-F238E27FC236}">
                <a16:creationId xmlns:a16="http://schemas.microsoft.com/office/drawing/2014/main" id="{45DBBB3A-6926-4E47-A41B-50AF68288F06}"/>
              </a:ext>
            </a:extLst>
          </p:cNvPr>
          <p:cNvSpPr txBox="1"/>
          <p:nvPr/>
        </p:nvSpPr>
        <p:spPr>
          <a:xfrm>
            <a:off x="838200" y="3372157"/>
            <a:ext cx="10404036" cy="2893100"/>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MyComponent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setMyComponent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React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useState</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null</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React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useEffect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import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module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setMyComponent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module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default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MyComponent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B67D2E4-8C9B-4F12-B8CC-69211E8E0508}"/>
              </a:ext>
            </a:extLst>
          </p:cNvPr>
          <p:cNvSpPr txBox="1"/>
          <p:nvPr/>
        </p:nvSpPr>
        <p:spPr>
          <a:xfrm>
            <a:off x="838200" y="1535811"/>
            <a:ext cx="6094324" cy="1600438"/>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as</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MyComponent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My Component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EB163961-290C-4739-8A0D-A74C69A2B115}"/>
              </a:ext>
            </a:extLst>
          </p:cNvPr>
          <p:cNvPicPr>
            <a:picLocks noChangeAspect="1"/>
          </p:cNvPicPr>
          <p:nvPr/>
        </p:nvPicPr>
        <p:blipFill>
          <a:blip r:embed="rId2"/>
          <a:stretch>
            <a:fillRect/>
          </a:stretch>
        </p:blipFill>
        <p:spPr>
          <a:xfrm>
            <a:off x="7329277" y="1636293"/>
            <a:ext cx="3912959" cy="11973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776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2903-80DA-4572-8011-EB965F028858}"/>
              </a:ext>
            </a:extLst>
          </p:cNvPr>
          <p:cNvSpPr>
            <a:spLocks noGrp="1"/>
          </p:cNvSpPr>
          <p:nvPr>
            <p:ph type="title"/>
          </p:nvPr>
        </p:nvSpPr>
        <p:spPr/>
        <p:txBody>
          <a:bodyPr/>
          <a:lstStyle/>
          <a:p>
            <a:r>
              <a:rPr lang="en-US"/>
              <a:t>Making components lazy</a:t>
            </a:r>
          </a:p>
        </p:txBody>
      </p:sp>
      <p:sp>
        <p:nvSpPr>
          <p:cNvPr id="3" name="Text Placeholder 2">
            <a:extLst>
              <a:ext uri="{FF2B5EF4-FFF2-40B4-BE49-F238E27FC236}">
                <a16:creationId xmlns:a16="http://schemas.microsoft.com/office/drawing/2014/main" id="{5BBFF1AD-59E6-462C-9910-32381DB6CD84}"/>
              </a:ext>
            </a:extLst>
          </p:cNvPr>
          <p:cNvSpPr>
            <a:spLocks noGrp="1"/>
          </p:cNvSpPr>
          <p:nvPr>
            <p:ph type="body" idx="1"/>
          </p:nvPr>
        </p:nvSpPr>
        <p:spPr/>
        <p:txBody>
          <a:bodyPr/>
          <a:lstStyle/>
          <a:p>
            <a:r>
              <a:rPr lang="en-US"/>
              <a:t>Instead of manually handling the promise returned by import() by returning the default export and setting state. </a:t>
            </a:r>
          </a:p>
          <a:p>
            <a:r>
              <a:rPr lang="en-US"/>
              <a:t>This function takes a function that returns an import() promise.</a:t>
            </a:r>
          </a:p>
        </p:txBody>
      </p:sp>
      <p:sp>
        <p:nvSpPr>
          <p:cNvPr id="4" name="Slide Number Placeholder 3">
            <a:extLst>
              <a:ext uri="{FF2B5EF4-FFF2-40B4-BE49-F238E27FC236}">
                <a16:creationId xmlns:a16="http://schemas.microsoft.com/office/drawing/2014/main" id="{E94B8927-6556-4672-8DD8-B205E496A0BD}"/>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6" name="TextBox 5">
            <a:extLst>
              <a:ext uri="{FF2B5EF4-FFF2-40B4-BE49-F238E27FC236}">
                <a16:creationId xmlns:a16="http://schemas.microsoft.com/office/drawing/2014/main" id="{F3BA9E56-7563-46AA-B69C-90D20C69136B}"/>
              </a:ext>
            </a:extLst>
          </p:cNvPr>
          <p:cNvSpPr txBox="1"/>
          <p:nvPr/>
        </p:nvSpPr>
        <p:spPr>
          <a:xfrm>
            <a:off x="1449474" y="3289630"/>
            <a:ext cx="4646526" cy="2677656"/>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Suspense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MyComponent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Suspense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fallback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"loading..."</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MyComponent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Suspense</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56637820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11095</TotalTime>
  <Words>2871</Words>
  <Application>Microsoft Office PowerPoint</Application>
  <PresentationFormat>Widescreen</PresentationFormat>
  <Paragraphs>330</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Code Splitting Using Lazy Components and Suspense</vt:lpstr>
      <vt:lpstr>Objectives </vt:lpstr>
      <vt:lpstr>Introduction to Code Splitting</vt:lpstr>
      <vt:lpstr>What is lazy API?</vt:lpstr>
      <vt:lpstr>How to use React.lazy</vt:lpstr>
      <vt:lpstr>Simulating latency</vt:lpstr>
      <vt:lpstr>Dynamic imports and bundles</vt:lpstr>
      <vt:lpstr>Dynamic imports and bundles – cont’d</vt:lpstr>
      <vt:lpstr>Making components lazy</vt:lpstr>
      <vt:lpstr>Using the Suspense component</vt:lpstr>
      <vt:lpstr>Props for Suspense Component</vt:lpstr>
      <vt:lpstr>Display a fallback while the content is loading</vt:lpstr>
      <vt:lpstr>Revealing content together at once</vt:lpstr>
      <vt:lpstr>Working with spinner fallbacks</vt:lpstr>
      <vt:lpstr>Working with spinner fallbacks – cont’d</vt:lpstr>
      <vt:lpstr>Avoiding lazy components</vt:lpstr>
      <vt:lpstr>Avoiding lazy components – cont’d</vt:lpstr>
      <vt:lpstr>Exploring lazy pages and routes</vt:lpstr>
      <vt:lpstr>Exploring lazy pages and routes – cont’d</vt:lpstr>
      <vt:lpstr>Exploring lazy pages and routes – cont’d</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400</cp:revision>
  <dcterms:created xsi:type="dcterms:W3CDTF">2021-01-25T08:25:31Z</dcterms:created>
  <dcterms:modified xsi:type="dcterms:W3CDTF">2023-12-06T01:40:24Z</dcterms:modified>
</cp:coreProperties>
</file>