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511" r:id="rId28"/>
    <p:sldId id="32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0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title`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F6B4E-AE1A-4408-93EE-E22F48914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FAA16-2D44-4B91-8797-A46F38163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52893" y="82267"/>
            <a:ext cx="900907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usion.food/dishes/1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new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nfusion.food/dishes/45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feedbac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461739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Client-Server Communication</a:t>
            </a:r>
          </a:p>
        </p:txBody>
      </p:sp>
      <p:pic>
        <p:nvPicPr>
          <p:cNvPr id="1026" name="Picture 2" descr="Khóa học React JS - Lập trình Front-end theo xu thế mới">
            <a:extLst>
              <a:ext uri="{FF2B5EF4-FFF2-40B4-BE49-F238E27FC236}">
                <a16:creationId xmlns:a16="http://schemas.microsoft.com/office/drawing/2014/main" id="{72EBDB5F-69A6-4895-9C85-F91D18D1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73" y="847541"/>
            <a:ext cx="2359653" cy="17743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663191" y="550408"/>
            <a:ext cx="1140031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Response Codes (Main ones)</a:t>
            </a:r>
            <a:endParaRPr/>
          </a:p>
        </p:txBody>
      </p:sp>
      <p:graphicFrame>
        <p:nvGraphicFramePr>
          <p:cNvPr id="157" name="Google Shape;157;p10"/>
          <p:cNvGraphicFramePr/>
          <p:nvPr/>
        </p:nvGraphicFramePr>
        <p:xfrm>
          <a:off x="4030979" y="1747814"/>
          <a:ext cx="4130025" cy="4384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Moved Permanently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Modified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Request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Unauthorized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Forbidden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Found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Unprocessable Entry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Server Error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Version Not Supported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683287" y="527050"/>
            <a:ext cx="11390263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Response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Server may send back data in a specific format: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eXtensible Markup Language (XML)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Javascript Object Notation (JSON)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663191" y="527050"/>
            <a:ext cx="1140031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Object Notation (JSON)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743578" y="1549400"/>
            <a:ext cx="10936358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http://www.json.org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Lightweight data interchange format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Language independent *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Self-describing and easy to understand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673239" y="545625"/>
            <a:ext cx="11410359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Object Notation (JSON)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548132" y="1630431"/>
            <a:ext cx="4097020" cy="17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structured as: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488315" lvl="1" indent="-28575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 name/value pairs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 of values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5295480" y="1763054"/>
            <a:ext cx="5835815" cy="454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"promotions": [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0,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160718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"name": "Weekend Grand Buffet",  "image": "images/buffet.png",  "label": "New",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"price": "19.99",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"description": "Featuring mouthwatering combinations . . . 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/>
        </p:nvSpPr>
        <p:spPr>
          <a:xfrm>
            <a:off x="954024" y="1405128"/>
            <a:ext cx="10283952" cy="2447544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000" b="1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Representational State Transfer </a:t>
            </a:r>
            <a:endParaRPr sz="120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000" b="1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(REST)</a:t>
            </a:r>
            <a:endParaRPr sz="4000" b="1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683288" y="600650"/>
            <a:ext cx="11370166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 Services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4488" lvl="0" indent="-3444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A system designed to support interoperability of systems connected over a network</a:t>
            </a:r>
            <a:endParaRPr/>
          </a:p>
          <a:p>
            <a:pPr marL="685800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Service oriented architecture (SOA)</a:t>
            </a:r>
            <a:endParaRPr/>
          </a:p>
          <a:p>
            <a:pPr marL="685800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 standardized way of integrating web-based applications using open standards operating over the  Internet</a:t>
            </a:r>
            <a:endParaRPr/>
          </a:p>
          <a:p>
            <a:pPr marL="344488" lvl="0" indent="-34448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Two common approaches used in practice:</a:t>
            </a:r>
            <a:endParaRPr/>
          </a:p>
          <a:p>
            <a:pPr marL="685800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SOAP (Simple Object Access Protocol) based services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WSDL (Web Services Description Language)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XML based</a:t>
            </a:r>
            <a:endParaRPr/>
          </a:p>
          <a:p>
            <a:pPr marL="685800" lvl="1" indent="-3413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REST (Representational State Transfer)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Web standards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Exchange of data using either XML or JSON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Simpler compared to SOAP, WSDL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673239" y="564992"/>
            <a:ext cx="1140031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Representational State Transfer (REST)</a:t>
            </a:r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style of software architecture for distributed hypermedia systems such as the World Wide Web.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Introduced in the doctoral dissertation of Roy Fielding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One of the principal authors of the HTTP specification.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collection of network architecture principles which  outline how resources are defined and addressed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673239" y="534847"/>
            <a:ext cx="11390263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Representational State Transfer (REST)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Four basic design principles: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HTTP methods explicitly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Be stateless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Expose directory structure-like URIs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Transfer using XML, JavaScript Object Notation (JSON),  or both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683288" y="570505"/>
            <a:ext cx="1138021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REST and HTTP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The motivation for REST was to capture the characteristics of the  Web that made the Web successful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URI (Uniform Resource Indicator) Addressable resources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 Protocol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Make a Request – Receive Response – Display Response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Exploits the use of the HTTP protocol beyond HTTP POST and HTTP  GET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 PUT, HTTP DELETE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Preserve Idempotence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663191" y="590602"/>
            <a:ext cx="1138021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REST Concepts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11EC6-1BD4-464E-84D3-260311B9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70" y="1563405"/>
            <a:ext cx="6796179" cy="44857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/>
              <a:t>Set up a simple server that makes data available for clients</a:t>
            </a:r>
          </a:p>
          <a:p>
            <a:pPr algn="just"/>
            <a:r>
              <a:rPr lang="en-US" sz="2400"/>
              <a:t>Access the data from the server using a browser</a:t>
            </a:r>
          </a:p>
          <a:p>
            <a:pPr algn="just"/>
            <a:r>
              <a:rPr lang="en-US" sz="2400"/>
              <a:t>Use the json-server as a simple static web server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663190" y="527050"/>
            <a:ext cx="11390263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The key abstraction of information in REST is a resource.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resource is a conceptual mapping to a set of entities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Any information that can be named can be a resource: a document or image, a  temporal service (e.g. "today's weather in Hong Kong"), a collection of other  resources, a non-virtual object (e.g. a person), and so on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Represented with a global identifier (URI in HTTP)</a:t>
            </a:r>
            <a:endParaRPr/>
          </a:p>
          <a:p>
            <a:pPr marL="344487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https://api.example.com/id/123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653142" y="527050"/>
            <a:ext cx="1140031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Naming Resources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REST uses URI to identify resources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https://api.example.com/id/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https://api.example.com/id/123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https://api.example.com/News/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https://api.example.com/Notication/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https://api.example.com/Notication/123</a:t>
            </a:r>
            <a:endParaRPr/>
          </a:p>
          <a:p>
            <a:pPr marL="344488" lvl="0" indent="-344488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As you traverse the path from more generic to more specific, you are navigating the data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Directory structure to identify resources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683287" y="527050"/>
            <a:ext cx="11360118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Verbs</a:t>
            </a:r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Represent the actions to be performed on resources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Corresponding to the CRUD operations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GET =&gt; READ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POST =&gt; CREATE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PUT =&gt; UPDATE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DELETE =&gt; DELETE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663190" y="527050"/>
            <a:ext cx="11390263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GET</a:t>
            </a: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Used by clients to request for information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Issuing a GET request transfers the data from the  server to the client in some representation (XML, JSON)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GET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https://api.example.com/news/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Retrieve all news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GET </a:t>
            </a:r>
            <a:r>
              <a:rPr lang="en-US" u="sng">
                <a:solidFill>
                  <a:schemeClr val="hlink"/>
                </a:solidFill>
              </a:rPr>
              <a:t>https://apt.example/n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ews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/452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Retrieve information about the specific news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673240" y="580554"/>
            <a:ext cx="1138021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PUT, HTTP POST, HTTP DELETE</a:t>
            </a: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HTTP POST creates a resource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POST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https://api.example.com/feedback/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Content: {first name, last name, email, comment etc.}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Creates a new feedback with given properties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HTTP PUT updates a resource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PUT </a:t>
            </a:r>
            <a:r>
              <a:rPr lang="en-US" u="sng">
                <a:solidFill>
                  <a:schemeClr val="hlink"/>
                </a:solidFill>
              </a:rPr>
              <a:t>https</a:t>
            </a:r>
            <a:r>
              <a:rPr lang="en-US" sz="2500" u="sng">
                <a:solidFill>
                  <a:schemeClr val="hlink"/>
                </a:solidFill>
              </a:rPr>
              <a:t>://api.example.com/news/123</a:t>
            </a:r>
            <a:endParaRPr sz="2500" u="sng">
              <a:solidFill>
                <a:schemeClr val="hlink"/>
              </a:solidFill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Content: {name, image, description, comments …}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Updates the information about news, e.g., comments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HTTP DELETE removes the resource identified by the URI</a:t>
            </a:r>
            <a:endParaRPr/>
          </a:p>
          <a:p>
            <a:pPr marL="685800" lvl="1" indent="-341313">
              <a:lnSpc>
                <a:spcPct val="150000"/>
              </a:lnSpc>
              <a:buSzPct val="80000"/>
              <a:buFont typeface="Arial"/>
              <a:buChar char="▪"/>
            </a:pPr>
            <a:r>
              <a:rPr lang="en-US"/>
              <a:t>DELETE </a:t>
            </a:r>
            <a:r>
              <a:rPr lang="en-US" u="sng">
                <a:solidFill>
                  <a:schemeClr val="hlink"/>
                </a:solidFill>
              </a:rPr>
              <a:t>https</a:t>
            </a:r>
            <a:r>
              <a:rPr lang="en-US" sz="2400" u="sng">
                <a:solidFill>
                  <a:schemeClr val="hlink"/>
                </a:solidFill>
              </a:rPr>
              <a:t>://api.example.com/news/123</a:t>
            </a: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 the specified news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693337" y="518160"/>
            <a:ext cx="1138021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Representations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7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How data is represented or returned to the client for presentation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Two main formats: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JavaScript Object Notation (JSON)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XML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It is common to have multiple representations of the same  data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Client can request the data in a specific format if supported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723480" y="527050"/>
            <a:ext cx="1132997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Stateless Server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1"/>
          </p:nvPr>
        </p:nvSpPr>
        <p:spPr>
          <a:xfrm>
            <a:off x="723480" y="1549400"/>
            <a:ext cx="10956455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Server side should not track the client state: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Every request is a new request from the client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Client side should track its own state: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E.g., using cookies, client side database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Every request must include sufficient information for  server to serve up the requested information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Client-side MVC setup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76141" y="2092960"/>
            <a:ext cx="9586127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Exercise 26: Setting up a Server using json-server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A7982-2805-497E-8808-4B543368AD9F}"/>
              </a:ext>
            </a:extLst>
          </p:cNvPr>
          <p:cNvSpPr txBox="1"/>
          <p:nvPr/>
        </p:nvSpPr>
        <p:spPr>
          <a:xfrm>
            <a:off x="1509764" y="3700512"/>
            <a:ext cx="9352503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Configure and start a simple server using the json-server module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Configure your server to serve up static web content stored in a folder named </a:t>
            </a:r>
            <a:r>
              <a:rPr lang="en-US" sz="2400" i="1">
                <a:solidFill>
                  <a:srgbClr val="002060"/>
                </a:solidFill>
              </a:rPr>
              <a:t>public</a:t>
            </a:r>
            <a:r>
              <a:rPr lang="en-US" sz="2400">
                <a:solidFill>
                  <a:srgbClr val="00206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347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40" y="1149006"/>
            <a:ext cx="10973736" cy="533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1680"/>
            </a:pPr>
            <a:r>
              <a:rPr lang="en-US"/>
              <a:t>Set up a simple server that makes data available for clients</a:t>
            </a:r>
          </a:p>
          <a:p>
            <a:pPr lvl="1" indent="-457200">
              <a:lnSpc>
                <a:spcPct val="150000"/>
              </a:lnSpc>
              <a:buSzPts val="1680"/>
            </a:pPr>
            <a:r>
              <a:rPr lang="en-US"/>
              <a:t>Access the data from the server using a browser.</a:t>
            </a:r>
          </a:p>
          <a:p>
            <a:pPr lvl="1" indent="-457200">
              <a:lnSpc>
                <a:spcPct val="150000"/>
              </a:lnSpc>
              <a:buSzPts val="1680"/>
            </a:pPr>
            <a:r>
              <a:rPr lang="en-US"/>
              <a:t>Use the json-server as a simple static web server</a:t>
            </a:r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Networking Essentials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55886" y="602195"/>
            <a:ext cx="11329973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Client and Server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655886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Web applications are not stand-alone</a:t>
            </a:r>
            <a:endParaRPr/>
          </a:p>
          <a:p>
            <a:pPr marL="344488" lvl="0" indent="-3444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Many of them have a “Cloud” backend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8E3845-9FDB-44EC-9A83-FDCD403D6465}"/>
              </a:ext>
            </a:extLst>
          </p:cNvPr>
          <p:cNvGrpSpPr/>
          <p:nvPr/>
        </p:nvGrpSpPr>
        <p:grpSpPr>
          <a:xfrm>
            <a:off x="643694" y="2624731"/>
            <a:ext cx="10892420" cy="3441700"/>
            <a:chOff x="258744" y="2735263"/>
            <a:chExt cx="10892420" cy="344170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6964" y="2735263"/>
              <a:ext cx="9474200" cy="344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A3357B-15D0-4486-B003-2DF802876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44" y="3557116"/>
              <a:ext cx="3225948" cy="1949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663191" y="534847"/>
            <a:ext cx="11390262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Client-Server Communication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Network operations cause unexpected </a:t>
            </a:r>
            <a:r>
              <a:rPr lang="en-US" b="1"/>
              <a:t>delays</a:t>
            </a:r>
            <a:endParaRPr b="1"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You need to write applications recognizing the asynchronous nature of communication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 is not instantaneously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683288" y="544897"/>
            <a:ext cx="11508712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Hypertext Transfer Protocol (HTTP)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1197864" y="1649253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 client-server  communications protocol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Allows retrieving inter-linked text documents  (hypertext)</a:t>
            </a:r>
            <a:endParaRPr/>
          </a:p>
          <a:p>
            <a:pPr marL="68580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World Wide Web.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391656" y="1603533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0" lvl="0" indent="-344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653143" y="560456"/>
            <a:ext cx="1138021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Hypertext Transfer Protocol (HTTP)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967" y="1939036"/>
            <a:ext cx="9198065" cy="33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670727" y="580553"/>
            <a:ext cx="10472895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Request Message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627" y="1621028"/>
            <a:ext cx="665480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683288" y="600650"/>
            <a:ext cx="11370166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Response Message</a:t>
            </a: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0" y="1638681"/>
            <a:ext cx="66675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13017</TotalTime>
  <Words>1098</Words>
  <Application>Microsoft Office PowerPoint</Application>
  <PresentationFormat>Widescreen</PresentationFormat>
  <Paragraphs>200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Merriweather Sans</vt:lpstr>
      <vt:lpstr>Noto Sans Symbols</vt:lpstr>
      <vt:lpstr>Office Theme</vt:lpstr>
      <vt:lpstr>Client-Server Communication</vt:lpstr>
      <vt:lpstr>Objectives </vt:lpstr>
      <vt:lpstr>PowerPoint Presentation</vt:lpstr>
      <vt:lpstr>Client and Server</vt:lpstr>
      <vt:lpstr>Client-Server Communication</vt:lpstr>
      <vt:lpstr>Hypertext Transfer Protocol (HTTP)</vt:lpstr>
      <vt:lpstr>Hypertext Transfer Protocol (HTTP)</vt:lpstr>
      <vt:lpstr>HTTP Request Message</vt:lpstr>
      <vt:lpstr>HTTP Response Message</vt:lpstr>
      <vt:lpstr>HTTP Response Codes (Main ones)</vt:lpstr>
      <vt:lpstr>HTTP Response</vt:lpstr>
      <vt:lpstr>Javascript Object Notation (JSON)</vt:lpstr>
      <vt:lpstr>Javascript Object Notation (JSON)</vt:lpstr>
      <vt:lpstr>PowerPoint Presentation</vt:lpstr>
      <vt:lpstr>Web Services</vt:lpstr>
      <vt:lpstr>Representational State Transfer (REST)</vt:lpstr>
      <vt:lpstr>Representational State Transfer (REST)</vt:lpstr>
      <vt:lpstr>REST and HTTP</vt:lpstr>
      <vt:lpstr>REST Concepts</vt:lpstr>
      <vt:lpstr>Resources</vt:lpstr>
      <vt:lpstr>Naming Resources</vt:lpstr>
      <vt:lpstr>Verbs</vt:lpstr>
      <vt:lpstr>HTTP GET</vt:lpstr>
      <vt:lpstr>HTTP PUT, HTTP POST, HTTP DELETE</vt:lpstr>
      <vt:lpstr>Representations</vt:lpstr>
      <vt:lpstr>Stateless Server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with JSX</dc:title>
  <dc:creator>ADMIN</dc:creator>
  <cp:lastModifiedBy>Quang Le Thien Nhat</cp:lastModifiedBy>
  <cp:revision>479</cp:revision>
  <dcterms:created xsi:type="dcterms:W3CDTF">2021-01-25T08:25:31Z</dcterms:created>
  <dcterms:modified xsi:type="dcterms:W3CDTF">2023-12-05T04:03:45Z</dcterms:modified>
</cp:coreProperties>
</file>