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465" r:id="rId4"/>
    <p:sldId id="450" r:id="rId5"/>
    <p:sldId id="451" r:id="rId6"/>
    <p:sldId id="519" r:id="rId7"/>
    <p:sldId id="520" r:id="rId8"/>
    <p:sldId id="521" r:id="rId9"/>
    <p:sldId id="522" r:id="rId10"/>
    <p:sldId id="523" r:id="rId11"/>
    <p:sldId id="524" r:id="rId12"/>
    <p:sldId id="525" r:id="rId13"/>
    <p:sldId id="526" r:id="rId14"/>
    <p:sldId id="527" r:id="rId15"/>
    <p:sldId id="532" r:id="rId16"/>
    <p:sldId id="528" r:id="rId17"/>
    <p:sldId id="529" r:id="rId18"/>
    <p:sldId id="530" r:id="rId19"/>
    <p:sldId id="531" r:id="rId20"/>
    <p:sldId id="511" r:id="rId21"/>
    <p:sldId id="32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Sử dụng Promise giúp giải quyết vấn đề "callback hell" (mã callback lồng sâu) như sau:</a:t>
            </a:r>
          </a:p>
          <a:p>
            <a:pPr algn="l">
              <a:buFont typeface="Arial" panose="020B0604020202020204" pitchFamily="34" charset="0"/>
              <a:buChar char="•"/>
            </a:pPr>
            <a:r>
              <a:rPr lang="vi-VN" b="0" i="0">
                <a:solidFill>
                  <a:srgbClr val="050E17"/>
                </a:solidFill>
                <a:effectLst/>
                <a:latin typeface="-apple-system"/>
              </a:rPr>
              <a:t>Promises có thể được gắn chuỗi (chained) với nhau. Bạn có thể truyền kết quả của một promise cho promise tiếp theo.</a:t>
            </a:r>
          </a:p>
          <a:p>
            <a:pPr algn="l">
              <a:buFont typeface="Arial" panose="020B0604020202020204" pitchFamily="34" charset="0"/>
              <a:buChar char="•"/>
            </a:pPr>
            <a:r>
              <a:rPr lang="vi-VN" b="0" i="0">
                <a:solidFill>
                  <a:srgbClr val="050E17"/>
                </a:solidFill>
                <a:effectLst/>
                <a:latin typeface="-apple-system"/>
              </a:rPr>
              <a:t>Promise có thể trả về ngay:</a:t>
            </a:r>
          </a:p>
          <a:p>
            <a:pPr algn="l">
              <a:buFont typeface="Arial" panose="020B0604020202020204" pitchFamily="34" charset="0"/>
              <a:buNone/>
            </a:pPr>
            <a:r>
              <a:rPr lang="vi-VN" b="0" i="0">
                <a:solidFill>
                  <a:srgbClr val="050E17"/>
                </a:solidFill>
                <a:effectLst/>
                <a:latin typeface="-apple-system"/>
              </a:rPr>
              <a:t>Promise.resolve(result) để trả về kết quả thành công.</a:t>
            </a:r>
          </a:p>
          <a:p>
            <a:pPr algn="l">
              <a:buFont typeface="Arial" panose="020B0604020202020204" pitchFamily="34" charset="0"/>
              <a:buNone/>
            </a:pPr>
            <a:r>
              <a:rPr lang="vi-VN" b="0" i="0">
                <a:solidFill>
                  <a:srgbClr val="050E17"/>
                </a:solidFill>
                <a:effectLst/>
                <a:latin typeface="-apple-system"/>
              </a:rPr>
              <a:t>Promise.reject(error) để trả về lỗi.</a:t>
            </a:r>
          </a:p>
          <a:p>
            <a:pPr algn="l"/>
            <a:r>
              <a:rPr lang="vi-VN" b="0" i="0">
                <a:solidFill>
                  <a:srgbClr val="050E17"/>
                </a:solidFill>
                <a:effectLst/>
                <a:latin typeface="-apple-system"/>
              </a:rPr>
              <a:t>Chained là việc gắn liền, liên kết nhiều promise với nhau.</a:t>
            </a:r>
          </a:p>
          <a:p>
            <a:pPr algn="l"/>
            <a:r>
              <a:rPr lang="vi-VN" b="0" i="0">
                <a:solidFill>
                  <a:srgbClr val="050E17"/>
                </a:solidFill>
                <a:effectLst/>
                <a:latin typeface="-apple-system"/>
              </a:rPr>
              <a:t>Chẳng hạn như ví dụ trên, ta có:</a:t>
            </a:r>
          </a:p>
          <a:p>
            <a:pPr algn="l">
              <a:buFont typeface="Arial" panose="020B0604020202020204" pitchFamily="34" charset="0"/>
              <a:buChar char="•"/>
            </a:pPr>
            <a:r>
              <a:rPr lang="vi-VN" b="0" i="0">
                <a:solidFill>
                  <a:srgbClr val="050E17"/>
                </a:solidFill>
                <a:effectLst/>
                <a:latin typeface="-apple-system"/>
              </a:rPr>
              <a:t>func1() trả về promise.</a:t>
            </a:r>
          </a:p>
          <a:p>
            <a:pPr algn="l">
              <a:buFont typeface="Arial" panose="020B0604020202020204" pitchFamily="34" charset="0"/>
              <a:buChar char="•"/>
            </a:pPr>
            <a:r>
              <a:rPr lang="vi-VN" b="0" i="0">
                <a:solidFill>
                  <a:srgbClr val="050E17"/>
                </a:solidFill>
                <a:effectLst/>
                <a:latin typeface="-apple-system"/>
              </a:rPr>
              <a:t>Sau đó ta dùng .then() để thực thi hàm func2(), hàm này cũng trả về một promise.</a:t>
            </a:r>
          </a:p>
          <a:p>
            <a:pPr algn="l">
              <a:buFont typeface="Arial" panose="020B0604020202020204" pitchFamily="34" charset="0"/>
              <a:buChar char="•"/>
            </a:pPr>
            <a:r>
              <a:rPr lang="vi-VN" b="0" i="0">
                <a:solidFill>
                  <a:srgbClr val="050E17"/>
                </a:solidFill>
                <a:effectLst/>
                <a:latin typeface="-apple-system"/>
              </a:rPr>
              <a:t>Tiếp tục ta dùng .then() nữa để thực thi func3(), ...</a:t>
            </a:r>
          </a:p>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5</a:t>
            </a:fld>
            <a:endParaRPr lang="en-US"/>
          </a:p>
        </p:txBody>
      </p:sp>
    </p:spTree>
    <p:extLst>
      <p:ext uri="{BB962C8B-B14F-4D97-AF65-F5344CB8AC3E}">
        <p14:creationId xmlns:p14="http://schemas.microsoft.com/office/powerpoint/2010/main" val="140177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solidFill>
                  <a:srgbClr val="002060"/>
                </a:solidFill>
                <a:latin typeface="Arial"/>
                <a:ea typeface="Arial"/>
                <a:cs typeface="Arial"/>
                <a:sym typeface="Arial"/>
              </a:rPr>
              <a:t>Fetching and Caching Data</a:t>
            </a: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7E8-F996-4D72-8F03-8C3030641DF7}"/>
              </a:ext>
            </a:extLst>
          </p:cNvPr>
          <p:cNvSpPr>
            <a:spLocks noGrp="1"/>
          </p:cNvSpPr>
          <p:nvPr>
            <p:ph type="title"/>
          </p:nvPr>
        </p:nvSpPr>
        <p:spPr/>
        <p:txBody>
          <a:bodyPr/>
          <a:lstStyle/>
          <a:p>
            <a:r>
              <a:rPr lang="en-US"/>
              <a:t>Where to run async code</a:t>
            </a:r>
          </a:p>
        </p:txBody>
      </p:sp>
      <p:sp>
        <p:nvSpPr>
          <p:cNvPr id="3" name="Text Placeholder 2">
            <a:extLst>
              <a:ext uri="{FF2B5EF4-FFF2-40B4-BE49-F238E27FC236}">
                <a16:creationId xmlns:a16="http://schemas.microsoft.com/office/drawing/2014/main" id="{EF10D6FE-73FA-4343-9131-406B21B7E773}"/>
              </a:ext>
            </a:extLst>
          </p:cNvPr>
          <p:cNvSpPr>
            <a:spLocks noGrp="1"/>
          </p:cNvSpPr>
          <p:nvPr>
            <p:ph type="body" idx="1"/>
          </p:nvPr>
        </p:nvSpPr>
        <p:spPr>
          <a:xfrm>
            <a:off x="838200" y="1535811"/>
            <a:ext cx="5964534" cy="4351338"/>
          </a:xfrm>
        </p:spPr>
        <p:txBody>
          <a:bodyPr/>
          <a:lstStyle/>
          <a:p>
            <a:pPr algn="just"/>
            <a:r>
              <a:rPr lang="en-US"/>
              <a:t>The useEffect hook can be used for fetching a component’s initial data as well as in response to the component receiving new data</a:t>
            </a:r>
          </a:p>
        </p:txBody>
      </p:sp>
      <p:sp>
        <p:nvSpPr>
          <p:cNvPr id="4" name="Slide Number Placeholder 3">
            <a:extLst>
              <a:ext uri="{FF2B5EF4-FFF2-40B4-BE49-F238E27FC236}">
                <a16:creationId xmlns:a16="http://schemas.microsoft.com/office/drawing/2014/main" id="{FABB7C14-EA6F-43EF-8403-7DFCE2A0F5F2}"/>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6" name="TextBox 5">
            <a:extLst>
              <a:ext uri="{FF2B5EF4-FFF2-40B4-BE49-F238E27FC236}">
                <a16:creationId xmlns:a16="http://schemas.microsoft.com/office/drawing/2014/main" id="{CC5CF268-43E0-4A8E-9F0D-A95270E5E349}"/>
              </a:ext>
            </a:extLst>
          </p:cNvPr>
          <p:cNvSpPr txBox="1"/>
          <p:nvPr/>
        </p:nvSpPr>
        <p:spPr>
          <a:xfrm>
            <a:off x="7056455" y="12175"/>
            <a:ext cx="5135545" cy="6555641"/>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useEffect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useState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NewsFeed</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news</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setNews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useState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useEffect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"https://newsapi.org/v2/top-headlines?country=us&amp;apiKey=[YourKey]"</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json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setNews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articles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todaysNews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news</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map</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article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9CDCFE"/>
                </a:solidFill>
                <a:effectLst/>
                <a:latin typeface="Consolas" panose="020B0609020204030204" pitchFamily="49" charset="0"/>
              </a:rPr>
              <a:t>article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title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h1</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Today's News</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h1</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todaysNews</a:t>
            </a:r>
            <a:r>
              <a:rPr lang="en-US" b="0">
                <a:solidFill>
                  <a:srgbClr val="569CD6"/>
                </a:solidFill>
                <a:effectLst/>
                <a:latin typeface="Consolas" panose="020B0609020204030204" pitchFamily="49" charset="0"/>
              </a:rPr>
              <a: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NewsFeed</a:t>
            </a:r>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AB90F62C-70BF-438C-94FB-B2757D5BC5D3}"/>
              </a:ext>
            </a:extLst>
          </p:cNvPr>
          <p:cNvSpPr txBox="1"/>
          <p:nvPr/>
        </p:nvSpPr>
        <p:spPr>
          <a:xfrm>
            <a:off x="545123" y="6096750"/>
            <a:ext cx="6094324" cy="307777"/>
          </a:xfrm>
          <a:prstGeom prst="rect">
            <a:avLst/>
          </a:prstGeom>
          <a:noFill/>
        </p:spPr>
        <p:txBody>
          <a:bodyPr wrap="square">
            <a:spAutoFit/>
          </a:bodyPr>
          <a:lstStyle/>
          <a:p>
            <a:r>
              <a:rPr lang="en-US"/>
              <a:t>Need a free API key from https://newsapi.org/</a:t>
            </a:r>
          </a:p>
        </p:txBody>
      </p:sp>
      <p:sp>
        <p:nvSpPr>
          <p:cNvPr id="10" name="TextBox 9">
            <a:extLst>
              <a:ext uri="{FF2B5EF4-FFF2-40B4-BE49-F238E27FC236}">
                <a16:creationId xmlns:a16="http://schemas.microsoft.com/office/drawing/2014/main" id="{9800ABD1-4352-4522-9C2B-E6F495AA722E}"/>
              </a:ext>
            </a:extLst>
          </p:cNvPr>
          <p:cNvSpPr txBox="1"/>
          <p:nvPr/>
        </p:nvSpPr>
        <p:spPr>
          <a:xfrm>
            <a:off x="545123" y="6404527"/>
            <a:ext cx="6094324" cy="307777"/>
          </a:xfrm>
          <a:prstGeom prst="rect">
            <a:avLst/>
          </a:prstGeom>
          <a:noFill/>
        </p:spPr>
        <p:txBody>
          <a:bodyPr wrap="square">
            <a:spAutoFit/>
          </a:bodyPr>
          <a:lstStyle/>
          <a:p>
            <a:r>
              <a:rPr lang="en-US"/>
              <a:t>https://newsapi.org/docs/endpoints/top-headlines</a:t>
            </a:r>
          </a:p>
        </p:txBody>
      </p:sp>
      <p:pic>
        <p:nvPicPr>
          <p:cNvPr id="12" name="Picture 11">
            <a:extLst>
              <a:ext uri="{FF2B5EF4-FFF2-40B4-BE49-F238E27FC236}">
                <a16:creationId xmlns:a16="http://schemas.microsoft.com/office/drawing/2014/main" id="{1E1D8374-8B2B-4F97-B85E-8A132ED9BEFD}"/>
              </a:ext>
            </a:extLst>
          </p:cNvPr>
          <p:cNvPicPr>
            <a:picLocks noChangeAspect="1"/>
          </p:cNvPicPr>
          <p:nvPr/>
        </p:nvPicPr>
        <p:blipFill rotWithShape="1">
          <a:blip r:embed="rId2"/>
          <a:srcRect t="3900"/>
          <a:stretch/>
        </p:blipFill>
        <p:spPr>
          <a:xfrm>
            <a:off x="1129677" y="3289995"/>
            <a:ext cx="5673057" cy="2724478"/>
          </a:xfrm>
          <a:prstGeom prst="rect">
            <a:avLst/>
          </a:prstGeom>
        </p:spPr>
      </p:pic>
    </p:spTree>
    <p:extLst>
      <p:ext uri="{BB962C8B-B14F-4D97-AF65-F5344CB8AC3E}">
        <p14:creationId xmlns:p14="http://schemas.microsoft.com/office/powerpoint/2010/main" val="231235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5185-1445-4395-9B5E-6E7082EED349}"/>
              </a:ext>
            </a:extLst>
          </p:cNvPr>
          <p:cNvSpPr>
            <a:spLocks noGrp="1"/>
          </p:cNvSpPr>
          <p:nvPr>
            <p:ph type="title"/>
          </p:nvPr>
        </p:nvSpPr>
        <p:spPr/>
        <p:txBody>
          <a:bodyPr/>
          <a:lstStyle/>
          <a:p>
            <a:r>
              <a:rPr lang="en-US"/>
              <a:t>Ways to Fetch</a:t>
            </a:r>
          </a:p>
        </p:txBody>
      </p:sp>
      <p:sp>
        <p:nvSpPr>
          <p:cNvPr id="3" name="Text Placeholder 2">
            <a:extLst>
              <a:ext uri="{FF2B5EF4-FFF2-40B4-BE49-F238E27FC236}">
                <a16:creationId xmlns:a16="http://schemas.microsoft.com/office/drawing/2014/main" id="{9A271CF5-77CE-4FDA-917A-7D80EC36DF90}"/>
              </a:ext>
            </a:extLst>
          </p:cNvPr>
          <p:cNvSpPr>
            <a:spLocks noGrp="1"/>
          </p:cNvSpPr>
          <p:nvPr>
            <p:ph type="body" idx="1"/>
          </p:nvPr>
        </p:nvSpPr>
        <p:spPr/>
        <p:txBody>
          <a:bodyPr/>
          <a:lstStyle/>
          <a:p>
            <a:r>
              <a:rPr lang="en-US"/>
              <a:t>Representational State Transfer, or REST, is an architectural style for application programming interfaces (APIs). RESTful APIs use HTTP requests to get, add, update, and delete data using unique URLs.</a:t>
            </a:r>
          </a:p>
          <a:p>
            <a:r>
              <a:rPr lang="en-US"/>
              <a:t>Using API:</a:t>
            </a:r>
          </a:p>
          <a:p>
            <a:pPr lvl="1"/>
            <a:r>
              <a:rPr lang="en-US"/>
              <a:t>To fetch data, use the </a:t>
            </a:r>
            <a:r>
              <a:rPr lang="en-US" b="1"/>
              <a:t>HTTP GET </a:t>
            </a:r>
            <a:r>
              <a:rPr lang="en-US"/>
              <a:t>method. </a:t>
            </a:r>
          </a:p>
          <a:p>
            <a:pPr lvl="1"/>
            <a:r>
              <a:rPr lang="en-US"/>
              <a:t>To add data, use the </a:t>
            </a:r>
            <a:r>
              <a:rPr lang="en-US" b="1"/>
              <a:t>HTTP POST </a:t>
            </a:r>
            <a:r>
              <a:rPr lang="en-US"/>
              <a:t>method. </a:t>
            </a:r>
          </a:p>
          <a:p>
            <a:pPr lvl="1"/>
            <a:r>
              <a:rPr lang="en-US"/>
              <a:t>To update data, use the </a:t>
            </a:r>
            <a:r>
              <a:rPr lang="en-US" b="1"/>
              <a:t>HTTP PUT </a:t>
            </a:r>
            <a:r>
              <a:rPr lang="en-US"/>
              <a:t>method. </a:t>
            </a:r>
          </a:p>
          <a:p>
            <a:pPr lvl="1"/>
            <a:r>
              <a:rPr lang="en-US"/>
              <a:t>To delete data, use the </a:t>
            </a:r>
            <a:r>
              <a:rPr lang="en-US" b="1"/>
              <a:t>HTTP DELETE </a:t>
            </a:r>
            <a:r>
              <a:rPr lang="en-US"/>
              <a:t>method.</a:t>
            </a:r>
          </a:p>
        </p:txBody>
      </p:sp>
      <p:sp>
        <p:nvSpPr>
          <p:cNvPr id="4" name="Slide Number Placeholder 3">
            <a:extLst>
              <a:ext uri="{FF2B5EF4-FFF2-40B4-BE49-F238E27FC236}">
                <a16:creationId xmlns:a16="http://schemas.microsoft.com/office/drawing/2014/main" id="{13231F46-E545-4D65-B1AA-DF569D0FED0A}"/>
              </a:ext>
            </a:extLst>
          </p:cNvPr>
          <p:cNvSpPr>
            <a:spLocks noGrp="1"/>
          </p:cNvSpPr>
          <p:nvPr>
            <p:ph type="sldNum"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85970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2A7E-32A9-4B16-94B4-F84747C47D2C}"/>
              </a:ext>
            </a:extLst>
          </p:cNvPr>
          <p:cNvSpPr>
            <a:spLocks noGrp="1"/>
          </p:cNvSpPr>
          <p:nvPr>
            <p:ph type="title"/>
          </p:nvPr>
        </p:nvSpPr>
        <p:spPr/>
        <p:txBody>
          <a:bodyPr/>
          <a:lstStyle/>
          <a:p>
            <a:r>
              <a:rPr lang="en-US"/>
              <a:t>Getting data with Fetch</a:t>
            </a:r>
          </a:p>
        </p:txBody>
      </p:sp>
      <p:sp>
        <p:nvSpPr>
          <p:cNvPr id="3" name="Text Placeholder 2">
            <a:extLst>
              <a:ext uri="{FF2B5EF4-FFF2-40B4-BE49-F238E27FC236}">
                <a16:creationId xmlns:a16="http://schemas.microsoft.com/office/drawing/2014/main" id="{35C2F7BB-F33F-4C90-A6EF-C946C351C918}"/>
              </a:ext>
            </a:extLst>
          </p:cNvPr>
          <p:cNvSpPr>
            <a:spLocks noGrp="1"/>
          </p:cNvSpPr>
          <p:nvPr>
            <p:ph type="body" idx="1"/>
          </p:nvPr>
        </p:nvSpPr>
        <p:spPr>
          <a:xfrm>
            <a:off x="838200" y="1535811"/>
            <a:ext cx="5040086" cy="4351338"/>
          </a:xfrm>
        </p:spPr>
        <p:txBody>
          <a:bodyPr/>
          <a:lstStyle/>
          <a:p>
            <a:pPr algn="just"/>
            <a:r>
              <a:rPr lang="en-US"/>
              <a:t>window.fetch is a method built into all modern browsers that allows you to perform HTTP requests from JavaScript without loading a separate library. </a:t>
            </a:r>
          </a:p>
          <a:p>
            <a:pPr algn="just"/>
            <a:r>
              <a:rPr lang="en-US"/>
              <a:t>Example of using the Fetch API to fetch data and log it to the console in a React component.</a:t>
            </a:r>
          </a:p>
        </p:txBody>
      </p:sp>
      <p:sp>
        <p:nvSpPr>
          <p:cNvPr id="4" name="Slide Number Placeholder 3">
            <a:extLst>
              <a:ext uri="{FF2B5EF4-FFF2-40B4-BE49-F238E27FC236}">
                <a16:creationId xmlns:a16="http://schemas.microsoft.com/office/drawing/2014/main" id="{2CB554F4-F050-46E4-9FE2-7DB55ACD1130}"/>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Box 5">
            <a:extLst>
              <a:ext uri="{FF2B5EF4-FFF2-40B4-BE49-F238E27FC236}">
                <a16:creationId xmlns:a16="http://schemas.microsoft.com/office/drawing/2014/main" id="{28400A96-F9C6-42AC-A040-0E04022CBF32}"/>
              </a:ext>
            </a:extLst>
          </p:cNvPr>
          <p:cNvSpPr txBox="1"/>
          <p:nvPr/>
        </p:nvSpPr>
        <p:spPr>
          <a:xfrm>
            <a:off x="6097676" y="689788"/>
            <a:ext cx="6094324" cy="5478423"/>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useState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Restful</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repos</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setRepos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useState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status</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setStatus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useState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getRepos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'https://api.github.com/users/facebook/repos'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json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setRepos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setStatus</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"fetched"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logRepos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4FC1FF"/>
                </a:solidFill>
                <a:effectLst/>
                <a:latin typeface="Consolas" panose="020B0609020204030204" pitchFamily="49" charset="0"/>
              </a:rPr>
              <a:t>repos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getRepos</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status</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"Fetched"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"Fetch Repos"</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logRepos</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Log Repos</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Restful</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8510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8966-A492-4206-8F82-02DCC56B64ED}"/>
              </a:ext>
            </a:extLst>
          </p:cNvPr>
          <p:cNvSpPr>
            <a:spLocks noGrp="1"/>
          </p:cNvSpPr>
          <p:nvPr>
            <p:ph type="title"/>
          </p:nvPr>
        </p:nvSpPr>
        <p:spPr/>
        <p:txBody>
          <a:bodyPr/>
          <a:lstStyle/>
          <a:p>
            <a:r>
              <a:rPr lang="en-US"/>
              <a:t>Getting data with AXIOS</a:t>
            </a:r>
          </a:p>
        </p:txBody>
      </p:sp>
      <p:sp>
        <p:nvSpPr>
          <p:cNvPr id="3" name="Text Placeholder 2">
            <a:extLst>
              <a:ext uri="{FF2B5EF4-FFF2-40B4-BE49-F238E27FC236}">
                <a16:creationId xmlns:a16="http://schemas.microsoft.com/office/drawing/2014/main" id="{8FFB6F86-59C6-4D12-8A9A-15F2AE55F5CC}"/>
              </a:ext>
            </a:extLst>
          </p:cNvPr>
          <p:cNvSpPr>
            <a:spLocks noGrp="1"/>
          </p:cNvSpPr>
          <p:nvPr>
            <p:ph type="body" idx="1"/>
          </p:nvPr>
        </p:nvSpPr>
        <p:spPr>
          <a:xfrm>
            <a:off x="838200" y="1535810"/>
            <a:ext cx="5894196" cy="4944889"/>
          </a:xfrm>
        </p:spPr>
        <p:txBody>
          <a:bodyPr>
            <a:normAutofit fontScale="85000" lnSpcReduction="20000"/>
          </a:bodyPr>
          <a:lstStyle/>
          <a:p>
            <a:pPr algn="just"/>
            <a:r>
              <a:rPr lang="en-US"/>
              <a:t>Axios is a popular AJAX library that you can use instead of the browser’s native Fetch API. Axios has advantages over window.fetch in terms of ease of use and capabilities, but using it does require you to load a separate library.</a:t>
            </a:r>
          </a:p>
          <a:p>
            <a:pPr algn="just"/>
            <a:r>
              <a:rPr lang="en-US"/>
              <a:t> To install Axios, use the following command:</a:t>
            </a:r>
          </a:p>
          <a:p>
            <a:pPr marL="114300" indent="0" algn="just">
              <a:buNone/>
            </a:pPr>
            <a:r>
              <a:rPr lang="en-US"/>
              <a:t> npm install axios@1.5.1</a:t>
            </a:r>
          </a:p>
          <a:p>
            <a:pPr algn="just"/>
            <a:r>
              <a:rPr lang="en-US"/>
              <a:t>The convenience methods include: </a:t>
            </a:r>
          </a:p>
          <a:p>
            <a:pPr lvl="1" algn="just"/>
            <a:r>
              <a:rPr lang="en-US"/>
              <a:t>axios.get</a:t>
            </a:r>
          </a:p>
          <a:p>
            <a:pPr lvl="1" algn="just"/>
            <a:r>
              <a:rPr lang="en-US"/>
              <a:t>axios.post</a:t>
            </a:r>
          </a:p>
          <a:p>
            <a:pPr lvl="1" algn="just"/>
            <a:r>
              <a:rPr lang="en-US"/>
              <a:t>axios.delete</a:t>
            </a:r>
          </a:p>
          <a:p>
            <a:pPr lvl="1" algn="just"/>
            <a:r>
              <a:rPr lang="en-US"/>
              <a:t>axios.put</a:t>
            </a:r>
          </a:p>
        </p:txBody>
      </p:sp>
      <p:sp>
        <p:nvSpPr>
          <p:cNvPr id="4" name="Slide Number Placeholder 3">
            <a:extLst>
              <a:ext uri="{FF2B5EF4-FFF2-40B4-BE49-F238E27FC236}">
                <a16:creationId xmlns:a16="http://schemas.microsoft.com/office/drawing/2014/main" id="{1D66433F-C19E-4332-A704-42093B30CEB6}"/>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Box 5">
            <a:extLst>
              <a:ext uri="{FF2B5EF4-FFF2-40B4-BE49-F238E27FC236}">
                <a16:creationId xmlns:a16="http://schemas.microsoft.com/office/drawing/2014/main" id="{381C3977-0C0B-4A3C-AD3B-548E60D00AB1}"/>
              </a:ext>
            </a:extLst>
          </p:cNvPr>
          <p:cNvSpPr txBox="1"/>
          <p:nvPr/>
        </p:nvSpPr>
        <p:spPr>
          <a:xfrm>
            <a:off x="6822831" y="449522"/>
            <a:ext cx="5367492" cy="5170646"/>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axios</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"axios"</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useState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Restful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repos</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setRepos</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status</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setStatus</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getRepos</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axios</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method:</a:t>
            </a:r>
            <a:r>
              <a:rPr lang="en-US" sz="1200" b="0">
                <a:solidFill>
                  <a:srgbClr val="CE9178"/>
                </a:solidFill>
                <a:effectLst/>
                <a:latin typeface="Consolas" panose="020B0609020204030204" pitchFamily="49" charset="0"/>
              </a:rPr>
              <a:t>'get'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url:</a:t>
            </a:r>
            <a:r>
              <a:rPr lang="en-US" sz="1200" b="0">
                <a:solidFill>
                  <a:srgbClr val="CE9178"/>
                </a:solidFill>
                <a:effectLst/>
                <a:latin typeface="Consolas" panose="020B0609020204030204" pitchFamily="49" charset="0"/>
              </a:rPr>
              <a:t>'https://api.github.com/users/facebook/repos'</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then</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resp</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setRepos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resp</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data</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then</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setStatus</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"fetched"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catch</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console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logRepos</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console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CCCCCC"/>
                </a:solidFill>
                <a:effectLst/>
                <a:latin typeface="Consolas" panose="020B0609020204030204" pitchFamily="49" charset="0"/>
              </a:rPr>
              <a:t>(</a:t>
            </a:r>
            <a:r>
              <a:rPr lang="en-US" sz="1200" b="0">
                <a:solidFill>
                  <a:srgbClr val="4FC1FF"/>
                </a:solidFill>
                <a:effectLst/>
                <a:latin typeface="Consolas" panose="020B0609020204030204" pitchFamily="49" charset="0"/>
              </a:rPr>
              <a:t>repos</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getRepos</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status</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"Fetched"</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"Fetch Repos"</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logRepos</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Log Repos</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Restful</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7819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2BDB-A1D8-4650-8C0D-D627A968930D}"/>
              </a:ext>
            </a:extLst>
          </p:cNvPr>
          <p:cNvSpPr>
            <a:spLocks noGrp="1"/>
          </p:cNvSpPr>
          <p:nvPr>
            <p:ph type="title"/>
          </p:nvPr>
        </p:nvSpPr>
        <p:spPr/>
        <p:txBody>
          <a:bodyPr/>
          <a:lstStyle/>
          <a:p>
            <a:r>
              <a:rPr lang="en-US"/>
              <a:t>Show result</a:t>
            </a:r>
          </a:p>
        </p:txBody>
      </p:sp>
      <p:sp>
        <p:nvSpPr>
          <p:cNvPr id="3" name="Text Placeholder 2">
            <a:extLst>
              <a:ext uri="{FF2B5EF4-FFF2-40B4-BE49-F238E27FC236}">
                <a16:creationId xmlns:a16="http://schemas.microsoft.com/office/drawing/2014/main" id="{3196C360-53D8-4868-AA15-91BAF3FBF9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3786A2F-5F80-4B76-A991-BC8B3AFAEB18}"/>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Box 5">
            <a:extLst>
              <a:ext uri="{FF2B5EF4-FFF2-40B4-BE49-F238E27FC236}">
                <a16:creationId xmlns:a16="http://schemas.microsoft.com/office/drawing/2014/main" id="{DC5241F4-FDA5-4259-9CB4-200FE2AA02A3}"/>
              </a:ext>
            </a:extLst>
          </p:cNvPr>
          <p:cNvSpPr txBox="1"/>
          <p:nvPr/>
        </p:nvSpPr>
        <p:spPr>
          <a:xfrm>
            <a:off x="4920284" y="518336"/>
            <a:ext cx="4602884" cy="1815882"/>
          </a:xfrm>
          <a:prstGeom prst="rect">
            <a:avLst/>
          </a:prstGeom>
          <a:solidFill>
            <a:schemeClr val="tx1"/>
          </a:solidFill>
        </p:spPr>
        <p:txBody>
          <a:bodyPr wrap="square">
            <a:spAutoFit/>
          </a:bodyPr>
          <a:lstStyle/>
          <a:p>
            <a:r>
              <a:rPr lang="en-US" b="0">
                <a:solidFill>
                  <a:srgbClr val="CCCCCC"/>
                </a:solidFill>
                <a:effectLst/>
                <a:latin typeface="Consolas" panose="020B0609020204030204" pitchFamily="49" charset="0"/>
              </a:rPr>
              <a:t>            </a:t>
            </a:r>
          </a:p>
          <a:p>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repos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length</a:t>
            </a:r>
            <a:r>
              <a:rPr lang="en-US" b="0">
                <a:solidFill>
                  <a:srgbClr val="D4D4D4"/>
                </a:solidFill>
                <a:effectLst/>
                <a:latin typeface="Consolas" panose="020B0609020204030204" pitchFamily="49" charset="0"/>
              </a:rPr>
              <a:t> &gt;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&amp;&amp; (</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ul</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repos</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map</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repo</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D4D4D4"/>
                </a:solidFill>
                <a:effectLst/>
                <a:latin typeface="Consolas" panose="020B0609020204030204" pitchFamily="49" charset="0"/>
              </a:rPr>
              <a:t> (</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li</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key</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9CDCFE"/>
                </a:solidFill>
                <a:effectLst/>
                <a:latin typeface="Consolas" panose="020B0609020204030204" pitchFamily="49" charset="0"/>
              </a:rPr>
              <a:t>repo</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id</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9CDCFE"/>
                </a:solidFill>
                <a:effectLst/>
                <a:latin typeface="Consolas" panose="020B0609020204030204" pitchFamily="49" charset="0"/>
              </a:rPr>
              <a:t>repo</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description</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li</a:t>
            </a:r>
            <a:r>
              <a:rPr lang="en-US" b="0">
                <a:solidFill>
                  <a:srgbClr val="808080"/>
                </a:solidFill>
                <a:effectLst/>
                <a:latin typeface="Consolas" panose="020B0609020204030204" pitchFamily="49" charset="0"/>
              </a:rPr>
              <a:t>&gt;</a:t>
            </a:r>
            <a:endParaRPr lang="en-US">
              <a:solidFill>
                <a:srgbClr val="CCCCCC"/>
              </a:solidFill>
              <a:latin typeface="Consolas" panose="020B0609020204030204" pitchFamily="49" charset="0"/>
            </a:endParaRPr>
          </a:p>
          <a:p>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ul</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endParaRPr lang="en-US" b="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117656DF-0F3B-439B-8120-597028DF4B2E}"/>
              </a:ext>
            </a:extLst>
          </p:cNvPr>
          <p:cNvPicPr>
            <a:picLocks noChangeAspect="1"/>
          </p:cNvPicPr>
          <p:nvPr/>
        </p:nvPicPr>
        <p:blipFill>
          <a:blip r:embed="rId2"/>
          <a:stretch>
            <a:fillRect/>
          </a:stretch>
        </p:blipFill>
        <p:spPr>
          <a:xfrm>
            <a:off x="992487" y="1252673"/>
            <a:ext cx="2934109" cy="1019317"/>
          </a:xfrm>
          <a:prstGeom prst="rect">
            <a:avLst/>
          </a:prstGeom>
        </p:spPr>
      </p:pic>
      <p:pic>
        <p:nvPicPr>
          <p:cNvPr id="10" name="Picture 9">
            <a:extLst>
              <a:ext uri="{FF2B5EF4-FFF2-40B4-BE49-F238E27FC236}">
                <a16:creationId xmlns:a16="http://schemas.microsoft.com/office/drawing/2014/main" id="{164CFB4E-8FE3-4515-92AA-02B8F8665D15}"/>
              </a:ext>
            </a:extLst>
          </p:cNvPr>
          <p:cNvPicPr>
            <a:picLocks noChangeAspect="1"/>
          </p:cNvPicPr>
          <p:nvPr/>
        </p:nvPicPr>
        <p:blipFill>
          <a:blip r:embed="rId3"/>
          <a:stretch>
            <a:fillRect/>
          </a:stretch>
        </p:blipFill>
        <p:spPr>
          <a:xfrm>
            <a:off x="743606" y="4303388"/>
            <a:ext cx="5945705" cy="2538859"/>
          </a:xfrm>
          <a:prstGeom prst="rect">
            <a:avLst/>
          </a:prstGeom>
        </p:spPr>
      </p:pic>
      <p:pic>
        <p:nvPicPr>
          <p:cNvPr id="12" name="Picture 11">
            <a:extLst>
              <a:ext uri="{FF2B5EF4-FFF2-40B4-BE49-F238E27FC236}">
                <a16:creationId xmlns:a16="http://schemas.microsoft.com/office/drawing/2014/main" id="{D589B5D1-975C-446E-9B5B-1C365F8F60C4}"/>
              </a:ext>
            </a:extLst>
          </p:cNvPr>
          <p:cNvPicPr>
            <a:picLocks noChangeAspect="1"/>
          </p:cNvPicPr>
          <p:nvPr/>
        </p:nvPicPr>
        <p:blipFill>
          <a:blip r:embed="rId4"/>
          <a:stretch>
            <a:fillRect/>
          </a:stretch>
        </p:blipFill>
        <p:spPr>
          <a:xfrm>
            <a:off x="838200" y="2504302"/>
            <a:ext cx="8659433" cy="1629002"/>
          </a:xfrm>
          <a:prstGeom prst="rect">
            <a:avLst/>
          </a:prstGeom>
        </p:spPr>
      </p:pic>
      <p:cxnSp>
        <p:nvCxnSpPr>
          <p:cNvPr id="14" name="Connector: Curved 13">
            <a:extLst>
              <a:ext uri="{FF2B5EF4-FFF2-40B4-BE49-F238E27FC236}">
                <a16:creationId xmlns:a16="http://schemas.microsoft.com/office/drawing/2014/main" id="{1E0A99FA-7FDF-4114-9E1C-69B668E29AF2}"/>
              </a:ext>
            </a:extLst>
          </p:cNvPr>
          <p:cNvCxnSpPr>
            <a:endCxn id="10" idx="1"/>
          </p:cNvCxnSpPr>
          <p:nvPr/>
        </p:nvCxnSpPr>
        <p:spPr>
          <a:xfrm rot="5400000">
            <a:off x="-939543" y="3592751"/>
            <a:ext cx="3663216" cy="296918"/>
          </a:xfrm>
          <a:prstGeom prst="curvedConnector4">
            <a:avLst>
              <a:gd name="adj1" fmla="val 14597"/>
              <a:gd name="adj2" fmla="val 17699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Curved 16">
            <a:extLst>
              <a:ext uri="{FF2B5EF4-FFF2-40B4-BE49-F238E27FC236}">
                <a16:creationId xmlns:a16="http://schemas.microsoft.com/office/drawing/2014/main" id="{8EF39039-7E4E-4C71-B2AE-7D04054CAFAA}"/>
              </a:ext>
            </a:extLst>
          </p:cNvPr>
          <p:cNvCxnSpPr>
            <a:cxnSpLocks/>
          </p:cNvCxnSpPr>
          <p:nvPr/>
        </p:nvCxnSpPr>
        <p:spPr>
          <a:xfrm>
            <a:off x="3195145" y="1909602"/>
            <a:ext cx="872358" cy="739005"/>
          </a:xfrm>
          <a:prstGeom prst="curvedConnector3">
            <a:avLst>
              <a:gd name="adj1" fmla="val 106627"/>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760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13FA-9F90-4538-98F5-33287AFFA512}"/>
              </a:ext>
            </a:extLst>
          </p:cNvPr>
          <p:cNvSpPr>
            <a:spLocks noGrp="1"/>
          </p:cNvSpPr>
          <p:nvPr>
            <p:ph type="title"/>
          </p:nvPr>
        </p:nvSpPr>
        <p:spPr/>
        <p:txBody>
          <a:bodyPr/>
          <a:lstStyle/>
          <a:p>
            <a:r>
              <a:rPr lang="en-US"/>
              <a:t>Get with AXIOS</a:t>
            </a:r>
          </a:p>
        </p:txBody>
      </p:sp>
      <p:sp>
        <p:nvSpPr>
          <p:cNvPr id="3" name="Text Placeholder 2">
            <a:extLst>
              <a:ext uri="{FF2B5EF4-FFF2-40B4-BE49-F238E27FC236}">
                <a16:creationId xmlns:a16="http://schemas.microsoft.com/office/drawing/2014/main" id="{7DE7B2CE-2D7A-4DD5-8628-345E002E991E}"/>
              </a:ext>
            </a:extLst>
          </p:cNvPr>
          <p:cNvSpPr>
            <a:spLocks noGrp="1"/>
          </p:cNvSpPr>
          <p:nvPr>
            <p:ph type="body" idx="1"/>
          </p:nvPr>
        </p:nvSpPr>
        <p:spPr/>
        <p:txBody>
          <a:bodyPr/>
          <a:lstStyle/>
          <a:p>
            <a:pPr algn="just"/>
            <a:r>
              <a:rPr lang="en-US"/>
              <a:t>The GET method is used to query data from a server resource or API. </a:t>
            </a:r>
          </a:p>
          <a:p>
            <a:pPr algn="just"/>
            <a:r>
              <a:rPr lang="en-US"/>
              <a:t>When sending a GET request, data is requested from the server and returned to the user.</a:t>
            </a:r>
          </a:p>
        </p:txBody>
      </p:sp>
      <p:sp>
        <p:nvSpPr>
          <p:cNvPr id="4" name="Slide Number Placeholder 3">
            <a:extLst>
              <a:ext uri="{FF2B5EF4-FFF2-40B4-BE49-F238E27FC236}">
                <a16:creationId xmlns:a16="http://schemas.microsoft.com/office/drawing/2014/main" id="{1B3CBD19-039D-4850-94F9-094F9C1FD7AB}"/>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a16="http://schemas.microsoft.com/office/drawing/2014/main" id="{948E86A3-CC1E-4CA4-A606-9939269D2D7B}"/>
              </a:ext>
            </a:extLst>
          </p:cNvPr>
          <p:cNvSpPr txBox="1"/>
          <p:nvPr/>
        </p:nvSpPr>
        <p:spPr>
          <a:xfrm>
            <a:off x="1059263" y="3711480"/>
            <a:ext cx="6094324" cy="2246769"/>
          </a:xfrm>
          <a:prstGeom prst="rect">
            <a:avLst/>
          </a:prstGeom>
          <a:solidFill>
            <a:schemeClr val="tx1"/>
          </a:solidFill>
        </p:spPr>
        <p:txBody>
          <a:bodyPr wrap="square">
            <a:spAutoFit/>
          </a:bodyPr>
          <a:lstStyle/>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handleGet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axios</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get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"https://api.example.com/posts"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setData</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57695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E92B-0E3A-47FB-912B-78AF5F92A58E}"/>
              </a:ext>
            </a:extLst>
          </p:cNvPr>
          <p:cNvSpPr>
            <a:spLocks noGrp="1"/>
          </p:cNvSpPr>
          <p:nvPr>
            <p:ph type="title"/>
          </p:nvPr>
        </p:nvSpPr>
        <p:spPr/>
        <p:txBody>
          <a:bodyPr/>
          <a:lstStyle/>
          <a:p>
            <a:r>
              <a:rPr lang="en-US"/>
              <a:t>Post with AXIOS</a:t>
            </a:r>
          </a:p>
        </p:txBody>
      </p:sp>
      <p:sp>
        <p:nvSpPr>
          <p:cNvPr id="3" name="Text Placeholder 2">
            <a:extLst>
              <a:ext uri="{FF2B5EF4-FFF2-40B4-BE49-F238E27FC236}">
                <a16:creationId xmlns:a16="http://schemas.microsoft.com/office/drawing/2014/main" id="{EB96E3FA-29B4-47DC-BADA-0BC997B2A7B4}"/>
              </a:ext>
            </a:extLst>
          </p:cNvPr>
          <p:cNvSpPr>
            <a:spLocks noGrp="1"/>
          </p:cNvSpPr>
          <p:nvPr>
            <p:ph type="body" idx="1"/>
          </p:nvPr>
        </p:nvSpPr>
        <p:spPr/>
        <p:txBody>
          <a:bodyPr/>
          <a:lstStyle/>
          <a:p>
            <a:pPr algn="just"/>
            <a:r>
              <a:rPr lang="en-US"/>
              <a:t>The POST method is used to create a new resource on the server or API. </a:t>
            </a:r>
          </a:p>
          <a:p>
            <a:pPr algn="just"/>
            <a:r>
              <a:rPr lang="en-US"/>
              <a:t>When sending a POST request, data is sent with the request and is passed to the server to create a new resource.</a:t>
            </a:r>
          </a:p>
        </p:txBody>
      </p:sp>
      <p:sp>
        <p:nvSpPr>
          <p:cNvPr id="4" name="Slide Number Placeholder 3">
            <a:extLst>
              <a:ext uri="{FF2B5EF4-FFF2-40B4-BE49-F238E27FC236}">
                <a16:creationId xmlns:a16="http://schemas.microsoft.com/office/drawing/2014/main" id="{ED033C2F-CE5B-4392-A55B-A3DAD56ACFC1}"/>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Box 5">
            <a:extLst>
              <a:ext uri="{FF2B5EF4-FFF2-40B4-BE49-F238E27FC236}">
                <a16:creationId xmlns:a16="http://schemas.microsoft.com/office/drawing/2014/main" id="{44FD9B59-860C-4A8D-BC3A-6028E3D9133C}"/>
              </a:ext>
            </a:extLst>
          </p:cNvPr>
          <p:cNvSpPr txBox="1"/>
          <p:nvPr/>
        </p:nvSpPr>
        <p:spPr>
          <a:xfrm>
            <a:off x="1360715" y="3721711"/>
            <a:ext cx="6094324" cy="2462213"/>
          </a:xfrm>
          <a:prstGeom prst="rect">
            <a:avLst/>
          </a:prstGeom>
          <a:solidFill>
            <a:schemeClr val="tx1"/>
          </a:solidFill>
        </p:spPr>
        <p:txBody>
          <a:bodyPr wrap="square">
            <a:spAutoFit/>
          </a:bodyPr>
          <a:lstStyle/>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handlePost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axios</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post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"https://api.example.com/posts"</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title:</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"New Post"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body:</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"Hello, world!"</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setPostResult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51079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E92B-0E3A-47FB-912B-78AF5F92A58E}"/>
              </a:ext>
            </a:extLst>
          </p:cNvPr>
          <p:cNvSpPr>
            <a:spLocks noGrp="1"/>
          </p:cNvSpPr>
          <p:nvPr>
            <p:ph type="title"/>
          </p:nvPr>
        </p:nvSpPr>
        <p:spPr/>
        <p:txBody>
          <a:bodyPr/>
          <a:lstStyle/>
          <a:p>
            <a:r>
              <a:rPr lang="en-US"/>
              <a:t>Put with AXIOS</a:t>
            </a:r>
          </a:p>
        </p:txBody>
      </p:sp>
      <p:sp>
        <p:nvSpPr>
          <p:cNvPr id="3" name="Text Placeholder 2">
            <a:extLst>
              <a:ext uri="{FF2B5EF4-FFF2-40B4-BE49-F238E27FC236}">
                <a16:creationId xmlns:a16="http://schemas.microsoft.com/office/drawing/2014/main" id="{EB96E3FA-29B4-47DC-BADA-0BC997B2A7B4}"/>
              </a:ext>
            </a:extLst>
          </p:cNvPr>
          <p:cNvSpPr>
            <a:spLocks noGrp="1"/>
          </p:cNvSpPr>
          <p:nvPr>
            <p:ph type="body" idx="1"/>
          </p:nvPr>
        </p:nvSpPr>
        <p:spPr/>
        <p:txBody>
          <a:bodyPr/>
          <a:lstStyle/>
          <a:p>
            <a:pPr algn="just"/>
            <a:r>
              <a:rPr lang="en-US"/>
              <a:t>The PUT method is used to update a resource that already exists on the server or API. </a:t>
            </a:r>
          </a:p>
          <a:p>
            <a:pPr algn="just"/>
            <a:r>
              <a:rPr lang="en-US"/>
              <a:t>When sending a PUT request, data is sent with the request and is passed to the server to update the information of the existing resource.</a:t>
            </a:r>
          </a:p>
        </p:txBody>
      </p:sp>
      <p:sp>
        <p:nvSpPr>
          <p:cNvPr id="4" name="Slide Number Placeholder 3">
            <a:extLst>
              <a:ext uri="{FF2B5EF4-FFF2-40B4-BE49-F238E27FC236}">
                <a16:creationId xmlns:a16="http://schemas.microsoft.com/office/drawing/2014/main" id="{ED033C2F-CE5B-4392-A55B-A3DAD56ACFC1}"/>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7" name="TextBox 6">
            <a:extLst>
              <a:ext uri="{FF2B5EF4-FFF2-40B4-BE49-F238E27FC236}">
                <a16:creationId xmlns:a16="http://schemas.microsoft.com/office/drawing/2014/main" id="{C3B7511B-15BB-4545-9781-872A43EB2186}"/>
              </a:ext>
            </a:extLst>
          </p:cNvPr>
          <p:cNvSpPr txBox="1"/>
          <p:nvPr/>
        </p:nvSpPr>
        <p:spPr>
          <a:xfrm>
            <a:off x="1248508" y="4018487"/>
            <a:ext cx="6094324" cy="2462213"/>
          </a:xfrm>
          <a:prstGeom prst="rect">
            <a:avLst/>
          </a:prstGeom>
          <a:solidFill>
            <a:schemeClr val="tx1"/>
          </a:solidFill>
        </p:spPr>
        <p:txBody>
          <a:bodyPr wrap="square">
            <a:spAutoFit/>
          </a:bodyPr>
          <a:lstStyle/>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handlePut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axios</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"https://api.example.com/posts/1"</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title:</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"Updated Post"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body:</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"Hello again!"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setPutResult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75978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E92B-0E3A-47FB-912B-78AF5F92A58E}"/>
              </a:ext>
            </a:extLst>
          </p:cNvPr>
          <p:cNvSpPr>
            <a:spLocks noGrp="1"/>
          </p:cNvSpPr>
          <p:nvPr>
            <p:ph type="title"/>
          </p:nvPr>
        </p:nvSpPr>
        <p:spPr/>
        <p:txBody>
          <a:bodyPr/>
          <a:lstStyle/>
          <a:p>
            <a:r>
              <a:rPr lang="en-US"/>
              <a:t>Delete with AXIOS</a:t>
            </a:r>
          </a:p>
        </p:txBody>
      </p:sp>
      <p:sp>
        <p:nvSpPr>
          <p:cNvPr id="3" name="Text Placeholder 2">
            <a:extLst>
              <a:ext uri="{FF2B5EF4-FFF2-40B4-BE49-F238E27FC236}">
                <a16:creationId xmlns:a16="http://schemas.microsoft.com/office/drawing/2014/main" id="{EB96E3FA-29B4-47DC-BADA-0BC997B2A7B4}"/>
              </a:ext>
            </a:extLst>
          </p:cNvPr>
          <p:cNvSpPr>
            <a:spLocks noGrp="1"/>
          </p:cNvSpPr>
          <p:nvPr>
            <p:ph type="body" idx="1"/>
          </p:nvPr>
        </p:nvSpPr>
        <p:spPr/>
        <p:txBody>
          <a:bodyPr/>
          <a:lstStyle/>
          <a:p>
            <a:pPr algn="just"/>
            <a:r>
              <a:rPr lang="en-US"/>
              <a:t>The DELETE method is used to delete a resource that already exists on the server or API. </a:t>
            </a:r>
          </a:p>
          <a:p>
            <a:pPr algn="just"/>
            <a:r>
              <a:rPr lang="en-US"/>
              <a:t>When sending a DELETE request, a request is sent to the server to delete the specified resource.</a:t>
            </a:r>
          </a:p>
        </p:txBody>
      </p:sp>
      <p:sp>
        <p:nvSpPr>
          <p:cNvPr id="4" name="Slide Number Placeholder 3">
            <a:extLst>
              <a:ext uri="{FF2B5EF4-FFF2-40B4-BE49-F238E27FC236}">
                <a16:creationId xmlns:a16="http://schemas.microsoft.com/office/drawing/2014/main" id="{ED033C2F-CE5B-4392-A55B-A3DAD56ACFC1}"/>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6" name="TextBox 5">
            <a:extLst>
              <a:ext uri="{FF2B5EF4-FFF2-40B4-BE49-F238E27FC236}">
                <a16:creationId xmlns:a16="http://schemas.microsoft.com/office/drawing/2014/main" id="{FAC9BB85-0425-4115-A56D-C8FD32B5E3BF}"/>
              </a:ext>
            </a:extLst>
          </p:cNvPr>
          <p:cNvSpPr txBox="1"/>
          <p:nvPr/>
        </p:nvSpPr>
        <p:spPr>
          <a:xfrm>
            <a:off x="1137976" y="3715118"/>
            <a:ext cx="6094324" cy="2246769"/>
          </a:xfrm>
          <a:prstGeom prst="rect">
            <a:avLst/>
          </a:prstGeom>
          <a:solidFill>
            <a:schemeClr val="tx1"/>
          </a:solidFill>
        </p:spPr>
        <p:txBody>
          <a:bodyPr wrap="square">
            <a:spAutoFit/>
          </a:bodyPr>
          <a:lstStyle/>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handleDelete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axios</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delete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"https://api.example.com/posts/1"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setDeleteResult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response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132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81DC-6D86-40C0-AE17-3D9FC3611EFB}"/>
              </a:ext>
            </a:extLst>
          </p:cNvPr>
          <p:cNvSpPr>
            <a:spLocks noGrp="1"/>
          </p:cNvSpPr>
          <p:nvPr>
            <p:ph type="title"/>
          </p:nvPr>
        </p:nvSpPr>
        <p:spPr/>
        <p:txBody>
          <a:bodyPr/>
          <a:lstStyle/>
          <a:p>
            <a:r>
              <a:rPr lang="en-US"/>
              <a:t>Full Code</a:t>
            </a:r>
          </a:p>
        </p:txBody>
      </p:sp>
      <p:sp>
        <p:nvSpPr>
          <p:cNvPr id="3" name="Text Placeholder 2">
            <a:extLst>
              <a:ext uri="{FF2B5EF4-FFF2-40B4-BE49-F238E27FC236}">
                <a16:creationId xmlns:a16="http://schemas.microsoft.com/office/drawing/2014/main" id="{AA85957B-D2D0-4B66-8983-7CE3E0E042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3B0AC8-5722-4C1C-B400-F20313C52C68}"/>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Box 5">
            <a:extLst>
              <a:ext uri="{FF2B5EF4-FFF2-40B4-BE49-F238E27FC236}">
                <a16:creationId xmlns:a16="http://schemas.microsoft.com/office/drawing/2014/main" id="{E2EF0E89-3BB2-4ED6-9DA9-5CE58950A45E}"/>
              </a:ext>
            </a:extLst>
          </p:cNvPr>
          <p:cNvSpPr txBox="1"/>
          <p:nvPr/>
        </p:nvSpPr>
        <p:spPr>
          <a:xfrm>
            <a:off x="3505941" y="12175"/>
            <a:ext cx="6094324" cy="6924973"/>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axios</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"axios"</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useState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Restful</a:t>
            </a:r>
            <a:r>
              <a:rPr lang="en-US" sz="1200" b="0">
                <a:solidFill>
                  <a:srgbClr val="CCCCCC"/>
                </a:solidFill>
                <a:effectLst/>
                <a:latin typeface="Consolas" panose="020B0609020204030204" pitchFamily="49" charset="0"/>
              </a:rPr>
              <a:t>() {</a:t>
            </a:r>
          </a:p>
          <a:p>
            <a:r>
              <a:rPr lang="it-IT" sz="1200" b="0">
                <a:solidFill>
                  <a:srgbClr val="CCCCCC"/>
                </a:solidFill>
                <a:effectLst/>
                <a:latin typeface="Consolas" panose="020B0609020204030204" pitchFamily="49" charset="0"/>
              </a:rPr>
              <a:t>    </a:t>
            </a:r>
            <a:r>
              <a:rPr lang="it-IT" sz="1200" b="0">
                <a:solidFill>
                  <a:srgbClr val="569CD6"/>
                </a:solidFill>
                <a:effectLst/>
                <a:latin typeface="Consolas" panose="020B0609020204030204" pitchFamily="49" charset="0"/>
              </a:rPr>
              <a:t>const</a:t>
            </a:r>
            <a:r>
              <a:rPr lang="it-IT" sz="1200" b="0">
                <a:solidFill>
                  <a:srgbClr val="CCCCCC"/>
                </a:solidFill>
                <a:effectLst/>
                <a:latin typeface="Consolas" panose="020B0609020204030204" pitchFamily="49" charset="0"/>
              </a:rPr>
              <a:t> [</a:t>
            </a:r>
            <a:r>
              <a:rPr lang="it-IT" sz="1200" b="0">
                <a:solidFill>
                  <a:srgbClr val="4FC1FF"/>
                </a:solidFill>
                <a:effectLst/>
                <a:latin typeface="Consolas" panose="020B0609020204030204" pitchFamily="49" charset="0"/>
              </a:rPr>
              <a:t>data</a:t>
            </a:r>
            <a:r>
              <a:rPr lang="it-IT" sz="1200" b="0">
                <a:solidFill>
                  <a:srgbClr val="CCCCCC"/>
                </a:solidFill>
                <a:effectLst/>
                <a:latin typeface="Consolas" panose="020B0609020204030204" pitchFamily="49" charset="0"/>
              </a:rPr>
              <a:t>, </a:t>
            </a:r>
            <a:r>
              <a:rPr lang="it-IT" sz="1200" b="0">
                <a:solidFill>
                  <a:srgbClr val="DCDCAA"/>
                </a:solidFill>
                <a:effectLst/>
                <a:latin typeface="Consolas" panose="020B0609020204030204" pitchFamily="49" charset="0"/>
              </a:rPr>
              <a:t>setData</a:t>
            </a:r>
            <a:r>
              <a:rPr lang="it-IT" sz="1200" b="0">
                <a:solidFill>
                  <a:srgbClr val="CCCCCC"/>
                </a:solidFill>
                <a:effectLst/>
                <a:latin typeface="Consolas" panose="020B0609020204030204" pitchFamily="49" charset="0"/>
              </a:rPr>
              <a:t>] </a:t>
            </a:r>
            <a:r>
              <a:rPr lang="it-IT" sz="1200" b="0">
                <a:solidFill>
                  <a:srgbClr val="D4D4D4"/>
                </a:solidFill>
                <a:effectLst/>
                <a:latin typeface="Consolas" panose="020B0609020204030204" pitchFamily="49" charset="0"/>
              </a:rPr>
              <a:t>=</a:t>
            </a:r>
            <a:r>
              <a:rPr lang="it-IT" sz="1200" b="0">
                <a:solidFill>
                  <a:srgbClr val="CCCCCC"/>
                </a:solidFill>
                <a:effectLst/>
                <a:latin typeface="Consolas" panose="020B0609020204030204" pitchFamily="49" charset="0"/>
              </a:rPr>
              <a:t> </a:t>
            </a:r>
            <a:r>
              <a:rPr lang="it-IT" sz="1200" b="0">
                <a:solidFill>
                  <a:srgbClr val="DCDCAA"/>
                </a:solidFill>
                <a:effectLst/>
                <a:latin typeface="Consolas" panose="020B0609020204030204" pitchFamily="49" charset="0"/>
              </a:rPr>
              <a:t>useState</a:t>
            </a:r>
            <a:r>
              <a:rPr lang="it-IT" sz="1200" b="0">
                <a:solidFill>
                  <a:srgbClr val="CCCCCC"/>
                </a:solidFill>
                <a:effectLst/>
                <a:latin typeface="Consolas" panose="020B0609020204030204" pitchFamily="49" charset="0"/>
              </a:rPr>
              <a:t>(</a:t>
            </a:r>
            <a:r>
              <a:rPr lang="it-IT" sz="1200" b="0">
                <a:solidFill>
                  <a:srgbClr val="569CD6"/>
                </a:solidFill>
                <a:effectLst/>
                <a:latin typeface="Consolas" panose="020B0609020204030204" pitchFamily="49" charset="0"/>
              </a:rPr>
              <a:t>null</a:t>
            </a:r>
            <a:r>
              <a:rPr lang="it-IT" sz="1200" b="0">
                <a:solidFill>
                  <a:srgbClr val="CCCCCC"/>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postResult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setPostResult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putResult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setPutResult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deleteResult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setDeleteResult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a:t>
            </a:r>
          </a:p>
          <a:p>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//POST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//PUT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//DELETE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handleGet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Fetch Data</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data</a:t>
            </a:r>
            <a:r>
              <a:rPr lang="en-US" sz="1200" b="0">
                <a:solidFill>
                  <a:srgbClr val="D4D4D4"/>
                </a:solidFill>
                <a:effectLst/>
                <a:latin typeface="Consolas" panose="020B0609020204030204" pitchFamily="49" charset="0"/>
              </a:rPr>
              <a:t> &amp;&amp; (</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&gt;&lt;</a:t>
            </a:r>
            <a:r>
              <a:rPr lang="en-US" sz="1200" b="0">
                <a:solidFill>
                  <a:srgbClr val="569CD6"/>
                </a:solidFill>
                <a:effectLst/>
                <a:latin typeface="Consolas" panose="020B0609020204030204" pitchFamily="49" charset="0"/>
              </a:rPr>
              <a:t>h2</a:t>
            </a:r>
            <a:r>
              <a:rPr lang="en-US" sz="1200" b="0">
                <a:solidFill>
                  <a:srgbClr val="808080"/>
                </a:solidFill>
                <a:effectLst/>
                <a:latin typeface="Consolas" panose="020B0609020204030204" pitchFamily="49" charset="0"/>
              </a:rPr>
              <a:t>&gt;</a:t>
            </a:r>
            <a:r>
              <a:rPr lang="en-US" sz="1200" b="0">
                <a:solidFill>
                  <a:srgbClr val="D4D4D4"/>
                </a:solidFill>
                <a:effectLst/>
                <a:latin typeface="Consolas" panose="020B0609020204030204" pitchFamily="49" charset="0"/>
              </a:rPr>
              <a:t>Data:</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h2</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ul</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data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map</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item</a:t>
            </a: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D4D4D4"/>
                </a:solidFill>
                <a:effectLst/>
                <a:latin typeface="Consolas" panose="020B0609020204030204" pitchFamily="49" charset="0"/>
              </a:rPr>
              <a:t> (</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li</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key</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9CDCFE"/>
                </a:solidFill>
                <a:effectLst/>
                <a:latin typeface="Consolas" panose="020B0609020204030204" pitchFamily="49" charset="0"/>
              </a:rPr>
              <a:t>item</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id</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9CDCFE"/>
                </a:solidFill>
                <a:effectLst/>
                <a:latin typeface="Consolas" panose="020B0609020204030204" pitchFamily="49" charset="0"/>
              </a:rPr>
              <a:t>item</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title</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li</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ul</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handlePost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Create Post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handlePut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Update Post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handleDelete</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Delete Post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Post Result: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postResult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Put Result: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putResult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Delete Result: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deleteResult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Restful</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557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algn="just"/>
            <a:r>
              <a:rPr lang="en-US" sz="2400"/>
              <a:t>When to fetch and store data in React.</a:t>
            </a:r>
          </a:p>
          <a:p>
            <a:pPr algn="just"/>
            <a:r>
              <a:rPr lang="en-US" sz="2400"/>
              <a:t>How to use window.fetch.</a:t>
            </a:r>
          </a:p>
          <a:p>
            <a:pPr algn="just"/>
            <a:r>
              <a:rPr lang="en-US" sz="2400"/>
              <a:t>What promises are.</a:t>
            </a:r>
          </a:p>
          <a:p>
            <a:pPr algn="just"/>
            <a:r>
              <a:rPr lang="en-US" sz="2400"/>
              <a:t>How async/await works.</a:t>
            </a:r>
          </a:p>
          <a:p>
            <a:pPr algn="just"/>
            <a:r>
              <a:rPr lang="en-US" sz="2400"/>
              <a:t>How to simplify network requests with Axios.</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27: Demo about AXIOS</a:t>
            </a:r>
          </a:p>
        </p:txBody>
      </p:sp>
    </p:spTree>
    <p:extLst>
      <p:ext uri="{BB962C8B-B14F-4D97-AF65-F5344CB8AC3E}">
        <p14:creationId xmlns:p14="http://schemas.microsoft.com/office/powerpoint/2010/main" val="237347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40" y="1149006"/>
            <a:ext cx="10973736" cy="533169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000"/>
              <a:t>Concepts were introduced:</a:t>
            </a:r>
          </a:p>
          <a:p>
            <a:pPr lvl="1" algn="just"/>
            <a:r>
              <a:rPr lang="en-US"/>
              <a:t>When to fetch and store data in React.</a:t>
            </a:r>
          </a:p>
          <a:p>
            <a:pPr lvl="1" algn="just"/>
            <a:r>
              <a:rPr lang="en-US"/>
              <a:t>How to use window.fetch.</a:t>
            </a:r>
          </a:p>
          <a:p>
            <a:pPr lvl="1" algn="just"/>
            <a:r>
              <a:rPr lang="en-US"/>
              <a:t>What promises are.</a:t>
            </a:r>
          </a:p>
          <a:p>
            <a:pPr lvl="1" algn="just"/>
            <a:r>
              <a:rPr lang="en-US"/>
              <a:t>How async/await works.</a:t>
            </a:r>
          </a:p>
          <a:p>
            <a:pPr lvl="1" algn="just"/>
            <a:r>
              <a:rPr lang="en-US"/>
              <a:t>How to simplify network requests with Axios.</a:t>
            </a:r>
          </a:p>
          <a:p>
            <a:pPr lvl="1" algn="just">
              <a:lnSpc>
                <a:spcPct val="110000"/>
              </a:lnSpc>
            </a:pPr>
            <a:endParaRPr lang="en-US"/>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Promise and Async/Await</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a:xfrm>
            <a:off x="838200" y="1535810"/>
            <a:ext cx="10515600" cy="4944889"/>
          </a:xfrm>
        </p:spPr>
        <p:txBody>
          <a:bodyPr>
            <a:normAutofit/>
          </a:bodyPr>
          <a:lstStyle/>
          <a:p>
            <a:pPr algn="just">
              <a:lnSpc>
                <a:spcPct val="110000"/>
              </a:lnSpc>
            </a:pPr>
            <a:r>
              <a:rPr lang="en-US" sz="2600"/>
              <a:t>Promise is a mechanism that supports asynchronous computation</a:t>
            </a:r>
          </a:p>
          <a:p>
            <a:pPr algn="just">
              <a:lnSpc>
                <a:spcPct val="110000"/>
              </a:lnSpc>
            </a:pPr>
            <a:r>
              <a:rPr lang="en-US" sz="2600"/>
              <a:t>It lets you write asynchronous code in a synchronous way, but instead of returning the final value, it returns a “promise” to return the final value at some point.</a:t>
            </a:r>
          </a:p>
          <a:p>
            <a:pPr algn="just">
              <a:lnSpc>
                <a:spcPct val="110000"/>
              </a:lnSpc>
            </a:pPr>
            <a:r>
              <a:rPr lang="en-US" sz="2600"/>
              <a:t> Promises can be in one of three states:</a:t>
            </a:r>
          </a:p>
          <a:p>
            <a:pPr lvl="1" algn="just">
              <a:lnSpc>
                <a:spcPct val="110000"/>
              </a:lnSpc>
            </a:pPr>
            <a:r>
              <a:rPr lang="en-US" sz="2200"/>
              <a:t>Pending: This is the initial state of a promise.</a:t>
            </a:r>
          </a:p>
          <a:p>
            <a:pPr lvl="1">
              <a:lnSpc>
                <a:spcPct val="110000"/>
              </a:lnSpc>
            </a:pPr>
            <a:r>
              <a:rPr lang="en-US" sz="2200"/>
              <a:t>Fulfilled: The operation was completed </a:t>
            </a:r>
            <a:br>
              <a:rPr lang="en-US" sz="2200"/>
            </a:br>
            <a:r>
              <a:rPr lang="en-US" sz="2200"/>
              <a:t>successfully.</a:t>
            </a:r>
          </a:p>
          <a:p>
            <a:pPr lvl="1" algn="just">
              <a:lnSpc>
                <a:spcPct val="110000"/>
              </a:lnSpc>
            </a:pPr>
            <a:r>
              <a:rPr lang="en-US" sz="2200"/>
              <a:t>Rejected: The operation failed.</a:t>
            </a:r>
            <a:endParaRPr lang="en-US" sz="1800"/>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7" name="Picture 6">
            <a:extLst>
              <a:ext uri="{FF2B5EF4-FFF2-40B4-BE49-F238E27FC236}">
                <a16:creationId xmlns:a16="http://schemas.microsoft.com/office/drawing/2014/main" id="{D1C6C965-44D3-4ED2-98E8-5C3D2FAEC101}"/>
              </a:ext>
            </a:extLst>
          </p:cNvPr>
          <p:cNvPicPr>
            <a:picLocks noChangeAspect="1"/>
          </p:cNvPicPr>
          <p:nvPr/>
        </p:nvPicPr>
        <p:blipFill>
          <a:blip r:embed="rId2"/>
          <a:stretch>
            <a:fillRect/>
          </a:stretch>
        </p:blipFill>
        <p:spPr>
          <a:xfrm>
            <a:off x="7442856" y="3556629"/>
            <a:ext cx="4749144" cy="2542720"/>
          </a:xfrm>
          <a:prstGeom prst="rect">
            <a:avLst/>
          </a:prstGeom>
        </p:spPr>
      </p:pic>
    </p:spTree>
    <p:extLst>
      <p:ext uri="{BB962C8B-B14F-4D97-AF65-F5344CB8AC3E}">
        <p14:creationId xmlns:p14="http://schemas.microsoft.com/office/powerpoint/2010/main" val="33252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D3C16-DD38-4F4D-A7EE-354A9D49F2B9}"/>
              </a:ext>
            </a:extLst>
          </p:cNvPr>
          <p:cNvSpPr>
            <a:spLocks noGrp="1"/>
          </p:cNvSpPr>
          <p:nvPr>
            <p:ph type="dt" sz="half" idx="10"/>
          </p:nvPr>
        </p:nvSpPr>
        <p:spPr/>
        <p:txBody>
          <a:bodyPr/>
          <a:lstStyle/>
          <a:p>
            <a:fld id="{13AA47EC-3873-914E-9C12-333496D18D75}" type="datetime1">
              <a:rPr lang="en-US"/>
              <a:t>12/5/2023</a:t>
            </a:fld>
            <a:endParaRPr lang="en-US"/>
          </a:p>
        </p:txBody>
      </p:sp>
      <p:sp>
        <p:nvSpPr>
          <p:cNvPr id="3" name="Slide Number Placeholder 2">
            <a:extLst>
              <a:ext uri="{FF2B5EF4-FFF2-40B4-BE49-F238E27FC236}">
                <a16:creationId xmlns:a16="http://schemas.microsoft.com/office/drawing/2014/main" id="{CA8092C0-54D5-154D-A615-0EFDECEBAD0B}"/>
              </a:ext>
            </a:extLst>
          </p:cNvPr>
          <p:cNvSpPr>
            <a:spLocks noGrp="1"/>
          </p:cNvSpPr>
          <p:nvPr>
            <p:ph type="sldNum" sz="quarter" idx="12"/>
          </p:nvPr>
        </p:nvSpPr>
        <p:spPr/>
        <p:txBody>
          <a:bodyPr/>
          <a:lstStyle/>
          <a:p>
            <a:fld id="{289B54F0-ACAA-B148-9265-2A8F79BF8221}" type="slidenum">
              <a:rPr lang="en-US"/>
              <a:t>4</a:t>
            </a:fld>
            <a:endParaRPr lang="en-US"/>
          </a:p>
        </p:txBody>
      </p:sp>
      <p:sp>
        <p:nvSpPr>
          <p:cNvPr id="4" name="Title 3">
            <a:extLst>
              <a:ext uri="{FF2B5EF4-FFF2-40B4-BE49-F238E27FC236}">
                <a16:creationId xmlns:a16="http://schemas.microsoft.com/office/drawing/2014/main" id="{5D1623D1-F4F8-FF45-A266-25993555C7B1}"/>
              </a:ext>
            </a:extLst>
          </p:cNvPr>
          <p:cNvSpPr>
            <a:spLocks noGrp="1"/>
          </p:cNvSpPr>
          <p:nvPr>
            <p:ph type="title"/>
          </p:nvPr>
        </p:nvSpPr>
        <p:spPr/>
        <p:txBody>
          <a:bodyPr/>
          <a:lstStyle/>
          <a:p>
            <a:r>
              <a:rPr lang="en-US" spc="-15" dirty="0"/>
              <a:t>Promise</a:t>
            </a:r>
            <a:r>
              <a:rPr lang="en-US" spc="-55" dirty="0"/>
              <a:t> </a:t>
            </a:r>
            <a:r>
              <a:rPr lang="en-US" spc="-15" dirty="0"/>
              <a:t>Example</a:t>
            </a:r>
            <a:endParaRPr lang="en-US"/>
          </a:p>
        </p:txBody>
      </p:sp>
      <p:pic>
        <p:nvPicPr>
          <p:cNvPr id="6" name="Picture 5">
            <a:extLst>
              <a:ext uri="{FF2B5EF4-FFF2-40B4-BE49-F238E27FC236}">
                <a16:creationId xmlns:a16="http://schemas.microsoft.com/office/drawing/2014/main" id="{B4D80400-91ED-864C-B388-A813DEE1A7C1}"/>
              </a:ext>
            </a:extLst>
          </p:cNvPr>
          <p:cNvPicPr>
            <a:picLocks noChangeAspect="1"/>
          </p:cNvPicPr>
          <p:nvPr/>
        </p:nvPicPr>
        <p:blipFill>
          <a:blip r:embed="rId2"/>
          <a:stretch>
            <a:fillRect/>
          </a:stretch>
        </p:blipFill>
        <p:spPr>
          <a:xfrm>
            <a:off x="1806146" y="1510443"/>
            <a:ext cx="8382000" cy="4356100"/>
          </a:xfrm>
          <a:prstGeom prst="rect">
            <a:avLst/>
          </a:prstGeom>
        </p:spPr>
      </p:pic>
    </p:spTree>
    <p:extLst>
      <p:ext uri="{BB962C8B-B14F-4D97-AF65-F5344CB8AC3E}">
        <p14:creationId xmlns:p14="http://schemas.microsoft.com/office/powerpoint/2010/main" val="198546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129B6-B552-B14F-A25A-375F1EDD4A88}"/>
              </a:ext>
            </a:extLst>
          </p:cNvPr>
          <p:cNvSpPr>
            <a:spLocks noGrp="1"/>
          </p:cNvSpPr>
          <p:nvPr>
            <p:ph type="dt" sz="half" idx="10"/>
          </p:nvPr>
        </p:nvSpPr>
        <p:spPr/>
        <p:txBody>
          <a:bodyPr/>
          <a:lstStyle/>
          <a:p>
            <a:fld id="{13AA47EC-3873-914E-9C12-333496D18D75}" type="datetime1">
              <a:rPr lang="en-US"/>
              <a:t>12/5/2023</a:t>
            </a:fld>
            <a:endParaRPr lang="en-US"/>
          </a:p>
        </p:txBody>
      </p:sp>
      <p:sp>
        <p:nvSpPr>
          <p:cNvPr id="3" name="Slide Number Placeholder 2">
            <a:extLst>
              <a:ext uri="{FF2B5EF4-FFF2-40B4-BE49-F238E27FC236}">
                <a16:creationId xmlns:a16="http://schemas.microsoft.com/office/drawing/2014/main" id="{00FA42BA-EB6E-574C-9750-590B106D6356}"/>
              </a:ext>
            </a:extLst>
          </p:cNvPr>
          <p:cNvSpPr>
            <a:spLocks noGrp="1"/>
          </p:cNvSpPr>
          <p:nvPr>
            <p:ph type="sldNum" sz="quarter" idx="12"/>
          </p:nvPr>
        </p:nvSpPr>
        <p:spPr/>
        <p:txBody>
          <a:bodyPr/>
          <a:lstStyle/>
          <a:p>
            <a:fld id="{289B54F0-ACAA-B148-9265-2A8F79BF8221}" type="slidenum">
              <a:rPr lang="en-US"/>
              <a:t>5</a:t>
            </a:fld>
            <a:endParaRPr lang="en-US"/>
          </a:p>
        </p:txBody>
      </p:sp>
      <p:sp>
        <p:nvSpPr>
          <p:cNvPr id="4" name="Title 3">
            <a:extLst>
              <a:ext uri="{FF2B5EF4-FFF2-40B4-BE49-F238E27FC236}">
                <a16:creationId xmlns:a16="http://schemas.microsoft.com/office/drawing/2014/main" id="{F41C1CFA-3B9B-E444-AA86-DA8FE21AA5EB}"/>
              </a:ext>
            </a:extLst>
          </p:cNvPr>
          <p:cNvSpPr>
            <a:spLocks noGrp="1"/>
          </p:cNvSpPr>
          <p:nvPr>
            <p:ph type="title"/>
          </p:nvPr>
        </p:nvSpPr>
        <p:spPr/>
        <p:txBody>
          <a:bodyPr/>
          <a:lstStyle/>
          <a:p>
            <a:r>
              <a:rPr lang="en-US" spc="-25" dirty="0"/>
              <a:t>Why</a:t>
            </a:r>
            <a:r>
              <a:rPr lang="en-US" spc="-75" dirty="0"/>
              <a:t> </a:t>
            </a:r>
            <a:r>
              <a:rPr lang="en-US" spc="-10" dirty="0"/>
              <a:t>Promises?</a:t>
            </a:r>
            <a:endParaRPr lang="en-US"/>
          </a:p>
        </p:txBody>
      </p:sp>
      <p:sp>
        <p:nvSpPr>
          <p:cNvPr id="5" name="Content Placeholder 4">
            <a:extLst>
              <a:ext uri="{FF2B5EF4-FFF2-40B4-BE49-F238E27FC236}">
                <a16:creationId xmlns:a16="http://schemas.microsoft.com/office/drawing/2014/main" id="{94389E45-4ED3-0D4D-BE70-1ADA804E239A}"/>
              </a:ext>
            </a:extLst>
          </p:cNvPr>
          <p:cNvSpPr>
            <a:spLocks noGrp="1"/>
          </p:cNvSpPr>
          <p:nvPr>
            <p:ph idx="1"/>
          </p:nvPr>
        </p:nvSpPr>
        <p:spPr/>
        <p:txBody>
          <a:bodyPr/>
          <a:lstStyle/>
          <a:p>
            <a:r>
              <a:rPr lang="en-US"/>
              <a:t>Solves the callback hell (heavily nested callback  code) problem</a:t>
            </a:r>
          </a:p>
          <a:p>
            <a:r>
              <a:rPr lang="en-US"/>
              <a:t>Promises can be chained</a:t>
            </a:r>
          </a:p>
          <a:p>
            <a:r>
              <a:rPr lang="en-US"/>
              <a:t>Can immediately return:</a:t>
            </a:r>
          </a:p>
          <a:p>
            <a:pPr lvl="1"/>
            <a:r>
              <a:rPr lang="en-US"/>
              <a:t>Promise.resolve(result)</a:t>
            </a:r>
          </a:p>
          <a:p>
            <a:pPr lvl="1"/>
            <a:r>
              <a:rPr lang="en-US"/>
              <a:t>Promise.reject(error)</a:t>
            </a:r>
          </a:p>
        </p:txBody>
      </p:sp>
      <p:sp>
        <p:nvSpPr>
          <p:cNvPr id="11" name="TextBox 10">
            <a:extLst>
              <a:ext uri="{FF2B5EF4-FFF2-40B4-BE49-F238E27FC236}">
                <a16:creationId xmlns:a16="http://schemas.microsoft.com/office/drawing/2014/main" id="{E23174B6-C06C-4FC7-849D-4AAA97B27293}"/>
              </a:ext>
            </a:extLst>
          </p:cNvPr>
          <p:cNvSpPr txBox="1"/>
          <p:nvPr/>
        </p:nvSpPr>
        <p:spPr>
          <a:xfrm>
            <a:off x="5638898" y="2347719"/>
            <a:ext cx="6094324" cy="3539430"/>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fetchData</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Simulate an asynchronous request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data</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"Data has been loaded"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null</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Check the success or failure condition</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data</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4FC1FF"/>
                </a:solidFill>
                <a:effectLst/>
                <a:latin typeface="Consolas" panose="020B0609020204030204" pitchFamily="49" charset="0"/>
              </a:rPr>
              <a:t>data</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Resolve Promise with data</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else</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a:t>
            </a:r>
            <a:r>
              <a:rPr lang="en-US" b="0">
                <a:solidFill>
                  <a:srgbClr val="4FC1FF"/>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Promise rejected with error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Simulate loading time</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2288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7C49-296C-4DC6-B4D5-C3BA15EDF75E}"/>
              </a:ext>
            </a:extLst>
          </p:cNvPr>
          <p:cNvSpPr>
            <a:spLocks noGrp="1"/>
          </p:cNvSpPr>
          <p:nvPr>
            <p:ph type="title"/>
          </p:nvPr>
        </p:nvSpPr>
        <p:spPr/>
        <p:txBody>
          <a:bodyPr/>
          <a:lstStyle/>
          <a:p>
            <a:r>
              <a:rPr lang="en-US"/>
              <a:t>How asynchronous tasks are handled</a:t>
            </a:r>
          </a:p>
        </p:txBody>
      </p:sp>
      <p:sp>
        <p:nvSpPr>
          <p:cNvPr id="3" name="Text Placeholder 2">
            <a:extLst>
              <a:ext uri="{FF2B5EF4-FFF2-40B4-BE49-F238E27FC236}">
                <a16:creationId xmlns:a16="http://schemas.microsoft.com/office/drawing/2014/main" id="{C01B9AC8-519E-4D28-8C32-6D65133687E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21AFEDC-4ADE-4E40-AC72-CC9F4A061E1D}"/>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6" name="Picture 5">
            <a:extLst>
              <a:ext uri="{FF2B5EF4-FFF2-40B4-BE49-F238E27FC236}">
                <a16:creationId xmlns:a16="http://schemas.microsoft.com/office/drawing/2014/main" id="{D99AA762-8DE5-4601-9081-C6632FC5CC90}"/>
              </a:ext>
            </a:extLst>
          </p:cNvPr>
          <p:cNvPicPr>
            <a:picLocks noChangeAspect="1"/>
          </p:cNvPicPr>
          <p:nvPr/>
        </p:nvPicPr>
        <p:blipFill>
          <a:blip r:embed="rId2"/>
          <a:stretch>
            <a:fillRect/>
          </a:stretch>
        </p:blipFill>
        <p:spPr>
          <a:xfrm>
            <a:off x="838200" y="1535810"/>
            <a:ext cx="5492262" cy="4869937"/>
          </a:xfrm>
          <a:prstGeom prst="rect">
            <a:avLst/>
          </a:prstGeom>
        </p:spPr>
      </p:pic>
    </p:spTree>
    <p:extLst>
      <p:ext uri="{BB962C8B-B14F-4D97-AF65-F5344CB8AC3E}">
        <p14:creationId xmlns:p14="http://schemas.microsoft.com/office/powerpoint/2010/main" val="153280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6235-1FF7-4B67-8502-EFBB2E7398CC}"/>
              </a:ext>
            </a:extLst>
          </p:cNvPr>
          <p:cNvSpPr>
            <a:spLocks noGrp="1"/>
          </p:cNvSpPr>
          <p:nvPr>
            <p:ph type="title"/>
          </p:nvPr>
        </p:nvSpPr>
        <p:spPr/>
        <p:txBody>
          <a:bodyPr/>
          <a:lstStyle/>
          <a:p>
            <a:r>
              <a:rPr lang="en-US"/>
              <a:t>Convert from Function to Promise</a:t>
            </a:r>
          </a:p>
        </p:txBody>
      </p:sp>
      <p:sp>
        <p:nvSpPr>
          <p:cNvPr id="3" name="Text Placeholder 2">
            <a:extLst>
              <a:ext uri="{FF2B5EF4-FFF2-40B4-BE49-F238E27FC236}">
                <a16:creationId xmlns:a16="http://schemas.microsoft.com/office/drawing/2014/main" id="{FEE4FFB6-FE26-46DB-B512-0E4353C755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F78640-6E57-4085-AF45-83597753D280}"/>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6" name="TextBox 5">
            <a:extLst>
              <a:ext uri="{FF2B5EF4-FFF2-40B4-BE49-F238E27FC236}">
                <a16:creationId xmlns:a16="http://schemas.microsoft.com/office/drawing/2014/main" id="{464B4D7B-599C-4684-8614-B13DF6CAB4FE}"/>
              </a:ext>
            </a:extLst>
          </p:cNvPr>
          <p:cNvSpPr txBox="1"/>
          <p:nvPr/>
        </p:nvSpPr>
        <p:spPr>
          <a:xfrm>
            <a:off x="424543" y="1535811"/>
            <a:ext cx="6094324" cy="4616648"/>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userCheck</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username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password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callback</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db</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verifyUser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username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password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userInfo</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callback</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else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db</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getRoles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username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roles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callback</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else</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db</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logAccess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username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callback</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else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callback</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null</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userInfo</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roles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A1F813E-DDE4-494D-AD61-0BA2EEA220A8}"/>
              </a:ext>
            </a:extLst>
          </p:cNvPr>
          <p:cNvSpPr txBox="1"/>
          <p:nvPr/>
        </p:nvSpPr>
        <p:spPr>
          <a:xfrm>
            <a:off x="6681315" y="1535811"/>
            <a:ext cx="5259476" cy="2246769"/>
          </a:xfrm>
          <a:prstGeom prst="rect">
            <a:avLst/>
          </a:prstGeom>
          <a:solidFill>
            <a:schemeClr val="tx1"/>
          </a:solidFill>
        </p:spPr>
        <p:txBody>
          <a:bodyPr wrap="square">
            <a:spAutoFit/>
          </a:bodyPr>
          <a:lstStyle/>
          <a:p>
            <a:r>
              <a:rPr lang="en-US" b="0">
                <a:solidFill>
                  <a:srgbClr val="DCDCAA"/>
                </a:solidFill>
                <a:effectLst/>
                <a:latin typeface="Consolas" panose="020B0609020204030204" pitchFamily="49" charset="0"/>
              </a:rPr>
              <a:t>userCheck</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username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password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userInfo</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roles</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Process when the result is successful</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"User Info:"</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userInfo</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"Roles:"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roles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catch</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Handle when an error occurs</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error</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"Error:"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error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48468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A737-28C5-4D2A-AF7A-0172D62AAFDB}"/>
              </a:ext>
            </a:extLst>
          </p:cNvPr>
          <p:cNvSpPr>
            <a:spLocks noGrp="1"/>
          </p:cNvSpPr>
          <p:nvPr>
            <p:ph type="title"/>
          </p:nvPr>
        </p:nvSpPr>
        <p:spPr/>
        <p:txBody>
          <a:bodyPr/>
          <a:lstStyle/>
          <a:p>
            <a:r>
              <a:rPr lang="en-US"/>
              <a:t>What Async/Await?</a:t>
            </a:r>
          </a:p>
        </p:txBody>
      </p:sp>
      <p:sp>
        <p:nvSpPr>
          <p:cNvPr id="3" name="Text Placeholder 2">
            <a:extLst>
              <a:ext uri="{FF2B5EF4-FFF2-40B4-BE49-F238E27FC236}">
                <a16:creationId xmlns:a16="http://schemas.microsoft.com/office/drawing/2014/main" id="{A59BACC0-EC32-4C86-92B9-35943EFB993D}"/>
              </a:ext>
            </a:extLst>
          </p:cNvPr>
          <p:cNvSpPr>
            <a:spLocks noGrp="1"/>
          </p:cNvSpPr>
          <p:nvPr>
            <p:ph type="body" idx="1"/>
          </p:nvPr>
        </p:nvSpPr>
        <p:spPr/>
        <p:txBody>
          <a:bodyPr/>
          <a:lstStyle/>
          <a:p>
            <a:pPr algn="just">
              <a:lnSpc>
                <a:spcPct val="100000"/>
              </a:lnSpc>
            </a:pPr>
            <a:r>
              <a:rPr lang="en-US"/>
              <a:t>Async/await is a JavaScript syntax that makes handling asynchronous functions easier to read and write. It uses the async and await keywords to create synchronous processing from asynchronous functions. </a:t>
            </a:r>
          </a:p>
          <a:p>
            <a:pPr algn="just">
              <a:lnSpc>
                <a:spcPct val="100000"/>
              </a:lnSpc>
            </a:pPr>
            <a:r>
              <a:rPr lang="en-US"/>
              <a:t>When a function is marked as async, it returns a Promise and allows the use of the await keyword within it to wait until a Promise is resolved or rejected.</a:t>
            </a:r>
          </a:p>
        </p:txBody>
      </p:sp>
      <p:sp>
        <p:nvSpPr>
          <p:cNvPr id="4" name="Slide Number Placeholder 3">
            <a:extLst>
              <a:ext uri="{FF2B5EF4-FFF2-40B4-BE49-F238E27FC236}">
                <a16:creationId xmlns:a16="http://schemas.microsoft.com/office/drawing/2014/main" id="{CCC25529-15A0-4643-BBC4-604D40D3EF2F}"/>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410567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89C8-B58B-4100-9111-6A550220B60D}"/>
              </a:ext>
            </a:extLst>
          </p:cNvPr>
          <p:cNvSpPr>
            <a:spLocks noGrp="1"/>
          </p:cNvSpPr>
          <p:nvPr>
            <p:ph type="title"/>
          </p:nvPr>
        </p:nvSpPr>
        <p:spPr/>
        <p:txBody>
          <a:bodyPr/>
          <a:lstStyle/>
          <a:p>
            <a:r>
              <a:rPr lang="en-US"/>
              <a:t>Async/Await Example</a:t>
            </a:r>
          </a:p>
        </p:txBody>
      </p:sp>
      <p:sp>
        <p:nvSpPr>
          <p:cNvPr id="3" name="Text Placeholder 2">
            <a:extLst>
              <a:ext uri="{FF2B5EF4-FFF2-40B4-BE49-F238E27FC236}">
                <a16:creationId xmlns:a16="http://schemas.microsoft.com/office/drawing/2014/main" id="{EBF00F88-7712-48A0-8C7B-4827E8838C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0DB851-E82C-42A7-9FBD-EEE1D7CD21BD}"/>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6" name="TextBox 5">
            <a:extLst>
              <a:ext uri="{FF2B5EF4-FFF2-40B4-BE49-F238E27FC236}">
                <a16:creationId xmlns:a16="http://schemas.microsoft.com/office/drawing/2014/main" id="{511C0A0A-BF65-496F-9648-D1F2B12C7855}"/>
              </a:ext>
            </a:extLst>
          </p:cNvPr>
          <p:cNvSpPr txBox="1"/>
          <p:nvPr/>
        </p:nvSpPr>
        <p:spPr>
          <a:xfrm>
            <a:off x="632209" y="1409142"/>
            <a:ext cx="5463791" cy="3539430"/>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useState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fetchData</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new</a:t>
            </a:r>
            <a:r>
              <a:rPr lang="en-US" sz="1200" b="0">
                <a:solidFill>
                  <a:srgbClr val="CCCCCC"/>
                </a:solidFill>
                <a:effectLst/>
                <a:latin typeface="Consolas" panose="020B0609020204030204" pitchFamily="49" charset="0"/>
              </a:rPr>
              <a:t> </a:t>
            </a:r>
            <a:r>
              <a:rPr lang="en-US" sz="1200" b="0">
                <a:solidFill>
                  <a:srgbClr val="4EC9B0"/>
                </a:solidFill>
                <a:effectLst/>
                <a:latin typeface="Consolas" panose="020B0609020204030204" pitchFamily="49" charset="0"/>
              </a:rPr>
              <a:t>Promise</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resolve</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reject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Simulate an asynchronous request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setTimeout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data</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"Data has been loaded"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Check the success or failure condition</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data</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resolve</a:t>
            </a:r>
            <a:r>
              <a:rPr lang="en-US" sz="1200" b="0">
                <a:solidFill>
                  <a:srgbClr val="CCCCCC"/>
                </a:solidFill>
                <a:effectLst/>
                <a:latin typeface="Consolas" panose="020B0609020204030204" pitchFamily="49" charset="0"/>
              </a:rPr>
              <a:t>(</a:t>
            </a:r>
            <a:r>
              <a:rPr lang="en-US" sz="1200" b="0">
                <a:solidFill>
                  <a:srgbClr val="4FC1FF"/>
                </a:solidFill>
                <a:effectLst/>
                <a:latin typeface="Consolas" panose="020B0609020204030204" pitchFamily="49" charset="0"/>
              </a:rPr>
              <a:t>data</a:t>
            </a:r>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Resolve Promise with data</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else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reject</a:t>
            </a:r>
            <a:r>
              <a:rPr lang="en-US" sz="1200" b="0">
                <a:solidFill>
                  <a:srgbClr val="CCCCCC"/>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Promise rejected with error</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 </a:t>
            </a:r>
            <a:r>
              <a:rPr lang="en-US" sz="1200" b="0">
                <a:solidFill>
                  <a:srgbClr val="B5CEA8"/>
                </a:solidFill>
                <a:effectLst/>
                <a:latin typeface="Consolas" panose="020B0609020204030204" pitchFamily="49" charset="0"/>
              </a:rPr>
              <a:t>2000</a:t>
            </a:r>
            <a:r>
              <a:rPr lang="en-US" sz="1200" b="0">
                <a:solidFill>
                  <a:srgbClr val="CCCCCC"/>
                </a:solidFill>
                <a:effectLst/>
                <a:latin typeface="Consolas" panose="020B0609020204030204" pitchFamily="49" charset="0"/>
              </a:rPr>
              <a:t>); </a:t>
            </a:r>
            <a:r>
              <a:rPr lang="en-US" sz="1200" b="0">
                <a:solidFill>
                  <a:srgbClr val="6A9955"/>
                </a:solidFill>
                <a:effectLst/>
                <a:latin typeface="Consolas" panose="020B0609020204030204" pitchFamily="49" charset="0"/>
              </a:rPr>
              <a:t>// Simulate loading time</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7CBFF70-B6E0-42BA-A934-057E52BA4C0E}"/>
              </a:ext>
            </a:extLst>
          </p:cNvPr>
          <p:cNvSpPr txBox="1"/>
          <p:nvPr/>
        </p:nvSpPr>
        <p:spPr>
          <a:xfrm>
            <a:off x="6269012" y="12175"/>
            <a:ext cx="5922988" cy="6001643"/>
          </a:xfrm>
          <a:prstGeom prst="rect">
            <a:avLst/>
          </a:prstGeom>
          <a:solidFill>
            <a:schemeClr val="tx1"/>
          </a:solidFill>
        </p:spPr>
        <p:txBody>
          <a:bodyPr wrap="square">
            <a:spAutoFit/>
          </a:bodyPr>
          <a:lstStyle/>
          <a:p>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ExampleComponent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setLoading</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false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data</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setData</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setError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useState</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fetchDataHandler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async</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setLoading</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true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try</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response</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await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fetchData</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setData</a:t>
            </a:r>
            <a:r>
              <a:rPr lang="en-US" sz="1200" b="0">
                <a:solidFill>
                  <a:srgbClr val="CCCCCC"/>
                </a:solidFill>
                <a:effectLst/>
                <a:latin typeface="Consolas" panose="020B0609020204030204" pitchFamily="49" charset="0"/>
              </a:rPr>
              <a:t>(</a:t>
            </a:r>
            <a:r>
              <a:rPr lang="en-US" sz="1200" b="0">
                <a:solidFill>
                  <a:srgbClr val="4FC1FF"/>
                </a:solidFill>
                <a:effectLst/>
                <a:latin typeface="Consolas" panose="020B0609020204030204" pitchFamily="49" charset="0"/>
              </a:rPr>
              <a:t>response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setError</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catch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setData</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setError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finally</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setLoading</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false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onClick</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DCDCAA"/>
                </a:solidFill>
                <a:effectLst/>
                <a:latin typeface="Consolas" panose="020B0609020204030204" pitchFamily="49" charset="0"/>
              </a:rPr>
              <a:t>fetchDataHandler</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disabled</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loading</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loading</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"Đang tải..."</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"Tải dữ liệu"</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button</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data</a:t>
            </a:r>
            <a:r>
              <a:rPr lang="en-US" sz="1200" b="0">
                <a:solidFill>
                  <a:srgbClr val="D4D4D4"/>
                </a:solidFill>
                <a:effectLst/>
                <a:latin typeface="Consolas" panose="020B0609020204030204" pitchFamily="49" charset="0"/>
              </a:rPr>
              <a:t> &amp;&amp;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data</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D4D4D4"/>
                </a:solidFill>
                <a:effectLst/>
                <a:latin typeface="Consolas" panose="020B0609020204030204" pitchFamily="49" charset="0"/>
              </a:rPr>
              <a:t> &amp;&amp;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D4D4D4"/>
                </a:solidFill>
                <a:effectLst/>
                <a:latin typeface="Consolas" panose="020B0609020204030204" pitchFamily="49" charset="0"/>
              </a:rPr>
              <a:t>Error: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ExampleComponent</a:t>
            </a:r>
            <a:r>
              <a:rPr lang="en-US" sz="1200" b="0">
                <a:solidFill>
                  <a:srgbClr val="CCCCCC"/>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50C5209C-8333-4B5D-BCB0-7DEFF56A26BA}"/>
              </a:ext>
            </a:extLst>
          </p:cNvPr>
          <p:cNvPicPr>
            <a:picLocks noChangeAspect="1"/>
          </p:cNvPicPr>
          <p:nvPr/>
        </p:nvPicPr>
        <p:blipFill>
          <a:blip r:embed="rId2"/>
          <a:stretch>
            <a:fillRect/>
          </a:stretch>
        </p:blipFill>
        <p:spPr>
          <a:xfrm>
            <a:off x="649355" y="4992953"/>
            <a:ext cx="2706475" cy="849814"/>
          </a:xfrm>
          <a:prstGeom prst="rect">
            <a:avLst/>
          </a:prstGeom>
        </p:spPr>
      </p:pic>
      <p:pic>
        <p:nvPicPr>
          <p:cNvPr id="12" name="Picture 11">
            <a:extLst>
              <a:ext uri="{FF2B5EF4-FFF2-40B4-BE49-F238E27FC236}">
                <a16:creationId xmlns:a16="http://schemas.microsoft.com/office/drawing/2014/main" id="{78130622-48AF-401E-BF98-75836D9490F5}"/>
              </a:ext>
            </a:extLst>
          </p:cNvPr>
          <p:cNvPicPr>
            <a:picLocks noChangeAspect="1"/>
          </p:cNvPicPr>
          <p:nvPr/>
        </p:nvPicPr>
        <p:blipFill>
          <a:blip r:embed="rId3"/>
          <a:stretch>
            <a:fillRect/>
          </a:stretch>
        </p:blipFill>
        <p:spPr>
          <a:xfrm>
            <a:off x="3398762" y="4961272"/>
            <a:ext cx="2697238" cy="914475"/>
          </a:xfrm>
          <a:prstGeom prst="rect">
            <a:avLst/>
          </a:prstGeom>
        </p:spPr>
      </p:pic>
      <p:pic>
        <p:nvPicPr>
          <p:cNvPr id="14" name="Picture 13">
            <a:extLst>
              <a:ext uri="{FF2B5EF4-FFF2-40B4-BE49-F238E27FC236}">
                <a16:creationId xmlns:a16="http://schemas.microsoft.com/office/drawing/2014/main" id="{C370546C-2B64-4579-A5E6-F3964A61D2CF}"/>
              </a:ext>
            </a:extLst>
          </p:cNvPr>
          <p:cNvPicPr>
            <a:picLocks noChangeAspect="1"/>
          </p:cNvPicPr>
          <p:nvPr/>
        </p:nvPicPr>
        <p:blipFill>
          <a:blip r:embed="rId4"/>
          <a:stretch>
            <a:fillRect/>
          </a:stretch>
        </p:blipFill>
        <p:spPr>
          <a:xfrm>
            <a:off x="2189565" y="5920129"/>
            <a:ext cx="2163156" cy="937872"/>
          </a:xfrm>
          <a:prstGeom prst="rect">
            <a:avLst/>
          </a:prstGeom>
        </p:spPr>
      </p:pic>
    </p:spTree>
    <p:extLst>
      <p:ext uri="{BB962C8B-B14F-4D97-AF65-F5344CB8AC3E}">
        <p14:creationId xmlns:p14="http://schemas.microsoft.com/office/powerpoint/2010/main" val="25359783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13004</TotalTime>
  <Words>3819</Words>
  <Application>Microsoft Office PowerPoint</Application>
  <PresentationFormat>Widescreen</PresentationFormat>
  <Paragraphs>354</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Consolas</vt:lpstr>
      <vt:lpstr>Noto Sans Symbols</vt:lpstr>
      <vt:lpstr>Office Theme</vt:lpstr>
      <vt:lpstr>Fetching and Caching Data</vt:lpstr>
      <vt:lpstr>Objectives </vt:lpstr>
      <vt:lpstr>Promise and Async/Await</vt:lpstr>
      <vt:lpstr>Promise Example</vt:lpstr>
      <vt:lpstr>Why Promises?</vt:lpstr>
      <vt:lpstr>How asynchronous tasks are handled</vt:lpstr>
      <vt:lpstr>Convert from Function to Promise</vt:lpstr>
      <vt:lpstr>What Async/Await?</vt:lpstr>
      <vt:lpstr>Async/Await Example</vt:lpstr>
      <vt:lpstr>Where to run async code</vt:lpstr>
      <vt:lpstr>Ways to Fetch</vt:lpstr>
      <vt:lpstr>Getting data with Fetch</vt:lpstr>
      <vt:lpstr>Getting data with AXIOS</vt:lpstr>
      <vt:lpstr>Show result</vt:lpstr>
      <vt:lpstr>Get with AXIOS</vt:lpstr>
      <vt:lpstr>Post with AXIOS</vt:lpstr>
      <vt:lpstr>Put with AXIOS</vt:lpstr>
      <vt:lpstr>Delete with AXIOS</vt:lpstr>
      <vt:lpstr>Full Code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476</cp:revision>
  <dcterms:created xsi:type="dcterms:W3CDTF">2021-01-25T08:25:31Z</dcterms:created>
  <dcterms:modified xsi:type="dcterms:W3CDTF">2023-12-05T04:03:59Z</dcterms:modified>
</cp:coreProperties>
</file>