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handoutMasterIdLst>
    <p:handoutMasterId r:id="rId20"/>
  </p:handoutMasterIdLst>
  <p:sldIdLst>
    <p:sldId id="256" r:id="rId2"/>
    <p:sldId id="257" r:id="rId3"/>
    <p:sldId id="406" r:id="rId4"/>
    <p:sldId id="407" r:id="rId5"/>
    <p:sldId id="409" r:id="rId6"/>
    <p:sldId id="415" r:id="rId7"/>
    <p:sldId id="412" r:id="rId8"/>
    <p:sldId id="413" r:id="rId9"/>
    <p:sldId id="414" r:id="rId10"/>
    <p:sldId id="405" r:id="rId11"/>
    <p:sldId id="416" r:id="rId12"/>
    <p:sldId id="417" r:id="rId13"/>
    <p:sldId id="418" r:id="rId14"/>
    <p:sldId id="419" r:id="rId15"/>
    <p:sldId id="420" r:id="rId16"/>
    <p:sldId id="533" r:id="rId17"/>
    <p:sldId id="328"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iBoikMJheKjyya+7EvCRHFNElTx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Le Thien Nhat" initials="QLTN" lastIdx="1" clrIdx="0">
    <p:extLst>
      <p:ext uri="{19B8F6BF-5375-455C-9EA6-DF929625EA0E}">
        <p15:presenceInfo xmlns:p15="http://schemas.microsoft.com/office/powerpoint/2012/main" userId="S::QuangLTN3@fe.edu.vn::965a0404-5ce2-4050-8135-91dae804bb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20" autoAdjust="0"/>
  </p:normalViewPr>
  <p:slideViewPr>
    <p:cSldViewPr snapToGrid="0">
      <p:cViewPr varScale="1">
        <p:scale>
          <a:sx n="76" d="100"/>
          <a:sy n="76" d="100"/>
        </p:scale>
        <p:origin x="840" y="53"/>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80" Type="http://schemas.openxmlformats.org/officeDocument/2006/relationships/commentAuthors" Target="commentAuthors.xml"/><Relationship Id="rId3" Type="http://schemas.openxmlformats.org/officeDocument/2006/relationships/slide" Target="slides/slide2.xml"/><Relationship Id="rId8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11/26/2023</a:t>
            </a:fld>
            <a:endParaRPr lang="en-US"/>
          </a:p>
        </p:txBody>
      </p:sp>
      <p:sp>
        <p:nvSpPr>
          <p:cNvPr id="4" name="Footer Placeholder 3">
            <a:extLst>
              <a:ext uri="{FF2B5EF4-FFF2-40B4-BE49-F238E27FC236}">
                <a16:creationId xmlns:a16="http://schemas.microsoft.com/office/drawing/2014/main"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Today, many large websites such as Walmart, Apple, Nike, Netflix, TikTok, Uber, Lyft, and Starbucks use the framework.</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54075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p:nvPr>
        </p:nvSpPr>
        <p:spPr>
          <a:xfrm>
            <a:off x="1524000" y="1773382"/>
            <a:ext cx="9144000" cy="1655618"/>
          </a:xfrm>
          <a:prstGeom prst="rect">
            <a:avLst/>
          </a:prstGeom>
          <a:gradFill flip="none" rotWithShape="1">
            <a:gsLst>
              <a:gs pos="0">
                <a:schemeClr val="accent3">
                  <a:alpha val="0"/>
                  <a:lumMod val="0"/>
                  <a:lumOff val="100000"/>
                </a:schemeClr>
              </a:gs>
              <a:gs pos="100000">
                <a:schemeClr val="accent2">
                  <a:lumMod val="94000"/>
                  <a:lumOff val="6000"/>
                  <a:alpha val="76000"/>
                </a:schemeClr>
              </a:gs>
            </a:gsLst>
            <a:lin ang="5400000" scaled="1"/>
            <a:tileRect/>
          </a:gra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1592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hyperlink" Target="https://tailwindui.com/documenta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pmtrends.com/bootstrap-vs-tailwindcs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Next.j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extjs.org/docs/getting-started/installation"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Introducing NextJS and TailwindCSS</a:t>
            </a:r>
            <a:endParaRPr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a16="http://schemas.microsoft.com/office/drawing/2014/main"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Tailwind CSS</a:t>
            </a:r>
          </a:p>
        </p:txBody>
      </p:sp>
    </p:spTree>
    <p:extLst>
      <p:ext uri="{BB962C8B-B14F-4D97-AF65-F5344CB8AC3E}">
        <p14:creationId xmlns:p14="http://schemas.microsoft.com/office/powerpoint/2010/main" val="3539571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E39C8-6A84-4039-BF31-7EE4B652EEFD}"/>
              </a:ext>
            </a:extLst>
          </p:cNvPr>
          <p:cNvSpPr>
            <a:spLocks noGrp="1"/>
          </p:cNvSpPr>
          <p:nvPr>
            <p:ph type="title"/>
          </p:nvPr>
        </p:nvSpPr>
        <p:spPr/>
        <p:txBody>
          <a:bodyPr/>
          <a:lstStyle/>
          <a:p>
            <a:r>
              <a:rPr lang="en-US"/>
              <a:t>What is Tailwind CSS?</a:t>
            </a:r>
          </a:p>
        </p:txBody>
      </p:sp>
      <p:sp>
        <p:nvSpPr>
          <p:cNvPr id="3" name="Text Placeholder 2">
            <a:extLst>
              <a:ext uri="{FF2B5EF4-FFF2-40B4-BE49-F238E27FC236}">
                <a16:creationId xmlns:a16="http://schemas.microsoft.com/office/drawing/2014/main" id="{64C7C798-BEE1-47D3-B2B7-11EBF6495539}"/>
              </a:ext>
            </a:extLst>
          </p:cNvPr>
          <p:cNvSpPr>
            <a:spLocks noGrp="1"/>
          </p:cNvSpPr>
          <p:nvPr>
            <p:ph type="body" idx="1"/>
          </p:nvPr>
        </p:nvSpPr>
        <p:spPr/>
        <p:txBody>
          <a:bodyPr/>
          <a:lstStyle/>
          <a:p>
            <a:pPr algn="just"/>
            <a:r>
              <a:rPr lang="en-US"/>
              <a:t>Open-source CSS framework </a:t>
            </a:r>
          </a:p>
          <a:p>
            <a:pPr algn="just"/>
            <a:r>
              <a:rPr lang="en-US"/>
              <a:t>Includes a huge list of utility CSS classes that can be used to style each element by mixing and matching. </a:t>
            </a:r>
          </a:p>
          <a:p>
            <a:pPr algn="just"/>
            <a:r>
              <a:rPr lang="en-US"/>
              <a:t>These classes may be about colors, padding, font sizes, etc.</a:t>
            </a:r>
          </a:p>
          <a:p>
            <a:pPr algn="just"/>
            <a:r>
              <a:rPr lang="en-US"/>
              <a:t>Compared with Bootstrap, Tailwind provides you with the freedom to create custom designs and components easily</a:t>
            </a:r>
          </a:p>
        </p:txBody>
      </p:sp>
      <p:sp>
        <p:nvSpPr>
          <p:cNvPr id="4" name="Slide Number Placeholder 3">
            <a:extLst>
              <a:ext uri="{FF2B5EF4-FFF2-40B4-BE49-F238E27FC236}">
                <a16:creationId xmlns:a16="http://schemas.microsoft.com/office/drawing/2014/main" id="{032BF3A0-B183-452E-80CF-8D30935E6027}"/>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6" name="TextBox 5">
            <a:extLst>
              <a:ext uri="{FF2B5EF4-FFF2-40B4-BE49-F238E27FC236}">
                <a16:creationId xmlns:a16="http://schemas.microsoft.com/office/drawing/2014/main" id="{8A0AA12B-AF2B-45E1-8430-1FC35DB59F64}"/>
              </a:ext>
            </a:extLst>
          </p:cNvPr>
          <p:cNvSpPr txBox="1"/>
          <p:nvPr/>
        </p:nvSpPr>
        <p:spPr>
          <a:xfrm>
            <a:off x="1067638" y="5579372"/>
            <a:ext cx="6094324" cy="307777"/>
          </a:xfrm>
          <a:prstGeom prst="rect">
            <a:avLst/>
          </a:prstGeom>
          <a:noFill/>
        </p:spPr>
        <p:txBody>
          <a:bodyPr wrap="square">
            <a:spAutoFit/>
          </a:bodyPr>
          <a:lstStyle/>
          <a:p>
            <a:r>
              <a:rPr lang="en-US">
                <a:hlinkClick r:id="rId2"/>
              </a:rPr>
              <a:t>https://tailwindui.com/documentation</a:t>
            </a:r>
            <a:r>
              <a:rPr lang="en-US"/>
              <a:t> </a:t>
            </a:r>
          </a:p>
        </p:txBody>
      </p:sp>
    </p:spTree>
    <p:extLst>
      <p:ext uri="{BB962C8B-B14F-4D97-AF65-F5344CB8AC3E}">
        <p14:creationId xmlns:p14="http://schemas.microsoft.com/office/powerpoint/2010/main" val="1846170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A68A-1397-4B5C-A86B-7BBF0FC5856B}"/>
              </a:ext>
            </a:extLst>
          </p:cNvPr>
          <p:cNvSpPr>
            <a:spLocks noGrp="1"/>
          </p:cNvSpPr>
          <p:nvPr>
            <p:ph type="title"/>
          </p:nvPr>
        </p:nvSpPr>
        <p:spPr/>
        <p:txBody>
          <a:bodyPr/>
          <a:lstStyle/>
          <a:p>
            <a:r>
              <a:rPr lang="en-US"/>
              <a:t>Comparison between Bootstrap and Tailwind CSS</a:t>
            </a:r>
          </a:p>
        </p:txBody>
      </p:sp>
      <p:sp>
        <p:nvSpPr>
          <p:cNvPr id="3" name="Text Placeholder 2">
            <a:extLst>
              <a:ext uri="{FF2B5EF4-FFF2-40B4-BE49-F238E27FC236}">
                <a16:creationId xmlns:a16="http://schemas.microsoft.com/office/drawing/2014/main" id="{E67F28FD-F39B-4A73-A49B-A452A886421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53CD3C2-400B-4D0B-B236-6CB3BFF32310}"/>
              </a:ext>
            </a:extLst>
          </p:cNvPr>
          <p:cNvSpPr>
            <a:spLocks noGrp="1"/>
          </p:cNvSpPr>
          <p:nvPr>
            <p:ph type="sldNum" idx="12"/>
          </p:nvPr>
        </p:nvSpPr>
        <p:spPr/>
        <p:txBody>
          <a:bodyPr/>
          <a:lstStyle/>
          <a:p>
            <a:fld id="{00000000-1234-1234-1234-123412341234}" type="slidenum">
              <a:rPr lang="en-US" smtClean="0"/>
              <a:pPr/>
              <a:t>12</a:t>
            </a:fld>
            <a:endParaRPr lang="en-US"/>
          </a:p>
        </p:txBody>
      </p:sp>
      <p:pic>
        <p:nvPicPr>
          <p:cNvPr id="6" name="Picture 5">
            <a:extLst>
              <a:ext uri="{FF2B5EF4-FFF2-40B4-BE49-F238E27FC236}">
                <a16:creationId xmlns:a16="http://schemas.microsoft.com/office/drawing/2014/main" id="{1F899909-79BF-4111-8544-D40B2515E228}"/>
              </a:ext>
            </a:extLst>
          </p:cNvPr>
          <p:cNvPicPr>
            <a:picLocks noChangeAspect="1"/>
          </p:cNvPicPr>
          <p:nvPr/>
        </p:nvPicPr>
        <p:blipFill>
          <a:blip r:embed="rId2"/>
          <a:stretch>
            <a:fillRect/>
          </a:stretch>
        </p:blipFill>
        <p:spPr>
          <a:xfrm>
            <a:off x="838200" y="1535811"/>
            <a:ext cx="8016133" cy="4712187"/>
          </a:xfrm>
          <a:prstGeom prst="rect">
            <a:avLst/>
          </a:prstGeom>
        </p:spPr>
      </p:pic>
      <p:sp>
        <p:nvSpPr>
          <p:cNvPr id="8" name="TextBox 7">
            <a:extLst>
              <a:ext uri="{FF2B5EF4-FFF2-40B4-BE49-F238E27FC236}">
                <a16:creationId xmlns:a16="http://schemas.microsoft.com/office/drawing/2014/main" id="{D9086BB9-805E-4091-B732-DABFCDA16AE6}"/>
              </a:ext>
            </a:extLst>
          </p:cNvPr>
          <p:cNvSpPr txBox="1"/>
          <p:nvPr/>
        </p:nvSpPr>
        <p:spPr>
          <a:xfrm>
            <a:off x="2675374" y="6172923"/>
            <a:ext cx="6094324" cy="307777"/>
          </a:xfrm>
          <a:prstGeom prst="rect">
            <a:avLst/>
          </a:prstGeom>
          <a:noFill/>
        </p:spPr>
        <p:txBody>
          <a:bodyPr wrap="square">
            <a:spAutoFit/>
          </a:bodyPr>
          <a:lstStyle/>
          <a:p>
            <a:r>
              <a:rPr lang="nl-NL"/>
              <a:t>NPM Trends: Bootstrap vs. Tailwind CSS</a:t>
            </a:r>
            <a:endParaRPr lang="en-US"/>
          </a:p>
        </p:txBody>
      </p:sp>
      <p:sp>
        <p:nvSpPr>
          <p:cNvPr id="10" name="TextBox 9">
            <a:extLst>
              <a:ext uri="{FF2B5EF4-FFF2-40B4-BE49-F238E27FC236}">
                <a16:creationId xmlns:a16="http://schemas.microsoft.com/office/drawing/2014/main" id="{63672D43-805C-49EF-85AA-20E225553837}"/>
              </a:ext>
            </a:extLst>
          </p:cNvPr>
          <p:cNvSpPr txBox="1"/>
          <p:nvPr/>
        </p:nvSpPr>
        <p:spPr>
          <a:xfrm>
            <a:off x="6222442" y="6172922"/>
            <a:ext cx="5206818" cy="307777"/>
          </a:xfrm>
          <a:prstGeom prst="rect">
            <a:avLst/>
          </a:prstGeom>
          <a:noFill/>
        </p:spPr>
        <p:txBody>
          <a:bodyPr wrap="square">
            <a:spAutoFit/>
          </a:bodyPr>
          <a:lstStyle/>
          <a:p>
            <a:r>
              <a:rPr lang="en-US">
                <a:hlinkClick r:id="rId3"/>
              </a:rPr>
              <a:t>https://npmtrends.com/bootstrap-vs-tailwindcss</a:t>
            </a:r>
            <a:r>
              <a:rPr lang="en-US"/>
              <a:t> </a:t>
            </a:r>
          </a:p>
        </p:txBody>
      </p:sp>
    </p:spTree>
    <p:extLst>
      <p:ext uri="{BB962C8B-B14F-4D97-AF65-F5344CB8AC3E}">
        <p14:creationId xmlns:p14="http://schemas.microsoft.com/office/powerpoint/2010/main" val="293618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73BF7-056D-4EAD-B3BC-484172D4CA46}"/>
              </a:ext>
            </a:extLst>
          </p:cNvPr>
          <p:cNvSpPr>
            <a:spLocks noGrp="1"/>
          </p:cNvSpPr>
          <p:nvPr>
            <p:ph type="title"/>
          </p:nvPr>
        </p:nvSpPr>
        <p:spPr/>
        <p:txBody>
          <a:bodyPr/>
          <a:lstStyle/>
          <a:p>
            <a:r>
              <a:rPr lang="en-US"/>
              <a:t>History of Tailwind CSS</a:t>
            </a:r>
          </a:p>
        </p:txBody>
      </p:sp>
      <p:sp>
        <p:nvSpPr>
          <p:cNvPr id="3" name="Text Placeholder 2">
            <a:extLst>
              <a:ext uri="{FF2B5EF4-FFF2-40B4-BE49-F238E27FC236}">
                <a16:creationId xmlns:a16="http://schemas.microsoft.com/office/drawing/2014/main" id="{A7083934-41CF-4EBA-9007-2C187DB8E019}"/>
              </a:ext>
            </a:extLst>
          </p:cNvPr>
          <p:cNvSpPr>
            <a:spLocks noGrp="1"/>
          </p:cNvSpPr>
          <p:nvPr>
            <p:ph type="body" idx="1"/>
          </p:nvPr>
        </p:nvSpPr>
        <p:spPr>
          <a:xfrm>
            <a:off x="838200" y="1535810"/>
            <a:ext cx="10515600" cy="4944889"/>
          </a:xfrm>
        </p:spPr>
        <p:txBody>
          <a:bodyPr/>
          <a:lstStyle/>
          <a:p>
            <a:pPr algn="just"/>
            <a:r>
              <a:rPr lang="en-US"/>
              <a:t>Tailwind CSS was created by Adam Wathan and Steve Schoger in 2017. </a:t>
            </a:r>
          </a:p>
          <a:p>
            <a:pPr algn="just"/>
            <a:r>
              <a:rPr lang="en-US"/>
              <a:t>Wathan, who was a fan of Bootstrap, began adding utility classes such as paddings and flexbox containers.</a:t>
            </a:r>
          </a:p>
          <a:p>
            <a:pPr algn="just"/>
            <a:r>
              <a:rPr lang="en-US"/>
              <a:t>As more people requested the </a:t>
            </a:r>
            <a:r>
              <a:rPr lang="en-US" b="1"/>
              <a:t>utility classes</a:t>
            </a:r>
            <a:r>
              <a:rPr lang="en-US"/>
              <a:t>, Wathan and Schoger extracted them into a library and eventually open-sourced them.</a:t>
            </a:r>
          </a:p>
        </p:txBody>
      </p:sp>
      <p:sp>
        <p:nvSpPr>
          <p:cNvPr id="4" name="Slide Number Placeholder 3">
            <a:extLst>
              <a:ext uri="{FF2B5EF4-FFF2-40B4-BE49-F238E27FC236}">
                <a16:creationId xmlns:a16="http://schemas.microsoft.com/office/drawing/2014/main" id="{96FCB571-5F37-4400-A10A-AC1EAEDA010E}"/>
              </a:ext>
            </a:extLst>
          </p:cNvPr>
          <p:cNvSpPr>
            <a:spLocks noGrp="1"/>
          </p:cNvSpPr>
          <p:nvPr>
            <p:ph type="sldNum" idx="12"/>
          </p:nvPr>
        </p:nvSpPr>
        <p:spPr/>
        <p:txBody>
          <a:bodyPr/>
          <a:lstStyle/>
          <a:p>
            <a:fld id="{00000000-1234-1234-1234-123412341234}" type="slidenum">
              <a:rPr lang="en-US" smtClean="0"/>
              <a:pPr/>
              <a:t>13</a:t>
            </a:fld>
            <a:endParaRPr lang="en-US"/>
          </a:p>
        </p:txBody>
      </p:sp>
    </p:spTree>
    <p:extLst>
      <p:ext uri="{BB962C8B-B14F-4D97-AF65-F5344CB8AC3E}">
        <p14:creationId xmlns:p14="http://schemas.microsoft.com/office/powerpoint/2010/main" val="1092201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E666-53D4-4B84-B7F8-53E3E919D293}"/>
              </a:ext>
            </a:extLst>
          </p:cNvPr>
          <p:cNvSpPr>
            <a:spLocks noGrp="1"/>
          </p:cNvSpPr>
          <p:nvPr>
            <p:ph type="title"/>
          </p:nvPr>
        </p:nvSpPr>
        <p:spPr/>
        <p:txBody>
          <a:bodyPr/>
          <a:lstStyle/>
          <a:p>
            <a:r>
              <a:rPr lang="en-US"/>
              <a:t>How To Use Tailwind CSS With React</a:t>
            </a:r>
          </a:p>
        </p:txBody>
      </p:sp>
      <p:sp>
        <p:nvSpPr>
          <p:cNvPr id="3" name="Text Placeholder 2">
            <a:extLst>
              <a:ext uri="{FF2B5EF4-FFF2-40B4-BE49-F238E27FC236}">
                <a16:creationId xmlns:a16="http://schemas.microsoft.com/office/drawing/2014/main" id="{E0FA5682-FCB6-46C8-8F76-81F3B5BD1E8A}"/>
              </a:ext>
            </a:extLst>
          </p:cNvPr>
          <p:cNvSpPr>
            <a:spLocks noGrp="1"/>
          </p:cNvSpPr>
          <p:nvPr>
            <p:ph type="body" idx="1"/>
          </p:nvPr>
        </p:nvSpPr>
        <p:spPr/>
        <p:txBody>
          <a:bodyPr>
            <a:normAutofit/>
          </a:bodyPr>
          <a:lstStyle/>
          <a:p>
            <a:r>
              <a:rPr lang="en-US" sz="2400"/>
              <a:t>Install Tailwind CSS: </a:t>
            </a:r>
          </a:p>
          <a:p>
            <a:pPr lvl="1"/>
            <a:r>
              <a:rPr lang="en-US" sz="2000"/>
              <a:t>npm install -D tailwindcss postcss autoprefixer</a:t>
            </a:r>
          </a:p>
          <a:p>
            <a:r>
              <a:rPr lang="en-US" sz="2400"/>
              <a:t>Generate Configuration Files (tailwind.config.js vs postcss.config.js)</a:t>
            </a:r>
          </a:p>
          <a:p>
            <a:pPr lvl="1"/>
            <a:r>
              <a:rPr lang="en-US" sz="2000"/>
              <a:t>npx tailwindcss init -p</a:t>
            </a:r>
          </a:p>
          <a:p>
            <a:r>
              <a:rPr lang="en-US" sz="2400"/>
              <a:t>Configure Path To Template Files: </a:t>
            </a:r>
          </a:p>
          <a:p>
            <a:pPr lvl="1"/>
            <a:r>
              <a:rPr lang="en-US" sz="2000"/>
              <a:t>Inside tailwind.config.js</a:t>
            </a:r>
          </a:p>
          <a:p>
            <a:r>
              <a:rPr lang="en-US" sz="2400"/>
              <a:t>Add Tailwind Directives</a:t>
            </a:r>
          </a:p>
          <a:p>
            <a:pPr lvl="1"/>
            <a:r>
              <a:rPr lang="en-US" sz="2000"/>
              <a:t>Add the following into file index.css:</a:t>
            </a:r>
          </a:p>
          <a:p>
            <a:endParaRPr lang="en-US" sz="2400"/>
          </a:p>
        </p:txBody>
      </p:sp>
      <p:sp>
        <p:nvSpPr>
          <p:cNvPr id="4" name="Slide Number Placeholder 3">
            <a:extLst>
              <a:ext uri="{FF2B5EF4-FFF2-40B4-BE49-F238E27FC236}">
                <a16:creationId xmlns:a16="http://schemas.microsoft.com/office/drawing/2014/main" id="{CCD75012-9853-47CA-8120-25962BCAF8A0}"/>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10" name="TextBox 9">
            <a:extLst>
              <a:ext uri="{FF2B5EF4-FFF2-40B4-BE49-F238E27FC236}">
                <a16:creationId xmlns:a16="http://schemas.microsoft.com/office/drawing/2014/main" id="{5553494E-ED28-461D-B30F-397F97BE750C}"/>
              </a:ext>
            </a:extLst>
          </p:cNvPr>
          <p:cNvSpPr txBox="1"/>
          <p:nvPr/>
        </p:nvSpPr>
        <p:spPr>
          <a:xfrm>
            <a:off x="6550786" y="2834317"/>
            <a:ext cx="3577952" cy="2031325"/>
          </a:xfrm>
          <a:prstGeom prst="rect">
            <a:avLst/>
          </a:prstGeom>
          <a:solidFill>
            <a:schemeClr val="tx1"/>
          </a:solidFill>
        </p:spPr>
        <p:txBody>
          <a:bodyPr wrap="square">
            <a:spAutoFit/>
          </a:bodyPr>
          <a:lstStyle/>
          <a:p>
            <a:r>
              <a:rPr lang="en-US" b="0">
                <a:solidFill>
                  <a:srgbClr val="4EC9B0"/>
                </a:solidFill>
                <a:effectLst/>
                <a:latin typeface="Consolas" panose="020B0609020204030204" pitchFamily="49" charset="0"/>
              </a:rPr>
              <a:t>module</a:t>
            </a:r>
            <a:r>
              <a:rPr lang="en-US" b="0">
                <a:solidFill>
                  <a:srgbClr val="CCCCCC"/>
                </a:solidFill>
                <a:effectLst/>
                <a:latin typeface="Consolas" panose="020B0609020204030204" pitchFamily="49" charset="0"/>
              </a:rPr>
              <a:t>.</a:t>
            </a:r>
            <a:r>
              <a:rPr lang="en-US" b="0">
                <a:solidFill>
                  <a:srgbClr val="4EC9B0"/>
                </a:solidFill>
                <a:effectLst/>
                <a:latin typeface="Consolas" panose="020B0609020204030204" pitchFamily="49" charset="0"/>
              </a:rPr>
              <a:t>exports</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content: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"./src/**/*.{js,jsx,ts,tsx}"</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theme:</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extend:</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plugins:</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p:txBody>
      </p:sp>
      <p:sp>
        <p:nvSpPr>
          <p:cNvPr id="13" name="Arrow: Right 12">
            <a:extLst>
              <a:ext uri="{FF2B5EF4-FFF2-40B4-BE49-F238E27FC236}">
                <a16:creationId xmlns:a16="http://schemas.microsoft.com/office/drawing/2014/main" id="{841A3236-F81C-4F5F-8639-C8C40324CC22}"/>
              </a:ext>
            </a:extLst>
          </p:cNvPr>
          <p:cNvSpPr/>
          <p:nvPr/>
        </p:nvSpPr>
        <p:spPr>
          <a:xfrm>
            <a:off x="4622242" y="3711480"/>
            <a:ext cx="1858206" cy="29526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6B36CE8-2813-45B5-B940-A5461789A83D}"/>
              </a:ext>
            </a:extLst>
          </p:cNvPr>
          <p:cNvSpPr txBox="1"/>
          <p:nvPr/>
        </p:nvSpPr>
        <p:spPr>
          <a:xfrm>
            <a:off x="1566657" y="5075929"/>
            <a:ext cx="2368899" cy="738664"/>
          </a:xfrm>
          <a:prstGeom prst="rect">
            <a:avLst/>
          </a:prstGeom>
          <a:solidFill>
            <a:schemeClr val="tx1"/>
          </a:solidFill>
        </p:spPr>
        <p:txBody>
          <a:bodyPr wrap="square">
            <a:spAutoFit/>
          </a:bodyPr>
          <a:lstStyle/>
          <a:p>
            <a:r>
              <a:rPr lang="en-US" b="0">
                <a:solidFill>
                  <a:srgbClr val="C586C0"/>
                </a:solidFill>
                <a:effectLst/>
                <a:latin typeface="Consolas" panose="020B0609020204030204" pitchFamily="49" charset="0"/>
              </a:rPr>
              <a:t>@tailwind</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base</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@tailwind</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components</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@tailwind</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utilities</a:t>
            </a:r>
            <a:r>
              <a:rPr lang="en-US"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979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02089-D19A-436B-B3EF-0D6814A6D4B6}"/>
              </a:ext>
            </a:extLst>
          </p:cNvPr>
          <p:cNvSpPr>
            <a:spLocks noGrp="1"/>
          </p:cNvSpPr>
          <p:nvPr>
            <p:ph type="title"/>
          </p:nvPr>
        </p:nvSpPr>
        <p:spPr/>
        <p:txBody>
          <a:bodyPr/>
          <a:lstStyle/>
          <a:p>
            <a:r>
              <a:rPr lang="en-US"/>
              <a:t>How To Use Tailwind CSS With React – cont’d</a:t>
            </a:r>
          </a:p>
        </p:txBody>
      </p:sp>
      <p:sp>
        <p:nvSpPr>
          <p:cNvPr id="3" name="Text Placeholder 2">
            <a:extLst>
              <a:ext uri="{FF2B5EF4-FFF2-40B4-BE49-F238E27FC236}">
                <a16:creationId xmlns:a16="http://schemas.microsoft.com/office/drawing/2014/main" id="{3C8E8B2F-B4BE-4260-8591-38322EFE58C1}"/>
              </a:ext>
            </a:extLst>
          </p:cNvPr>
          <p:cNvSpPr>
            <a:spLocks noGrp="1"/>
          </p:cNvSpPr>
          <p:nvPr>
            <p:ph type="body" idx="1"/>
          </p:nvPr>
        </p:nvSpPr>
        <p:spPr>
          <a:xfrm>
            <a:off x="838199" y="1535811"/>
            <a:ext cx="10898275" cy="4351338"/>
          </a:xfrm>
        </p:spPr>
        <p:txBody>
          <a:bodyPr>
            <a:normAutofit/>
          </a:bodyPr>
          <a:lstStyle/>
          <a:p>
            <a:pPr algn="just"/>
            <a:r>
              <a:rPr lang="en-US"/>
              <a:t>Use Tailwind CSS In Your React App</a:t>
            </a:r>
          </a:p>
          <a:p>
            <a:pPr lvl="1" algn="just"/>
            <a:r>
              <a:rPr lang="en-US"/>
              <a:t>Replace the default code in src/App.js with the following implementation:</a:t>
            </a:r>
          </a:p>
          <a:p>
            <a:pPr lvl="1" algn="just"/>
            <a:endParaRPr lang="en-US"/>
          </a:p>
          <a:p>
            <a:pPr lvl="1" algn="just"/>
            <a:endParaRPr lang="en-US"/>
          </a:p>
          <a:p>
            <a:pPr lvl="1" algn="just"/>
            <a:endParaRPr lang="en-US"/>
          </a:p>
          <a:p>
            <a:pPr lvl="1" algn="just"/>
            <a:endParaRPr lang="en-US"/>
          </a:p>
          <a:p>
            <a:pPr lvl="1" algn="just"/>
            <a:endParaRPr lang="en-US"/>
          </a:p>
          <a:p>
            <a:pPr lvl="1" algn="just"/>
            <a:r>
              <a:rPr lang="en-US"/>
              <a:t>Start the development web server by using the following command: </a:t>
            </a:r>
            <a:br>
              <a:rPr lang="en-US"/>
            </a:br>
            <a:r>
              <a:rPr lang="en-US" b="1"/>
              <a:t>npm run start</a:t>
            </a:r>
          </a:p>
        </p:txBody>
      </p:sp>
      <p:sp>
        <p:nvSpPr>
          <p:cNvPr id="4" name="Slide Number Placeholder 3">
            <a:extLst>
              <a:ext uri="{FF2B5EF4-FFF2-40B4-BE49-F238E27FC236}">
                <a16:creationId xmlns:a16="http://schemas.microsoft.com/office/drawing/2014/main" id="{2DA7CEB8-084A-4753-83C6-1CCF5501D7A7}"/>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5" name="TextBox 4">
            <a:extLst>
              <a:ext uri="{FF2B5EF4-FFF2-40B4-BE49-F238E27FC236}">
                <a16:creationId xmlns:a16="http://schemas.microsoft.com/office/drawing/2014/main" id="{848FD1EC-45FF-4E55-8BEA-394697CC68FD}"/>
              </a:ext>
            </a:extLst>
          </p:cNvPr>
          <p:cNvSpPr txBox="1"/>
          <p:nvPr/>
        </p:nvSpPr>
        <p:spPr>
          <a:xfrm>
            <a:off x="1424354" y="2543370"/>
            <a:ext cx="8633306" cy="1954381"/>
          </a:xfrm>
          <a:prstGeom prst="rect">
            <a:avLst/>
          </a:prstGeom>
          <a:solidFill>
            <a:schemeClr val="tx1"/>
          </a:solidFill>
        </p:spPr>
        <p:txBody>
          <a:bodyPr wrap="square">
            <a:spAutoFit/>
          </a:bodyPr>
          <a:lstStyle/>
          <a:p>
            <a:r>
              <a:rPr lang="en-US" sz="1100" b="0">
                <a:solidFill>
                  <a:srgbClr val="569CD6"/>
                </a:solidFill>
                <a:effectLst/>
                <a:latin typeface="Consolas" panose="020B0609020204030204" pitchFamily="49" charset="0"/>
              </a:rPr>
              <a:t>function</a:t>
            </a:r>
            <a:r>
              <a:rPr lang="en-US" sz="1100" b="0">
                <a:solidFill>
                  <a:srgbClr val="CCCCCC"/>
                </a:solidFill>
                <a:effectLst/>
                <a:latin typeface="Consolas" panose="020B0609020204030204" pitchFamily="49" charset="0"/>
              </a:rPr>
              <a:t> </a:t>
            </a:r>
            <a:r>
              <a:rPr lang="en-US" sz="1100" b="0">
                <a:solidFill>
                  <a:srgbClr val="DCDCAA"/>
                </a:solidFill>
                <a:effectLst/>
                <a:latin typeface="Consolas" panose="020B0609020204030204" pitchFamily="49" charset="0"/>
              </a:rPr>
              <a:t>App</a:t>
            </a:r>
            <a:r>
              <a:rPr lang="en-US" sz="1100" b="0">
                <a:solidFill>
                  <a:srgbClr val="CCCCCC"/>
                </a:solidFill>
                <a:effectLst/>
                <a:latin typeface="Consolas" panose="020B0609020204030204" pitchFamily="49" charset="0"/>
              </a:rPr>
              <a:t>() {</a:t>
            </a:r>
          </a:p>
          <a:p>
            <a:r>
              <a:rPr lang="en-US" sz="1100" b="0">
                <a:solidFill>
                  <a:srgbClr val="CCCCCC"/>
                </a:solidFill>
                <a:effectLst/>
                <a:latin typeface="Consolas" panose="020B0609020204030204" pitchFamily="49" charset="0"/>
              </a:rPr>
              <a:t>  </a:t>
            </a:r>
            <a:r>
              <a:rPr lang="en-US" sz="1100" b="0">
                <a:solidFill>
                  <a:srgbClr val="C586C0"/>
                </a:solidFill>
                <a:effectLst/>
                <a:latin typeface="Consolas" panose="020B0609020204030204" pitchFamily="49" charset="0"/>
              </a:rPr>
              <a:t>return</a:t>
            </a:r>
            <a:r>
              <a:rPr lang="en-US" sz="1100" b="0">
                <a:solidFill>
                  <a:srgbClr val="CCCCCC"/>
                </a:solidFill>
                <a:effectLst/>
                <a:latin typeface="Consolas" panose="020B0609020204030204" pitchFamily="49" charset="0"/>
              </a:rPr>
              <a:t> (</a:t>
            </a:r>
          </a:p>
          <a:p>
            <a:r>
              <a:rPr lang="en-US" sz="1100" b="0">
                <a:solidFill>
                  <a:srgbClr val="CCCCCC"/>
                </a:solidFill>
                <a:effectLst/>
                <a:latin typeface="Consolas" panose="020B0609020204030204" pitchFamily="49" charset="0"/>
              </a:rPr>
              <a:t>    </a:t>
            </a:r>
            <a:r>
              <a:rPr lang="en-US" sz="1100" b="0">
                <a:solidFill>
                  <a:srgbClr val="808080"/>
                </a:solidFill>
                <a:effectLst/>
                <a:latin typeface="Consolas" panose="020B0609020204030204" pitchFamily="49" charset="0"/>
              </a:rPr>
              <a:t>&lt;</a:t>
            </a:r>
            <a:r>
              <a:rPr lang="en-US" sz="1100" b="0">
                <a:solidFill>
                  <a:srgbClr val="569CD6"/>
                </a:solidFill>
                <a:effectLst/>
                <a:latin typeface="Consolas" panose="020B0609020204030204" pitchFamily="49" charset="0"/>
              </a:rPr>
              <a:t>div</a:t>
            </a:r>
            <a:r>
              <a:rPr lang="en-US" sz="1100" b="0">
                <a:solidFill>
                  <a:srgbClr val="CCCCCC"/>
                </a:solidFill>
                <a:effectLst/>
                <a:latin typeface="Consolas" panose="020B0609020204030204" pitchFamily="49" charset="0"/>
              </a:rPr>
              <a:t> </a:t>
            </a:r>
            <a:r>
              <a:rPr lang="en-US" sz="1100" b="0">
                <a:solidFill>
                  <a:srgbClr val="9CDCFE"/>
                </a:solidFill>
                <a:effectLst/>
                <a:latin typeface="Consolas" panose="020B0609020204030204" pitchFamily="49" charset="0"/>
              </a:rPr>
              <a:t>className</a:t>
            </a:r>
            <a:r>
              <a:rPr lang="en-US" sz="1100" b="0">
                <a:solidFill>
                  <a:srgbClr val="D4D4D4"/>
                </a:solidFill>
                <a:effectLst/>
                <a:latin typeface="Consolas" panose="020B0609020204030204" pitchFamily="49" charset="0"/>
              </a:rPr>
              <a:t>=</a:t>
            </a:r>
            <a:r>
              <a:rPr lang="en-US" sz="1100" b="0">
                <a:solidFill>
                  <a:srgbClr val="CE9178"/>
                </a:solidFill>
                <a:effectLst/>
                <a:latin typeface="Consolas" panose="020B0609020204030204" pitchFamily="49" charset="0"/>
              </a:rPr>
              <a:t>"container mx-auto bg-gray-200 rounded-xl shadow border p-8 m-10"</a:t>
            </a:r>
            <a:r>
              <a:rPr lang="en-US" sz="1100" b="0">
                <a:solidFill>
                  <a:srgbClr val="808080"/>
                </a:solidFill>
                <a:effectLst/>
                <a:latin typeface="Consolas" panose="020B0609020204030204" pitchFamily="49" charset="0"/>
              </a:rPr>
              <a:t>&gt;</a:t>
            </a:r>
            <a:endParaRPr lang="en-US" sz="1100" b="0">
              <a:solidFill>
                <a:srgbClr val="CCCCCC"/>
              </a:solidFill>
              <a:effectLst/>
              <a:latin typeface="Consolas" panose="020B0609020204030204" pitchFamily="49" charset="0"/>
            </a:endParaRPr>
          </a:p>
          <a:p>
            <a:r>
              <a:rPr lang="en-US" sz="1100" b="0">
                <a:solidFill>
                  <a:srgbClr val="CCCCCC"/>
                </a:solidFill>
                <a:effectLst/>
                <a:latin typeface="Consolas" panose="020B0609020204030204" pitchFamily="49" charset="0"/>
              </a:rPr>
              <a:t>      </a:t>
            </a:r>
            <a:r>
              <a:rPr lang="en-US" sz="1100" b="0">
                <a:solidFill>
                  <a:srgbClr val="808080"/>
                </a:solidFill>
                <a:effectLst/>
                <a:latin typeface="Consolas" panose="020B0609020204030204" pitchFamily="49" charset="0"/>
              </a:rPr>
              <a:t>&lt;</a:t>
            </a:r>
            <a:r>
              <a:rPr lang="en-US" sz="1100" b="0">
                <a:solidFill>
                  <a:srgbClr val="569CD6"/>
                </a:solidFill>
                <a:effectLst/>
                <a:latin typeface="Consolas" panose="020B0609020204030204" pitchFamily="49" charset="0"/>
              </a:rPr>
              <a:t>p</a:t>
            </a:r>
            <a:r>
              <a:rPr lang="en-US" sz="1100" b="0">
                <a:solidFill>
                  <a:srgbClr val="CCCCCC"/>
                </a:solidFill>
                <a:effectLst/>
                <a:latin typeface="Consolas" panose="020B0609020204030204" pitchFamily="49" charset="0"/>
              </a:rPr>
              <a:t> </a:t>
            </a:r>
            <a:r>
              <a:rPr lang="en-US" sz="1100" b="0">
                <a:solidFill>
                  <a:srgbClr val="9CDCFE"/>
                </a:solidFill>
                <a:effectLst/>
                <a:latin typeface="Consolas" panose="020B0609020204030204" pitchFamily="49" charset="0"/>
              </a:rPr>
              <a:t>className</a:t>
            </a:r>
            <a:r>
              <a:rPr lang="en-US" sz="1100" b="0">
                <a:solidFill>
                  <a:srgbClr val="D4D4D4"/>
                </a:solidFill>
                <a:effectLst/>
                <a:latin typeface="Consolas" panose="020B0609020204030204" pitchFamily="49" charset="0"/>
              </a:rPr>
              <a:t>=</a:t>
            </a:r>
            <a:r>
              <a:rPr lang="en-US" sz="1100" b="0">
                <a:solidFill>
                  <a:srgbClr val="CE9178"/>
                </a:solidFill>
                <a:effectLst/>
                <a:latin typeface="Consolas" panose="020B0609020204030204" pitchFamily="49" charset="0"/>
              </a:rPr>
              <a:t>"text-3xl text-gray-700 font-bold mb-5"</a:t>
            </a:r>
            <a:r>
              <a:rPr lang="en-US" sz="1100" b="0">
                <a:solidFill>
                  <a:srgbClr val="808080"/>
                </a:solidFill>
                <a:effectLst/>
                <a:latin typeface="Consolas" panose="020B0609020204030204" pitchFamily="49" charset="0"/>
              </a:rPr>
              <a:t>&gt;</a:t>
            </a:r>
            <a:r>
              <a:rPr lang="en-US" sz="1100" b="0">
                <a:solidFill>
                  <a:srgbClr val="CCCCCC"/>
                </a:solidFill>
                <a:effectLst/>
                <a:latin typeface="Consolas" panose="020B0609020204030204" pitchFamily="49" charset="0"/>
              </a:rPr>
              <a:t>Welcome!</a:t>
            </a:r>
          </a:p>
          <a:p>
            <a:r>
              <a:rPr lang="en-US" sz="1100" b="0">
                <a:solidFill>
                  <a:srgbClr val="CCCCCC"/>
                </a:solidFill>
                <a:effectLst/>
                <a:latin typeface="Consolas" panose="020B0609020204030204" pitchFamily="49" charset="0"/>
              </a:rPr>
              <a:t>      </a:t>
            </a:r>
            <a:r>
              <a:rPr lang="en-US" sz="1100" b="0">
                <a:solidFill>
                  <a:srgbClr val="808080"/>
                </a:solidFill>
                <a:effectLst/>
                <a:latin typeface="Consolas" panose="020B0609020204030204" pitchFamily="49" charset="0"/>
              </a:rPr>
              <a:t>&lt;/</a:t>
            </a:r>
            <a:r>
              <a:rPr lang="en-US" sz="1100" b="0">
                <a:solidFill>
                  <a:srgbClr val="569CD6"/>
                </a:solidFill>
                <a:effectLst/>
                <a:latin typeface="Consolas" panose="020B0609020204030204" pitchFamily="49" charset="0"/>
              </a:rPr>
              <a:t>p</a:t>
            </a:r>
            <a:r>
              <a:rPr lang="en-US" sz="1100" b="0">
                <a:solidFill>
                  <a:srgbClr val="808080"/>
                </a:solidFill>
                <a:effectLst/>
                <a:latin typeface="Consolas" panose="020B0609020204030204" pitchFamily="49" charset="0"/>
              </a:rPr>
              <a:t>&gt;</a:t>
            </a:r>
            <a:endParaRPr lang="en-US" sz="1100" b="0">
              <a:solidFill>
                <a:srgbClr val="CCCCCC"/>
              </a:solidFill>
              <a:effectLst/>
              <a:latin typeface="Consolas" panose="020B0609020204030204" pitchFamily="49" charset="0"/>
            </a:endParaRPr>
          </a:p>
          <a:p>
            <a:r>
              <a:rPr lang="en-US" sz="1100" b="0">
                <a:solidFill>
                  <a:srgbClr val="CCCCCC"/>
                </a:solidFill>
                <a:effectLst/>
                <a:latin typeface="Consolas" panose="020B0609020204030204" pitchFamily="49" charset="0"/>
              </a:rPr>
              <a:t>      </a:t>
            </a:r>
            <a:r>
              <a:rPr lang="en-US" sz="1100" b="0">
                <a:solidFill>
                  <a:srgbClr val="808080"/>
                </a:solidFill>
                <a:effectLst/>
                <a:latin typeface="Consolas" panose="020B0609020204030204" pitchFamily="49" charset="0"/>
              </a:rPr>
              <a:t>&lt;</a:t>
            </a:r>
            <a:r>
              <a:rPr lang="en-US" sz="1100" b="0">
                <a:solidFill>
                  <a:srgbClr val="569CD6"/>
                </a:solidFill>
                <a:effectLst/>
                <a:latin typeface="Consolas" panose="020B0609020204030204" pitchFamily="49" charset="0"/>
              </a:rPr>
              <a:t>p</a:t>
            </a:r>
            <a:r>
              <a:rPr lang="en-US" sz="1100" b="0">
                <a:solidFill>
                  <a:srgbClr val="CCCCCC"/>
                </a:solidFill>
                <a:effectLst/>
                <a:latin typeface="Consolas" panose="020B0609020204030204" pitchFamily="49" charset="0"/>
              </a:rPr>
              <a:t> </a:t>
            </a:r>
            <a:r>
              <a:rPr lang="en-US" sz="1100" b="0">
                <a:solidFill>
                  <a:srgbClr val="9CDCFE"/>
                </a:solidFill>
                <a:effectLst/>
                <a:latin typeface="Consolas" panose="020B0609020204030204" pitchFamily="49" charset="0"/>
              </a:rPr>
              <a:t>className</a:t>
            </a:r>
            <a:r>
              <a:rPr lang="en-US" sz="1100" b="0">
                <a:solidFill>
                  <a:srgbClr val="D4D4D4"/>
                </a:solidFill>
                <a:effectLst/>
                <a:latin typeface="Consolas" panose="020B0609020204030204" pitchFamily="49" charset="0"/>
              </a:rPr>
              <a:t>=</a:t>
            </a:r>
            <a:r>
              <a:rPr lang="en-US" sz="1100" b="0">
                <a:solidFill>
                  <a:srgbClr val="CE9178"/>
                </a:solidFill>
                <a:effectLst/>
                <a:latin typeface="Consolas" panose="020B0609020204030204" pitchFamily="49" charset="0"/>
              </a:rPr>
              <a:t>"text-gray-500 text-lg"</a:t>
            </a:r>
            <a:r>
              <a:rPr lang="en-US" sz="1100" b="0">
                <a:solidFill>
                  <a:srgbClr val="808080"/>
                </a:solidFill>
                <a:effectLst/>
                <a:latin typeface="Consolas" panose="020B0609020204030204" pitchFamily="49" charset="0"/>
              </a:rPr>
              <a:t>&gt;</a:t>
            </a:r>
            <a:r>
              <a:rPr lang="en-US" sz="1100" b="0">
                <a:solidFill>
                  <a:srgbClr val="CCCCCC"/>
                </a:solidFill>
                <a:effectLst/>
                <a:latin typeface="Consolas" panose="020B0609020204030204" pitchFamily="49" charset="0"/>
              </a:rPr>
              <a:t>React and Tailwind CSS in action</a:t>
            </a:r>
          </a:p>
          <a:p>
            <a:r>
              <a:rPr lang="en-US" sz="1100" b="0">
                <a:solidFill>
                  <a:srgbClr val="CCCCCC"/>
                </a:solidFill>
                <a:effectLst/>
                <a:latin typeface="Consolas" panose="020B0609020204030204" pitchFamily="49" charset="0"/>
              </a:rPr>
              <a:t>      </a:t>
            </a:r>
            <a:r>
              <a:rPr lang="en-US" sz="1100" b="0">
                <a:solidFill>
                  <a:srgbClr val="808080"/>
                </a:solidFill>
                <a:effectLst/>
                <a:latin typeface="Consolas" panose="020B0609020204030204" pitchFamily="49" charset="0"/>
              </a:rPr>
              <a:t>&lt;/</a:t>
            </a:r>
            <a:r>
              <a:rPr lang="en-US" sz="1100" b="0">
                <a:solidFill>
                  <a:srgbClr val="569CD6"/>
                </a:solidFill>
                <a:effectLst/>
                <a:latin typeface="Consolas" panose="020B0609020204030204" pitchFamily="49" charset="0"/>
              </a:rPr>
              <a:t>p</a:t>
            </a:r>
            <a:r>
              <a:rPr lang="en-US" sz="1100" b="0">
                <a:solidFill>
                  <a:srgbClr val="808080"/>
                </a:solidFill>
                <a:effectLst/>
                <a:latin typeface="Consolas" panose="020B0609020204030204" pitchFamily="49" charset="0"/>
              </a:rPr>
              <a:t>&gt;</a:t>
            </a:r>
            <a:endParaRPr lang="en-US" sz="1100" b="0">
              <a:solidFill>
                <a:srgbClr val="CCCCCC"/>
              </a:solidFill>
              <a:effectLst/>
              <a:latin typeface="Consolas" panose="020B0609020204030204" pitchFamily="49" charset="0"/>
            </a:endParaRPr>
          </a:p>
          <a:p>
            <a:r>
              <a:rPr lang="en-US" sz="1100" b="0">
                <a:solidFill>
                  <a:srgbClr val="CCCCCC"/>
                </a:solidFill>
                <a:effectLst/>
                <a:latin typeface="Consolas" panose="020B0609020204030204" pitchFamily="49" charset="0"/>
              </a:rPr>
              <a:t>    </a:t>
            </a:r>
            <a:r>
              <a:rPr lang="en-US" sz="1100" b="0">
                <a:solidFill>
                  <a:srgbClr val="808080"/>
                </a:solidFill>
                <a:effectLst/>
                <a:latin typeface="Consolas" panose="020B0609020204030204" pitchFamily="49" charset="0"/>
              </a:rPr>
              <a:t>&lt;/</a:t>
            </a:r>
            <a:r>
              <a:rPr lang="en-US" sz="1100" b="0">
                <a:solidFill>
                  <a:srgbClr val="569CD6"/>
                </a:solidFill>
                <a:effectLst/>
                <a:latin typeface="Consolas" panose="020B0609020204030204" pitchFamily="49" charset="0"/>
              </a:rPr>
              <a:t>div</a:t>
            </a:r>
            <a:r>
              <a:rPr lang="en-US" sz="1100" b="0">
                <a:solidFill>
                  <a:srgbClr val="808080"/>
                </a:solidFill>
                <a:effectLst/>
                <a:latin typeface="Consolas" panose="020B0609020204030204" pitchFamily="49" charset="0"/>
              </a:rPr>
              <a:t>&gt;</a:t>
            </a:r>
            <a:endParaRPr lang="en-US" sz="1100" b="0">
              <a:solidFill>
                <a:srgbClr val="CCCCCC"/>
              </a:solidFill>
              <a:effectLst/>
              <a:latin typeface="Consolas" panose="020B0609020204030204" pitchFamily="49" charset="0"/>
            </a:endParaRPr>
          </a:p>
          <a:p>
            <a:r>
              <a:rPr lang="en-US" sz="1100" b="0">
                <a:solidFill>
                  <a:srgbClr val="CCCCCC"/>
                </a:solidFill>
                <a:effectLst/>
                <a:latin typeface="Consolas" panose="020B0609020204030204" pitchFamily="49" charset="0"/>
              </a:rPr>
              <a:t>  );</a:t>
            </a:r>
          </a:p>
          <a:p>
            <a:r>
              <a:rPr lang="en-US" sz="1100" b="0">
                <a:solidFill>
                  <a:srgbClr val="CCCCCC"/>
                </a:solidFill>
                <a:effectLst/>
                <a:latin typeface="Consolas" panose="020B0609020204030204" pitchFamily="49" charset="0"/>
              </a:rPr>
              <a:t>}</a:t>
            </a:r>
          </a:p>
          <a:p>
            <a:r>
              <a:rPr lang="en-US" sz="1100" b="0">
                <a:solidFill>
                  <a:srgbClr val="C586C0"/>
                </a:solidFill>
                <a:effectLst/>
                <a:latin typeface="Consolas" panose="020B0609020204030204" pitchFamily="49" charset="0"/>
              </a:rPr>
              <a:t>export</a:t>
            </a:r>
            <a:r>
              <a:rPr lang="en-US" sz="1100" b="0">
                <a:solidFill>
                  <a:srgbClr val="CCCCCC"/>
                </a:solidFill>
                <a:effectLst/>
                <a:latin typeface="Consolas" panose="020B0609020204030204" pitchFamily="49" charset="0"/>
              </a:rPr>
              <a:t> </a:t>
            </a:r>
            <a:r>
              <a:rPr lang="en-US" sz="1100" b="0">
                <a:solidFill>
                  <a:srgbClr val="C586C0"/>
                </a:solidFill>
                <a:effectLst/>
                <a:latin typeface="Consolas" panose="020B0609020204030204" pitchFamily="49" charset="0"/>
              </a:rPr>
              <a:t>default</a:t>
            </a:r>
            <a:r>
              <a:rPr lang="en-US" sz="1100" b="0">
                <a:solidFill>
                  <a:srgbClr val="CCCCCC"/>
                </a:solidFill>
                <a:effectLst/>
                <a:latin typeface="Consolas" panose="020B0609020204030204" pitchFamily="49" charset="0"/>
              </a:rPr>
              <a:t> </a:t>
            </a:r>
            <a:r>
              <a:rPr lang="en-US" sz="1100" b="0">
                <a:solidFill>
                  <a:srgbClr val="DCDCAA"/>
                </a:solidFill>
                <a:effectLst/>
                <a:latin typeface="Consolas" panose="020B0609020204030204" pitchFamily="49" charset="0"/>
              </a:rPr>
              <a:t>App</a:t>
            </a:r>
            <a:r>
              <a:rPr lang="en-US" sz="1100" b="0">
                <a:solidFill>
                  <a:srgbClr val="CCCCCC"/>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9024FD2B-D487-4998-870A-6B2BF3C45767}"/>
              </a:ext>
            </a:extLst>
          </p:cNvPr>
          <p:cNvPicPr>
            <a:picLocks noChangeAspect="1"/>
          </p:cNvPicPr>
          <p:nvPr/>
        </p:nvPicPr>
        <p:blipFill>
          <a:blip r:embed="rId2"/>
          <a:stretch>
            <a:fillRect/>
          </a:stretch>
        </p:blipFill>
        <p:spPr>
          <a:xfrm>
            <a:off x="3881155" y="4928031"/>
            <a:ext cx="6176505" cy="1735231"/>
          </a:xfrm>
          <a:prstGeom prst="rect">
            <a:avLst/>
          </a:prstGeom>
        </p:spPr>
      </p:pic>
    </p:spTree>
    <p:extLst>
      <p:ext uri="{BB962C8B-B14F-4D97-AF65-F5344CB8AC3E}">
        <p14:creationId xmlns:p14="http://schemas.microsoft.com/office/powerpoint/2010/main" val="3452922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218FB0D-F6FF-4645-8B8F-30BE887BA180}"/>
              </a:ext>
            </a:extLst>
          </p:cNvPr>
          <p:cNvSpPr txBox="1">
            <a:spLocks/>
          </p:cNvSpPr>
          <p:nvPr/>
        </p:nvSpPr>
        <p:spPr>
          <a:xfrm>
            <a:off x="1684774" y="2364265"/>
            <a:ext cx="9586127"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000"/>
              <a:t>Assignment 02</a:t>
            </a:r>
          </a:p>
        </p:txBody>
      </p:sp>
    </p:spTree>
    <p:extLst>
      <p:ext uri="{BB962C8B-B14F-4D97-AF65-F5344CB8AC3E}">
        <p14:creationId xmlns:p14="http://schemas.microsoft.com/office/powerpoint/2010/main" val="2812015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762739" y="1149006"/>
            <a:ext cx="11538305" cy="5331694"/>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ct val="50000"/>
              <a:buFont typeface="Noto Sans Symbols"/>
              <a:buChar char="◆"/>
            </a:pPr>
            <a:r>
              <a:rPr lang="en-US" sz="3000"/>
              <a:t>Concepts were introduced:</a:t>
            </a:r>
          </a:p>
          <a:p>
            <a:pPr marL="800100" lvl="1">
              <a:lnSpc>
                <a:spcPct val="120000"/>
              </a:lnSpc>
              <a:spcBef>
                <a:spcPts val="0"/>
              </a:spcBef>
              <a:buClr>
                <a:srgbClr val="973735"/>
              </a:buClr>
              <a:buSzPts val="1400"/>
              <a:buFont typeface="Noto Sans Symbols"/>
              <a:buChar char="◆"/>
            </a:pPr>
            <a:r>
              <a:rPr lang="en-US"/>
              <a:t>Describe about Next.JS</a:t>
            </a:r>
          </a:p>
          <a:p>
            <a:pPr marL="1257300" lvl="2">
              <a:lnSpc>
                <a:spcPct val="120000"/>
              </a:lnSpc>
              <a:spcBef>
                <a:spcPts val="0"/>
              </a:spcBef>
              <a:buClr>
                <a:srgbClr val="973735"/>
              </a:buClr>
              <a:buSzPts val="1400"/>
              <a:buFont typeface="Noto Sans Symbols"/>
              <a:buChar char="◆"/>
            </a:pPr>
            <a:r>
              <a:rPr lang="en-US"/>
              <a:t>What is Next.JS?</a:t>
            </a:r>
          </a:p>
          <a:p>
            <a:pPr marL="1257300" lvl="2">
              <a:lnSpc>
                <a:spcPct val="120000"/>
              </a:lnSpc>
              <a:spcBef>
                <a:spcPts val="0"/>
              </a:spcBef>
              <a:buClr>
                <a:srgbClr val="973735"/>
              </a:buClr>
              <a:buSzPts val="1400"/>
              <a:buFont typeface="Noto Sans Symbols"/>
              <a:buChar char="◆"/>
            </a:pPr>
            <a:r>
              <a:rPr lang="en-US"/>
              <a:t>Installation, Config and Run Next.JS</a:t>
            </a:r>
          </a:p>
          <a:p>
            <a:pPr marL="800100" lvl="1">
              <a:lnSpc>
                <a:spcPct val="120000"/>
              </a:lnSpc>
              <a:spcBef>
                <a:spcPts val="0"/>
              </a:spcBef>
              <a:buClr>
                <a:srgbClr val="973735"/>
              </a:buClr>
              <a:buSzPts val="1400"/>
              <a:buFont typeface="Noto Sans Symbols"/>
              <a:buChar char="◆"/>
            </a:pPr>
            <a:r>
              <a:rPr lang="en-US"/>
              <a:t>Describe about tailwind CSS</a:t>
            </a:r>
          </a:p>
          <a:p>
            <a:pPr marL="1257300" lvl="2">
              <a:lnSpc>
                <a:spcPct val="120000"/>
              </a:lnSpc>
              <a:spcBef>
                <a:spcPts val="0"/>
              </a:spcBef>
              <a:buClr>
                <a:srgbClr val="973735"/>
              </a:buClr>
              <a:buSzPts val="1400"/>
              <a:buFont typeface="Noto Sans Symbols"/>
              <a:buChar char="◆"/>
            </a:pPr>
            <a:r>
              <a:rPr lang="en-US"/>
              <a:t>What is tailwind CSS?</a:t>
            </a:r>
          </a:p>
          <a:p>
            <a:pPr marL="1257300" lvl="2">
              <a:lnSpc>
                <a:spcPct val="120000"/>
              </a:lnSpc>
              <a:spcBef>
                <a:spcPts val="0"/>
              </a:spcBef>
              <a:buClr>
                <a:srgbClr val="973735"/>
              </a:buClr>
              <a:buSzPts val="1400"/>
              <a:buFont typeface="Noto Sans Symbols"/>
              <a:buChar char="◆"/>
            </a:pPr>
            <a:r>
              <a:rPr lang="en-US"/>
              <a:t>Installation, Config and Run tailwind CSS</a:t>
            </a:r>
          </a:p>
          <a:p>
            <a:pPr marL="800100" lvl="1">
              <a:lnSpc>
                <a:spcPct val="120000"/>
              </a:lnSpc>
              <a:spcBef>
                <a:spcPts val="0"/>
              </a:spcBef>
              <a:buClr>
                <a:srgbClr val="973735"/>
              </a:buClr>
              <a:buSzPct val="50000"/>
              <a:buFont typeface="Noto Sans Symbols"/>
              <a:buChar char="◆"/>
            </a:pPr>
            <a:endParaRPr/>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rgbClr val="973735"/>
              </a:buClr>
              <a:buSzPts val="1400"/>
              <a:buFont typeface="Noto Sans Symbols"/>
              <a:buChar char="◆"/>
            </a:pPr>
            <a:r>
              <a:rPr lang="en-US"/>
              <a:t>Describe about Next.JS</a:t>
            </a:r>
          </a:p>
          <a:p>
            <a:pPr marL="800100" lvl="1">
              <a:lnSpc>
                <a:spcPct val="120000"/>
              </a:lnSpc>
              <a:spcBef>
                <a:spcPts val="0"/>
              </a:spcBef>
              <a:buClr>
                <a:srgbClr val="973735"/>
              </a:buClr>
              <a:buSzPts val="1400"/>
              <a:buFont typeface="Noto Sans Symbols"/>
              <a:buChar char="◆"/>
            </a:pPr>
            <a:r>
              <a:rPr lang="en-US"/>
              <a:t>What is Next.JS?</a:t>
            </a:r>
          </a:p>
          <a:p>
            <a:pPr marL="800100" lvl="1">
              <a:lnSpc>
                <a:spcPct val="120000"/>
              </a:lnSpc>
              <a:spcBef>
                <a:spcPts val="0"/>
              </a:spcBef>
              <a:buClr>
                <a:srgbClr val="973735"/>
              </a:buClr>
              <a:buSzPts val="1400"/>
              <a:buFont typeface="Noto Sans Symbols"/>
              <a:buChar char="◆"/>
            </a:pPr>
            <a:r>
              <a:rPr lang="en-US"/>
              <a:t>Installation, Config and Run Next.JS</a:t>
            </a:r>
          </a:p>
          <a:p>
            <a:pPr marL="342900" lvl="0" indent="-342900" algn="l" rtl="0">
              <a:lnSpc>
                <a:spcPct val="120000"/>
              </a:lnSpc>
              <a:spcBef>
                <a:spcPts val="0"/>
              </a:spcBef>
              <a:spcAft>
                <a:spcPts val="0"/>
              </a:spcAft>
              <a:buClr>
                <a:srgbClr val="973735"/>
              </a:buClr>
              <a:buSzPts val="1400"/>
              <a:buFont typeface="Noto Sans Symbols"/>
              <a:buChar char="◆"/>
            </a:pPr>
            <a:r>
              <a:rPr lang="en-US"/>
              <a:t>Describe about tailwind CSS</a:t>
            </a:r>
          </a:p>
          <a:p>
            <a:pPr marL="800100" lvl="1">
              <a:lnSpc>
                <a:spcPct val="120000"/>
              </a:lnSpc>
              <a:spcBef>
                <a:spcPts val="0"/>
              </a:spcBef>
              <a:buClr>
                <a:srgbClr val="973735"/>
              </a:buClr>
              <a:buSzPts val="1400"/>
              <a:buFont typeface="Noto Sans Symbols"/>
              <a:buChar char="◆"/>
            </a:pPr>
            <a:r>
              <a:rPr lang="en-US"/>
              <a:t>What is tailwind CSS?</a:t>
            </a:r>
          </a:p>
          <a:p>
            <a:pPr marL="800100" lvl="1">
              <a:lnSpc>
                <a:spcPct val="120000"/>
              </a:lnSpc>
              <a:spcBef>
                <a:spcPts val="0"/>
              </a:spcBef>
              <a:buClr>
                <a:srgbClr val="973735"/>
              </a:buClr>
              <a:buSzPts val="1400"/>
              <a:buFont typeface="Noto Sans Symbols"/>
              <a:buChar char="◆"/>
            </a:pPr>
            <a:r>
              <a:rPr lang="en-US"/>
              <a:t>Installation, Config and Run tailwind CSS</a:t>
            </a:r>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9729-9A94-4453-8F60-7FE1C238875A}"/>
              </a:ext>
            </a:extLst>
          </p:cNvPr>
          <p:cNvSpPr>
            <a:spLocks noGrp="1"/>
          </p:cNvSpPr>
          <p:nvPr>
            <p:ph type="title"/>
          </p:nvPr>
        </p:nvSpPr>
        <p:spPr/>
        <p:txBody>
          <a:bodyPr/>
          <a:lstStyle/>
          <a:p>
            <a:r>
              <a:rPr lang="en-US"/>
              <a:t>What is Next.js?</a:t>
            </a:r>
          </a:p>
        </p:txBody>
      </p:sp>
      <p:sp>
        <p:nvSpPr>
          <p:cNvPr id="3" name="Text Placeholder 2">
            <a:extLst>
              <a:ext uri="{FF2B5EF4-FFF2-40B4-BE49-F238E27FC236}">
                <a16:creationId xmlns:a16="http://schemas.microsoft.com/office/drawing/2014/main" id="{6C2FA08C-740C-4345-9589-9283449C6774}"/>
              </a:ext>
            </a:extLst>
          </p:cNvPr>
          <p:cNvSpPr>
            <a:spLocks noGrp="1"/>
          </p:cNvSpPr>
          <p:nvPr>
            <p:ph type="body" idx="1"/>
          </p:nvPr>
        </p:nvSpPr>
        <p:spPr>
          <a:xfrm>
            <a:off x="838200" y="1195642"/>
            <a:ext cx="10670932" cy="5662358"/>
          </a:xfrm>
        </p:spPr>
        <p:txBody>
          <a:bodyPr>
            <a:normAutofit/>
          </a:bodyPr>
          <a:lstStyle/>
          <a:p>
            <a:pPr algn="just"/>
            <a:r>
              <a:rPr lang="en-US"/>
              <a:t>Open-source web development framework, which enables web applications with server-side rendering and generating static websites.</a:t>
            </a:r>
          </a:p>
          <a:p>
            <a:pPr algn="just"/>
            <a:r>
              <a:rPr lang="en-US"/>
              <a:t>Next.js was released by Vercel (formerly known as Zeit) in 2016. </a:t>
            </a:r>
          </a:p>
          <a:p>
            <a:pPr algn="just"/>
            <a:r>
              <a:rPr lang="en-US"/>
              <a:t>In 2019, Google began contributing to the project. </a:t>
            </a:r>
          </a:p>
          <a:p>
            <a:pPr algn="just"/>
            <a:r>
              <a:rPr lang="en-US"/>
              <a:t>Next.js is often credited with completing React by offering the following features:</a:t>
            </a:r>
          </a:p>
          <a:p>
            <a:pPr lvl="1" algn="just"/>
            <a:r>
              <a:rPr lang="en-US"/>
              <a:t>Server-Side Rendering</a:t>
            </a:r>
          </a:p>
          <a:p>
            <a:pPr lvl="1" algn="just"/>
            <a:r>
              <a:rPr lang="en-US"/>
              <a:t>Static Site Generation</a:t>
            </a:r>
          </a:p>
          <a:p>
            <a:pPr lvl="1" algn="just"/>
            <a:r>
              <a:rPr lang="en-US"/>
              <a:t>Image Optimization</a:t>
            </a:r>
          </a:p>
          <a:p>
            <a:pPr lvl="1" algn="just"/>
            <a:r>
              <a:rPr lang="en-US"/>
              <a:t>Built-in Routing</a:t>
            </a:r>
          </a:p>
        </p:txBody>
      </p:sp>
      <p:sp>
        <p:nvSpPr>
          <p:cNvPr id="4" name="Slide Number Placeholder 3">
            <a:extLst>
              <a:ext uri="{FF2B5EF4-FFF2-40B4-BE49-F238E27FC236}">
                <a16:creationId xmlns:a16="http://schemas.microsoft.com/office/drawing/2014/main" id="{12EF5CA2-84F9-444A-8933-3B4518FC92A9}"/>
              </a:ext>
            </a:extLst>
          </p:cNvPr>
          <p:cNvSpPr>
            <a:spLocks noGrp="1"/>
          </p:cNvSpPr>
          <p:nvPr>
            <p:ph type="sldNum" idx="12"/>
          </p:nvPr>
        </p:nvSpPr>
        <p:spPr/>
        <p:txBody>
          <a:bodyPr/>
          <a:lstStyle/>
          <a:p>
            <a:fld id="{00000000-1234-1234-1234-123412341234}" type="slidenum">
              <a:rPr lang="en-US" smtClean="0"/>
              <a:pPr/>
              <a:t>3</a:t>
            </a:fld>
            <a:endParaRPr lang="en-US"/>
          </a:p>
        </p:txBody>
      </p:sp>
    </p:spTree>
    <p:extLst>
      <p:ext uri="{BB962C8B-B14F-4D97-AF65-F5344CB8AC3E}">
        <p14:creationId xmlns:p14="http://schemas.microsoft.com/office/powerpoint/2010/main" val="4098654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4D246-4E6E-4455-AFC8-2497AC6EF3EE}"/>
              </a:ext>
            </a:extLst>
          </p:cNvPr>
          <p:cNvSpPr>
            <a:spLocks noGrp="1"/>
          </p:cNvSpPr>
          <p:nvPr>
            <p:ph type="title"/>
          </p:nvPr>
        </p:nvSpPr>
        <p:spPr/>
        <p:txBody>
          <a:bodyPr/>
          <a:lstStyle/>
          <a:p>
            <a:r>
              <a:rPr lang="en-US"/>
              <a:t>History and Features of Next.js</a:t>
            </a:r>
          </a:p>
        </p:txBody>
      </p:sp>
      <p:sp>
        <p:nvSpPr>
          <p:cNvPr id="3" name="Text Placeholder 2">
            <a:extLst>
              <a:ext uri="{FF2B5EF4-FFF2-40B4-BE49-F238E27FC236}">
                <a16:creationId xmlns:a16="http://schemas.microsoft.com/office/drawing/2014/main" id="{DAD3232F-3A15-481B-B1DA-E0C56E2008F5}"/>
              </a:ext>
            </a:extLst>
          </p:cNvPr>
          <p:cNvSpPr>
            <a:spLocks noGrp="1"/>
          </p:cNvSpPr>
          <p:nvPr>
            <p:ph type="body" idx="1"/>
          </p:nvPr>
        </p:nvSpPr>
        <p:spPr>
          <a:xfrm>
            <a:off x="838200" y="1535810"/>
            <a:ext cx="10515600" cy="4944889"/>
          </a:xfrm>
        </p:spPr>
        <p:txBody>
          <a:bodyPr/>
          <a:lstStyle/>
          <a:p>
            <a:r>
              <a:rPr lang="en-US"/>
              <a:t>History of Next.js: </a:t>
            </a:r>
            <a:r>
              <a:rPr lang="en-US">
                <a:hlinkClick r:id="rId2"/>
              </a:rPr>
              <a:t>https://en.wikipedia.org/wiki/Next.js</a:t>
            </a:r>
            <a:r>
              <a:rPr lang="en-US"/>
              <a:t> </a:t>
            </a:r>
          </a:p>
          <a:p>
            <a:r>
              <a:rPr lang="en-US"/>
              <a:t>Features of Next.js:</a:t>
            </a:r>
          </a:p>
          <a:p>
            <a:pPr lvl="1" algn="just"/>
            <a:r>
              <a:rPr lang="en-US"/>
              <a:t>One of the main advantages of Next.js is its ability to handle server-side rendering out of the box, which perfectly supplements React. </a:t>
            </a:r>
          </a:p>
          <a:p>
            <a:pPr lvl="1" algn="just"/>
            <a:r>
              <a:rPr lang="en-US"/>
              <a:t>This means that your application can be rendered on the server before being sent to the client, which can result in faster initial page load times and better search engine optimization (SEO).</a:t>
            </a:r>
          </a:p>
        </p:txBody>
      </p:sp>
      <p:sp>
        <p:nvSpPr>
          <p:cNvPr id="4" name="Slide Number Placeholder 3">
            <a:extLst>
              <a:ext uri="{FF2B5EF4-FFF2-40B4-BE49-F238E27FC236}">
                <a16:creationId xmlns:a16="http://schemas.microsoft.com/office/drawing/2014/main" id="{8708FE55-FA60-461A-A776-AA54ECE32002}"/>
              </a:ext>
            </a:extLst>
          </p:cNvPr>
          <p:cNvSpPr>
            <a:spLocks noGrp="1"/>
          </p:cNvSpPr>
          <p:nvPr>
            <p:ph type="sldNum" idx="12"/>
          </p:nvPr>
        </p:nvSpPr>
        <p:spPr/>
        <p:txBody>
          <a:bodyPr/>
          <a:lstStyle/>
          <a:p>
            <a:fld id="{00000000-1234-1234-1234-123412341234}" type="slidenum">
              <a:rPr lang="en-US" smtClean="0"/>
              <a:pPr/>
              <a:t>4</a:t>
            </a:fld>
            <a:endParaRPr lang="en-US"/>
          </a:p>
        </p:txBody>
      </p:sp>
    </p:spTree>
    <p:extLst>
      <p:ext uri="{BB962C8B-B14F-4D97-AF65-F5344CB8AC3E}">
        <p14:creationId xmlns:p14="http://schemas.microsoft.com/office/powerpoint/2010/main" val="264426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44D7-0849-4474-9255-10FDDCE3C7AD}"/>
              </a:ext>
            </a:extLst>
          </p:cNvPr>
          <p:cNvSpPr>
            <a:spLocks noGrp="1"/>
          </p:cNvSpPr>
          <p:nvPr>
            <p:ph type="title"/>
          </p:nvPr>
        </p:nvSpPr>
        <p:spPr/>
        <p:txBody>
          <a:bodyPr/>
          <a:lstStyle/>
          <a:p>
            <a:r>
              <a:rPr lang="en-US"/>
              <a:t>Installation Next.js</a:t>
            </a:r>
          </a:p>
        </p:txBody>
      </p:sp>
      <p:sp>
        <p:nvSpPr>
          <p:cNvPr id="3" name="Text Placeholder 2">
            <a:extLst>
              <a:ext uri="{FF2B5EF4-FFF2-40B4-BE49-F238E27FC236}">
                <a16:creationId xmlns:a16="http://schemas.microsoft.com/office/drawing/2014/main" id="{9C36EA07-C629-4E1D-BABE-321B578E18A2}"/>
              </a:ext>
            </a:extLst>
          </p:cNvPr>
          <p:cNvSpPr>
            <a:spLocks noGrp="1"/>
          </p:cNvSpPr>
          <p:nvPr>
            <p:ph type="body" idx="1"/>
          </p:nvPr>
        </p:nvSpPr>
        <p:spPr/>
        <p:txBody>
          <a:bodyPr/>
          <a:lstStyle/>
          <a:p>
            <a:r>
              <a:rPr lang="en-US"/>
              <a:t>Automatic Installation or Manual Installation</a:t>
            </a:r>
          </a:p>
          <a:p>
            <a:pPr lvl="1"/>
            <a:r>
              <a:rPr lang="en-US"/>
              <a:t>We recommend starting a new Next.js app using create-next-app:</a:t>
            </a:r>
          </a:p>
          <a:p>
            <a:pPr marL="571500" lvl="1" indent="0">
              <a:buNone/>
            </a:pPr>
            <a:r>
              <a:rPr lang="en-US"/>
              <a:t>npx </a:t>
            </a:r>
            <a:r>
              <a:rPr lang="en-US" b="1"/>
              <a:t>create-next-app@13.5.1</a:t>
            </a:r>
          </a:p>
          <a:p>
            <a:pPr lvl="1"/>
            <a:endParaRPr lang="en-US"/>
          </a:p>
        </p:txBody>
      </p:sp>
      <p:sp>
        <p:nvSpPr>
          <p:cNvPr id="4" name="Slide Number Placeholder 3">
            <a:extLst>
              <a:ext uri="{FF2B5EF4-FFF2-40B4-BE49-F238E27FC236}">
                <a16:creationId xmlns:a16="http://schemas.microsoft.com/office/drawing/2014/main" id="{72FC2CCB-7C6E-4EA4-A0F7-33450797406F}"/>
              </a:ext>
            </a:extLst>
          </p:cNvPr>
          <p:cNvSpPr>
            <a:spLocks noGrp="1"/>
          </p:cNvSpPr>
          <p:nvPr>
            <p:ph type="sldNum" idx="12"/>
          </p:nvPr>
        </p:nvSpPr>
        <p:spPr/>
        <p:txBody>
          <a:bodyPr/>
          <a:lstStyle/>
          <a:p>
            <a:fld id="{00000000-1234-1234-1234-123412341234}" type="slidenum">
              <a:rPr lang="en-US" smtClean="0"/>
              <a:pPr/>
              <a:t>5</a:t>
            </a:fld>
            <a:endParaRPr lang="en-US"/>
          </a:p>
        </p:txBody>
      </p:sp>
      <p:pic>
        <p:nvPicPr>
          <p:cNvPr id="6" name="Picture 5">
            <a:extLst>
              <a:ext uri="{FF2B5EF4-FFF2-40B4-BE49-F238E27FC236}">
                <a16:creationId xmlns:a16="http://schemas.microsoft.com/office/drawing/2014/main" id="{0FCD8E1B-A210-4297-90CE-71DCFE5B975C}"/>
              </a:ext>
            </a:extLst>
          </p:cNvPr>
          <p:cNvPicPr>
            <a:picLocks noChangeAspect="1"/>
          </p:cNvPicPr>
          <p:nvPr/>
        </p:nvPicPr>
        <p:blipFill>
          <a:blip r:embed="rId2"/>
          <a:stretch>
            <a:fillRect/>
          </a:stretch>
        </p:blipFill>
        <p:spPr>
          <a:xfrm>
            <a:off x="1665308" y="3309419"/>
            <a:ext cx="6716062" cy="2191056"/>
          </a:xfrm>
          <a:prstGeom prst="rect">
            <a:avLst/>
          </a:prstGeom>
        </p:spPr>
      </p:pic>
      <p:cxnSp>
        <p:nvCxnSpPr>
          <p:cNvPr id="8" name="Straight Arrow Connector 7">
            <a:extLst>
              <a:ext uri="{FF2B5EF4-FFF2-40B4-BE49-F238E27FC236}">
                <a16:creationId xmlns:a16="http://schemas.microsoft.com/office/drawing/2014/main" id="{5D90F006-3EC6-4E85-A28A-5FF2AB331374}"/>
              </a:ext>
            </a:extLst>
          </p:cNvPr>
          <p:cNvCxnSpPr/>
          <p:nvPr/>
        </p:nvCxnSpPr>
        <p:spPr>
          <a:xfrm flipH="1">
            <a:off x="5635869" y="3631223"/>
            <a:ext cx="46013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3E14144-29CE-4506-83C3-E835C4B18BE0}"/>
              </a:ext>
            </a:extLst>
          </p:cNvPr>
          <p:cNvSpPr txBox="1"/>
          <p:nvPr/>
        </p:nvSpPr>
        <p:spPr>
          <a:xfrm>
            <a:off x="6268915" y="3477334"/>
            <a:ext cx="1539204" cy="307777"/>
          </a:xfrm>
          <a:prstGeom prst="rect">
            <a:avLst/>
          </a:prstGeom>
          <a:noFill/>
        </p:spPr>
        <p:txBody>
          <a:bodyPr wrap="none" rtlCol="0">
            <a:spAutoFit/>
          </a:bodyPr>
          <a:lstStyle/>
          <a:p>
            <a:r>
              <a:rPr lang="en-US" b="1">
                <a:solidFill>
                  <a:srgbClr val="FF0000"/>
                </a:solidFill>
              </a:rPr>
              <a:t>Rename Project</a:t>
            </a:r>
          </a:p>
        </p:txBody>
      </p:sp>
      <p:sp>
        <p:nvSpPr>
          <p:cNvPr id="11" name="TextBox 10">
            <a:extLst>
              <a:ext uri="{FF2B5EF4-FFF2-40B4-BE49-F238E27FC236}">
                <a16:creationId xmlns:a16="http://schemas.microsoft.com/office/drawing/2014/main" id="{DE85595A-377C-49D3-B706-43CB4DEF0EF8}"/>
              </a:ext>
            </a:extLst>
          </p:cNvPr>
          <p:cNvSpPr txBox="1"/>
          <p:nvPr/>
        </p:nvSpPr>
        <p:spPr>
          <a:xfrm>
            <a:off x="1665308" y="6004922"/>
            <a:ext cx="6094324" cy="307777"/>
          </a:xfrm>
          <a:prstGeom prst="rect">
            <a:avLst/>
          </a:prstGeom>
          <a:noFill/>
        </p:spPr>
        <p:txBody>
          <a:bodyPr wrap="square">
            <a:spAutoFit/>
          </a:bodyPr>
          <a:lstStyle/>
          <a:p>
            <a:r>
              <a:rPr lang="en-US">
                <a:hlinkClick r:id="rId3"/>
              </a:rPr>
              <a:t>https://nextjs.org/docs/getting-started/installation</a:t>
            </a:r>
            <a:r>
              <a:rPr lang="en-US"/>
              <a:t> </a:t>
            </a:r>
          </a:p>
        </p:txBody>
      </p:sp>
    </p:spTree>
    <p:extLst>
      <p:ext uri="{BB962C8B-B14F-4D97-AF65-F5344CB8AC3E}">
        <p14:creationId xmlns:p14="http://schemas.microsoft.com/office/powerpoint/2010/main" val="1308784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71EC1-08D0-427E-83A9-463E7C9A5757}"/>
              </a:ext>
            </a:extLst>
          </p:cNvPr>
          <p:cNvSpPr>
            <a:spLocks noGrp="1"/>
          </p:cNvSpPr>
          <p:nvPr>
            <p:ph type="title"/>
          </p:nvPr>
        </p:nvSpPr>
        <p:spPr/>
        <p:txBody>
          <a:bodyPr/>
          <a:lstStyle/>
          <a:p>
            <a:r>
              <a:rPr lang="en-US"/>
              <a:t>package.json</a:t>
            </a:r>
          </a:p>
        </p:txBody>
      </p:sp>
      <p:sp>
        <p:nvSpPr>
          <p:cNvPr id="3" name="Text Placeholder 2">
            <a:extLst>
              <a:ext uri="{FF2B5EF4-FFF2-40B4-BE49-F238E27FC236}">
                <a16:creationId xmlns:a16="http://schemas.microsoft.com/office/drawing/2014/main" id="{C3F31995-1C97-4815-8A5E-9B090B5089C6}"/>
              </a:ext>
            </a:extLst>
          </p:cNvPr>
          <p:cNvSpPr>
            <a:spLocks noGrp="1"/>
          </p:cNvSpPr>
          <p:nvPr>
            <p:ph type="body" idx="1"/>
          </p:nvPr>
        </p:nvSpPr>
        <p:spPr/>
        <p:txBody>
          <a:bodyPr/>
          <a:lstStyle/>
          <a:p>
            <a:pPr algn="just"/>
            <a:r>
              <a:rPr lang="en-US"/>
              <a:t>These scripts refer to the different stages of developing an application: </a:t>
            </a:r>
          </a:p>
          <a:p>
            <a:pPr lvl="1" algn="just"/>
            <a:r>
              <a:rPr lang="en-US" b="1"/>
              <a:t>dev</a:t>
            </a:r>
            <a:r>
              <a:rPr lang="en-US"/>
              <a:t>: runs </a:t>
            </a:r>
            <a:r>
              <a:rPr lang="en-US" i="1"/>
              <a:t>next dev </a:t>
            </a:r>
            <a:r>
              <a:rPr lang="en-US"/>
              <a:t>to start Next.js in development mode. </a:t>
            </a:r>
          </a:p>
          <a:p>
            <a:pPr lvl="1" algn="just"/>
            <a:r>
              <a:rPr lang="en-US" b="1"/>
              <a:t>build</a:t>
            </a:r>
            <a:r>
              <a:rPr lang="en-US"/>
              <a:t>: runs </a:t>
            </a:r>
            <a:r>
              <a:rPr lang="en-US" i="1"/>
              <a:t>next build </a:t>
            </a:r>
            <a:r>
              <a:rPr lang="en-US"/>
              <a:t>to build the application for production usage. </a:t>
            </a:r>
          </a:p>
          <a:p>
            <a:pPr lvl="1" algn="just"/>
            <a:r>
              <a:rPr lang="en-US" b="1"/>
              <a:t>start</a:t>
            </a:r>
            <a:r>
              <a:rPr lang="en-US"/>
              <a:t>: runs </a:t>
            </a:r>
            <a:r>
              <a:rPr lang="en-US" i="1"/>
              <a:t>next start </a:t>
            </a:r>
            <a:r>
              <a:rPr lang="en-US"/>
              <a:t>to start a Next.js production server. </a:t>
            </a:r>
          </a:p>
          <a:p>
            <a:pPr lvl="1" algn="just"/>
            <a:r>
              <a:rPr lang="en-US" b="1"/>
              <a:t>lint</a:t>
            </a:r>
            <a:r>
              <a:rPr lang="en-US"/>
              <a:t>: runs </a:t>
            </a:r>
            <a:r>
              <a:rPr lang="en-US" i="1"/>
              <a:t>next lint </a:t>
            </a:r>
            <a:r>
              <a:rPr lang="en-US"/>
              <a:t>to set up Next.js' built-in ESLint configuration.</a:t>
            </a:r>
          </a:p>
        </p:txBody>
      </p:sp>
      <p:sp>
        <p:nvSpPr>
          <p:cNvPr id="4" name="Slide Number Placeholder 3">
            <a:extLst>
              <a:ext uri="{FF2B5EF4-FFF2-40B4-BE49-F238E27FC236}">
                <a16:creationId xmlns:a16="http://schemas.microsoft.com/office/drawing/2014/main" id="{04BF809B-D13E-4C0B-820D-263249E43E51}"/>
              </a:ext>
            </a:extLst>
          </p:cNvPr>
          <p:cNvSpPr>
            <a:spLocks noGrp="1"/>
          </p:cNvSpPr>
          <p:nvPr>
            <p:ph type="sldNum" idx="12"/>
          </p:nvPr>
        </p:nvSpPr>
        <p:spPr/>
        <p:txBody>
          <a:bodyPr/>
          <a:lstStyle/>
          <a:p>
            <a:fld id="{00000000-1234-1234-1234-123412341234}" type="slidenum">
              <a:rPr lang="en-US" smtClean="0"/>
              <a:pPr/>
              <a:t>6</a:t>
            </a:fld>
            <a:endParaRPr lang="en-US"/>
          </a:p>
        </p:txBody>
      </p:sp>
      <p:pic>
        <p:nvPicPr>
          <p:cNvPr id="6" name="Picture 5">
            <a:extLst>
              <a:ext uri="{FF2B5EF4-FFF2-40B4-BE49-F238E27FC236}">
                <a16:creationId xmlns:a16="http://schemas.microsoft.com/office/drawing/2014/main" id="{45FEEDBE-5989-4C79-A48B-861B78184F24}"/>
              </a:ext>
            </a:extLst>
          </p:cNvPr>
          <p:cNvPicPr>
            <a:picLocks noChangeAspect="1"/>
          </p:cNvPicPr>
          <p:nvPr/>
        </p:nvPicPr>
        <p:blipFill>
          <a:blip r:embed="rId2"/>
          <a:stretch>
            <a:fillRect/>
          </a:stretch>
        </p:blipFill>
        <p:spPr>
          <a:xfrm>
            <a:off x="1526808" y="4511156"/>
            <a:ext cx="4179275" cy="1969544"/>
          </a:xfrm>
          <a:prstGeom prst="rect">
            <a:avLst/>
          </a:prstGeom>
        </p:spPr>
      </p:pic>
    </p:spTree>
    <p:extLst>
      <p:ext uri="{BB962C8B-B14F-4D97-AF65-F5344CB8AC3E}">
        <p14:creationId xmlns:p14="http://schemas.microsoft.com/office/powerpoint/2010/main" val="3433634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710D-0A9A-4A42-84E3-58950CF45FCF}"/>
              </a:ext>
            </a:extLst>
          </p:cNvPr>
          <p:cNvSpPr>
            <a:spLocks noGrp="1"/>
          </p:cNvSpPr>
          <p:nvPr>
            <p:ph type="title"/>
          </p:nvPr>
        </p:nvSpPr>
        <p:spPr/>
        <p:txBody>
          <a:bodyPr/>
          <a:lstStyle/>
          <a:p>
            <a:r>
              <a:rPr lang="en-US"/>
              <a:t>Creating directories</a:t>
            </a:r>
          </a:p>
        </p:txBody>
      </p:sp>
      <p:sp>
        <p:nvSpPr>
          <p:cNvPr id="3" name="Text Placeholder 2">
            <a:extLst>
              <a:ext uri="{FF2B5EF4-FFF2-40B4-BE49-F238E27FC236}">
                <a16:creationId xmlns:a16="http://schemas.microsoft.com/office/drawing/2014/main" id="{6E364417-5478-49A3-9168-2443D4056FF0}"/>
              </a:ext>
            </a:extLst>
          </p:cNvPr>
          <p:cNvSpPr>
            <a:spLocks noGrp="1"/>
          </p:cNvSpPr>
          <p:nvPr>
            <p:ph type="body" idx="1"/>
          </p:nvPr>
        </p:nvSpPr>
        <p:spPr/>
        <p:txBody>
          <a:bodyPr/>
          <a:lstStyle/>
          <a:p>
            <a:pPr algn="just"/>
            <a:r>
              <a:rPr lang="en-US"/>
              <a:t>Next.js uses file-system routing, which means the routes in your application are determined by how you structure your files.</a:t>
            </a:r>
          </a:p>
        </p:txBody>
      </p:sp>
      <p:sp>
        <p:nvSpPr>
          <p:cNvPr id="4" name="Slide Number Placeholder 3">
            <a:extLst>
              <a:ext uri="{FF2B5EF4-FFF2-40B4-BE49-F238E27FC236}">
                <a16:creationId xmlns:a16="http://schemas.microsoft.com/office/drawing/2014/main" id="{4C838A7C-BF4D-469F-90E9-EAEEB779C633}"/>
              </a:ext>
            </a:extLst>
          </p:cNvPr>
          <p:cNvSpPr>
            <a:spLocks noGrp="1"/>
          </p:cNvSpPr>
          <p:nvPr>
            <p:ph type="sldNum" idx="12"/>
          </p:nvPr>
        </p:nvSpPr>
        <p:spPr/>
        <p:txBody>
          <a:bodyPr/>
          <a:lstStyle/>
          <a:p>
            <a:fld id="{00000000-1234-1234-1234-123412341234}" type="slidenum">
              <a:rPr lang="en-US" smtClean="0"/>
              <a:pPr/>
              <a:t>7</a:t>
            </a:fld>
            <a:endParaRPr lang="en-US"/>
          </a:p>
        </p:txBody>
      </p:sp>
      <p:pic>
        <p:nvPicPr>
          <p:cNvPr id="5" name="Picture 4">
            <a:extLst>
              <a:ext uri="{FF2B5EF4-FFF2-40B4-BE49-F238E27FC236}">
                <a16:creationId xmlns:a16="http://schemas.microsoft.com/office/drawing/2014/main" id="{C49C49CF-3442-4665-9830-6BB86CAE99DA}"/>
              </a:ext>
            </a:extLst>
          </p:cNvPr>
          <p:cNvPicPr>
            <a:picLocks noChangeAspect="1"/>
          </p:cNvPicPr>
          <p:nvPr/>
        </p:nvPicPr>
        <p:blipFill>
          <a:blip r:embed="rId2"/>
          <a:stretch>
            <a:fillRect/>
          </a:stretch>
        </p:blipFill>
        <p:spPr>
          <a:xfrm>
            <a:off x="1351894" y="3097107"/>
            <a:ext cx="6644437" cy="1997407"/>
          </a:xfrm>
          <a:prstGeom prst="rect">
            <a:avLst/>
          </a:prstGeom>
        </p:spPr>
      </p:pic>
    </p:spTree>
    <p:extLst>
      <p:ext uri="{BB962C8B-B14F-4D97-AF65-F5344CB8AC3E}">
        <p14:creationId xmlns:p14="http://schemas.microsoft.com/office/powerpoint/2010/main" val="147674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D8EF3-7DAD-456F-901C-8D8958129379}"/>
              </a:ext>
            </a:extLst>
          </p:cNvPr>
          <p:cNvSpPr>
            <a:spLocks noGrp="1"/>
          </p:cNvSpPr>
          <p:nvPr>
            <p:ph type="title"/>
          </p:nvPr>
        </p:nvSpPr>
        <p:spPr/>
        <p:txBody>
          <a:bodyPr/>
          <a:lstStyle/>
          <a:p>
            <a:r>
              <a:rPr lang="en-US"/>
              <a:t>Creating directories</a:t>
            </a:r>
          </a:p>
        </p:txBody>
      </p:sp>
      <p:sp>
        <p:nvSpPr>
          <p:cNvPr id="3" name="Text Placeholder 2">
            <a:extLst>
              <a:ext uri="{FF2B5EF4-FFF2-40B4-BE49-F238E27FC236}">
                <a16:creationId xmlns:a16="http://schemas.microsoft.com/office/drawing/2014/main" id="{4DBA791E-3323-4461-9788-5A0F2D7B2C89}"/>
              </a:ext>
            </a:extLst>
          </p:cNvPr>
          <p:cNvSpPr>
            <a:spLocks noGrp="1"/>
          </p:cNvSpPr>
          <p:nvPr>
            <p:ph type="body" idx="1"/>
          </p:nvPr>
        </p:nvSpPr>
        <p:spPr/>
        <p:txBody>
          <a:bodyPr>
            <a:normAutofit/>
          </a:bodyPr>
          <a:lstStyle/>
          <a:p>
            <a:r>
              <a:rPr lang="en-US" sz="2400"/>
              <a:t>For new applications, using the App Router. This router allows you to use React's latest features and is an evolution of the Pages Router based on community feedback. </a:t>
            </a:r>
          </a:p>
          <a:p>
            <a:r>
              <a:rPr lang="en-US" sz="2400" b="1"/>
              <a:t>Create an app</a:t>
            </a:r>
            <a:r>
              <a:rPr lang="en-US" sz="2400"/>
              <a:t>/ folder, then add a </a:t>
            </a:r>
            <a:r>
              <a:rPr lang="en-US" sz="2400" b="1"/>
              <a:t>layout.tsx </a:t>
            </a:r>
            <a:r>
              <a:rPr lang="en-US" sz="2400"/>
              <a:t>and </a:t>
            </a:r>
            <a:r>
              <a:rPr lang="en-US" sz="2400" b="1"/>
              <a:t>page.tsx file</a:t>
            </a:r>
            <a:r>
              <a:rPr lang="en-US" sz="2400"/>
              <a:t>. These will be rendered when the user visits the root of your application (/).</a:t>
            </a:r>
          </a:p>
        </p:txBody>
      </p:sp>
      <p:sp>
        <p:nvSpPr>
          <p:cNvPr id="4" name="Slide Number Placeholder 3">
            <a:extLst>
              <a:ext uri="{FF2B5EF4-FFF2-40B4-BE49-F238E27FC236}">
                <a16:creationId xmlns:a16="http://schemas.microsoft.com/office/drawing/2014/main" id="{26C572CB-277B-412D-878B-B7F9D666F277}"/>
              </a:ext>
            </a:extLst>
          </p:cNvPr>
          <p:cNvSpPr>
            <a:spLocks noGrp="1"/>
          </p:cNvSpPr>
          <p:nvPr>
            <p:ph type="sldNum" idx="12"/>
          </p:nvPr>
        </p:nvSpPr>
        <p:spPr/>
        <p:txBody>
          <a:bodyPr/>
          <a:lstStyle/>
          <a:p>
            <a:fld id="{00000000-1234-1234-1234-123412341234}" type="slidenum">
              <a:rPr lang="en-US" smtClean="0"/>
              <a:pPr/>
              <a:t>8</a:t>
            </a:fld>
            <a:endParaRPr lang="en-US"/>
          </a:p>
        </p:txBody>
      </p:sp>
      <p:pic>
        <p:nvPicPr>
          <p:cNvPr id="14" name="Picture 13">
            <a:extLst>
              <a:ext uri="{FF2B5EF4-FFF2-40B4-BE49-F238E27FC236}">
                <a16:creationId xmlns:a16="http://schemas.microsoft.com/office/drawing/2014/main" id="{E24C6BCC-0492-493E-A151-CFA4AC5F641E}"/>
              </a:ext>
            </a:extLst>
          </p:cNvPr>
          <p:cNvPicPr>
            <a:picLocks noChangeAspect="1"/>
          </p:cNvPicPr>
          <p:nvPr/>
        </p:nvPicPr>
        <p:blipFill>
          <a:blip r:embed="rId2"/>
          <a:stretch>
            <a:fillRect/>
          </a:stretch>
        </p:blipFill>
        <p:spPr>
          <a:xfrm>
            <a:off x="6897252" y="3523532"/>
            <a:ext cx="4484629" cy="2957167"/>
          </a:xfrm>
          <a:prstGeom prst="rect">
            <a:avLst/>
          </a:prstGeom>
        </p:spPr>
      </p:pic>
      <p:pic>
        <p:nvPicPr>
          <p:cNvPr id="16" name="Picture 15">
            <a:extLst>
              <a:ext uri="{FF2B5EF4-FFF2-40B4-BE49-F238E27FC236}">
                <a16:creationId xmlns:a16="http://schemas.microsoft.com/office/drawing/2014/main" id="{A8624B41-2B7C-4CC9-B66D-C7C73EBFDF9B}"/>
              </a:ext>
            </a:extLst>
          </p:cNvPr>
          <p:cNvPicPr>
            <a:picLocks noChangeAspect="1"/>
          </p:cNvPicPr>
          <p:nvPr/>
        </p:nvPicPr>
        <p:blipFill>
          <a:blip r:embed="rId3"/>
          <a:stretch>
            <a:fillRect/>
          </a:stretch>
        </p:blipFill>
        <p:spPr>
          <a:xfrm>
            <a:off x="1070540" y="3532395"/>
            <a:ext cx="4912465" cy="1324230"/>
          </a:xfrm>
          <a:prstGeom prst="rect">
            <a:avLst/>
          </a:prstGeom>
        </p:spPr>
      </p:pic>
      <p:pic>
        <p:nvPicPr>
          <p:cNvPr id="18" name="Picture 17">
            <a:extLst>
              <a:ext uri="{FF2B5EF4-FFF2-40B4-BE49-F238E27FC236}">
                <a16:creationId xmlns:a16="http://schemas.microsoft.com/office/drawing/2014/main" id="{5EC3DF22-0BAF-4189-8637-5740BF11CAE3}"/>
              </a:ext>
            </a:extLst>
          </p:cNvPr>
          <p:cNvPicPr>
            <a:picLocks noChangeAspect="1"/>
          </p:cNvPicPr>
          <p:nvPr/>
        </p:nvPicPr>
        <p:blipFill>
          <a:blip r:embed="rId4"/>
          <a:stretch>
            <a:fillRect/>
          </a:stretch>
        </p:blipFill>
        <p:spPr>
          <a:xfrm>
            <a:off x="1070540" y="5002114"/>
            <a:ext cx="3461267" cy="1413757"/>
          </a:xfrm>
          <a:prstGeom prst="rect">
            <a:avLst/>
          </a:prstGeom>
        </p:spPr>
      </p:pic>
    </p:spTree>
    <p:extLst>
      <p:ext uri="{BB962C8B-B14F-4D97-AF65-F5344CB8AC3E}">
        <p14:creationId xmlns:p14="http://schemas.microsoft.com/office/powerpoint/2010/main" val="2276337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E39C8-6A84-4039-BF31-7EE4B652EEFD}"/>
              </a:ext>
            </a:extLst>
          </p:cNvPr>
          <p:cNvSpPr>
            <a:spLocks noGrp="1"/>
          </p:cNvSpPr>
          <p:nvPr>
            <p:ph type="title"/>
          </p:nvPr>
        </p:nvSpPr>
        <p:spPr/>
        <p:txBody>
          <a:bodyPr/>
          <a:lstStyle/>
          <a:p>
            <a:r>
              <a:rPr lang="en-US"/>
              <a:t>Run the Development Server</a:t>
            </a:r>
          </a:p>
        </p:txBody>
      </p:sp>
      <p:sp>
        <p:nvSpPr>
          <p:cNvPr id="3" name="Text Placeholder 2">
            <a:extLst>
              <a:ext uri="{FF2B5EF4-FFF2-40B4-BE49-F238E27FC236}">
                <a16:creationId xmlns:a16="http://schemas.microsoft.com/office/drawing/2014/main" id="{64C7C798-BEE1-47D3-B2B7-11EBF6495539}"/>
              </a:ext>
            </a:extLst>
          </p:cNvPr>
          <p:cNvSpPr>
            <a:spLocks noGrp="1"/>
          </p:cNvSpPr>
          <p:nvPr>
            <p:ph type="body" idx="1"/>
          </p:nvPr>
        </p:nvSpPr>
        <p:spPr/>
        <p:txBody>
          <a:bodyPr/>
          <a:lstStyle/>
          <a:p>
            <a:pPr marL="342900" indent="-342900" algn="just">
              <a:buFont typeface="Arial" panose="020B0604020202020204" pitchFamily="34" charset="0"/>
              <a:buChar char="•"/>
            </a:pPr>
            <a:r>
              <a:rPr lang="en-US" sz="2800">
                <a:solidFill>
                  <a:srgbClr val="002060"/>
                </a:solidFill>
              </a:rPr>
              <a:t>Run </a:t>
            </a:r>
            <a:r>
              <a:rPr lang="en-US" sz="2800" b="1">
                <a:solidFill>
                  <a:srgbClr val="002060"/>
                </a:solidFill>
              </a:rPr>
              <a:t>npm run dev</a:t>
            </a:r>
            <a:r>
              <a:rPr lang="en-US" sz="2800">
                <a:solidFill>
                  <a:srgbClr val="002060"/>
                </a:solidFill>
              </a:rPr>
              <a:t> to start the development server.</a:t>
            </a:r>
          </a:p>
          <a:p>
            <a:pPr marL="342900" indent="-342900" algn="just">
              <a:buFont typeface="Arial" panose="020B0604020202020204" pitchFamily="34" charset="0"/>
              <a:buChar char="•"/>
            </a:pPr>
            <a:r>
              <a:rPr lang="en-US" sz="2800">
                <a:solidFill>
                  <a:srgbClr val="002060"/>
                </a:solidFill>
              </a:rPr>
              <a:t>Visit </a:t>
            </a:r>
            <a:r>
              <a:rPr lang="en-US" sz="2800">
                <a:solidFill>
                  <a:srgbClr val="002060"/>
                </a:solidFill>
                <a:hlinkClick r:id="rId2"/>
              </a:rPr>
              <a:t>http://localhost:3000</a:t>
            </a:r>
            <a:r>
              <a:rPr lang="en-US" sz="2800">
                <a:solidFill>
                  <a:srgbClr val="002060"/>
                </a:solidFill>
              </a:rPr>
              <a:t>  to view your application.</a:t>
            </a:r>
          </a:p>
          <a:p>
            <a:pPr marL="342900" indent="-342900" algn="just">
              <a:buFont typeface="Arial" panose="020B0604020202020204" pitchFamily="34" charset="0"/>
              <a:buChar char="•"/>
            </a:pPr>
            <a:r>
              <a:rPr lang="en-US" sz="2800">
                <a:solidFill>
                  <a:srgbClr val="002060"/>
                </a:solidFill>
              </a:rPr>
              <a:t>Edit app/layout.tsx (or pages/index.tsx) file and save it to see the updated result in your browser.</a:t>
            </a:r>
          </a:p>
          <a:p>
            <a:endParaRPr lang="en-US"/>
          </a:p>
        </p:txBody>
      </p:sp>
      <p:sp>
        <p:nvSpPr>
          <p:cNvPr id="4" name="Slide Number Placeholder 3">
            <a:extLst>
              <a:ext uri="{FF2B5EF4-FFF2-40B4-BE49-F238E27FC236}">
                <a16:creationId xmlns:a16="http://schemas.microsoft.com/office/drawing/2014/main" id="{032BF3A0-B183-452E-80CF-8D30935E6027}"/>
              </a:ext>
            </a:extLst>
          </p:cNvPr>
          <p:cNvSpPr>
            <a:spLocks noGrp="1"/>
          </p:cNvSpPr>
          <p:nvPr>
            <p:ph type="sldNum" idx="12"/>
          </p:nvPr>
        </p:nvSpPr>
        <p:spPr/>
        <p:txBody>
          <a:bodyPr/>
          <a:lstStyle/>
          <a:p>
            <a:fld id="{00000000-1234-1234-1234-123412341234}" type="slidenum">
              <a:rPr lang="en-US" smtClean="0"/>
              <a:pPr/>
              <a:t>9</a:t>
            </a:fld>
            <a:endParaRPr lang="en-US"/>
          </a:p>
        </p:txBody>
      </p:sp>
    </p:spTree>
    <p:extLst>
      <p:ext uri="{BB962C8B-B14F-4D97-AF65-F5344CB8AC3E}">
        <p14:creationId xmlns:p14="http://schemas.microsoft.com/office/powerpoint/2010/main" val="221892922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4868</TotalTime>
  <Words>956</Words>
  <Application>Microsoft Office PowerPoint</Application>
  <PresentationFormat>Widescreen</PresentationFormat>
  <Paragraphs>125</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Consolas</vt:lpstr>
      <vt:lpstr>Noto Sans Symbols</vt:lpstr>
      <vt:lpstr>Office Theme</vt:lpstr>
      <vt:lpstr>Introducing NextJS and TailwindCSS</vt:lpstr>
      <vt:lpstr>Objectives </vt:lpstr>
      <vt:lpstr>What is Next.js?</vt:lpstr>
      <vt:lpstr>History and Features of Next.js</vt:lpstr>
      <vt:lpstr>Installation Next.js</vt:lpstr>
      <vt:lpstr>package.json</vt:lpstr>
      <vt:lpstr>Creating directories</vt:lpstr>
      <vt:lpstr>Creating directories</vt:lpstr>
      <vt:lpstr>Run the Development Server</vt:lpstr>
      <vt:lpstr>PowerPoint Presentation</vt:lpstr>
      <vt:lpstr>What is Tailwind CSS?</vt:lpstr>
      <vt:lpstr>Comparison between Bootstrap and Tailwind CSS</vt:lpstr>
      <vt:lpstr>History of Tailwind CSS</vt:lpstr>
      <vt:lpstr>How To Use Tailwind CSS With React</vt:lpstr>
      <vt:lpstr>How To Use Tailwind CSS With React – cont’d</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 with JSX</dc:title>
  <dc:creator>ADMIN</dc:creator>
  <cp:lastModifiedBy>Quang Le Thien Nhat</cp:lastModifiedBy>
  <cp:revision>255</cp:revision>
  <dcterms:created xsi:type="dcterms:W3CDTF">2021-01-25T08:25:31Z</dcterms:created>
  <dcterms:modified xsi:type="dcterms:W3CDTF">2023-11-26T03:55:24Z</dcterms:modified>
</cp:coreProperties>
</file>