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handoutMasterIdLst>
    <p:handoutMasterId r:id="rId25"/>
  </p:handoutMasterIdLst>
  <p:sldIdLst>
    <p:sldId id="256" r:id="rId2"/>
    <p:sldId id="257" r:id="rId3"/>
    <p:sldId id="258" r:id="rId4"/>
    <p:sldId id="384" r:id="rId5"/>
    <p:sldId id="390" r:id="rId6"/>
    <p:sldId id="387" r:id="rId7"/>
    <p:sldId id="391" r:id="rId8"/>
    <p:sldId id="399" r:id="rId9"/>
    <p:sldId id="400" r:id="rId10"/>
    <p:sldId id="401" r:id="rId11"/>
    <p:sldId id="402" r:id="rId12"/>
    <p:sldId id="392" r:id="rId13"/>
    <p:sldId id="388" r:id="rId14"/>
    <p:sldId id="393" r:id="rId15"/>
    <p:sldId id="394" r:id="rId16"/>
    <p:sldId id="389" r:id="rId17"/>
    <p:sldId id="395" r:id="rId18"/>
    <p:sldId id="396" r:id="rId19"/>
    <p:sldId id="397" r:id="rId20"/>
    <p:sldId id="398" r:id="rId21"/>
    <p:sldId id="368" r:id="rId22"/>
    <p:sldId id="328"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9" roundtripDataSignature="AMtx7miBoikMJheKjyya+7EvCRHFNElTx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uang Le Thien Nhat" initials="QLTN" lastIdx="1" clrIdx="0">
    <p:extLst>
      <p:ext uri="{19B8F6BF-5375-455C-9EA6-DF929625EA0E}">
        <p15:presenceInfo xmlns:p15="http://schemas.microsoft.com/office/powerpoint/2012/main" userId="S::QuangLTN3@fe.edu.vn::965a0404-5ce2-4050-8135-91dae804bb4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7CF9B2-4BE6-4980-BE40-F6C8F65D9E69}">
  <a:tblStyle styleId="{D87CF9B2-4BE6-4980-BE40-F6C8F65D9E6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64E9C30-BE78-46D5-8510-B476E527A886}" styleName="Table_1">
    <a:wholeTbl>
      <a:tcTxStyle b="off" i="off">
        <a:font>
          <a:latin typeface="Arial"/>
          <a:ea typeface="Arial"/>
          <a:cs typeface="Arial"/>
        </a:font>
        <a:schemeClr val="dk1"/>
      </a:tcTxStyle>
      <a:tcStyle>
        <a:tcBdr>
          <a:left>
            <a:ln w="12700" cap="flat" cmpd="sng">
              <a:solidFill>
                <a:schemeClr val="accent5"/>
              </a:solidFill>
              <a:prstDash val="solid"/>
              <a:round/>
              <a:headEnd type="none" w="sm" len="sm"/>
              <a:tailEnd type="none" w="sm" len="sm"/>
            </a:ln>
          </a:left>
          <a:right>
            <a:ln w="12700" cap="flat" cmpd="sng">
              <a:solidFill>
                <a:schemeClr val="accent5"/>
              </a:solidFill>
              <a:prstDash val="solid"/>
              <a:round/>
              <a:headEnd type="none" w="sm" len="sm"/>
              <a:tailEnd type="none" w="sm" len="sm"/>
            </a:ln>
          </a:right>
          <a:top>
            <a:ln w="12700" cap="flat" cmpd="sng">
              <a:solidFill>
                <a:schemeClr val="accent5"/>
              </a:solidFill>
              <a:prstDash val="solid"/>
              <a:round/>
              <a:headEnd type="none" w="sm" len="sm"/>
              <a:tailEnd type="none" w="sm" len="sm"/>
            </a:ln>
          </a:top>
          <a:bottom>
            <a:ln w="12700" cap="flat" cmpd="sng">
              <a:solidFill>
                <a:schemeClr val="accent5"/>
              </a:solidFill>
              <a:prstDash val="solid"/>
              <a:round/>
              <a:headEnd type="none" w="sm" len="sm"/>
              <a:tailEnd type="none" w="sm" len="sm"/>
            </a:ln>
          </a:bottom>
          <a:insideH>
            <a:ln w="12700" cap="flat" cmpd="sng">
              <a:solidFill>
                <a:schemeClr val="accent5"/>
              </a:solidFill>
              <a:prstDash val="solid"/>
              <a:round/>
              <a:headEnd type="none" w="sm" len="sm"/>
              <a:tailEnd type="none" w="sm" len="sm"/>
            </a:ln>
          </a:insideH>
          <a:insideV>
            <a:ln w="12700"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20000"/>
            </a:schemeClr>
          </a:solidFill>
        </a:fill>
      </a:tcStyle>
    </a:band1H>
    <a:band2H>
      <a:tcTxStyle/>
      <a:tcStyle>
        <a:tcBdr/>
      </a:tcStyle>
    </a:band2H>
    <a:band1V>
      <a:tcTxStyle/>
      <a:tcStyle>
        <a:tcBdr/>
        <a:fill>
          <a:solidFill>
            <a:schemeClr val="accent5">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465E9175-4B41-4CC6-8D4E-BB8CE453D608}" styleName="Table_2">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20" autoAdjust="0"/>
  </p:normalViewPr>
  <p:slideViewPr>
    <p:cSldViewPr snapToGrid="0">
      <p:cViewPr varScale="1">
        <p:scale>
          <a:sx n="76" d="100"/>
          <a:sy n="76" d="100"/>
        </p:scale>
        <p:origin x="840" y="53"/>
      </p:cViewPr>
      <p:guideLst/>
    </p:cSldViewPr>
  </p:slideViewPr>
  <p:notesTextViewPr>
    <p:cViewPr>
      <p:scale>
        <a:sx n="1" d="1"/>
        <a:sy n="1" d="1"/>
      </p:scale>
      <p:origin x="0" y="0"/>
    </p:cViewPr>
  </p:notesTextViewPr>
  <p:notesViewPr>
    <p:cSldViewPr snapToGrid="0">
      <p:cViewPr varScale="1">
        <p:scale>
          <a:sx n="62" d="100"/>
          <a:sy n="62" d="100"/>
        </p:scale>
        <p:origin x="3154"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80"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8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79"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6508B1E-BCDC-4F90-9C1E-C7B276EA605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C81425F-CBA9-4265-8AF0-B743669AE96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8E2D4D-34F6-41F9-904A-E60CD98BCEC5}" type="datetimeFigureOut">
              <a:rPr lang="en-US" smtClean="0"/>
              <a:t>12/5/2023</a:t>
            </a:fld>
            <a:endParaRPr lang="en-US"/>
          </a:p>
        </p:txBody>
      </p:sp>
      <p:sp>
        <p:nvSpPr>
          <p:cNvPr id="4" name="Footer Placeholder 3">
            <a:extLst>
              <a:ext uri="{FF2B5EF4-FFF2-40B4-BE49-F238E27FC236}">
                <a16:creationId xmlns:a16="http://schemas.microsoft.com/office/drawing/2014/main" id="{06E50D42-42A6-4F19-8AD2-F7FC1F3FDF3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2236DB-36BD-4332-A986-779CF672609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ABB3E4-C17D-40E4-AD74-3A5C5AD10C99}" type="slidenum">
              <a:rPr lang="en-US" smtClean="0"/>
              <a:t>‹#›</a:t>
            </a:fld>
            <a:endParaRPr lang="en-US"/>
          </a:p>
        </p:txBody>
      </p:sp>
    </p:spTree>
    <p:extLst>
      <p:ext uri="{BB962C8B-B14F-4D97-AF65-F5344CB8AC3E}">
        <p14:creationId xmlns:p14="http://schemas.microsoft.com/office/powerpoint/2010/main" val="695381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apple-system"/>
              </a:rPr>
              <a:t>The effect will only re-run if the values in the dependency array change between renders. If no array is provided, the effect runs after every render. If an empty array is provided, the effect only runs once after the initial render (similar to </a:t>
            </a:r>
            <a:r>
              <a:rPr lang="en-US"/>
              <a:t>componentDidMount</a:t>
            </a:r>
            <a:r>
              <a:rPr lang="en-US" b="0" i="0">
                <a:solidFill>
                  <a:srgbClr val="000000"/>
                </a:solidFill>
                <a:effectLst/>
                <a:latin typeface="-apple-system"/>
              </a:rPr>
              <a:t> in class components).</a:t>
            </a:r>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00361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p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52" name="Google Shape;752;p7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5"/>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5"/>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75"/>
          <p:cNvSpPr txBox="1"/>
          <p:nvPr/>
        </p:nvSpPr>
        <p:spPr>
          <a:xfrm>
            <a:off x="0" y="6461294"/>
            <a:ext cx="12192000" cy="403934"/>
          </a:xfrm>
          <a:prstGeom prst="rect">
            <a:avLst/>
          </a:prstGeom>
          <a:solidFill>
            <a:schemeClr val="accent5">
              <a:lumMod val="75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7" name="Picture 6">
            <a:extLst>
              <a:ext uri="{FF2B5EF4-FFF2-40B4-BE49-F238E27FC236}">
                <a16:creationId xmlns:a16="http://schemas.microsoft.com/office/drawing/2014/main" id="{F22B789E-06DF-411F-8242-E7D2E5504FEB}"/>
              </a:ext>
            </a:extLst>
          </p:cNvPr>
          <p:cNvPicPr>
            <a:picLocks noChangeAspect="1"/>
          </p:cNvPicPr>
          <p:nvPr userDrawn="1"/>
        </p:nvPicPr>
        <p:blipFill>
          <a:blip r:embed="rId2"/>
          <a:stretch>
            <a:fillRect/>
          </a:stretch>
        </p:blipFill>
        <p:spPr>
          <a:xfrm>
            <a:off x="523292" y="23662"/>
            <a:ext cx="932284" cy="51275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8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8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8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8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8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8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8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8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8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8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7C7BC-6380-A34C-A16E-8031172A53DA}"/>
              </a:ext>
            </a:extLst>
          </p:cNvPr>
          <p:cNvSpPr>
            <a:spLocks noGrp="1"/>
          </p:cNvSpPr>
          <p:nvPr>
            <p:ph type="ctrTitle"/>
          </p:nvPr>
        </p:nvSpPr>
        <p:spPr>
          <a:xfrm>
            <a:off x="1524000" y="1773382"/>
            <a:ext cx="9144000" cy="1655618"/>
          </a:xfrm>
          <a:prstGeom prst="rect">
            <a:avLst/>
          </a:prstGeom>
          <a:gradFill flip="none" rotWithShape="1">
            <a:gsLst>
              <a:gs pos="0">
                <a:schemeClr val="accent3">
                  <a:alpha val="0"/>
                  <a:lumMod val="0"/>
                  <a:lumOff val="100000"/>
                </a:schemeClr>
              </a:gs>
              <a:gs pos="100000">
                <a:schemeClr val="accent2">
                  <a:lumMod val="94000"/>
                  <a:lumOff val="6000"/>
                  <a:alpha val="76000"/>
                </a:schemeClr>
              </a:gs>
            </a:gsLst>
            <a:lin ang="5400000" scaled="1"/>
            <a:tileRect/>
          </a:gradFill>
        </p:spPr>
        <p:txBody>
          <a:bodyPr anchor="ctr">
            <a:normAutofit/>
          </a:bodyPr>
          <a:lstStyle>
            <a:lvl1pPr algn="ctr">
              <a:defRPr sz="4400" b="1" cap="none" spc="0">
                <a:ln w="0"/>
                <a:solidFill>
                  <a:srgbClr val="002060"/>
                </a:solidFill>
                <a:effectLst/>
                <a:latin typeface="Arial" panose="020B0604020202020204" pitchFamily="34" charset="0"/>
                <a:cs typeface="Arial" panose="020B0604020202020204" pitchFamily="34" charset="0"/>
              </a:defRPr>
            </a:lvl1pPr>
          </a:lstStyle>
          <a:p>
            <a:r>
              <a:rPr lang="en-US"/>
              <a:t>Click to edit Master title</a:t>
            </a:r>
          </a:p>
        </p:txBody>
      </p:sp>
      <p:pic>
        <p:nvPicPr>
          <p:cNvPr id="3" name="Picture 2">
            <a:extLst>
              <a:ext uri="{FF2B5EF4-FFF2-40B4-BE49-F238E27FC236}">
                <a16:creationId xmlns:a16="http://schemas.microsoft.com/office/drawing/2014/main" id="{112F6B4E-AE1A-4408-93EE-E22F48914780}"/>
              </a:ext>
            </a:extLst>
          </p:cNvPr>
          <p:cNvPicPr>
            <a:picLocks noChangeAspect="1"/>
          </p:cNvPicPr>
          <p:nvPr userDrawn="1"/>
        </p:nvPicPr>
        <p:blipFill>
          <a:blip r:embed="rId2"/>
          <a:stretch>
            <a:fillRect/>
          </a:stretch>
        </p:blipFill>
        <p:spPr>
          <a:xfrm>
            <a:off x="838200" y="7619"/>
            <a:ext cx="932284" cy="512756"/>
          </a:xfrm>
          <a:prstGeom prst="rect">
            <a:avLst/>
          </a:prstGeom>
        </p:spPr>
      </p:pic>
    </p:spTree>
    <p:extLst>
      <p:ext uri="{BB962C8B-B14F-4D97-AF65-F5344CB8AC3E}">
        <p14:creationId xmlns:p14="http://schemas.microsoft.com/office/powerpoint/2010/main" val="415920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76"/>
          <p:cNvSpPr txBox="1"/>
          <p:nvPr/>
        </p:nvSpPr>
        <p:spPr>
          <a:xfrm>
            <a:off x="0" y="6461294"/>
            <a:ext cx="12192000" cy="369291"/>
          </a:xfrm>
          <a:prstGeom prst="rect">
            <a:avLst/>
          </a:prstGeom>
          <a:solidFill>
            <a:schemeClr val="accent5">
              <a:lumMod val="75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tx2"/>
              </a:solidFill>
              <a:latin typeface="Arial"/>
              <a:ea typeface="Arial"/>
              <a:cs typeface="Arial"/>
              <a:sym typeface="Arial"/>
            </a:endParaRPr>
          </a:p>
        </p:txBody>
      </p:sp>
      <p:sp>
        <p:nvSpPr>
          <p:cNvPr id="23" name="Google Shape;23;p76"/>
          <p:cNvSpPr txBox="1">
            <a:spLocks noGrp="1"/>
          </p:cNvSpPr>
          <p:nvPr>
            <p:ph type="title"/>
          </p:nvPr>
        </p:nvSpPr>
        <p:spPr>
          <a:xfrm>
            <a:off x="838200" y="620209"/>
            <a:ext cx="10515600" cy="575433"/>
          </a:xfrm>
          <a:prstGeom prst="rect">
            <a:avLst/>
          </a:prstGeom>
          <a:solidFill>
            <a:schemeClr val="lt1"/>
          </a:solid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sz="3200" b="1">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76"/>
          <p:cNvSpPr txBox="1">
            <a:spLocks noGrp="1"/>
          </p:cNvSpPr>
          <p:nvPr>
            <p:ph type="body" idx="1"/>
          </p:nvPr>
        </p:nvSpPr>
        <p:spPr>
          <a:xfrm>
            <a:off x="838200" y="1535811"/>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solidFill>
                  <a:srgbClr val="002060"/>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7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tx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26" name="Google Shape;26;p7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tx2"/>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fld id="{00000000-1234-1234-1234-123412341234}" type="slidenum">
              <a:rPr lang="en-US" smtClean="0"/>
              <a:pPr/>
              <a:t>‹#›</a:t>
            </a:fld>
            <a:endParaRPr lang="en-US"/>
          </a:p>
        </p:txBody>
      </p:sp>
      <p:sp>
        <p:nvSpPr>
          <p:cNvPr id="27" name="Google Shape;27;p76"/>
          <p:cNvSpPr txBox="1"/>
          <p:nvPr/>
        </p:nvSpPr>
        <p:spPr>
          <a:xfrm>
            <a:off x="670250" y="620209"/>
            <a:ext cx="167950" cy="575433"/>
          </a:xfrm>
          <a:prstGeom prst="rect">
            <a:avLst/>
          </a:prstGeom>
          <a:solidFill>
            <a:srgbClr val="00206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3" name="Picture 2">
            <a:extLst>
              <a:ext uri="{FF2B5EF4-FFF2-40B4-BE49-F238E27FC236}">
                <a16:creationId xmlns:a16="http://schemas.microsoft.com/office/drawing/2014/main" id="{C2C0079A-50EB-4403-9633-A50D70AC1638}"/>
              </a:ext>
            </a:extLst>
          </p:cNvPr>
          <p:cNvPicPr>
            <a:picLocks noChangeAspect="1"/>
          </p:cNvPicPr>
          <p:nvPr userDrawn="1"/>
        </p:nvPicPr>
        <p:blipFill>
          <a:blip r:embed="rId2"/>
          <a:stretch>
            <a:fillRect/>
          </a:stretch>
        </p:blipFill>
        <p:spPr>
          <a:xfrm>
            <a:off x="838200" y="7619"/>
            <a:ext cx="932284" cy="512756"/>
          </a:xfrm>
          <a:prstGeom prst="rect">
            <a:avLst/>
          </a:prstGeom>
        </p:spPr>
      </p:pic>
      <p:pic>
        <p:nvPicPr>
          <p:cNvPr id="10" name="Picture 9">
            <a:extLst>
              <a:ext uri="{FF2B5EF4-FFF2-40B4-BE49-F238E27FC236}">
                <a16:creationId xmlns:a16="http://schemas.microsoft.com/office/drawing/2014/main" id="{3FAFAA16-2D44-4B91-8797-A46F38163B9C}"/>
              </a:ext>
            </a:extLst>
          </p:cNvPr>
          <p:cNvPicPr>
            <a:picLocks noChangeAspect="1"/>
          </p:cNvPicPr>
          <p:nvPr userDrawn="1"/>
        </p:nvPicPr>
        <p:blipFill>
          <a:blip r:embed="rId3">
            <a:duotone>
              <a:schemeClr val="accent2">
                <a:shade val="45000"/>
                <a:satMod val="135000"/>
              </a:schemeClr>
              <a:prstClr val="white"/>
            </a:duotone>
          </a:blip>
          <a:stretch>
            <a:fillRect/>
          </a:stretch>
        </p:blipFill>
        <p:spPr>
          <a:xfrm>
            <a:off x="10452893" y="82267"/>
            <a:ext cx="900907" cy="51275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7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7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7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7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7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3600" b="1">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7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7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7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7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7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7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7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7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8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8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8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8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8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8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8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8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8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1" name="Google Shape;71;p8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8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8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8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600" b="1" i="0" u="none" strike="noStrike" cap="none">
          <a:solidFill>
            <a:srgbClr val="00206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a:spLocks noGrp="1"/>
          </p:cNvSpPr>
          <p:nvPr>
            <p:ph type="ctrTitle"/>
          </p:nvPr>
        </p:nvSpPr>
        <p:spPr>
          <a:xfrm>
            <a:off x="1161393" y="2241458"/>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US" sz="4400" b="1">
                <a:latin typeface="Arial"/>
                <a:ea typeface="Arial"/>
                <a:cs typeface="Arial"/>
                <a:sym typeface="Arial"/>
              </a:rPr>
              <a:t>All about Components</a:t>
            </a:r>
            <a:endParaRPr sz="4400" b="1">
              <a:solidFill>
                <a:schemeClr val="accent2"/>
              </a:solidFill>
              <a:latin typeface="Arial"/>
              <a:ea typeface="Arial"/>
              <a:cs typeface="Arial"/>
              <a:sym typeface="Arial"/>
            </a:endParaRPr>
          </a:p>
        </p:txBody>
      </p:sp>
      <p:pic>
        <p:nvPicPr>
          <p:cNvPr id="1026" name="Picture 2" descr="Khóa học React JS - Lập trình Front-end theo xu thế mới">
            <a:extLst>
              <a:ext uri="{FF2B5EF4-FFF2-40B4-BE49-F238E27FC236}">
                <a16:creationId xmlns:a16="http://schemas.microsoft.com/office/drawing/2014/main" id="{72EBDB5F-69A6-4895-9C85-F91D18D1DC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5573" y="847541"/>
            <a:ext cx="2359653" cy="17743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F5CEA-6239-4677-8D50-4B7B5A35B3DF}"/>
              </a:ext>
            </a:extLst>
          </p:cNvPr>
          <p:cNvSpPr>
            <a:spLocks noGrp="1"/>
          </p:cNvSpPr>
          <p:nvPr>
            <p:ph type="title"/>
          </p:nvPr>
        </p:nvSpPr>
        <p:spPr/>
        <p:txBody>
          <a:bodyPr/>
          <a:lstStyle/>
          <a:p>
            <a:r>
              <a:rPr lang="en-US"/>
              <a:t>Updating Lifecycle Methods</a:t>
            </a:r>
          </a:p>
        </p:txBody>
      </p:sp>
      <p:sp>
        <p:nvSpPr>
          <p:cNvPr id="3" name="Text Placeholder 2">
            <a:extLst>
              <a:ext uri="{FF2B5EF4-FFF2-40B4-BE49-F238E27FC236}">
                <a16:creationId xmlns:a16="http://schemas.microsoft.com/office/drawing/2014/main" id="{939BB017-1A1C-4374-9FCE-963EAA370679}"/>
              </a:ext>
            </a:extLst>
          </p:cNvPr>
          <p:cNvSpPr>
            <a:spLocks noGrp="1"/>
          </p:cNvSpPr>
          <p:nvPr>
            <p:ph type="body" idx="1"/>
          </p:nvPr>
        </p:nvSpPr>
        <p:spPr/>
        <p:txBody>
          <a:bodyPr>
            <a:normAutofit/>
          </a:bodyPr>
          <a:lstStyle/>
          <a:p>
            <a:r>
              <a:rPr lang="en-US"/>
              <a:t>Called when a component is being re-rendered</a:t>
            </a:r>
          </a:p>
          <a:p>
            <a:pPr lvl="1"/>
            <a:r>
              <a:rPr lang="en-US"/>
              <a:t>Can be caused by changes to props or state</a:t>
            </a:r>
          </a:p>
          <a:p>
            <a:pPr lvl="1"/>
            <a:r>
              <a:rPr lang="en-US"/>
              <a:t>getDerivedStateFromProps()</a:t>
            </a:r>
          </a:p>
          <a:p>
            <a:pPr lvl="1"/>
            <a:r>
              <a:rPr lang="en-US"/>
              <a:t>shouldComponentUpdate()</a:t>
            </a:r>
          </a:p>
          <a:p>
            <a:pPr lvl="1"/>
            <a:r>
              <a:rPr lang="en-US"/>
              <a:t>render()</a:t>
            </a:r>
          </a:p>
          <a:p>
            <a:pPr lvl="1"/>
            <a:r>
              <a:rPr lang="en-US"/>
              <a:t>getSnapshotBeforeUpdate()</a:t>
            </a:r>
          </a:p>
          <a:p>
            <a:pPr lvl="1"/>
            <a:r>
              <a:rPr lang="en-US"/>
              <a:t>componentDidUpdate()</a:t>
            </a:r>
          </a:p>
          <a:p>
            <a:r>
              <a:rPr lang="en-US"/>
              <a:t>Two methods that are now deprecated:  componentWillReceiveProps() and componentWillUpdate()</a:t>
            </a:r>
          </a:p>
          <a:p>
            <a:endParaRPr lang="en-US"/>
          </a:p>
        </p:txBody>
      </p:sp>
      <p:sp>
        <p:nvSpPr>
          <p:cNvPr id="4" name="Slide Number Placeholder 3">
            <a:extLst>
              <a:ext uri="{FF2B5EF4-FFF2-40B4-BE49-F238E27FC236}">
                <a16:creationId xmlns:a16="http://schemas.microsoft.com/office/drawing/2014/main" id="{9677F314-B47A-43AC-92F4-E94FDB790B31}"/>
              </a:ext>
            </a:extLst>
          </p:cNvPr>
          <p:cNvSpPr>
            <a:spLocks noGrp="1"/>
          </p:cNvSpPr>
          <p:nvPr>
            <p:ph type="sldNum" idx="12"/>
          </p:nvPr>
        </p:nvSpPr>
        <p:spPr/>
        <p:txBody>
          <a:bodyPr/>
          <a:lstStyle/>
          <a:p>
            <a:fld id="{00000000-1234-1234-1234-123412341234}" type="slidenum">
              <a:rPr lang="en-US" smtClean="0"/>
              <a:pPr/>
              <a:t>10</a:t>
            </a:fld>
            <a:endParaRPr lang="en-US"/>
          </a:p>
        </p:txBody>
      </p:sp>
    </p:spTree>
    <p:extLst>
      <p:ext uri="{BB962C8B-B14F-4D97-AF65-F5344CB8AC3E}">
        <p14:creationId xmlns:p14="http://schemas.microsoft.com/office/powerpoint/2010/main" val="1638611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60140-C7A5-4F61-9CC9-2C870F97DB1C}"/>
              </a:ext>
            </a:extLst>
          </p:cNvPr>
          <p:cNvSpPr>
            <a:spLocks noGrp="1"/>
          </p:cNvSpPr>
          <p:nvPr>
            <p:ph type="title"/>
          </p:nvPr>
        </p:nvSpPr>
        <p:spPr/>
        <p:txBody>
          <a:bodyPr/>
          <a:lstStyle/>
          <a:p>
            <a:r>
              <a:rPr lang="en-US"/>
              <a:t>Unmounting Lifecycle Methods</a:t>
            </a:r>
          </a:p>
        </p:txBody>
      </p:sp>
      <p:sp>
        <p:nvSpPr>
          <p:cNvPr id="3" name="Text Placeholder 2">
            <a:extLst>
              <a:ext uri="{FF2B5EF4-FFF2-40B4-BE49-F238E27FC236}">
                <a16:creationId xmlns:a16="http://schemas.microsoft.com/office/drawing/2014/main" id="{CC6C77CF-C77F-4E05-BC33-A39AC5E7766E}"/>
              </a:ext>
            </a:extLst>
          </p:cNvPr>
          <p:cNvSpPr>
            <a:spLocks noGrp="1"/>
          </p:cNvSpPr>
          <p:nvPr>
            <p:ph type="body" idx="1"/>
          </p:nvPr>
        </p:nvSpPr>
        <p:spPr/>
        <p:txBody>
          <a:bodyPr/>
          <a:lstStyle/>
          <a:p>
            <a:pPr algn="just"/>
            <a:r>
              <a:rPr lang="en-US"/>
              <a:t>Is called when the component is being removed  from the DOM:</a:t>
            </a:r>
          </a:p>
          <a:p>
            <a:pPr lvl="1"/>
            <a:r>
              <a:rPr lang="en-US"/>
              <a:t>componentWillUnmount()</a:t>
            </a:r>
          </a:p>
          <a:p>
            <a:pPr algn="just"/>
            <a:r>
              <a:rPr lang="en-US"/>
              <a:t>Error Handling: called when there is an error  during rendering, in a lifecycle method or in the  constructor of any child component</a:t>
            </a:r>
          </a:p>
          <a:p>
            <a:pPr lvl="1"/>
            <a:r>
              <a:rPr lang="en-US"/>
              <a:t>componentDidCatch()</a:t>
            </a:r>
          </a:p>
          <a:p>
            <a:endParaRPr lang="en-US"/>
          </a:p>
        </p:txBody>
      </p:sp>
      <p:sp>
        <p:nvSpPr>
          <p:cNvPr id="4" name="Slide Number Placeholder 3">
            <a:extLst>
              <a:ext uri="{FF2B5EF4-FFF2-40B4-BE49-F238E27FC236}">
                <a16:creationId xmlns:a16="http://schemas.microsoft.com/office/drawing/2014/main" id="{635E427E-A571-4B64-8843-0512904B3F80}"/>
              </a:ext>
            </a:extLst>
          </p:cNvPr>
          <p:cNvSpPr>
            <a:spLocks noGrp="1"/>
          </p:cNvSpPr>
          <p:nvPr>
            <p:ph type="sldNum" idx="12"/>
          </p:nvPr>
        </p:nvSpPr>
        <p:spPr/>
        <p:txBody>
          <a:bodyPr/>
          <a:lstStyle/>
          <a:p>
            <a:fld id="{00000000-1234-1234-1234-123412341234}" type="slidenum">
              <a:rPr lang="en-US" smtClean="0"/>
              <a:pPr/>
              <a:t>11</a:t>
            </a:fld>
            <a:endParaRPr lang="en-US"/>
          </a:p>
        </p:txBody>
      </p:sp>
    </p:spTree>
    <p:extLst>
      <p:ext uri="{BB962C8B-B14F-4D97-AF65-F5344CB8AC3E}">
        <p14:creationId xmlns:p14="http://schemas.microsoft.com/office/powerpoint/2010/main" val="3652562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103D6-D0ED-4E27-A658-868EC6A3D9F4}"/>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3E6C8D4F-2EB5-4A56-BE7F-ABBEE23E768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5A69F96-FC71-46DE-9D14-178EAC756239}"/>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8" name="TextBox 7">
            <a:extLst>
              <a:ext uri="{FF2B5EF4-FFF2-40B4-BE49-F238E27FC236}">
                <a16:creationId xmlns:a16="http://schemas.microsoft.com/office/drawing/2014/main" id="{4035EB6D-3AAA-4F18-A27B-E86379D7436E}"/>
              </a:ext>
            </a:extLst>
          </p:cNvPr>
          <p:cNvSpPr txBox="1"/>
          <p:nvPr/>
        </p:nvSpPr>
        <p:spPr>
          <a:xfrm>
            <a:off x="1741296" y="133169"/>
            <a:ext cx="8709408" cy="6186309"/>
          </a:xfrm>
          <a:prstGeom prst="rect">
            <a:avLst/>
          </a:prstGeom>
          <a:solidFill>
            <a:schemeClr val="tx1"/>
          </a:solidFill>
        </p:spPr>
        <p:txBody>
          <a:bodyPr wrap="square">
            <a:spAutoFit/>
          </a:bodyPr>
          <a:lstStyle/>
          <a:p>
            <a:r>
              <a:rPr lang="en-US" sz="1200" b="0">
                <a:solidFill>
                  <a:srgbClr val="569CD6"/>
                </a:solidFill>
                <a:effectLst/>
                <a:latin typeface="Consolas" panose="020B0609020204030204" pitchFamily="49" charset="0"/>
              </a:rPr>
              <a:t>class</a:t>
            </a:r>
            <a:r>
              <a:rPr lang="en-US" sz="1200" b="0">
                <a:solidFill>
                  <a:srgbClr val="CCCCCC"/>
                </a:solidFill>
                <a:effectLst/>
                <a:latin typeface="Consolas" panose="020B0609020204030204" pitchFamily="49" charset="0"/>
              </a:rPr>
              <a:t> </a:t>
            </a:r>
            <a:r>
              <a:rPr lang="en-US" sz="1200" b="0">
                <a:solidFill>
                  <a:srgbClr val="4EC9B0"/>
                </a:solidFill>
                <a:effectLst/>
                <a:latin typeface="Consolas" panose="020B0609020204030204" pitchFamily="49" charset="0"/>
              </a:rPr>
              <a:t>App</a:t>
            </a:r>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extends</a:t>
            </a:r>
            <a:r>
              <a:rPr lang="en-US" sz="1200" b="0">
                <a:solidFill>
                  <a:srgbClr val="CCCCCC"/>
                </a:solidFill>
                <a:effectLst/>
                <a:latin typeface="Consolas" panose="020B0609020204030204" pitchFamily="49" charset="0"/>
              </a:rPr>
              <a:t> </a:t>
            </a:r>
            <a:r>
              <a:rPr lang="en-US" sz="1200" b="0">
                <a:solidFill>
                  <a:srgbClr val="4EC9B0"/>
                </a:solidFill>
                <a:effectLst/>
                <a:latin typeface="Consolas" panose="020B0609020204030204" pitchFamily="49" charset="0"/>
              </a:rPr>
              <a:t>Component</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constructor</a:t>
            </a:r>
            <a:r>
              <a:rPr lang="en-US" sz="1200" b="0">
                <a:solidFill>
                  <a:srgbClr val="CCCCCC"/>
                </a:solidFill>
                <a:effectLst/>
                <a:latin typeface="Consolas" panose="020B0609020204030204" pitchFamily="49" charset="0"/>
              </a:rPr>
              <a:t>(</a:t>
            </a:r>
            <a:r>
              <a:rPr lang="en-US" sz="1200" b="0">
                <a:solidFill>
                  <a:srgbClr val="9CDCFE"/>
                </a:solidFill>
                <a:effectLst/>
                <a:latin typeface="Consolas" panose="020B0609020204030204" pitchFamily="49" charset="0"/>
              </a:rPr>
              <a:t>props</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super</a:t>
            </a:r>
            <a:r>
              <a:rPr lang="en-US" sz="1200" b="0">
                <a:solidFill>
                  <a:srgbClr val="CCCCCC"/>
                </a:solidFill>
                <a:effectLst/>
                <a:latin typeface="Consolas" panose="020B0609020204030204" pitchFamily="49" charset="0"/>
              </a:rPr>
              <a:t>(</a:t>
            </a:r>
            <a:r>
              <a:rPr lang="en-US" sz="1200" b="0">
                <a:solidFill>
                  <a:srgbClr val="9CDCFE"/>
                </a:solidFill>
                <a:effectLst/>
                <a:latin typeface="Consolas" panose="020B0609020204030204" pitchFamily="49" charset="0"/>
              </a:rPr>
              <a:t>props</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this</a:t>
            </a:r>
            <a:r>
              <a:rPr lang="en-US" sz="1200" b="0">
                <a:solidFill>
                  <a:srgbClr val="CCCCCC"/>
                </a:solidFill>
                <a:effectLst/>
                <a:latin typeface="Consolas" panose="020B0609020204030204" pitchFamily="49" charset="0"/>
              </a:rPr>
              <a:t>.</a:t>
            </a:r>
            <a:r>
              <a:rPr lang="en-US" sz="1200" b="0">
                <a:solidFill>
                  <a:srgbClr val="9CDCFE"/>
                </a:solidFill>
                <a:effectLst/>
                <a:latin typeface="Consolas" panose="020B0609020204030204" pitchFamily="49" charset="0"/>
              </a:rPr>
              <a:t>state</a:t>
            </a:r>
            <a:r>
              <a:rPr lang="en-US" sz="1200" b="0">
                <a:solidFill>
                  <a:srgbClr val="CCCCCC"/>
                </a:solidFill>
                <a:effectLst/>
                <a:latin typeface="Consolas" panose="020B0609020204030204" pitchFamily="49" charset="0"/>
              </a:rPr>
              <a:t> </a:t>
            </a:r>
            <a:r>
              <a:rPr lang="en-US" sz="1200" b="0">
                <a:solidFill>
                  <a:srgbClr val="D4D4D4"/>
                </a:solidFill>
                <a:effectLst/>
                <a:latin typeface="Consolas" panose="020B0609020204030204" pitchFamily="49" charset="0"/>
              </a:rPr>
              <a:t>=</a:t>
            </a:r>
            <a:r>
              <a:rPr lang="en-US" sz="1200" b="0">
                <a:solidFill>
                  <a:srgbClr val="CCCCCC"/>
                </a:solidFill>
                <a:effectLst/>
                <a:latin typeface="Consolas" panose="020B0609020204030204" pitchFamily="49" charset="0"/>
              </a:rPr>
              <a:t> { </a:t>
            </a:r>
            <a:r>
              <a:rPr lang="en-US" sz="1200" b="0">
                <a:solidFill>
                  <a:srgbClr val="9CDCFE"/>
                </a:solidFill>
                <a:effectLst/>
                <a:latin typeface="Consolas" panose="020B0609020204030204" pitchFamily="49" charset="0"/>
              </a:rPr>
              <a:t>count:</a:t>
            </a:r>
            <a:r>
              <a:rPr lang="en-US" sz="1200" b="0">
                <a:solidFill>
                  <a:srgbClr val="CCCCCC"/>
                </a:solidFill>
                <a:effectLst/>
                <a:latin typeface="Consolas" panose="020B0609020204030204" pitchFamily="49" charset="0"/>
              </a:rPr>
              <a:t> </a:t>
            </a:r>
            <a:r>
              <a:rPr lang="en-US" sz="1200" b="0">
                <a:solidFill>
                  <a:srgbClr val="B5CEA8"/>
                </a:solidFill>
                <a:effectLst/>
                <a:latin typeface="Consolas" panose="020B0609020204030204" pitchFamily="49" charset="0"/>
              </a:rPr>
              <a:t>0</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componentDidMount</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console</a:t>
            </a:r>
            <a:r>
              <a:rPr lang="en-US" sz="1200" b="0">
                <a:solidFill>
                  <a:srgbClr val="CCCCCC"/>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CCCCCC"/>
                </a:solidFill>
                <a:effectLst/>
                <a:latin typeface="Consolas" panose="020B0609020204030204" pitchFamily="49" charset="0"/>
              </a:rPr>
              <a:t>(</a:t>
            </a:r>
            <a:r>
              <a:rPr lang="en-US" sz="1200" b="0">
                <a:solidFill>
                  <a:srgbClr val="CE9178"/>
                </a:solidFill>
                <a:effectLst/>
                <a:latin typeface="Consolas" panose="020B0609020204030204" pitchFamily="49" charset="0"/>
              </a:rPr>
              <a:t>'Component mounted'</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componentDidUpdate</a:t>
            </a:r>
            <a:r>
              <a:rPr lang="en-US" sz="1200" b="0">
                <a:solidFill>
                  <a:srgbClr val="CCCCCC"/>
                </a:solidFill>
                <a:effectLst/>
                <a:latin typeface="Consolas" panose="020B0609020204030204" pitchFamily="49" charset="0"/>
              </a:rPr>
              <a:t>(</a:t>
            </a:r>
            <a:r>
              <a:rPr lang="en-US" sz="1200" b="0">
                <a:solidFill>
                  <a:srgbClr val="9CDCFE"/>
                </a:solidFill>
                <a:effectLst/>
                <a:latin typeface="Consolas" panose="020B0609020204030204" pitchFamily="49" charset="0"/>
              </a:rPr>
              <a:t>prevState</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if</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prevState</a:t>
            </a:r>
            <a:r>
              <a:rPr lang="en-US" sz="1200" b="0">
                <a:solidFill>
                  <a:srgbClr val="CCCCCC"/>
                </a:solidFill>
                <a:effectLst/>
                <a:latin typeface="Consolas" panose="020B0609020204030204" pitchFamily="49" charset="0"/>
              </a:rPr>
              <a:t>.</a:t>
            </a:r>
            <a:r>
              <a:rPr lang="en-US" sz="1200" b="0">
                <a:solidFill>
                  <a:srgbClr val="9CDCFE"/>
                </a:solidFill>
                <a:effectLst/>
                <a:latin typeface="Consolas" panose="020B0609020204030204" pitchFamily="49" charset="0"/>
              </a:rPr>
              <a:t>count</a:t>
            </a:r>
            <a:r>
              <a:rPr lang="en-US" sz="1200" b="0">
                <a:solidFill>
                  <a:srgbClr val="CCCCCC"/>
                </a:solidFill>
                <a:effectLst/>
                <a:latin typeface="Consolas" panose="020B0609020204030204" pitchFamily="49" charset="0"/>
              </a:rPr>
              <a:t> </a:t>
            </a:r>
            <a:r>
              <a:rPr lang="en-US" sz="1200" b="0">
                <a:solidFill>
                  <a:srgbClr val="D4D4D4"/>
                </a:solidFill>
                <a:effectLst/>
                <a:latin typeface="Consolas" panose="020B0609020204030204" pitchFamily="49" charset="0"/>
              </a:rPr>
              <a:t>!==</a:t>
            </a:r>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this</a:t>
            </a:r>
            <a:r>
              <a:rPr lang="en-US" sz="1200" b="0">
                <a:solidFill>
                  <a:srgbClr val="CCCCCC"/>
                </a:solidFill>
                <a:effectLst/>
                <a:latin typeface="Consolas" panose="020B0609020204030204" pitchFamily="49" charset="0"/>
              </a:rPr>
              <a:t>.</a:t>
            </a:r>
            <a:r>
              <a:rPr lang="en-US" sz="1200" b="0">
                <a:solidFill>
                  <a:srgbClr val="9CDCFE"/>
                </a:solidFill>
                <a:effectLst/>
                <a:latin typeface="Consolas" panose="020B0609020204030204" pitchFamily="49" charset="0"/>
              </a:rPr>
              <a:t>state</a:t>
            </a:r>
            <a:r>
              <a:rPr lang="en-US" sz="1200" b="0">
                <a:solidFill>
                  <a:srgbClr val="CCCCCC"/>
                </a:solidFill>
                <a:effectLst/>
                <a:latin typeface="Consolas" panose="020B0609020204030204" pitchFamily="49" charset="0"/>
              </a:rPr>
              <a:t>.</a:t>
            </a:r>
            <a:r>
              <a:rPr lang="en-US" sz="1200" b="0">
                <a:solidFill>
                  <a:srgbClr val="9CDCFE"/>
                </a:solidFill>
                <a:effectLst/>
                <a:latin typeface="Consolas" panose="020B0609020204030204" pitchFamily="49" charset="0"/>
              </a:rPr>
              <a:t>count</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console</a:t>
            </a:r>
            <a:r>
              <a:rPr lang="en-US" sz="1200" b="0">
                <a:solidFill>
                  <a:srgbClr val="CCCCCC"/>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CCCCCC"/>
                </a:solidFill>
                <a:effectLst/>
                <a:latin typeface="Consolas" panose="020B0609020204030204" pitchFamily="49" charset="0"/>
              </a:rPr>
              <a:t>(</a:t>
            </a:r>
            <a:r>
              <a:rPr lang="en-US" sz="1200" b="0">
                <a:solidFill>
                  <a:srgbClr val="CE9178"/>
                </a:solidFill>
                <a:effectLst/>
                <a:latin typeface="Consolas" panose="020B0609020204030204" pitchFamily="49" charset="0"/>
              </a:rPr>
              <a:t>'count state changed'</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componentWillUnmount</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console</a:t>
            </a:r>
            <a:r>
              <a:rPr lang="en-US" sz="1200" b="0">
                <a:solidFill>
                  <a:srgbClr val="CCCCCC"/>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CCCCCC"/>
                </a:solidFill>
                <a:effectLst/>
                <a:latin typeface="Consolas" panose="020B0609020204030204" pitchFamily="49" charset="0"/>
              </a:rPr>
              <a:t>(</a:t>
            </a:r>
            <a:r>
              <a:rPr lang="en-US" sz="1200" b="0">
                <a:solidFill>
                  <a:srgbClr val="CE9178"/>
                </a:solidFill>
                <a:effectLst/>
                <a:latin typeface="Consolas" panose="020B0609020204030204" pitchFamily="49" charset="0"/>
              </a:rPr>
              <a:t>'Component will unmount'</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incrementCount</a:t>
            </a:r>
            <a:r>
              <a:rPr lang="en-US" sz="1200" b="0">
                <a:solidFill>
                  <a:srgbClr val="CCCCCC"/>
                </a:solidFill>
                <a:effectLst/>
                <a:latin typeface="Consolas" panose="020B0609020204030204" pitchFamily="49" charset="0"/>
              </a:rPr>
              <a:t> </a:t>
            </a:r>
            <a:r>
              <a:rPr lang="en-US" sz="1200" b="0">
                <a:solidFill>
                  <a:srgbClr val="D4D4D4"/>
                </a:solidFill>
                <a:effectLst/>
                <a:latin typeface="Consolas" panose="020B0609020204030204" pitchFamily="49" charset="0"/>
              </a:rPr>
              <a:t>=</a:t>
            </a:r>
            <a:r>
              <a:rPr lang="en-US" sz="1200" b="0">
                <a:solidFill>
                  <a:srgbClr val="CCCCCC"/>
                </a:solidFill>
                <a:effectLst/>
                <a:latin typeface="Consolas" panose="020B0609020204030204" pitchFamily="49" charset="0"/>
              </a:rPr>
              <a:t> () </a:t>
            </a:r>
            <a:r>
              <a:rPr lang="en-US" sz="1200" b="0">
                <a:solidFill>
                  <a:srgbClr val="569CD6"/>
                </a:solidFill>
                <a:effectLst/>
                <a:latin typeface="Consolas" panose="020B0609020204030204" pitchFamily="49" charset="0"/>
              </a:rPr>
              <a:t>=&gt;</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this</a:t>
            </a:r>
            <a:r>
              <a:rPr lang="en-US" sz="1200" b="0">
                <a:solidFill>
                  <a:srgbClr val="CCCCCC"/>
                </a:solidFill>
                <a:effectLst/>
                <a:latin typeface="Consolas" panose="020B0609020204030204" pitchFamily="49" charset="0"/>
              </a:rPr>
              <a:t>.</a:t>
            </a:r>
            <a:r>
              <a:rPr lang="en-US" sz="1200" b="0">
                <a:solidFill>
                  <a:srgbClr val="DCDCAA"/>
                </a:solidFill>
                <a:effectLst/>
                <a:latin typeface="Consolas" panose="020B0609020204030204" pitchFamily="49" charset="0"/>
              </a:rPr>
              <a:t>setState</a:t>
            </a:r>
            <a:r>
              <a:rPr lang="en-US" sz="1200" b="0">
                <a:solidFill>
                  <a:srgbClr val="CCCCCC"/>
                </a:solidFill>
                <a:effectLst/>
                <a:latin typeface="Consolas" panose="020B0609020204030204" pitchFamily="49" charset="0"/>
              </a:rPr>
              <a:t>(</a:t>
            </a:r>
            <a:r>
              <a:rPr lang="en-US" sz="1200" b="0">
                <a:solidFill>
                  <a:srgbClr val="9CDCFE"/>
                </a:solidFill>
                <a:effectLst/>
                <a:latin typeface="Consolas" panose="020B0609020204030204" pitchFamily="49" charset="0"/>
              </a:rPr>
              <a:t>prevState</a:t>
            </a:r>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=&gt;</a:t>
            </a:r>
            <a:r>
              <a:rPr lang="en-US" sz="1200" b="0">
                <a:solidFill>
                  <a:srgbClr val="CCCCCC"/>
                </a:solidFill>
                <a:effectLst/>
                <a:latin typeface="Consolas" panose="020B0609020204030204" pitchFamily="49" charset="0"/>
              </a:rPr>
              <a:t> ({ </a:t>
            </a:r>
            <a:r>
              <a:rPr lang="en-US" sz="1200" b="0">
                <a:solidFill>
                  <a:srgbClr val="9CDCFE"/>
                </a:solidFill>
                <a:effectLst/>
                <a:latin typeface="Consolas" panose="020B0609020204030204" pitchFamily="49" charset="0"/>
              </a:rPr>
              <a:t>count:</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prevState</a:t>
            </a:r>
            <a:r>
              <a:rPr lang="en-US" sz="1200" b="0">
                <a:solidFill>
                  <a:srgbClr val="CCCCCC"/>
                </a:solidFill>
                <a:effectLst/>
                <a:latin typeface="Consolas" panose="020B0609020204030204" pitchFamily="49" charset="0"/>
              </a:rPr>
              <a:t>.</a:t>
            </a:r>
            <a:r>
              <a:rPr lang="en-US" sz="1200" b="0">
                <a:solidFill>
                  <a:srgbClr val="9CDCFE"/>
                </a:solidFill>
                <a:effectLst/>
                <a:latin typeface="Consolas" panose="020B0609020204030204" pitchFamily="49" charset="0"/>
              </a:rPr>
              <a:t>count</a:t>
            </a:r>
            <a:r>
              <a:rPr lang="en-US" sz="1200" b="0">
                <a:solidFill>
                  <a:srgbClr val="CCCCCC"/>
                </a:solidFill>
                <a:effectLst/>
                <a:latin typeface="Consolas" panose="020B0609020204030204" pitchFamily="49" charset="0"/>
              </a:rPr>
              <a:t> </a:t>
            </a:r>
            <a:r>
              <a:rPr lang="en-US" sz="1200" b="0">
                <a:solidFill>
                  <a:srgbClr val="D4D4D4"/>
                </a:solidFill>
                <a:effectLst/>
                <a:latin typeface="Consolas" panose="020B0609020204030204" pitchFamily="49" charset="0"/>
              </a:rPr>
              <a:t>+</a:t>
            </a:r>
            <a:r>
              <a:rPr lang="en-US" sz="1200" b="0">
                <a:solidFill>
                  <a:srgbClr val="CCCCCC"/>
                </a:solidFill>
                <a:effectLst/>
                <a:latin typeface="Consolas" panose="020B0609020204030204" pitchFamily="49" charset="0"/>
              </a:rPr>
              <a:t> </a:t>
            </a:r>
            <a:r>
              <a:rPr lang="en-US" sz="1200" b="0">
                <a:solidFill>
                  <a:srgbClr val="B5CEA8"/>
                </a:solidFill>
                <a:effectLst/>
                <a:latin typeface="Consolas" panose="020B0609020204030204" pitchFamily="49" charset="0"/>
              </a:rPr>
              <a:t>1</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p>
          <a:p>
            <a:br>
              <a:rPr lang="en-US" sz="1200" b="0">
                <a:solidFill>
                  <a:srgbClr val="CCCCCC"/>
                </a:solidFill>
                <a:effectLst/>
                <a:latin typeface="Consolas" panose="020B0609020204030204" pitchFamily="49" charset="0"/>
              </a:rPr>
            </a:b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decrementCount</a:t>
            </a:r>
            <a:r>
              <a:rPr lang="en-US" sz="1200" b="0">
                <a:solidFill>
                  <a:srgbClr val="CCCCCC"/>
                </a:solidFill>
                <a:effectLst/>
                <a:latin typeface="Consolas" panose="020B0609020204030204" pitchFamily="49" charset="0"/>
              </a:rPr>
              <a:t> </a:t>
            </a:r>
            <a:r>
              <a:rPr lang="en-US" sz="1200" b="0">
                <a:solidFill>
                  <a:srgbClr val="D4D4D4"/>
                </a:solidFill>
                <a:effectLst/>
                <a:latin typeface="Consolas" panose="020B0609020204030204" pitchFamily="49" charset="0"/>
              </a:rPr>
              <a:t>=</a:t>
            </a:r>
            <a:r>
              <a:rPr lang="en-US" sz="1200" b="0">
                <a:solidFill>
                  <a:srgbClr val="CCCCCC"/>
                </a:solidFill>
                <a:effectLst/>
                <a:latin typeface="Consolas" panose="020B0609020204030204" pitchFamily="49" charset="0"/>
              </a:rPr>
              <a:t> () </a:t>
            </a:r>
            <a:r>
              <a:rPr lang="en-US" sz="1200" b="0">
                <a:solidFill>
                  <a:srgbClr val="569CD6"/>
                </a:solidFill>
                <a:effectLst/>
                <a:latin typeface="Consolas" panose="020B0609020204030204" pitchFamily="49" charset="0"/>
              </a:rPr>
              <a:t>=&gt;</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this</a:t>
            </a:r>
            <a:r>
              <a:rPr lang="en-US" sz="1200" b="0">
                <a:solidFill>
                  <a:srgbClr val="CCCCCC"/>
                </a:solidFill>
                <a:effectLst/>
                <a:latin typeface="Consolas" panose="020B0609020204030204" pitchFamily="49" charset="0"/>
              </a:rPr>
              <a:t>.</a:t>
            </a:r>
            <a:r>
              <a:rPr lang="en-US" sz="1200" b="0">
                <a:solidFill>
                  <a:srgbClr val="DCDCAA"/>
                </a:solidFill>
                <a:effectLst/>
                <a:latin typeface="Consolas" panose="020B0609020204030204" pitchFamily="49" charset="0"/>
              </a:rPr>
              <a:t>setState</a:t>
            </a:r>
            <a:r>
              <a:rPr lang="en-US" sz="1200" b="0">
                <a:solidFill>
                  <a:srgbClr val="CCCCCC"/>
                </a:solidFill>
                <a:effectLst/>
                <a:latin typeface="Consolas" panose="020B0609020204030204" pitchFamily="49" charset="0"/>
              </a:rPr>
              <a:t>(</a:t>
            </a:r>
            <a:r>
              <a:rPr lang="en-US" sz="1200" b="0">
                <a:solidFill>
                  <a:srgbClr val="9CDCFE"/>
                </a:solidFill>
                <a:effectLst/>
                <a:latin typeface="Consolas" panose="020B0609020204030204" pitchFamily="49" charset="0"/>
              </a:rPr>
              <a:t>prevState</a:t>
            </a:r>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=&gt;</a:t>
            </a:r>
            <a:r>
              <a:rPr lang="en-US" sz="1200" b="0">
                <a:solidFill>
                  <a:srgbClr val="CCCCCC"/>
                </a:solidFill>
                <a:effectLst/>
                <a:latin typeface="Consolas" panose="020B0609020204030204" pitchFamily="49" charset="0"/>
              </a:rPr>
              <a:t> ({ </a:t>
            </a:r>
            <a:r>
              <a:rPr lang="en-US" sz="1200" b="0">
                <a:solidFill>
                  <a:srgbClr val="9CDCFE"/>
                </a:solidFill>
                <a:effectLst/>
                <a:latin typeface="Consolas" panose="020B0609020204030204" pitchFamily="49" charset="0"/>
              </a:rPr>
              <a:t>count:</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prevState</a:t>
            </a:r>
            <a:r>
              <a:rPr lang="en-US" sz="1200" b="0">
                <a:solidFill>
                  <a:srgbClr val="CCCCCC"/>
                </a:solidFill>
                <a:effectLst/>
                <a:latin typeface="Consolas" panose="020B0609020204030204" pitchFamily="49" charset="0"/>
              </a:rPr>
              <a:t>.</a:t>
            </a:r>
            <a:r>
              <a:rPr lang="en-US" sz="1200" b="0">
                <a:solidFill>
                  <a:srgbClr val="9CDCFE"/>
                </a:solidFill>
                <a:effectLst/>
                <a:latin typeface="Consolas" panose="020B0609020204030204" pitchFamily="49" charset="0"/>
              </a:rPr>
              <a:t>count</a:t>
            </a:r>
            <a:r>
              <a:rPr lang="en-US" sz="1200" b="0">
                <a:solidFill>
                  <a:srgbClr val="CCCCCC"/>
                </a:solidFill>
                <a:effectLst/>
                <a:latin typeface="Consolas" panose="020B0609020204030204" pitchFamily="49" charset="0"/>
              </a:rPr>
              <a:t> </a:t>
            </a:r>
            <a:r>
              <a:rPr lang="en-US" sz="1200" b="0">
                <a:solidFill>
                  <a:srgbClr val="D4D4D4"/>
                </a:solidFill>
                <a:effectLst/>
                <a:latin typeface="Consolas" panose="020B0609020204030204" pitchFamily="49" charset="0"/>
              </a:rPr>
              <a:t>-</a:t>
            </a:r>
            <a:r>
              <a:rPr lang="en-US" sz="1200" b="0">
                <a:solidFill>
                  <a:srgbClr val="CCCCCC"/>
                </a:solidFill>
                <a:effectLst/>
                <a:latin typeface="Consolas" panose="020B0609020204030204" pitchFamily="49" charset="0"/>
              </a:rPr>
              <a:t> </a:t>
            </a:r>
            <a:r>
              <a:rPr lang="en-US" sz="1200" b="0">
                <a:solidFill>
                  <a:srgbClr val="B5CEA8"/>
                </a:solidFill>
                <a:effectLst/>
                <a:latin typeface="Consolas" panose="020B0609020204030204" pitchFamily="49" charset="0"/>
              </a:rPr>
              <a:t>1</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render</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return</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div</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p</a:t>
            </a:r>
            <a:r>
              <a:rPr lang="en-US" sz="1200" b="0">
                <a:solidFill>
                  <a:srgbClr val="808080"/>
                </a:solidFill>
                <a:effectLst/>
                <a:latin typeface="Consolas" panose="020B0609020204030204" pitchFamily="49" charset="0"/>
              </a:rPr>
              <a:t>&gt;</a:t>
            </a:r>
            <a:r>
              <a:rPr lang="en-US" sz="1200" b="0">
                <a:solidFill>
                  <a:srgbClr val="CCCCCC"/>
                </a:solidFill>
                <a:effectLst/>
                <a:latin typeface="Consolas" panose="020B0609020204030204" pitchFamily="49" charset="0"/>
              </a:rPr>
              <a:t>Count: </a:t>
            </a:r>
            <a:r>
              <a:rPr lang="en-US" sz="1200" b="0">
                <a:solidFill>
                  <a:srgbClr val="569CD6"/>
                </a:solidFill>
                <a:effectLst/>
                <a:latin typeface="Consolas" panose="020B0609020204030204" pitchFamily="49" charset="0"/>
              </a:rPr>
              <a:t>{this</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state</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count</a:t>
            </a:r>
            <a:r>
              <a:rPr lang="en-US" sz="1200" b="0">
                <a:solidFill>
                  <a:srgbClr val="569CD6"/>
                </a:solidFill>
                <a:effectLst/>
                <a:latin typeface="Consolas" panose="020B0609020204030204" pitchFamily="49" charset="0"/>
              </a:rPr>
              <a:t>}</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p</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button</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onClick</a:t>
            </a:r>
            <a:r>
              <a:rPr lang="en-US" sz="1200" b="0">
                <a:solidFill>
                  <a:srgbClr val="D4D4D4"/>
                </a:solidFill>
                <a:effectLst/>
                <a:latin typeface="Consolas" panose="020B0609020204030204" pitchFamily="49" charset="0"/>
              </a:rPr>
              <a:t>=</a:t>
            </a:r>
            <a:r>
              <a:rPr lang="en-US" sz="1200" b="0">
                <a:solidFill>
                  <a:srgbClr val="569CD6"/>
                </a:solidFill>
                <a:effectLst/>
                <a:latin typeface="Consolas" panose="020B0609020204030204" pitchFamily="49" charset="0"/>
              </a:rPr>
              <a:t>{this</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incrementCount</a:t>
            </a:r>
            <a:r>
              <a:rPr lang="en-US" sz="1200" b="0">
                <a:solidFill>
                  <a:srgbClr val="569CD6"/>
                </a:solidFill>
                <a:effectLst/>
                <a:latin typeface="Consolas" panose="020B0609020204030204" pitchFamily="49" charset="0"/>
              </a:rPr>
              <a:t>}</a:t>
            </a:r>
            <a:r>
              <a:rPr lang="en-US" sz="1200" b="0">
                <a:solidFill>
                  <a:srgbClr val="808080"/>
                </a:solidFill>
                <a:effectLst/>
                <a:latin typeface="Consolas" panose="020B0609020204030204" pitchFamily="49" charset="0"/>
              </a:rPr>
              <a:t>&gt;</a:t>
            </a:r>
            <a:r>
              <a:rPr lang="en-US" sz="1200" b="0">
                <a:solidFill>
                  <a:srgbClr val="CCCCCC"/>
                </a:solidFill>
                <a:effectLst/>
                <a:latin typeface="Consolas" panose="020B0609020204030204" pitchFamily="49" charset="0"/>
              </a:rPr>
              <a:t>Increment</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button</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button</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onClick</a:t>
            </a:r>
            <a:r>
              <a:rPr lang="en-US" sz="1200" b="0">
                <a:solidFill>
                  <a:srgbClr val="D4D4D4"/>
                </a:solidFill>
                <a:effectLst/>
                <a:latin typeface="Consolas" panose="020B0609020204030204" pitchFamily="49" charset="0"/>
              </a:rPr>
              <a:t>=</a:t>
            </a:r>
            <a:r>
              <a:rPr lang="en-US" sz="1200" b="0">
                <a:solidFill>
                  <a:srgbClr val="569CD6"/>
                </a:solidFill>
                <a:effectLst/>
                <a:latin typeface="Consolas" panose="020B0609020204030204" pitchFamily="49" charset="0"/>
              </a:rPr>
              <a:t>{this</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decrementCount</a:t>
            </a:r>
            <a:r>
              <a:rPr lang="en-US" sz="1200" b="0">
                <a:solidFill>
                  <a:srgbClr val="569CD6"/>
                </a:solidFill>
                <a:effectLst/>
                <a:latin typeface="Consolas" panose="020B0609020204030204" pitchFamily="49" charset="0"/>
              </a:rPr>
              <a:t>}</a:t>
            </a:r>
            <a:r>
              <a:rPr lang="en-US" sz="1200" b="0">
                <a:solidFill>
                  <a:srgbClr val="808080"/>
                </a:solidFill>
                <a:effectLst/>
                <a:latin typeface="Consolas" panose="020B0609020204030204" pitchFamily="49" charset="0"/>
              </a:rPr>
              <a:t>&gt;</a:t>
            </a:r>
            <a:r>
              <a:rPr lang="en-US" sz="1200" b="0">
                <a:solidFill>
                  <a:srgbClr val="CCCCCC"/>
                </a:solidFill>
                <a:effectLst/>
                <a:latin typeface="Consolas" panose="020B0609020204030204" pitchFamily="49" charset="0"/>
              </a:rPr>
              <a:t>Decrement</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button</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div</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205225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1D495-FDC8-42F7-8978-7A6B446C99DC}"/>
              </a:ext>
            </a:extLst>
          </p:cNvPr>
          <p:cNvSpPr>
            <a:spLocks noGrp="1"/>
          </p:cNvSpPr>
          <p:nvPr>
            <p:ph type="title"/>
          </p:nvPr>
        </p:nvSpPr>
        <p:spPr/>
        <p:txBody>
          <a:bodyPr/>
          <a:lstStyle/>
          <a:p>
            <a:r>
              <a:rPr lang="en-US" sz="3200"/>
              <a:t>Functional Components</a:t>
            </a:r>
            <a:endParaRPr lang="en-US"/>
          </a:p>
        </p:txBody>
      </p:sp>
      <p:sp>
        <p:nvSpPr>
          <p:cNvPr id="3" name="Text Placeholder 2">
            <a:extLst>
              <a:ext uri="{FF2B5EF4-FFF2-40B4-BE49-F238E27FC236}">
                <a16:creationId xmlns:a16="http://schemas.microsoft.com/office/drawing/2014/main" id="{B3D1E025-7428-4D0C-B799-F8D7BCDE9BB1}"/>
              </a:ext>
            </a:extLst>
          </p:cNvPr>
          <p:cNvSpPr>
            <a:spLocks noGrp="1"/>
          </p:cNvSpPr>
          <p:nvPr>
            <p:ph type="body" idx="1"/>
          </p:nvPr>
        </p:nvSpPr>
        <p:spPr>
          <a:xfrm>
            <a:off x="838201" y="1535810"/>
            <a:ext cx="6004726" cy="4944889"/>
          </a:xfrm>
        </p:spPr>
        <p:txBody>
          <a:bodyPr>
            <a:normAutofit/>
          </a:bodyPr>
          <a:lstStyle/>
          <a:p>
            <a:pPr algn="just"/>
            <a:r>
              <a:rPr lang="en-US" sz="2400" b="1" i="0">
                <a:solidFill>
                  <a:schemeClr val="accent5">
                    <a:lumMod val="50000"/>
                  </a:schemeClr>
                </a:solidFill>
                <a:effectLst/>
                <a:latin typeface="+mj-lt"/>
              </a:rPr>
              <a:t>Hooks</a:t>
            </a:r>
            <a:r>
              <a:rPr lang="en-US" b="0" i="0">
                <a:solidFill>
                  <a:schemeClr val="accent5">
                    <a:lumMod val="50000"/>
                  </a:schemeClr>
                </a:solidFill>
                <a:effectLst/>
                <a:latin typeface="+mj-lt"/>
              </a:rPr>
              <a:t> </a:t>
            </a:r>
          </a:p>
          <a:p>
            <a:pPr lvl="1" algn="just"/>
            <a:r>
              <a:rPr lang="en-US" b="0" i="0">
                <a:solidFill>
                  <a:schemeClr val="accent5">
                    <a:lumMod val="50000"/>
                  </a:schemeClr>
                </a:solidFill>
                <a:effectLst/>
                <a:latin typeface="+mj-lt"/>
              </a:rPr>
              <a:t>It allow you to use React features such as state, </a:t>
            </a:r>
            <a:r>
              <a:rPr lang="en-US" b="0" i="0" u="none" strike="noStrike">
                <a:solidFill>
                  <a:schemeClr val="accent5">
                    <a:lumMod val="50000"/>
                  </a:schemeClr>
                </a:solidFill>
                <a:effectLst/>
                <a:latin typeface="+mj-lt"/>
              </a:rPr>
              <a:t>lifecycle methods</a:t>
            </a:r>
            <a:r>
              <a:rPr lang="en-US" b="0" i="0">
                <a:solidFill>
                  <a:schemeClr val="accent5">
                    <a:lumMod val="50000"/>
                  </a:schemeClr>
                </a:solidFill>
                <a:effectLst/>
                <a:latin typeface="+mj-lt"/>
              </a:rPr>
              <a:t>, and context as Class Component. </a:t>
            </a:r>
          </a:p>
          <a:p>
            <a:pPr algn="just"/>
            <a:r>
              <a:rPr lang="en-US" sz="2400" b="1">
                <a:solidFill>
                  <a:schemeClr val="accent5">
                    <a:lumMod val="50000"/>
                  </a:schemeClr>
                </a:solidFill>
                <a:latin typeface="+mj-lt"/>
              </a:rPr>
              <a:t>Function Component(Stateless Component)</a:t>
            </a:r>
            <a:endParaRPr lang="en-US" sz="2400" b="1" i="0">
              <a:solidFill>
                <a:schemeClr val="accent5">
                  <a:lumMod val="50000"/>
                </a:schemeClr>
              </a:solidFill>
              <a:effectLst/>
              <a:latin typeface="+mj-lt"/>
            </a:endParaRPr>
          </a:p>
          <a:p>
            <a:pPr lvl="1" algn="just"/>
            <a:r>
              <a:rPr lang="en-US" b="0" i="0">
                <a:solidFill>
                  <a:schemeClr val="accent5">
                    <a:lumMod val="50000"/>
                  </a:schemeClr>
                </a:solidFill>
                <a:effectLst/>
                <a:latin typeface="+mj-lt"/>
              </a:rPr>
              <a:t>A functional component is simply a JavaScript function with Hooks. </a:t>
            </a:r>
          </a:p>
          <a:p>
            <a:pPr lvl="1" algn="just"/>
            <a:r>
              <a:rPr lang="en-US" b="0" i="0">
                <a:solidFill>
                  <a:schemeClr val="accent5">
                    <a:lumMod val="50000"/>
                  </a:schemeClr>
                </a:solidFill>
                <a:effectLst/>
                <a:latin typeface="+mj-lt"/>
              </a:rPr>
              <a:t>It returns the html code that describes the UI</a:t>
            </a:r>
          </a:p>
        </p:txBody>
      </p:sp>
      <p:sp>
        <p:nvSpPr>
          <p:cNvPr id="4" name="Slide Number Placeholder 3">
            <a:extLst>
              <a:ext uri="{FF2B5EF4-FFF2-40B4-BE49-F238E27FC236}">
                <a16:creationId xmlns:a16="http://schemas.microsoft.com/office/drawing/2014/main" id="{70E4385F-9B26-41CE-83EF-A2F4D28C457B}"/>
              </a:ext>
            </a:extLst>
          </p:cNvPr>
          <p:cNvSpPr>
            <a:spLocks noGrp="1"/>
          </p:cNvSpPr>
          <p:nvPr>
            <p:ph type="sldNum" idx="12"/>
          </p:nvPr>
        </p:nvSpPr>
        <p:spPr/>
        <p:txBody>
          <a:bodyPr/>
          <a:lstStyle/>
          <a:p>
            <a:fld id="{00000000-1234-1234-1234-123412341234}" type="slidenum">
              <a:rPr lang="en-US" smtClean="0"/>
              <a:pPr/>
              <a:t>13</a:t>
            </a:fld>
            <a:endParaRPr lang="en-US"/>
          </a:p>
        </p:txBody>
      </p:sp>
      <p:sp>
        <p:nvSpPr>
          <p:cNvPr id="7" name="TextBox 6">
            <a:extLst>
              <a:ext uri="{FF2B5EF4-FFF2-40B4-BE49-F238E27FC236}">
                <a16:creationId xmlns:a16="http://schemas.microsoft.com/office/drawing/2014/main" id="{DAA64B3B-8B3A-4BE8-92CD-75600368E8D4}"/>
              </a:ext>
            </a:extLst>
          </p:cNvPr>
          <p:cNvSpPr txBox="1"/>
          <p:nvPr/>
        </p:nvSpPr>
        <p:spPr>
          <a:xfrm>
            <a:off x="7023799" y="2248263"/>
            <a:ext cx="4843306" cy="830997"/>
          </a:xfrm>
          <a:prstGeom prst="rect">
            <a:avLst/>
          </a:prstGeom>
          <a:solidFill>
            <a:schemeClr val="tx1"/>
          </a:solidFill>
        </p:spPr>
        <p:txBody>
          <a:bodyPr wrap="square">
            <a:spAutoFit/>
          </a:bodyPr>
          <a:lstStyle/>
          <a:p>
            <a:r>
              <a:rPr lang="en-US" sz="1600" b="0">
                <a:solidFill>
                  <a:srgbClr val="569CD6"/>
                </a:solidFill>
                <a:effectLst/>
                <a:latin typeface="Consolas" panose="020B0609020204030204" pitchFamily="49" charset="0"/>
              </a:rPr>
              <a:t>function</a:t>
            </a:r>
            <a:r>
              <a:rPr lang="en-US" sz="1600" b="0">
                <a:solidFill>
                  <a:srgbClr val="CCCCCC"/>
                </a:solidFill>
                <a:effectLst/>
                <a:latin typeface="Consolas" panose="020B0609020204030204" pitchFamily="49" charset="0"/>
              </a:rPr>
              <a:t> </a:t>
            </a:r>
            <a:r>
              <a:rPr lang="en-US" sz="1600" b="0">
                <a:solidFill>
                  <a:srgbClr val="DCDCAA"/>
                </a:solidFill>
                <a:effectLst/>
                <a:latin typeface="Consolas" panose="020B0609020204030204" pitchFamily="49" charset="0"/>
              </a:rPr>
              <a:t>Welcome</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props</a:t>
            </a:r>
            <a:r>
              <a:rPr lang="en-US" sz="1600" b="0">
                <a:solidFill>
                  <a:srgbClr val="CCCCCC"/>
                </a:solidFill>
                <a:effectLst/>
                <a:latin typeface="Consolas" panose="020B0609020204030204" pitchFamily="49" charset="0"/>
              </a:rPr>
              <a:t>) {</a:t>
            </a:r>
          </a:p>
          <a:p>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return</a:t>
            </a:r>
            <a:r>
              <a:rPr lang="en-US" sz="1600" b="0">
                <a:solidFill>
                  <a:srgbClr val="CCCCCC"/>
                </a:solidFill>
                <a:effectLst/>
                <a:latin typeface="Consolas" panose="020B0609020204030204" pitchFamily="49" charset="0"/>
              </a:rPr>
              <a:t> </a:t>
            </a:r>
            <a:r>
              <a:rPr lang="en-US" sz="1600" b="0">
                <a:solidFill>
                  <a:srgbClr val="808080"/>
                </a:solidFill>
                <a:effectLst/>
                <a:latin typeface="Consolas" panose="020B0609020204030204" pitchFamily="49" charset="0"/>
              </a:rPr>
              <a:t>&lt;</a:t>
            </a:r>
            <a:r>
              <a:rPr lang="en-US" sz="1600" b="0">
                <a:solidFill>
                  <a:srgbClr val="569CD6"/>
                </a:solidFill>
                <a:effectLst/>
                <a:latin typeface="Consolas" panose="020B0609020204030204" pitchFamily="49" charset="0"/>
              </a:rPr>
              <a:t>h1</a:t>
            </a:r>
            <a:r>
              <a:rPr lang="en-US" sz="1600" b="0">
                <a:solidFill>
                  <a:srgbClr val="808080"/>
                </a:solidFill>
                <a:effectLst/>
                <a:latin typeface="Consolas" panose="020B0609020204030204" pitchFamily="49" charset="0"/>
              </a:rPr>
              <a:t>&gt;</a:t>
            </a:r>
            <a:r>
              <a:rPr lang="en-US" sz="1600" b="0">
                <a:solidFill>
                  <a:srgbClr val="CCCCCC"/>
                </a:solidFill>
                <a:effectLst/>
                <a:latin typeface="Consolas" panose="020B0609020204030204" pitchFamily="49" charset="0"/>
              </a:rPr>
              <a:t>Hello,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props</a:t>
            </a:r>
            <a:r>
              <a:rPr lang="en-US" sz="1600" b="0">
                <a:solidFill>
                  <a:srgbClr val="D4D4D4"/>
                </a:solidFill>
                <a:effectLst/>
                <a:latin typeface="Consolas" panose="020B0609020204030204" pitchFamily="49" charset="0"/>
              </a:rPr>
              <a:t>.</a:t>
            </a:r>
            <a:r>
              <a:rPr lang="en-US" sz="1600" b="0">
                <a:solidFill>
                  <a:srgbClr val="9CDCFE"/>
                </a:solidFill>
                <a:effectLst/>
                <a:latin typeface="Consolas" panose="020B0609020204030204" pitchFamily="49" charset="0"/>
              </a:rPr>
              <a:t>name</a:t>
            </a:r>
            <a:r>
              <a:rPr lang="en-US" sz="1600" b="0">
                <a:solidFill>
                  <a:srgbClr val="569CD6"/>
                </a:solidFill>
                <a:effectLst/>
                <a:latin typeface="Consolas" panose="020B0609020204030204" pitchFamily="49" charset="0"/>
              </a:rPr>
              <a:t>}</a:t>
            </a:r>
            <a:r>
              <a:rPr lang="en-US" sz="1600" b="0">
                <a:solidFill>
                  <a:srgbClr val="808080"/>
                </a:solidFill>
                <a:effectLst/>
                <a:latin typeface="Consolas" panose="020B0609020204030204" pitchFamily="49" charset="0"/>
              </a:rPr>
              <a:t>&lt;/</a:t>
            </a:r>
            <a:r>
              <a:rPr lang="en-US" sz="1600" b="0">
                <a:solidFill>
                  <a:srgbClr val="569CD6"/>
                </a:solidFill>
                <a:effectLst/>
                <a:latin typeface="Consolas" panose="020B0609020204030204" pitchFamily="49" charset="0"/>
              </a:rPr>
              <a:t>h1</a:t>
            </a:r>
            <a:r>
              <a:rPr lang="en-US" sz="1600" b="0">
                <a:solidFill>
                  <a:srgbClr val="808080"/>
                </a:solidFill>
                <a:effectLst/>
                <a:latin typeface="Consolas" panose="020B0609020204030204" pitchFamily="49" charset="0"/>
              </a:rPr>
              <a:t>&gt;</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B6BDBF65-21B6-416F-B538-86D2A545A554}"/>
              </a:ext>
            </a:extLst>
          </p:cNvPr>
          <p:cNvSpPr txBox="1"/>
          <p:nvPr/>
        </p:nvSpPr>
        <p:spPr>
          <a:xfrm>
            <a:off x="7208952" y="4506582"/>
            <a:ext cx="4983048" cy="1631216"/>
          </a:xfrm>
          <a:prstGeom prst="rect">
            <a:avLst/>
          </a:prstGeom>
          <a:noFill/>
        </p:spPr>
        <p:txBody>
          <a:bodyPr wrap="square">
            <a:spAutoFit/>
          </a:bodyPr>
          <a:lstStyle/>
          <a:p>
            <a:pPr marL="342900" indent="-342900">
              <a:buFont typeface="Wingdings" panose="05000000000000000000" pitchFamily="2" charset="2"/>
              <a:buChar char="v"/>
            </a:pPr>
            <a:r>
              <a:rPr lang="en-US" sz="2000">
                <a:solidFill>
                  <a:schemeClr val="accent5">
                    <a:lumMod val="50000"/>
                  </a:schemeClr>
                </a:solidFill>
                <a:latin typeface="+mj-lt"/>
              </a:rPr>
              <a:t>doesn't need to manage state.</a:t>
            </a:r>
          </a:p>
          <a:p>
            <a:pPr marL="342900" indent="-342900">
              <a:buFont typeface="Wingdings" panose="05000000000000000000" pitchFamily="2" charset="2"/>
              <a:buChar char="v"/>
            </a:pPr>
            <a:r>
              <a:rPr lang="en-US" sz="2000">
                <a:solidFill>
                  <a:schemeClr val="accent5">
                    <a:lumMod val="50000"/>
                  </a:schemeClr>
                </a:solidFill>
                <a:latin typeface="+mj-lt"/>
              </a:rPr>
              <a:t>doesn't need lifecycle methods (although this can now be handled with the useEffect Hook).</a:t>
            </a:r>
          </a:p>
          <a:p>
            <a:pPr marL="342900" indent="-342900">
              <a:buFont typeface="Wingdings" panose="05000000000000000000" pitchFamily="2" charset="2"/>
              <a:buChar char="v"/>
            </a:pPr>
            <a:r>
              <a:rPr lang="en-US" sz="2000">
                <a:solidFill>
                  <a:schemeClr val="accent5">
                    <a:lumMod val="50000"/>
                  </a:schemeClr>
                </a:solidFill>
                <a:latin typeface="+mj-lt"/>
              </a:rPr>
              <a:t>write less code and keep things simple.</a:t>
            </a:r>
          </a:p>
        </p:txBody>
      </p:sp>
      <p:grpSp>
        <p:nvGrpSpPr>
          <p:cNvPr id="9" name="Group 8">
            <a:extLst>
              <a:ext uri="{FF2B5EF4-FFF2-40B4-BE49-F238E27FC236}">
                <a16:creationId xmlns:a16="http://schemas.microsoft.com/office/drawing/2014/main" id="{872D20FD-ECE0-4391-9F45-7DC1B44656FE}"/>
              </a:ext>
            </a:extLst>
          </p:cNvPr>
          <p:cNvGrpSpPr/>
          <p:nvPr/>
        </p:nvGrpSpPr>
        <p:grpSpPr>
          <a:xfrm>
            <a:off x="6702952" y="4735867"/>
            <a:ext cx="531861" cy="1115089"/>
            <a:chOff x="6592420" y="4722725"/>
            <a:chExt cx="531861" cy="1115089"/>
          </a:xfrm>
        </p:grpSpPr>
        <p:cxnSp>
          <p:nvCxnSpPr>
            <p:cNvPr id="10" name="Straight Arrow Connector 9">
              <a:extLst>
                <a:ext uri="{FF2B5EF4-FFF2-40B4-BE49-F238E27FC236}">
                  <a16:creationId xmlns:a16="http://schemas.microsoft.com/office/drawing/2014/main" id="{817994BB-D21A-4B1B-942B-CA2AE4AE2E81}"/>
                </a:ext>
              </a:extLst>
            </p:cNvPr>
            <p:cNvCxnSpPr>
              <a:cxnSpLocks/>
            </p:cNvCxnSpPr>
            <p:nvPr/>
          </p:nvCxnSpPr>
          <p:spPr>
            <a:xfrm flipV="1">
              <a:off x="6611815" y="4722725"/>
              <a:ext cx="512466" cy="5526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AD35620-DDAD-4A51-A5C3-957DD2981CEB}"/>
                </a:ext>
              </a:extLst>
            </p:cNvPr>
            <p:cNvCxnSpPr>
              <a:cxnSpLocks/>
            </p:cNvCxnSpPr>
            <p:nvPr/>
          </p:nvCxnSpPr>
          <p:spPr>
            <a:xfrm flipV="1">
              <a:off x="6592420" y="5050803"/>
              <a:ext cx="525396" cy="22458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04F33F5-42FA-4659-B6EA-8E8177ADCD3A}"/>
                </a:ext>
              </a:extLst>
            </p:cNvPr>
            <p:cNvCxnSpPr>
              <a:cxnSpLocks/>
            </p:cNvCxnSpPr>
            <p:nvPr/>
          </p:nvCxnSpPr>
          <p:spPr>
            <a:xfrm>
              <a:off x="6606012" y="5275664"/>
              <a:ext cx="497432" cy="56215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99093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D3D64-744F-4B7D-A877-560E7A017BB3}"/>
              </a:ext>
            </a:extLst>
          </p:cNvPr>
          <p:cNvSpPr>
            <a:spLocks noGrp="1"/>
          </p:cNvSpPr>
          <p:nvPr>
            <p:ph type="title"/>
          </p:nvPr>
        </p:nvSpPr>
        <p:spPr/>
        <p:txBody>
          <a:bodyPr/>
          <a:lstStyle/>
          <a:p>
            <a:r>
              <a:rPr lang="en-US"/>
              <a:t>Effects in Function Components</a:t>
            </a:r>
          </a:p>
        </p:txBody>
      </p:sp>
      <p:sp>
        <p:nvSpPr>
          <p:cNvPr id="3" name="Text Placeholder 2">
            <a:extLst>
              <a:ext uri="{FF2B5EF4-FFF2-40B4-BE49-F238E27FC236}">
                <a16:creationId xmlns:a16="http://schemas.microsoft.com/office/drawing/2014/main" id="{18F470D7-22F5-4EBB-927F-6DC624A9F1AF}"/>
              </a:ext>
            </a:extLst>
          </p:cNvPr>
          <p:cNvSpPr>
            <a:spLocks noGrp="1"/>
          </p:cNvSpPr>
          <p:nvPr>
            <p:ph type="body" idx="1"/>
          </p:nvPr>
        </p:nvSpPr>
        <p:spPr/>
        <p:txBody>
          <a:bodyPr/>
          <a:lstStyle/>
          <a:p>
            <a:pPr algn="just"/>
            <a:r>
              <a:rPr lang="en-US"/>
              <a:t>The Effect Hook can be seen as a replacement for componentDidMount, componentDidUpdate, and componentWillUnmount in class components, unified into a single API.</a:t>
            </a:r>
          </a:p>
          <a:p>
            <a:pPr algn="just"/>
            <a:r>
              <a:rPr lang="en-US"/>
              <a:t>useEffect is called after every render by default, including the initial render. It takes two arguments:</a:t>
            </a:r>
          </a:p>
          <a:p>
            <a:pPr lvl="1" algn="just"/>
            <a:r>
              <a:rPr lang="en-US"/>
              <a:t>A function where you place your side effect logic.</a:t>
            </a:r>
          </a:p>
          <a:p>
            <a:pPr lvl="1" algn="just"/>
            <a:r>
              <a:rPr lang="en-US"/>
              <a:t>An optional array of dependencies.</a:t>
            </a:r>
          </a:p>
        </p:txBody>
      </p:sp>
      <p:sp>
        <p:nvSpPr>
          <p:cNvPr id="4" name="Slide Number Placeholder 3">
            <a:extLst>
              <a:ext uri="{FF2B5EF4-FFF2-40B4-BE49-F238E27FC236}">
                <a16:creationId xmlns:a16="http://schemas.microsoft.com/office/drawing/2014/main" id="{BF0BF502-AA94-447E-96D4-BBA379061855}"/>
              </a:ext>
            </a:extLst>
          </p:cNvPr>
          <p:cNvSpPr>
            <a:spLocks noGrp="1"/>
          </p:cNvSpPr>
          <p:nvPr>
            <p:ph type="sldNum" idx="12"/>
          </p:nvPr>
        </p:nvSpPr>
        <p:spPr/>
        <p:txBody>
          <a:bodyPr/>
          <a:lstStyle/>
          <a:p>
            <a:fld id="{00000000-1234-1234-1234-123412341234}" type="slidenum">
              <a:rPr lang="en-US" smtClean="0"/>
              <a:pPr/>
              <a:t>14</a:t>
            </a:fld>
            <a:endParaRPr lang="en-US"/>
          </a:p>
        </p:txBody>
      </p:sp>
    </p:spTree>
    <p:extLst>
      <p:ext uri="{BB962C8B-B14F-4D97-AF65-F5344CB8AC3E}">
        <p14:creationId xmlns:p14="http://schemas.microsoft.com/office/powerpoint/2010/main" val="593466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64D04-0A7F-4C3C-BF54-572191D416A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94E403D-3358-4785-8893-2A64059CFDE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8C9D120-0320-42F6-A1F6-937E064CF8B3}"/>
              </a:ext>
            </a:extLst>
          </p:cNvPr>
          <p:cNvSpPr>
            <a:spLocks noGrp="1"/>
          </p:cNvSpPr>
          <p:nvPr>
            <p:ph type="sldNum" idx="12"/>
          </p:nvPr>
        </p:nvSpPr>
        <p:spPr/>
        <p:txBody>
          <a:bodyPr/>
          <a:lstStyle/>
          <a:p>
            <a:fld id="{00000000-1234-1234-1234-123412341234}" type="slidenum">
              <a:rPr lang="en-US" smtClean="0"/>
              <a:pPr/>
              <a:t>15</a:t>
            </a:fld>
            <a:endParaRPr lang="en-US"/>
          </a:p>
        </p:txBody>
      </p:sp>
      <p:sp>
        <p:nvSpPr>
          <p:cNvPr id="6" name="TextBox 5">
            <a:extLst>
              <a:ext uri="{FF2B5EF4-FFF2-40B4-BE49-F238E27FC236}">
                <a16:creationId xmlns:a16="http://schemas.microsoft.com/office/drawing/2014/main" id="{972853FB-FB4E-4F9D-8FD7-536B57B50CB9}"/>
              </a:ext>
            </a:extLst>
          </p:cNvPr>
          <p:cNvSpPr txBox="1"/>
          <p:nvPr/>
        </p:nvSpPr>
        <p:spPr>
          <a:xfrm>
            <a:off x="1696914" y="620209"/>
            <a:ext cx="8798171" cy="5509200"/>
          </a:xfrm>
          <a:prstGeom prst="rect">
            <a:avLst/>
          </a:prstGeom>
          <a:solidFill>
            <a:schemeClr val="tx1"/>
          </a:solidFill>
        </p:spPr>
        <p:txBody>
          <a:bodyPr wrap="square">
            <a:spAutoFit/>
          </a:bodyPr>
          <a:lstStyle/>
          <a:p>
            <a:r>
              <a:rPr lang="en-US" sz="1600" b="0">
                <a:solidFill>
                  <a:srgbClr val="569CD6"/>
                </a:solidFill>
                <a:effectLst/>
                <a:latin typeface="Consolas" panose="020B0609020204030204" pitchFamily="49" charset="0"/>
              </a:rPr>
              <a:t>function</a:t>
            </a:r>
            <a:r>
              <a:rPr lang="en-US" sz="1600" b="0">
                <a:solidFill>
                  <a:srgbClr val="CCCCCC"/>
                </a:solidFill>
                <a:effectLst/>
                <a:latin typeface="Consolas" panose="020B0609020204030204" pitchFamily="49" charset="0"/>
              </a:rPr>
              <a:t> </a:t>
            </a:r>
            <a:r>
              <a:rPr lang="en-US" sz="1600" b="0">
                <a:solidFill>
                  <a:srgbClr val="DCDCAA"/>
                </a:solidFill>
                <a:effectLst/>
                <a:latin typeface="Consolas" panose="020B0609020204030204" pitchFamily="49" charset="0"/>
              </a:rPr>
              <a:t>Counter</a:t>
            </a:r>
            <a:r>
              <a:rPr lang="en-US" sz="1600" b="0">
                <a:solidFill>
                  <a:srgbClr val="CCCCCC"/>
                </a:solidFill>
                <a:effectLst/>
                <a:latin typeface="Consolas" panose="020B0609020204030204" pitchFamily="49" charset="0"/>
              </a:rPr>
              <a:t>() {</a:t>
            </a:r>
          </a:p>
          <a:p>
            <a:r>
              <a:rPr lang="en-US" sz="1600" b="0">
                <a:solidFill>
                  <a:srgbClr val="CCCCCC"/>
                </a:solidFill>
                <a:effectLst/>
                <a:latin typeface="Consolas" panose="020B0609020204030204" pitchFamily="49" charset="0"/>
              </a:rPr>
              <a:t>  </a:t>
            </a:r>
            <a:r>
              <a:rPr lang="en-US" sz="1600" b="0">
                <a:solidFill>
                  <a:srgbClr val="569CD6"/>
                </a:solidFill>
                <a:effectLst/>
                <a:latin typeface="Consolas" panose="020B0609020204030204" pitchFamily="49" charset="0"/>
              </a:rPr>
              <a:t>const</a:t>
            </a:r>
            <a:r>
              <a:rPr lang="en-US" sz="1600" b="0">
                <a:solidFill>
                  <a:srgbClr val="CCCCCC"/>
                </a:solidFill>
                <a:effectLst/>
                <a:latin typeface="Consolas" panose="020B0609020204030204" pitchFamily="49" charset="0"/>
              </a:rPr>
              <a:t> [</a:t>
            </a:r>
            <a:r>
              <a:rPr lang="en-US" sz="1600" b="0">
                <a:solidFill>
                  <a:srgbClr val="4FC1FF"/>
                </a:solidFill>
                <a:effectLst/>
                <a:latin typeface="Consolas" panose="020B0609020204030204" pitchFamily="49" charset="0"/>
              </a:rPr>
              <a:t>count</a:t>
            </a:r>
            <a:r>
              <a:rPr lang="en-US" sz="1600" b="0">
                <a:solidFill>
                  <a:srgbClr val="CCCCCC"/>
                </a:solidFill>
                <a:effectLst/>
                <a:latin typeface="Consolas" panose="020B0609020204030204" pitchFamily="49" charset="0"/>
              </a:rPr>
              <a:t>, </a:t>
            </a:r>
            <a:r>
              <a:rPr lang="en-US" sz="1600" b="0">
                <a:solidFill>
                  <a:srgbClr val="DCDCAA"/>
                </a:solidFill>
                <a:effectLst/>
                <a:latin typeface="Consolas" panose="020B0609020204030204" pitchFamily="49" charset="0"/>
              </a:rPr>
              <a:t>setCount</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DCDCAA"/>
                </a:solidFill>
                <a:effectLst/>
                <a:latin typeface="Consolas" panose="020B0609020204030204" pitchFamily="49" charset="0"/>
              </a:rPr>
              <a:t>useState</a:t>
            </a:r>
            <a:r>
              <a:rPr lang="en-US" sz="1600" b="0">
                <a:solidFill>
                  <a:srgbClr val="CCCCCC"/>
                </a:solidFill>
                <a:effectLst/>
                <a:latin typeface="Consolas" panose="020B0609020204030204" pitchFamily="49" charset="0"/>
              </a:rPr>
              <a:t>(</a:t>
            </a:r>
            <a:r>
              <a:rPr lang="en-US" sz="1600" b="0">
                <a:solidFill>
                  <a:srgbClr val="B5CEA8"/>
                </a:solidFill>
                <a:effectLst/>
                <a:latin typeface="Consolas" panose="020B0609020204030204" pitchFamily="49" charset="0"/>
              </a:rPr>
              <a:t>0</a:t>
            </a:r>
            <a:r>
              <a:rPr lang="en-US" sz="1600" b="0">
                <a:solidFill>
                  <a:srgbClr val="CCCCCC"/>
                </a:solidFill>
                <a:effectLst/>
                <a:latin typeface="Consolas" panose="020B0609020204030204" pitchFamily="49" charset="0"/>
              </a:rPr>
              <a:t>);</a:t>
            </a:r>
          </a:p>
          <a:p>
            <a:br>
              <a:rPr lang="en-US" sz="1600" b="0">
                <a:solidFill>
                  <a:srgbClr val="CCCCCC"/>
                </a:solidFill>
                <a:effectLst/>
                <a:latin typeface="Consolas" panose="020B0609020204030204" pitchFamily="49" charset="0"/>
              </a:rPr>
            </a:br>
            <a:r>
              <a:rPr lang="en-US" sz="1600" b="0">
                <a:solidFill>
                  <a:srgbClr val="CCCCCC"/>
                </a:solidFill>
                <a:effectLst/>
                <a:latin typeface="Consolas" panose="020B0609020204030204" pitchFamily="49" charset="0"/>
              </a:rPr>
              <a:t>  </a:t>
            </a:r>
            <a:r>
              <a:rPr lang="en-US" sz="1600" b="0">
                <a:solidFill>
                  <a:srgbClr val="DCDCAA"/>
                </a:solidFill>
                <a:effectLst/>
                <a:latin typeface="Consolas" panose="020B0609020204030204" pitchFamily="49" charset="0"/>
              </a:rPr>
              <a:t>useEffect</a:t>
            </a:r>
            <a:r>
              <a:rPr lang="en-US" sz="1600" b="0">
                <a:solidFill>
                  <a:srgbClr val="CCCCCC"/>
                </a:solidFill>
                <a:effectLst/>
                <a:latin typeface="Consolas" panose="020B0609020204030204" pitchFamily="49" charset="0"/>
              </a:rPr>
              <a:t>(() </a:t>
            </a:r>
            <a:r>
              <a:rPr lang="en-US" sz="1600" b="0">
                <a:solidFill>
                  <a:srgbClr val="569CD6"/>
                </a:solidFill>
                <a:effectLst/>
                <a:latin typeface="Consolas" panose="020B0609020204030204" pitchFamily="49" charset="0"/>
              </a:rPr>
              <a:t>=&gt;</a:t>
            </a:r>
            <a:r>
              <a:rPr lang="en-US" sz="1600" b="0">
                <a:solidFill>
                  <a:srgbClr val="CCCCCC"/>
                </a:solidFill>
                <a:effectLst/>
                <a:latin typeface="Consolas" panose="020B0609020204030204" pitchFamily="49" charset="0"/>
              </a:rPr>
              <a:t> {</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console</a:t>
            </a:r>
            <a:r>
              <a:rPr lang="en-US" sz="1600" b="0">
                <a:solidFill>
                  <a:srgbClr val="CCCCCC"/>
                </a:solidFill>
                <a:effectLst/>
                <a:latin typeface="Consolas" panose="020B0609020204030204" pitchFamily="49" charset="0"/>
              </a:rPr>
              <a:t>.</a:t>
            </a:r>
            <a:r>
              <a:rPr lang="en-US" sz="1600" b="0">
                <a:solidFill>
                  <a:srgbClr val="DCDCAA"/>
                </a:solidFill>
                <a:effectLst/>
                <a:latin typeface="Consolas" panose="020B0609020204030204" pitchFamily="49" charset="0"/>
              </a:rPr>
              <a:t>log</a:t>
            </a:r>
            <a:r>
              <a:rPr lang="en-US" sz="1600" b="0">
                <a:solidFill>
                  <a:srgbClr val="CCCCCC"/>
                </a:solidFill>
                <a:effectLst/>
                <a:latin typeface="Consolas" panose="020B0609020204030204" pitchFamily="49" charset="0"/>
              </a:rPr>
              <a:t>(</a:t>
            </a:r>
            <a:r>
              <a:rPr lang="en-US" sz="1600" b="0">
                <a:solidFill>
                  <a:srgbClr val="CE9178"/>
                </a:solidFill>
                <a:effectLst/>
                <a:latin typeface="Consolas" panose="020B0609020204030204" pitchFamily="49" charset="0"/>
              </a:rPr>
              <a:t>'Component mounted or count state changed'</a:t>
            </a:r>
            <a:r>
              <a:rPr lang="en-US" sz="1600" b="0">
                <a:solidFill>
                  <a:srgbClr val="CCCCCC"/>
                </a:solidFill>
                <a:effectLst/>
                <a:latin typeface="Consolas" panose="020B0609020204030204" pitchFamily="49" charset="0"/>
              </a:rPr>
              <a:t>);</a:t>
            </a:r>
          </a:p>
          <a:p>
            <a:br>
              <a:rPr lang="en-US" sz="1600" b="0">
                <a:solidFill>
                  <a:srgbClr val="CCCCCC"/>
                </a:solidFill>
                <a:effectLst/>
                <a:latin typeface="Consolas" panose="020B0609020204030204" pitchFamily="49" charset="0"/>
              </a:rPr>
            </a:br>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return</a:t>
            </a:r>
            <a:r>
              <a:rPr lang="en-US" sz="1600" b="0">
                <a:solidFill>
                  <a:srgbClr val="CCCCCC"/>
                </a:solidFill>
                <a:effectLst/>
                <a:latin typeface="Consolas" panose="020B0609020204030204" pitchFamily="49" charset="0"/>
              </a:rPr>
              <a:t> () </a:t>
            </a:r>
            <a:r>
              <a:rPr lang="en-US" sz="1600" b="0">
                <a:solidFill>
                  <a:srgbClr val="569CD6"/>
                </a:solidFill>
                <a:effectLst/>
                <a:latin typeface="Consolas" panose="020B0609020204030204" pitchFamily="49" charset="0"/>
              </a:rPr>
              <a:t>=&gt;</a:t>
            </a:r>
            <a:r>
              <a:rPr lang="en-US" sz="1600" b="0">
                <a:solidFill>
                  <a:srgbClr val="CCCCCC"/>
                </a:solidFill>
                <a:effectLst/>
                <a:latin typeface="Consolas" panose="020B0609020204030204" pitchFamily="49" charset="0"/>
              </a:rPr>
              <a:t> {</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console</a:t>
            </a:r>
            <a:r>
              <a:rPr lang="en-US" sz="1600" b="0">
                <a:solidFill>
                  <a:srgbClr val="CCCCCC"/>
                </a:solidFill>
                <a:effectLst/>
                <a:latin typeface="Consolas" panose="020B0609020204030204" pitchFamily="49" charset="0"/>
              </a:rPr>
              <a:t>.</a:t>
            </a:r>
            <a:r>
              <a:rPr lang="en-US" sz="1600" b="0">
                <a:solidFill>
                  <a:srgbClr val="DCDCAA"/>
                </a:solidFill>
                <a:effectLst/>
                <a:latin typeface="Consolas" panose="020B0609020204030204" pitchFamily="49" charset="0"/>
              </a:rPr>
              <a:t>log</a:t>
            </a:r>
            <a:r>
              <a:rPr lang="en-US" sz="1600" b="0">
                <a:solidFill>
                  <a:srgbClr val="CCCCCC"/>
                </a:solidFill>
                <a:effectLst/>
                <a:latin typeface="Consolas" panose="020B0609020204030204" pitchFamily="49" charset="0"/>
              </a:rPr>
              <a:t>(</a:t>
            </a:r>
            <a:r>
              <a:rPr lang="en-US" sz="1600" b="0">
                <a:solidFill>
                  <a:srgbClr val="CE9178"/>
                </a:solidFill>
                <a:effectLst/>
                <a:latin typeface="Consolas" panose="020B0609020204030204" pitchFamily="49" charset="0"/>
              </a:rPr>
              <a:t>'Component unmounted or before count state changes'</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p>
          <a:p>
            <a:r>
              <a:rPr lang="en-US" sz="1600" b="0">
                <a:solidFill>
                  <a:srgbClr val="CCCCCC"/>
                </a:solidFill>
                <a:effectLst/>
                <a:latin typeface="Consolas" panose="020B0609020204030204" pitchFamily="49" charset="0"/>
              </a:rPr>
              <a:t>  }, [</a:t>
            </a:r>
            <a:r>
              <a:rPr lang="en-US" sz="1600" b="0">
                <a:solidFill>
                  <a:srgbClr val="4FC1FF"/>
                </a:solidFill>
                <a:effectLst/>
                <a:latin typeface="Consolas" panose="020B0609020204030204" pitchFamily="49" charset="0"/>
              </a:rPr>
              <a:t>count</a:t>
            </a:r>
            <a:r>
              <a:rPr lang="en-US" sz="1600" b="0">
                <a:solidFill>
                  <a:srgbClr val="CCCCCC"/>
                </a:solidFill>
                <a:effectLst/>
                <a:latin typeface="Consolas" panose="020B0609020204030204" pitchFamily="49" charset="0"/>
              </a:rPr>
              <a:t>]); </a:t>
            </a:r>
            <a:r>
              <a:rPr lang="en-US" sz="1600" b="0">
                <a:solidFill>
                  <a:srgbClr val="6A9955"/>
                </a:solidFill>
                <a:effectLst/>
                <a:latin typeface="Consolas" panose="020B0609020204030204" pitchFamily="49" charset="0"/>
              </a:rPr>
              <a:t>// Only re-run the effect if count changes</a:t>
            </a:r>
            <a:endParaRPr lang="en-US" sz="1600" b="0">
              <a:solidFill>
                <a:srgbClr val="CCCCCC"/>
              </a:solidFill>
              <a:effectLst/>
              <a:latin typeface="Consolas" panose="020B0609020204030204" pitchFamily="49" charset="0"/>
            </a:endParaRPr>
          </a:p>
          <a:p>
            <a:br>
              <a:rPr lang="en-US" sz="1600" b="0">
                <a:solidFill>
                  <a:srgbClr val="CCCCCC"/>
                </a:solidFill>
                <a:effectLst/>
                <a:latin typeface="Consolas" panose="020B0609020204030204" pitchFamily="49" charset="0"/>
              </a:rPr>
            </a:br>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return</a:t>
            </a:r>
            <a:r>
              <a:rPr lang="en-US" sz="1600" b="0">
                <a:solidFill>
                  <a:srgbClr val="CCCCCC"/>
                </a:solidFill>
                <a:effectLst/>
                <a:latin typeface="Consolas" panose="020B0609020204030204" pitchFamily="49" charset="0"/>
              </a:rPr>
              <a:t> (</a:t>
            </a:r>
          </a:p>
          <a:p>
            <a:r>
              <a:rPr lang="en-US" sz="1600" b="0">
                <a:solidFill>
                  <a:srgbClr val="CCCCCC"/>
                </a:solidFill>
                <a:effectLst/>
                <a:latin typeface="Consolas" panose="020B0609020204030204" pitchFamily="49" charset="0"/>
              </a:rPr>
              <a:t>    </a:t>
            </a:r>
            <a:r>
              <a:rPr lang="en-US" sz="1600" b="0">
                <a:solidFill>
                  <a:srgbClr val="808080"/>
                </a:solidFill>
                <a:effectLst/>
                <a:latin typeface="Consolas" panose="020B0609020204030204" pitchFamily="49" charset="0"/>
              </a:rPr>
              <a:t>&lt;</a:t>
            </a:r>
            <a:r>
              <a:rPr lang="en-US" sz="1600" b="0">
                <a:solidFill>
                  <a:srgbClr val="569CD6"/>
                </a:solidFill>
                <a:effectLst/>
                <a:latin typeface="Consolas" panose="020B0609020204030204" pitchFamily="49" charset="0"/>
              </a:rPr>
              <a:t>div</a:t>
            </a:r>
            <a:r>
              <a:rPr lang="en-US" sz="1600" b="0">
                <a:solidFill>
                  <a:srgbClr val="808080"/>
                </a:solidFill>
                <a:effectLst/>
                <a:latin typeface="Consolas" panose="020B0609020204030204" pitchFamily="49" charset="0"/>
              </a:rPr>
              <a:t>&gt;</a:t>
            </a:r>
            <a:endParaRPr lang="en-US" sz="1600" b="0">
              <a:solidFill>
                <a:srgbClr val="CCCCCC"/>
              </a:solidFill>
              <a:effectLst/>
              <a:latin typeface="Consolas" panose="020B0609020204030204" pitchFamily="49" charset="0"/>
            </a:endParaRPr>
          </a:p>
          <a:p>
            <a:r>
              <a:rPr lang="en-US" sz="1600" b="0">
                <a:solidFill>
                  <a:srgbClr val="CCCCCC"/>
                </a:solidFill>
                <a:effectLst/>
                <a:latin typeface="Consolas" panose="020B0609020204030204" pitchFamily="49" charset="0"/>
              </a:rPr>
              <a:t>      </a:t>
            </a:r>
            <a:r>
              <a:rPr lang="en-US" sz="1600" b="0">
                <a:solidFill>
                  <a:srgbClr val="808080"/>
                </a:solidFill>
                <a:effectLst/>
                <a:latin typeface="Consolas" panose="020B0609020204030204" pitchFamily="49" charset="0"/>
              </a:rPr>
              <a:t>&lt;</a:t>
            </a:r>
            <a:r>
              <a:rPr lang="en-US" sz="1600" b="0">
                <a:solidFill>
                  <a:srgbClr val="569CD6"/>
                </a:solidFill>
                <a:effectLst/>
                <a:latin typeface="Consolas" panose="020B0609020204030204" pitchFamily="49" charset="0"/>
              </a:rPr>
              <a:t>p</a:t>
            </a:r>
            <a:r>
              <a:rPr lang="en-US" sz="1600" b="0">
                <a:solidFill>
                  <a:srgbClr val="808080"/>
                </a:solidFill>
                <a:effectLst/>
                <a:latin typeface="Consolas" panose="020B0609020204030204" pitchFamily="49" charset="0"/>
              </a:rPr>
              <a:t>&gt;</a:t>
            </a:r>
            <a:r>
              <a:rPr lang="en-US" sz="1600" b="0">
                <a:solidFill>
                  <a:srgbClr val="CCCCCC"/>
                </a:solidFill>
                <a:effectLst/>
                <a:latin typeface="Consolas" panose="020B0609020204030204" pitchFamily="49" charset="0"/>
              </a:rPr>
              <a:t>You clicked </a:t>
            </a:r>
            <a:r>
              <a:rPr lang="en-US" sz="1600" b="0">
                <a:solidFill>
                  <a:srgbClr val="569CD6"/>
                </a:solidFill>
                <a:effectLst/>
                <a:latin typeface="Consolas" panose="020B0609020204030204" pitchFamily="49" charset="0"/>
              </a:rPr>
              <a:t>{</a:t>
            </a:r>
            <a:r>
              <a:rPr lang="en-US" sz="1600" b="0">
                <a:solidFill>
                  <a:srgbClr val="4FC1FF"/>
                </a:solidFill>
                <a:effectLst/>
                <a:latin typeface="Consolas" panose="020B0609020204030204" pitchFamily="49" charset="0"/>
              </a:rPr>
              <a:t>count</a:t>
            </a:r>
            <a:r>
              <a:rPr lang="en-US" sz="1600" b="0">
                <a:solidFill>
                  <a:srgbClr val="569CD6"/>
                </a:solidFill>
                <a:effectLst/>
                <a:latin typeface="Consolas" panose="020B0609020204030204" pitchFamily="49" charset="0"/>
              </a:rPr>
              <a:t>}</a:t>
            </a:r>
            <a:r>
              <a:rPr lang="en-US" sz="1600" b="0">
                <a:solidFill>
                  <a:srgbClr val="CCCCCC"/>
                </a:solidFill>
                <a:effectLst/>
                <a:latin typeface="Consolas" panose="020B0609020204030204" pitchFamily="49" charset="0"/>
              </a:rPr>
              <a:t> times</a:t>
            </a:r>
            <a:r>
              <a:rPr lang="en-US" sz="1600" b="0">
                <a:solidFill>
                  <a:srgbClr val="808080"/>
                </a:solidFill>
                <a:effectLst/>
                <a:latin typeface="Consolas" panose="020B0609020204030204" pitchFamily="49" charset="0"/>
              </a:rPr>
              <a:t>&lt;/</a:t>
            </a:r>
            <a:r>
              <a:rPr lang="en-US" sz="1600" b="0">
                <a:solidFill>
                  <a:srgbClr val="569CD6"/>
                </a:solidFill>
                <a:effectLst/>
                <a:latin typeface="Consolas" panose="020B0609020204030204" pitchFamily="49" charset="0"/>
              </a:rPr>
              <a:t>p</a:t>
            </a:r>
            <a:r>
              <a:rPr lang="en-US" sz="1600" b="0">
                <a:solidFill>
                  <a:srgbClr val="808080"/>
                </a:solidFill>
                <a:effectLst/>
                <a:latin typeface="Consolas" panose="020B0609020204030204" pitchFamily="49" charset="0"/>
              </a:rPr>
              <a:t>&gt;</a:t>
            </a:r>
            <a:endParaRPr lang="en-US" sz="1600" b="0">
              <a:solidFill>
                <a:srgbClr val="CCCCCC"/>
              </a:solidFill>
              <a:effectLst/>
              <a:latin typeface="Consolas" panose="020B0609020204030204" pitchFamily="49" charset="0"/>
            </a:endParaRPr>
          </a:p>
          <a:p>
            <a:r>
              <a:rPr lang="en-US" sz="1600" b="0">
                <a:solidFill>
                  <a:srgbClr val="CCCCCC"/>
                </a:solidFill>
                <a:effectLst/>
                <a:latin typeface="Consolas" panose="020B0609020204030204" pitchFamily="49" charset="0"/>
              </a:rPr>
              <a:t>      </a:t>
            </a:r>
            <a:r>
              <a:rPr lang="en-US" sz="1600" b="0">
                <a:solidFill>
                  <a:srgbClr val="808080"/>
                </a:solidFill>
                <a:effectLst/>
                <a:latin typeface="Consolas" panose="020B0609020204030204" pitchFamily="49" charset="0"/>
              </a:rPr>
              <a:t>&lt;</a:t>
            </a:r>
            <a:r>
              <a:rPr lang="en-US" sz="1600" b="0">
                <a:solidFill>
                  <a:srgbClr val="569CD6"/>
                </a:solidFill>
                <a:effectLst/>
                <a:latin typeface="Consolas" panose="020B0609020204030204" pitchFamily="49" charset="0"/>
              </a:rPr>
              <a:t>button</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onClick</a:t>
            </a:r>
            <a:r>
              <a:rPr lang="en-US" sz="1600" b="0">
                <a:solidFill>
                  <a:srgbClr val="D4D4D4"/>
                </a:solidFill>
                <a:effectLst/>
                <a:latin typeface="Consolas" panose="020B0609020204030204" pitchFamily="49" charset="0"/>
              </a:rPr>
              <a:t>=</a:t>
            </a:r>
            <a:r>
              <a:rPr lang="en-US" sz="1600" b="0">
                <a:solidFill>
                  <a:srgbClr val="569CD6"/>
                </a:solidFill>
                <a:effectLst/>
                <a:latin typeface="Consolas" panose="020B0609020204030204" pitchFamily="49" charset="0"/>
              </a:rPr>
              <a:t>{</a:t>
            </a:r>
            <a:r>
              <a:rPr lang="en-US" sz="1600" b="0">
                <a:solidFill>
                  <a:srgbClr val="D4D4D4"/>
                </a:solidFill>
                <a:effectLst/>
                <a:latin typeface="Consolas" panose="020B0609020204030204" pitchFamily="49" charset="0"/>
              </a:rPr>
              <a:t>() </a:t>
            </a:r>
            <a:r>
              <a:rPr lang="en-US" sz="1600" b="0">
                <a:solidFill>
                  <a:srgbClr val="569CD6"/>
                </a:solidFill>
                <a:effectLst/>
                <a:latin typeface="Consolas" panose="020B0609020204030204" pitchFamily="49" charset="0"/>
              </a:rPr>
              <a:t>=&gt;</a:t>
            </a:r>
            <a:r>
              <a:rPr lang="en-US" sz="1600" b="0">
                <a:solidFill>
                  <a:srgbClr val="D4D4D4"/>
                </a:solidFill>
                <a:effectLst/>
                <a:latin typeface="Consolas" panose="020B0609020204030204" pitchFamily="49" charset="0"/>
              </a:rPr>
              <a:t> </a:t>
            </a:r>
            <a:r>
              <a:rPr lang="en-US" sz="1600" b="0">
                <a:solidFill>
                  <a:srgbClr val="DCDCAA"/>
                </a:solidFill>
                <a:effectLst/>
                <a:latin typeface="Consolas" panose="020B0609020204030204" pitchFamily="49" charset="0"/>
              </a:rPr>
              <a:t>setCount</a:t>
            </a:r>
            <a:r>
              <a:rPr lang="en-US" sz="1600" b="0">
                <a:solidFill>
                  <a:srgbClr val="D4D4D4"/>
                </a:solidFill>
                <a:effectLst/>
                <a:latin typeface="Consolas" panose="020B0609020204030204" pitchFamily="49" charset="0"/>
              </a:rPr>
              <a:t>(</a:t>
            </a:r>
            <a:r>
              <a:rPr lang="en-US" sz="1600" b="0">
                <a:solidFill>
                  <a:srgbClr val="4FC1FF"/>
                </a:solidFill>
                <a:effectLst/>
                <a:latin typeface="Consolas" panose="020B0609020204030204" pitchFamily="49" charset="0"/>
              </a:rPr>
              <a:t>count</a:t>
            </a:r>
            <a:r>
              <a:rPr lang="en-US" sz="1600" b="0">
                <a:solidFill>
                  <a:srgbClr val="D4D4D4"/>
                </a:solidFill>
                <a:effectLst/>
                <a:latin typeface="Consolas" panose="020B0609020204030204" pitchFamily="49" charset="0"/>
              </a:rPr>
              <a:t> + </a:t>
            </a:r>
            <a:r>
              <a:rPr lang="en-US" sz="1600" b="0">
                <a:solidFill>
                  <a:srgbClr val="B5CEA8"/>
                </a:solidFill>
                <a:effectLst/>
                <a:latin typeface="Consolas" panose="020B0609020204030204" pitchFamily="49" charset="0"/>
              </a:rPr>
              <a:t>1</a:t>
            </a:r>
            <a:r>
              <a:rPr lang="en-US" sz="1600" b="0">
                <a:solidFill>
                  <a:srgbClr val="D4D4D4"/>
                </a:solidFill>
                <a:effectLst/>
                <a:latin typeface="Consolas" panose="020B0609020204030204" pitchFamily="49" charset="0"/>
              </a:rPr>
              <a:t>)</a:t>
            </a:r>
            <a:r>
              <a:rPr lang="en-US" sz="1600" b="0">
                <a:solidFill>
                  <a:srgbClr val="569CD6"/>
                </a:solidFill>
                <a:effectLst/>
                <a:latin typeface="Consolas" panose="020B0609020204030204" pitchFamily="49" charset="0"/>
              </a:rPr>
              <a:t>}</a:t>
            </a:r>
            <a:r>
              <a:rPr lang="en-US" sz="1600" b="0">
                <a:solidFill>
                  <a:srgbClr val="808080"/>
                </a:solidFill>
                <a:effectLst/>
                <a:latin typeface="Consolas" panose="020B0609020204030204" pitchFamily="49" charset="0"/>
              </a:rPr>
              <a:t>&gt;</a:t>
            </a:r>
            <a:endParaRPr lang="en-US" sz="1600" b="0">
              <a:solidFill>
                <a:srgbClr val="CCCCCC"/>
              </a:solidFill>
              <a:effectLst/>
              <a:latin typeface="Consolas" panose="020B0609020204030204" pitchFamily="49" charset="0"/>
            </a:endParaRPr>
          </a:p>
          <a:p>
            <a:r>
              <a:rPr lang="en-US" sz="1600" b="0">
                <a:solidFill>
                  <a:srgbClr val="CCCCCC"/>
                </a:solidFill>
                <a:effectLst/>
                <a:latin typeface="Consolas" panose="020B0609020204030204" pitchFamily="49" charset="0"/>
              </a:rPr>
              <a:t>        Click me</a:t>
            </a:r>
          </a:p>
          <a:p>
            <a:r>
              <a:rPr lang="en-US" sz="1600" b="0">
                <a:solidFill>
                  <a:srgbClr val="CCCCCC"/>
                </a:solidFill>
                <a:effectLst/>
                <a:latin typeface="Consolas" panose="020B0609020204030204" pitchFamily="49" charset="0"/>
              </a:rPr>
              <a:t>      </a:t>
            </a:r>
            <a:r>
              <a:rPr lang="en-US" sz="1600" b="0">
                <a:solidFill>
                  <a:srgbClr val="808080"/>
                </a:solidFill>
                <a:effectLst/>
                <a:latin typeface="Consolas" panose="020B0609020204030204" pitchFamily="49" charset="0"/>
              </a:rPr>
              <a:t>&lt;/</a:t>
            </a:r>
            <a:r>
              <a:rPr lang="en-US" sz="1600" b="0">
                <a:solidFill>
                  <a:srgbClr val="569CD6"/>
                </a:solidFill>
                <a:effectLst/>
                <a:latin typeface="Consolas" panose="020B0609020204030204" pitchFamily="49" charset="0"/>
              </a:rPr>
              <a:t>button</a:t>
            </a:r>
            <a:r>
              <a:rPr lang="en-US" sz="1600" b="0">
                <a:solidFill>
                  <a:srgbClr val="808080"/>
                </a:solidFill>
                <a:effectLst/>
                <a:latin typeface="Consolas" panose="020B0609020204030204" pitchFamily="49" charset="0"/>
              </a:rPr>
              <a:t>&gt;</a:t>
            </a:r>
            <a:endParaRPr lang="en-US" sz="1600" b="0">
              <a:solidFill>
                <a:srgbClr val="CCCCCC"/>
              </a:solidFill>
              <a:effectLst/>
              <a:latin typeface="Consolas" panose="020B0609020204030204" pitchFamily="49" charset="0"/>
            </a:endParaRPr>
          </a:p>
          <a:p>
            <a:r>
              <a:rPr lang="en-US" sz="1600" b="0">
                <a:solidFill>
                  <a:srgbClr val="CCCCCC"/>
                </a:solidFill>
                <a:effectLst/>
                <a:latin typeface="Consolas" panose="020B0609020204030204" pitchFamily="49" charset="0"/>
              </a:rPr>
              <a:t>    </a:t>
            </a:r>
            <a:r>
              <a:rPr lang="en-US" sz="1600" b="0">
                <a:solidFill>
                  <a:srgbClr val="808080"/>
                </a:solidFill>
                <a:effectLst/>
                <a:latin typeface="Consolas" panose="020B0609020204030204" pitchFamily="49" charset="0"/>
              </a:rPr>
              <a:t>&lt;/</a:t>
            </a:r>
            <a:r>
              <a:rPr lang="en-US" sz="1600" b="0">
                <a:solidFill>
                  <a:srgbClr val="569CD6"/>
                </a:solidFill>
                <a:effectLst/>
                <a:latin typeface="Consolas" panose="020B0609020204030204" pitchFamily="49" charset="0"/>
              </a:rPr>
              <a:t>div</a:t>
            </a:r>
            <a:r>
              <a:rPr lang="en-US" sz="1600" b="0">
                <a:solidFill>
                  <a:srgbClr val="808080"/>
                </a:solidFill>
                <a:effectLst/>
                <a:latin typeface="Consolas" panose="020B0609020204030204" pitchFamily="49" charset="0"/>
              </a:rPr>
              <a:t>&gt;</a:t>
            </a:r>
            <a:endParaRPr lang="en-US" sz="1600" b="0">
              <a:solidFill>
                <a:srgbClr val="CCCCCC"/>
              </a:solidFill>
              <a:effectLst/>
              <a:latin typeface="Consolas" panose="020B0609020204030204" pitchFamily="49" charset="0"/>
            </a:endParaRPr>
          </a:p>
          <a:p>
            <a:r>
              <a:rPr lang="en-US" sz="1600" b="0">
                <a:solidFill>
                  <a:srgbClr val="CCCCCC"/>
                </a:solidFill>
                <a:effectLst/>
                <a:latin typeface="Consolas" panose="020B0609020204030204" pitchFamily="49" charset="0"/>
              </a:rPr>
              <a:t>  );</a:t>
            </a:r>
          </a:p>
          <a:p>
            <a:r>
              <a:rPr lang="en-US" sz="1600" b="0">
                <a:solidFill>
                  <a:srgbClr val="CCCCCC"/>
                </a:solidFill>
                <a:effectLst/>
                <a:latin typeface="Consolas" panose="020B0609020204030204" pitchFamily="49" charset="0"/>
              </a:rPr>
              <a:t>}</a:t>
            </a:r>
          </a:p>
          <a:p>
            <a:br>
              <a:rPr lang="en-US" sz="1600" b="0">
                <a:solidFill>
                  <a:srgbClr val="CCCCCC"/>
                </a:solidFill>
                <a:effectLst/>
                <a:latin typeface="Consolas" panose="020B0609020204030204" pitchFamily="49" charset="0"/>
              </a:rPr>
            </a:br>
            <a:r>
              <a:rPr lang="en-US" sz="1600" b="0">
                <a:solidFill>
                  <a:srgbClr val="C586C0"/>
                </a:solidFill>
                <a:effectLst/>
                <a:latin typeface="Consolas" panose="020B0609020204030204" pitchFamily="49" charset="0"/>
              </a:rPr>
              <a:t>export</a:t>
            </a:r>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default</a:t>
            </a:r>
            <a:r>
              <a:rPr lang="en-US" sz="1600" b="0">
                <a:solidFill>
                  <a:srgbClr val="CCCCCC"/>
                </a:solidFill>
                <a:effectLst/>
                <a:latin typeface="Consolas" panose="020B0609020204030204" pitchFamily="49" charset="0"/>
              </a:rPr>
              <a:t> </a:t>
            </a:r>
            <a:r>
              <a:rPr lang="en-US" sz="1600" b="0">
                <a:solidFill>
                  <a:srgbClr val="DCDCAA"/>
                </a:solidFill>
                <a:effectLst/>
                <a:latin typeface="Consolas" panose="020B0609020204030204" pitchFamily="49" charset="0"/>
              </a:rPr>
              <a:t>Counter</a:t>
            </a:r>
            <a:r>
              <a:rPr lang="en-US" sz="1600" b="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2371942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1A6AF-BCCB-4B6B-813D-3151E35DAF0E}"/>
              </a:ext>
            </a:extLst>
          </p:cNvPr>
          <p:cNvSpPr>
            <a:spLocks noGrp="1"/>
          </p:cNvSpPr>
          <p:nvPr>
            <p:ph type="title"/>
          </p:nvPr>
        </p:nvSpPr>
        <p:spPr/>
        <p:txBody>
          <a:bodyPr/>
          <a:lstStyle/>
          <a:p>
            <a:r>
              <a:rPr lang="en-US"/>
              <a:t>Component Conventions</a:t>
            </a:r>
          </a:p>
        </p:txBody>
      </p:sp>
      <p:sp>
        <p:nvSpPr>
          <p:cNvPr id="3" name="Text Placeholder 2">
            <a:extLst>
              <a:ext uri="{FF2B5EF4-FFF2-40B4-BE49-F238E27FC236}">
                <a16:creationId xmlns:a16="http://schemas.microsoft.com/office/drawing/2014/main" id="{D6201834-4D6A-48A3-ACB6-8A418700F5A4}"/>
              </a:ext>
            </a:extLst>
          </p:cNvPr>
          <p:cNvSpPr>
            <a:spLocks noGrp="1"/>
          </p:cNvSpPr>
          <p:nvPr>
            <p:ph type="body" idx="1"/>
          </p:nvPr>
        </p:nvSpPr>
        <p:spPr/>
        <p:txBody>
          <a:bodyPr/>
          <a:lstStyle/>
          <a:p>
            <a:pPr marL="344488" lvl="0" indent="-344488" algn="l" rtl="0">
              <a:lnSpc>
                <a:spcPct val="130000"/>
              </a:lnSpc>
              <a:spcBef>
                <a:spcPts val="0"/>
              </a:spcBef>
              <a:spcAft>
                <a:spcPts val="0"/>
              </a:spcAft>
              <a:buClr>
                <a:srgbClr val="892912"/>
              </a:buClr>
              <a:buSzPts val="1680"/>
              <a:buFont typeface="Merriweather Sans"/>
              <a:buChar char="◆"/>
            </a:pPr>
            <a:r>
              <a:rPr lang="en-US"/>
              <a:t>User-defined component names must always start with a capital letter</a:t>
            </a:r>
          </a:p>
          <a:p>
            <a:pPr marL="685800" lvl="1" indent="-341313" algn="l" rtl="0">
              <a:lnSpc>
                <a:spcPct val="130000"/>
              </a:lnSpc>
              <a:spcBef>
                <a:spcPts val="500"/>
              </a:spcBef>
              <a:spcAft>
                <a:spcPts val="0"/>
              </a:spcAft>
              <a:buSzPts val="1920"/>
              <a:buChar char="▪"/>
            </a:pPr>
            <a:r>
              <a:rPr lang="en-US"/>
              <a:t>These compile to React.createElement(. . .)</a:t>
            </a:r>
          </a:p>
          <a:p>
            <a:pPr marL="685800" lvl="1" indent="-341313" algn="l" rtl="0">
              <a:lnSpc>
                <a:spcPct val="130000"/>
              </a:lnSpc>
              <a:spcBef>
                <a:spcPts val="500"/>
              </a:spcBef>
              <a:spcAft>
                <a:spcPts val="0"/>
              </a:spcAft>
              <a:buSzPts val="1920"/>
              <a:buChar char="▪"/>
            </a:pPr>
            <a:r>
              <a:rPr lang="en-US"/>
              <a:t>HeaderComponent, FooterComponent ….)</a:t>
            </a:r>
          </a:p>
          <a:p>
            <a:pPr marL="344488" lvl="0" indent="-344488" algn="l" rtl="0">
              <a:lnSpc>
                <a:spcPct val="130000"/>
              </a:lnSpc>
              <a:spcBef>
                <a:spcPts val="1000"/>
              </a:spcBef>
              <a:spcAft>
                <a:spcPts val="0"/>
              </a:spcAft>
              <a:buClr>
                <a:srgbClr val="892912"/>
              </a:buClr>
              <a:buSzPts val="1680"/>
              <a:buFont typeface="Merriweather Sans"/>
              <a:buChar char="◆"/>
            </a:pPr>
            <a:r>
              <a:rPr lang="en-US"/>
              <a:t>Tags starting with lowercase letters are treated as DOM tags</a:t>
            </a:r>
          </a:p>
          <a:p>
            <a:pPr marL="685800" lvl="1" indent="-341313" algn="l" rtl="0">
              <a:lnSpc>
                <a:spcPct val="130000"/>
              </a:lnSpc>
              <a:spcBef>
                <a:spcPts val="500"/>
              </a:spcBef>
              <a:spcAft>
                <a:spcPts val="0"/>
              </a:spcAft>
              <a:buSzPts val="1920"/>
              <a:buChar char="▪"/>
            </a:pPr>
            <a:r>
              <a:rPr lang="en-US"/>
              <a:t>Built-in components</a:t>
            </a:r>
          </a:p>
          <a:p>
            <a:endParaRPr lang="en-US"/>
          </a:p>
        </p:txBody>
      </p:sp>
      <p:sp>
        <p:nvSpPr>
          <p:cNvPr id="4" name="Slide Number Placeholder 3">
            <a:extLst>
              <a:ext uri="{FF2B5EF4-FFF2-40B4-BE49-F238E27FC236}">
                <a16:creationId xmlns:a16="http://schemas.microsoft.com/office/drawing/2014/main" id="{0A319916-6627-4881-B06F-77B816E0C2B1}"/>
              </a:ext>
            </a:extLst>
          </p:cNvPr>
          <p:cNvSpPr>
            <a:spLocks noGrp="1"/>
          </p:cNvSpPr>
          <p:nvPr>
            <p:ph type="sldNum" idx="12"/>
          </p:nvPr>
        </p:nvSpPr>
        <p:spPr/>
        <p:txBody>
          <a:bodyPr/>
          <a:lstStyle/>
          <a:p>
            <a:fld id="{00000000-1234-1234-1234-123412341234}" type="slidenum">
              <a:rPr lang="en-US" smtClean="0"/>
              <a:pPr/>
              <a:t>16</a:t>
            </a:fld>
            <a:endParaRPr lang="en-US"/>
          </a:p>
        </p:txBody>
      </p:sp>
    </p:spTree>
    <p:extLst>
      <p:ext uri="{BB962C8B-B14F-4D97-AF65-F5344CB8AC3E}">
        <p14:creationId xmlns:p14="http://schemas.microsoft.com/office/powerpoint/2010/main" val="2649265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15306-265D-45AB-A212-23690C7CA436}"/>
              </a:ext>
            </a:extLst>
          </p:cNvPr>
          <p:cNvSpPr>
            <a:spLocks noGrp="1"/>
          </p:cNvSpPr>
          <p:nvPr>
            <p:ph type="title"/>
          </p:nvPr>
        </p:nvSpPr>
        <p:spPr/>
        <p:txBody>
          <a:bodyPr/>
          <a:lstStyle/>
          <a:p>
            <a:r>
              <a:rPr lang="en-US"/>
              <a:t>Higher-Order Components</a:t>
            </a:r>
          </a:p>
        </p:txBody>
      </p:sp>
      <p:sp>
        <p:nvSpPr>
          <p:cNvPr id="3" name="Text Placeholder 2">
            <a:extLst>
              <a:ext uri="{FF2B5EF4-FFF2-40B4-BE49-F238E27FC236}">
                <a16:creationId xmlns:a16="http://schemas.microsoft.com/office/drawing/2014/main" id="{05E65504-60C1-4D10-8ED5-99127435D28B}"/>
              </a:ext>
            </a:extLst>
          </p:cNvPr>
          <p:cNvSpPr>
            <a:spLocks noGrp="1"/>
          </p:cNvSpPr>
          <p:nvPr>
            <p:ph type="body" idx="1"/>
          </p:nvPr>
        </p:nvSpPr>
        <p:spPr/>
        <p:txBody>
          <a:bodyPr/>
          <a:lstStyle/>
          <a:p>
            <a:pPr algn="just"/>
            <a:r>
              <a:rPr lang="en-US"/>
              <a:t>A Higher-Order Component (HOC) allow reuse component logic, which can help keep your components small and focused. </a:t>
            </a:r>
          </a:p>
          <a:p>
            <a:pPr algn="just"/>
            <a:r>
              <a:rPr lang="en-US"/>
              <a:t>They can be used to modify props, change rendering, abstract state, and wrap components for context or theme.</a:t>
            </a:r>
          </a:p>
        </p:txBody>
      </p:sp>
      <p:sp>
        <p:nvSpPr>
          <p:cNvPr id="4" name="Slide Number Placeholder 3">
            <a:extLst>
              <a:ext uri="{FF2B5EF4-FFF2-40B4-BE49-F238E27FC236}">
                <a16:creationId xmlns:a16="http://schemas.microsoft.com/office/drawing/2014/main" id="{BB66A9B3-428A-469F-ADDA-1C945E37791B}"/>
              </a:ext>
            </a:extLst>
          </p:cNvPr>
          <p:cNvSpPr>
            <a:spLocks noGrp="1"/>
          </p:cNvSpPr>
          <p:nvPr>
            <p:ph type="sldNum" idx="12"/>
          </p:nvPr>
        </p:nvSpPr>
        <p:spPr/>
        <p:txBody>
          <a:bodyPr/>
          <a:lstStyle/>
          <a:p>
            <a:fld id="{00000000-1234-1234-1234-123412341234}" type="slidenum">
              <a:rPr lang="en-US" smtClean="0"/>
              <a:pPr/>
              <a:t>17</a:t>
            </a:fld>
            <a:endParaRPr lang="en-US"/>
          </a:p>
        </p:txBody>
      </p:sp>
    </p:spTree>
    <p:extLst>
      <p:ext uri="{BB962C8B-B14F-4D97-AF65-F5344CB8AC3E}">
        <p14:creationId xmlns:p14="http://schemas.microsoft.com/office/powerpoint/2010/main" val="353847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DEEA1-EBA9-4DE0-B7E7-0F2613FEE462}"/>
              </a:ext>
            </a:extLst>
          </p:cNvPr>
          <p:cNvSpPr>
            <a:spLocks noGrp="1"/>
          </p:cNvSpPr>
          <p:nvPr>
            <p:ph type="title"/>
          </p:nvPr>
        </p:nvSpPr>
        <p:spPr/>
        <p:txBody>
          <a:bodyPr/>
          <a:lstStyle/>
          <a:p>
            <a:r>
              <a:rPr lang="en-US"/>
              <a:t>Higher-Order Components – cont’d</a:t>
            </a:r>
          </a:p>
        </p:txBody>
      </p:sp>
      <p:sp>
        <p:nvSpPr>
          <p:cNvPr id="3" name="Text Placeholder 2">
            <a:extLst>
              <a:ext uri="{FF2B5EF4-FFF2-40B4-BE49-F238E27FC236}">
                <a16:creationId xmlns:a16="http://schemas.microsoft.com/office/drawing/2014/main" id="{43A9E6A8-0EB6-4D72-9C58-D624D52DA3E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AFA1745-2F2A-4119-8A33-AA09F4912AB5}"/>
              </a:ext>
            </a:extLst>
          </p:cNvPr>
          <p:cNvSpPr>
            <a:spLocks noGrp="1"/>
          </p:cNvSpPr>
          <p:nvPr>
            <p:ph type="sldNum" idx="12"/>
          </p:nvPr>
        </p:nvSpPr>
        <p:spPr/>
        <p:txBody>
          <a:bodyPr/>
          <a:lstStyle/>
          <a:p>
            <a:fld id="{00000000-1234-1234-1234-123412341234}" type="slidenum">
              <a:rPr lang="en-US" smtClean="0"/>
              <a:pPr/>
              <a:t>18</a:t>
            </a:fld>
            <a:endParaRPr lang="en-US"/>
          </a:p>
        </p:txBody>
      </p:sp>
      <p:sp>
        <p:nvSpPr>
          <p:cNvPr id="6" name="TextBox 5">
            <a:extLst>
              <a:ext uri="{FF2B5EF4-FFF2-40B4-BE49-F238E27FC236}">
                <a16:creationId xmlns:a16="http://schemas.microsoft.com/office/drawing/2014/main" id="{C5D9A815-079D-4AF1-946F-EDD6D6C9FCA5}"/>
              </a:ext>
            </a:extLst>
          </p:cNvPr>
          <p:cNvSpPr txBox="1"/>
          <p:nvPr/>
        </p:nvSpPr>
        <p:spPr>
          <a:xfrm>
            <a:off x="838200" y="1535811"/>
            <a:ext cx="9411118" cy="3108543"/>
          </a:xfrm>
          <a:prstGeom prst="rect">
            <a:avLst/>
          </a:prstGeom>
          <a:solidFill>
            <a:schemeClr val="tx1"/>
          </a:solidFill>
        </p:spPr>
        <p:txBody>
          <a:bodyPr wrap="square">
            <a:spAutoFit/>
          </a:bodyPr>
          <a:lstStyle/>
          <a:p>
            <a:r>
              <a:rPr lang="en-US" b="0">
                <a:solidFill>
                  <a:srgbClr val="6A9955"/>
                </a:solidFill>
                <a:effectLst/>
                <a:latin typeface="Consolas" panose="020B0609020204030204" pitchFamily="49" charset="0"/>
              </a:rPr>
              <a:t>// Higher Order Component</a:t>
            </a:r>
            <a:endParaRPr lang="en-US" b="0">
              <a:solidFill>
                <a:srgbClr val="CCCCCC"/>
              </a:solidFill>
              <a:effectLst/>
              <a:latin typeface="Consolas" panose="020B0609020204030204" pitchFamily="49" charset="0"/>
            </a:endParaRPr>
          </a:p>
          <a:p>
            <a:r>
              <a:rPr lang="en-US" b="0">
                <a:solidFill>
                  <a:srgbClr val="569CD6"/>
                </a:solidFill>
                <a:effectLst/>
                <a:latin typeface="Consolas" panose="020B0609020204030204" pitchFamily="49" charset="0"/>
              </a:rPr>
              <a:t>function</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withExtraProp</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WrappedComponent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return</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function</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EnhancedComponent</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props</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return</a:t>
            </a:r>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WrappedComponent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a:t>
            </a:r>
            <a:r>
              <a:rPr lang="en-US" b="0">
                <a:solidFill>
                  <a:srgbClr val="D4D4D4"/>
                </a:solidFill>
                <a:effectLst/>
                <a:latin typeface="Consolas" panose="020B0609020204030204" pitchFamily="49" charset="0"/>
              </a:rPr>
              <a:t>...</a:t>
            </a:r>
            <a:r>
              <a:rPr lang="en-US" b="0">
                <a:solidFill>
                  <a:srgbClr val="9CDCFE"/>
                </a:solidFill>
                <a:effectLst/>
                <a:latin typeface="Consolas" panose="020B0609020204030204" pitchFamily="49" charset="0"/>
              </a:rPr>
              <a:t>props</a:t>
            </a:r>
            <a:r>
              <a:rPr lang="en-US" b="0">
                <a:solidFill>
                  <a:srgbClr val="569CD6"/>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extraProp</a:t>
            </a:r>
            <a:r>
              <a:rPr lang="en-US" b="0">
                <a:solidFill>
                  <a:srgbClr val="D4D4D4"/>
                </a:solidFill>
                <a:effectLst/>
                <a:latin typeface="Consolas" panose="020B0609020204030204" pitchFamily="49" charset="0"/>
              </a:rPr>
              <a:t>=</a:t>
            </a:r>
            <a:r>
              <a:rPr lang="en-US" b="0">
                <a:solidFill>
                  <a:srgbClr val="CE9178"/>
                </a:solidFill>
                <a:effectLst/>
                <a:latin typeface="Consolas" panose="020B0609020204030204" pitchFamily="49" charset="0"/>
              </a:rPr>
              <a:t>"I am an extra prop!"</a:t>
            </a:r>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/&gt;</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6A9955"/>
                </a:solidFill>
                <a:effectLst/>
                <a:latin typeface="Consolas" panose="020B0609020204030204" pitchFamily="49" charset="0"/>
              </a:rPr>
              <a:t>// Regular Component</a:t>
            </a:r>
            <a:endParaRPr lang="en-US" b="0">
              <a:solidFill>
                <a:srgbClr val="CCCCCC"/>
              </a:solidFill>
              <a:effectLst/>
              <a:latin typeface="Consolas" panose="020B0609020204030204" pitchFamily="49" charset="0"/>
            </a:endParaRPr>
          </a:p>
          <a:p>
            <a:r>
              <a:rPr lang="en-US" b="0">
                <a:solidFill>
                  <a:srgbClr val="569CD6"/>
                </a:solidFill>
                <a:effectLst/>
                <a:latin typeface="Consolas" panose="020B0609020204030204" pitchFamily="49" charset="0"/>
              </a:rPr>
              <a:t>function</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MyComponent</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props</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return</a:t>
            </a:r>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div</a:t>
            </a:r>
            <a:r>
              <a:rPr lang="en-US" b="0">
                <a:solidFill>
                  <a:srgbClr val="808080"/>
                </a:solidFill>
                <a:effectLst/>
                <a:latin typeface="Consolas" panose="020B0609020204030204" pitchFamily="49" charset="0"/>
              </a:rPr>
              <a:t>&gt;</a:t>
            </a:r>
            <a:r>
              <a:rPr lang="en-US" b="0">
                <a:solidFill>
                  <a:srgbClr val="569CD6"/>
                </a:solidFill>
                <a:effectLst/>
                <a:latin typeface="Consolas" panose="020B0609020204030204" pitchFamily="49" charset="0"/>
              </a:rPr>
              <a:t>{</a:t>
            </a:r>
            <a:r>
              <a:rPr lang="en-US" b="0">
                <a:solidFill>
                  <a:srgbClr val="9CDCFE"/>
                </a:solidFill>
                <a:effectLst/>
                <a:latin typeface="Consolas" panose="020B0609020204030204" pitchFamily="49" charset="0"/>
              </a:rPr>
              <a:t>props</a:t>
            </a:r>
            <a:r>
              <a:rPr lang="en-US" b="0">
                <a:solidFill>
                  <a:srgbClr val="D4D4D4"/>
                </a:solidFill>
                <a:effectLst/>
                <a:latin typeface="Consolas" panose="020B0609020204030204" pitchFamily="49" charset="0"/>
              </a:rPr>
              <a:t>.</a:t>
            </a:r>
            <a:r>
              <a:rPr lang="en-US" b="0">
                <a:solidFill>
                  <a:srgbClr val="9CDCFE"/>
                </a:solidFill>
                <a:effectLst/>
                <a:latin typeface="Consolas" panose="020B0609020204030204" pitchFamily="49" charset="0"/>
              </a:rPr>
              <a:t>extraProp</a:t>
            </a:r>
            <a:r>
              <a:rPr lang="en-US" b="0">
                <a:solidFill>
                  <a:srgbClr val="569CD6"/>
                </a:solidFill>
                <a:effectLst/>
                <a:latin typeface="Consolas" panose="020B0609020204030204" pitchFamily="49" charset="0"/>
              </a:rPr>
              <a:t>}</a:t>
            </a: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div</a:t>
            </a:r>
            <a:r>
              <a:rPr lang="en-US" b="0">
                <a:solidFill>
                  <a:srgbClr val="808080"/>
                </a:solidFill>
                <a:effectLst/>
                <a:latin typeface="Consolas" panose="020B0609020204030204" pitchFamily="49" charset="0"/>
              </a:rPr>
              <a:t>&gt;</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6A9955"/>
                </a:solidFill>
                <a:effectLst/>
                <a:latin typeface="Consolas" panose="020B0609020204030204" pitchFamily="49" charset="0"/>
              </a:rPr>
              <a:t>// Enhanced Component with HOC</a:t>
            </a:r>
            <a:endParaRPr lang="en-US" b="0">
              <a:solidFill>
                <a:srgbClr val="CCCCCC"/>
              </a:solidFill>
              <a:effectLst/>
              <a:latin typeface="Consolas" panose="020B0609020204030204" pitchFamily="49" charset="0"/>
            </a:endParaRPr>
          </a:p>
          <a:p>
            <a:r>
              <a:rPr lang="en-US" b="0">
                <a:solidFill>
                  <a:srgbClr val="569CD6"/>
                </a:solidFill>
                <a:effectLst/>
                <a:latin typeface="Consolas" panose="020B0609020204030204" pitchFamily="49" charset="0"/>
              </a:rPr>
              <a:t>const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EnhancedComponent</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withExtraProp</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MyComponent</a:t>
            </a:r>
            <a:r>
              <a:rPr lang="en-US" b="0">
                <a:solidFill>
                  <a:srgbClr val="CCCCCC"/>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8F0A8DFA-AED4-454F-8522-E8C24ED66AC6}"/>
              </a:ext>
            </a:extLst>
          </p:cNvPr>
          <p:cNvSpPr txBox="1"/>
          <p:nvPr/>
        </p:nvSpPr>
        <p:spPr>
          <a:xfrm>
            <a:off x="838200" y="4940529"/>
            <a:ext cx="9411119" cy="523220"/>
          </a:xfrm>
          <a:prstGeom prst="rect">
            <a:avLst/>
          </a:prstGeom>
          <a:solidFill>
            <a:schemeClr val="tx1"/>
          </a:solidFill>
        </p:spPr>
        <p:txBody>
          <a:bodyPr wrap="square">
            <a:spAutoFit/>
          </a:bodyPr>
          <a:lstStyle/>
          <a:p>
            <a:r>
              <a:rPr lang="en-US" b="0">
                <a:solidFill>
                  <a:srgbClr val="6A9955"/>
                </a:solidFill>
                <a:effectLst/>
                <a:latin typeface="Consolas" panose="020B0609020204030204" pitchFamily="49" charset="0"/>
              </a:rPr>
              <a:t>// Usage</a:t>
            </a:r>
            <a:endParaRPr lang="en-US" b="0">
              <a:solidFill>
                <a:srgbClr val="CCCCCC"/>
              </a:solidFill>
              <a:effectLst/>
              <a:latin typeface="Consolas" panose="020B0609020204030204" pitchFamily="49" charset="0"/>
            </a:endParaRPr>
          </a:p>
          <a:p>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EnhancedComponent</a:t>
            </a:r>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/&gt;</a:t>
            </a:r>
            <a:r>
              <a:rPr lang="en-US" b="0">
                <a:solidFill>
                  <a:srgbClr val="CCCCCC"/>
                </a:solidFill>
                <a:effectLst/>
                <a:latin typeface="Consolas" panose="020B0609020204030204" pitchFamily="49" charset="0"/>
              </a:rPr>
              <a:t> </a:t>
            </a:r>
            <a:r>
              <a:rPr lang="en-US" b="0">
                <a:solidFill>
                  <a:srgbClr val="6A9955"/>
                </a:solidFill>
                <a:effectLst/>
                <a:latin typeface="Consolas" panose="020B0609020204030204" pitchFamily="49" charset="0"/>
              </a:rPr>
              <a:t>// Will render: &lt;div&gt;I am an extra prop!&lt;/div&gt;</a:t>
            </a:r>
            <a:endParaRPr lang="en-US" b="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267768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E08EE-0E77-4C27-90E3-7C3D8AF6E11B}"/>
              </a:ext>
            </a:extLst>
          </p:cNvPr>
          <p:cNvSpPr>
            <a:spLocks noGrp="1"/>
          </p:cNvSpPr>
          <p:nvPr>
            <p:ph type="title"/>
          </p:nvPr>
        </p:nvSpPr>
        <p:spPr/>
        <p:txBody>
          <a:bodyPr/>
          <a:lstStyle/>
          <a:p>
            <a:r>
              <a:rPr lang="en-US"/>
              <a:t>Component Composition</a:t>
            </a:r>
          </a:p>
        </p:txBody>
      </p:sp>
      <p:sp>
        <p:nvSpPr>
          <p:cNvPr id="3" name="Text Placeholder 2">
            <a:extLst>
              <a:ext uri="{FF2B5EF4-FFF2-40B4-BE49-F238E27FC236}">
                <a16:creationId xmlns:a16="http://schemas.microsoft.com/office/drawing/2014/main" id="{4DF076B3-4DE4-4922-BA75-DFC2DBAFD5B1}"/>
              </a:ext>
            </a:extLst>
          </p:cNvPr>
          <p:cNvSpPr>
            <a:spLocks noGrp="1"/>
          </p:cNvSpPr>
          <p:nvPr>
            <p:ph type="body" idx="1"/>
          </p:nvPr>
        </p:nvSpPr>
        <p:spPr/>
        <p:txBody>
          <a:bodyPr>
            <a:normAutofit/>
          </a:bodyPr>
          <a:lstStyle/>
          <a:p>
            <a:pPr algn="just"/>
            <a:r>
              <a:rPr lang="en-US"/>
              <a:t>It is a natural pattern of assembling complex UIs by piecing together components like Lego blocks. </a:t>
            </a:r>
          </a:p>
          <a:p>
            <a:pPr algn="just"/>
            <a:r>
              <a:rPr lang="en-US"/>
              <a:t>It involves building small and reusable components and combining them to create more complex user interfaces.</a:t>
            </a:r>
          </a:p>
          <a:p>
            <a:pPr algn="just"/>
            <a:r>
              <a:rPr lang="en-US"/>
              <a:t>Benefits of Component Composition: Reusability, Separation of Concerns, Testability.</a:t>
            </a:r>
          </a:p>
        </p:txBody>
      </p:sp>
      <p:sp>
        <p:nvSpPr>
          <p:cNvPr id="4" name="Slide Number Placeholder 3">
            <a:extLst>
              <a:ext uri="{FF2B5EF4-FFF2-40B4-BE49-F238E27FC236}">
                <a16:creationId xmlns:a16="http://schemas.microsoft.com/office/drawing/2014/main" id="{A5B0E581-3675-47B3-94BE-EAD84596E847}"/>
              </a:ext>
            </a:extLst>
          </p:cNvPr>
          <p:cNvSpPr>
            <a:spLocks noGrp="1"/>
          </p:cNvSpPr>
          <p:nvPr>
            <p:ph type="sldNum" idx="12"/>
          </p:nvPr>
        </p:nvSpPr>
        <p:spPr/>
        <p:txBody>
          <a:bodyPr/>
          <a:lstStyle/>
          <a:p>
            <a:fld id="{00000000-1234-1234-1234-123412341234}" type="slidenum">
              <a:rPr lang="en-US" smtClean="0"/>
              <a:pPr/>
              <a:t>19</a:t>
            </a:fld>
            <a:endParaRPr lang="en-US"/>
          </a:p>
        </p:txBody>
      </p:sp>
    </p:spTree>
    <p:extLst>
      <p:ext uri="{BB962C8B-B14F-4D97-AF65-F5344CB8AC3E}">
        <p14:creationId xmlns:p14="http://schemas.microsoft.com/office/powerpoint/2010/main" val="3004051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99" name="Google Shape;99;p2"/>
          <p:cNvSpPr txBox="1">
            <a:spLocks noGrp="1"/>
          </p:cNvSpPr>
          <p:nvPr>
            <p:ph type="body" idx="1"/>
          </p:nvPr>
        </p:nvSpPr>
        <p:spPr>
          <a:xfrm>
            <a:off x="714703" y="1424123"/>
            <a:ext cx="11066792" cy="4933134"/>
          </a:xfrm>
          <a:prstGeom prst="rect">
            <a:avLst/>
          </a:prstGeom>
          <a:noFill/>
          <a:ln>
            <a:noFill/>
          </a:ln>
        </p:spPr>
        <p:txBody>
          <a:bodyPr spcFirstLastPara="1" wrap="square" lIns="91425" tIns="45700" rIns="91425" bIns="45700" anchor="t" anchorCtr="0">
            <a:noAutofit/>
          </a:bodyPr>
          <a:lstStyle/>
          <a:p>
            <a:pPr marL="342900" lvl="0" indent="-342900" algn="l" rtl="0">
              <a:lnSpc>
                <a:spcPct val="120000"/>
              </a:lnSpc>
              <a:spcBef>
                <a:spcPts val="0"/>
              </a:spcBef>
              <a:spcAft>
                <a:spcPts val="0"/>
              </a:spcAft>
              <a:buClr>
                <a:srgbClr val="973735"/>
              </a:buClr>
              <a:buSzPts val="1400"/>
              <a:buFont typeface="Noto Sans Symbols"/>
              <a:buChar char="◆"/>
            </a:pPr>
            <a:r>
              <a:rPr lang="en-US"/>
              <a:t>Describe about Component</a:t>
            </a:r>
          </a:p>
          <a:p>
            <a:pPr marL="342900" lvl="0" indent="-342900" algn="l" rtl="0">
              <a:lnSpc>
                <a:spcPct val="120000"/>
              </a:lnSpc>
              <a:spcBef>
                <a:spcPts val="0"/>
              </a:spcBef>
              <a:spcAft>
                <a:spcPts val="0"/>
              </a:spcAft>
              <a:buClr>
                <a:srgbClr val="973735"/>
              </a:buClr>
              <a:buSzPts val="1400"/>
              <a:buFont typeface="Noto Sans Symbols"/>
              <a:buChar char="◆"/>
            </a:pPr>
            <a:r>
              <a:rPr lang="en-US"/>
              <a:t>Class Components</a:t>
            </a:r>
          </a:p>
          <a:p>
            <a:pPr marL="342900" lvl="0" indent="-342900" algn="l" rtl="0">
              <a:lnSpc>
                <a:spcPct val="120000"/>
              </a:lnSpc>
              <a:spcBef>
                <a:spcPts val="0"/>
              </a:spcBef>
              <a:spcAft>
                <a:spcPts val="0"/>
              </a:spcAft>
              <a:buClr>
                <a:srgbClr val="973735"/>
              </a:buClr>
              <a:buSzPts val="1400"/>
              <a:buFont typeface="Noto Sans Symbols"/>
              <a:buChar char="◆"/>
            </a:pPr>
            <a:r>
              <a:rPr lang="en-US"/>
              <a:t>Lifecycle in Class Components</a:t>
            </a:r>
          </a:p>
          <a:p>
            <a:pPr marL="342900" lvl="0" indent="-342900" algn="l" rtl="0">
              <a:lnSpc>
                <a:spcPct val="120000"/>
              </a:lnSpc>
              <a:spcBef>
                <a:spcPts val="0"/>
              </a:spcBef>
              <a:spcAft>
                <a:spcPts val="0"/>
              </a:spcAft>
              <a:buClr>
                <a:srgbClr val="973735"/>
              </a:buClr>
              <a:buSzPts val="1400"/>
              <a:buFont typeface="Noto Sans Symbols"/>
              <a:buChar char="◆"/>
            </a:pPr>
            <a:r>
              <a:rPr lang="en-US"/>
              <a:t>Functional Components</a:t>
            </a:r>
          </a:p>
          <a:p>
            <a:pPr marL="342900" lvl="0" indent="-342900" algn="l" rtl="0">
              <a:lnSpc>
                <a:spcPct val="120000"/>
              </a:lnSpc>
              <a:spcBef>
                <a:spcPts val="0"/>
              </a:spcBef>
              <a:spcAft>
                <a:spcPts val="0"/>
              </a:spcAft>
              <a:buClr>
                <a:srgbClr val="973735"/>
              </a:buClr>
              <a:buSzPts val="1400"/>
              <a:buFont typeface="Noto Sans Symbols"/>
              <a:buChar char="◆"/>
            </a:pPr>
            <a:r>
              <a:rPr lang="en-US"/>
              <a:t>Higher-Order Components</a:t>
            </a:r>
          </a:p>
          <a:p>
            <a:pPr marL="342900" lvl="0" indent="-342900" algn="l" rtl="0">
              <a:lnSpc>
                <a:spcPct val="120000"/>
              </a:lnSpc>
              <a:spcBef>
                <a:spcPts val="0"/>
              </a:spcBef>
              <a:spcAft>
                <a:spcPts val="0"/>
              </a:spcAft>
              <a:buClr>
                <a:srgbClr val="973735"/>
              </a:buClr>
              <a:buSzPts val="1400"/>
              <a:buFont typeface="Noto Sans Symbols"/>
              <a:buChar char="◆"/>
            </a:pPr>
            <a:r>
              <a:rPr lang="en-US"/>
              <a:t>Component Composition</a:t>
            </a:r>
          </a:p>
        </p:txBody>
      </p:sp>
      <p:sp>
        <p:nvSpPr>
          <p:cNvPr id="101" name="Google Shape;101;p2"/>
          <p:cNvSpPr txBox="1">
            <a:spLocks noGrp="1"/>
          </p:cNvSpPr>
          <p:nvPr>
            <p:ph type="title"/>
          </p:nvPr>
        </p:nvSpPr>
        <p:spPr>
          <a:xfrm>
            <a:off x="838200" y="611076"/>
            <a:ext cx="10379025" cy="748017"/>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sz="4000" b="1"/>
              <a:t>Objectives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77822-5EF6-4AA2-B080-420A920E6BF2}"/>
              </a:ext>
            </a:extLst>
          </p:cNvPr>
          <p:cNvSpPr>
            <a:spLocks noGrp="1"/>
          </p:cNvSpPr>
          <p:nvPr>
            <p:ph type="title"/>
          </p:nvPr>
        </p:nvSpPr>
        <p:spPr>
          <a:xfrm>
            <a:off x="838200" y="537604"/>
            <a:ext cx="10515600" cy="575433"/>
          </a:xfrm>
        </p:spPr>
        <p:txBody>
          <a:bodyPr/>
          <a:lstStyle/>
          <a:p>
            <a:r>
              <a:rPr lang="en-US"/>
              <a:t>Component Composition – cont’d</a:t>
            </a:r>
          </a:p>
        </p:txBody>
      </p:sp>
      <p:sp>
        <p:nvSpPr>
          <p:cNvPr id="3" name="Text Placeholder 2">
            <a:extLst>
              <a:ext uri="{FF2B5EF4-FFF2-40B4-BE49-F238E27FC236}">
                <a16:creationId xmlns:a16="http://schemas.microsoft.com/office/drawing/2014/main" id="{0A9A961D-4295-4542-BFF5-B04B031C6EF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7462C0E-A516-4AE1-A60C-574CC7B5A5C7}"/>
              </a:ext>
            </a:extLst>
          </p:cNvPr>
          <p:cNvSpPr>
            <a:spLocks noGrp="1"/>
          </p:cNvSpPr>
          <p:nvPr>
            <p:ph type="sldNum" idx="12"/>
          </p:nvPr>
        </p:nvSpPr>
        <p:spPr/>
        <p:txBody>
          <a:bodyPr/>
          <a:lstStyle/>
          <a:p>
            <a:fld id="{00000000-1234-1234-1234-123412341234}" type="slidenum">
              <a:rPr lang="en-US" smtClean="0"/>
              <a:pPr/>
              <a:t>20</a:t>
            </a:fld>
            <a:endParaRPr lang="en-US"/>
          </a:p>
        </p:txBody>
      </p:sp>
      <p:sp>
        <p:nvSpPr>
          <p:cNvPr id="6" name="TextBox 5">
            <a:extLst>
              <a:ext uri="{FF2B5EF4-FFF2-40B4-BE49-F238E27FC236}">
                <a16:creationId xmlns:a16="http://schemas.microsoft.com/office/drawing/2014/main" id="{2891DEC8-2012-456B-A36A-699723791F2C}"/>
              </a:ext>
            </a:extLst>
          </p:cNvPr>
          <p:cNvSpPr txBox="1"/>
          <p:nvPr/>
        </p:nvSpPr>
        <p:spPr>
          <a:xfrm>
            <a:off x="2878113" y="1068379"/>
            <a:ext cx="5807947" cy="5816977"/>
          </a:xfrm>
          <a:prstGeom prst="rect">
            <a:avLst/>
          </a:prstGeom>
          <a:solidFill>
            <a:schemeClr val="tx1"/>
          </a:solidFill>
        </p:spPr>
        <p:txBody>
          <a:bodyPr wrap="square">
            <a:spAutoFit/>
          </a:bodyPr>
          <a:lstStyle/>
          <a:p>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function</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App</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return</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div</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4EC9B0"/>
                </a:solidFill>
                <a:effectLst/>
                <a:latin typeface="Consolas" panose="020B0609020204030204" pitchFamily="49" charset="0"/>
              </a:rPr>
              <a:t>Header</a:t>
            </a:r>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4EC9B0"/>
                </a:solidFill>
                <a:effectLst/>
                <a:latin typeface="Consolas" panose="020B0609020204030204" pitchFamily="49" charset="0"/>
              </a:rPr>
              <a:t>MainContent</a:t>
            </a:r>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4EC9B0"/>
                </a:solidFill>
                <a:effectLst/>
                <a:latin typeface="Consolas" panose="020B0609020204030204" pitchFamily="49" charset="0"/>
              </a:rPr>
              <a:t>Footer</a:t>
            </a:r>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div</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function</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Header</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return</a:t>
            </a:r>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h1</a:t>
            </a:r>
            <a:r>
              <a:rPr lang="en-US" sz="1200" b="0">
                <a:solidFill>
                  <a:srgbClr val="808080"/>
                </a:solidFill>
                <a:effectLst/>
                <a:latin typeface="Consolas" panose="020B0609020204030204" pitchFamily="49" charset="0"/>
              </a:rPr>
              <a:t>&gt;</a:t>
            </a:r>
            <a:r>
              <a:rPr lang="en-US" sz="1200" b="0">
                <a:solidFill>
                  <a:srgbClr val="CCCCCC"/>
                </a:solidFill>
                <a:effectLst/>
                <a:latin typeface="Consolas" panose="020B0609020204030204" pitchFamily="49" charset="0"/>
              </a:rPr>
              <a:t>Welcome to FPT of Website!</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h1</a:t>
            </a:r>
            <a:r>
              <a:rPr lang="en-US" sz="1200" b="0">
                <a:solidFill>
                  <a:srgbClr val="808080"/>
                </a:solidFill>
                <a:effectLst/>
                <a:latin typeface="Consolas" panose="020B0609020204030204" pitchFamily="49" charset="0"/>
              </a:rPr>
              <a:t>&gt;</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function</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MainContent</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return</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div</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4EC9B0"/>
                </a:solidFill>
                <a:effectLst/>
                <a:latin typeface="Consolas" panose="020B0609020204030204" pitchFamily="49" charset="0"/>
              </a:rPr>
              <a:t>Article</a:t>
            </a:r>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4EC9B0"/>
                </a:solidFill>
                <a:effectLst/>
                <a:latin typeface="Consolas" panose="020B0609020204030204" pitchFamily="49" charset="0"/>
              </a:rPr>
              <a:t>Article</a:t>
            </a:r>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div</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function</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Article</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return</a:t>
            </a:r>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p</a:t>
            </a:r>
            <a:r>
              <a:rPr lang="en-US" sz="1200" b="0">
                <a:solidFill>
                  <a:srgbClr val="808080"/>
                </a:solidFill>
                <a:effectLst/>
                <a:latin typeface="Consolas" panose="020B0609020204030204" pitchFamily="49" charset="0"/>
              </a:rPr>
              <a:t>&gt;</a:t>
            </a:r>
            <a:r>
              <a:rPr lang="en-US" sz="1200" b="0">
                <a:solidFill>
                  <a:srgbClr val="CCCCCC"/>
                </a:solidFill>
                <a:effectLst/>
                <a:latin typeface="Consolas" panose="020B0609020204030204" pitchFamily="49" charset="0"/>
              </a:rPr>
              <a:t>This is an article.</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p</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function</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Footer</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return</a:t>
            </a:r>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h3</a:t>
            </a:r>
            <a:r>
              <a:rPr lang="en-US" sz="1200" b="0">
                <a:solidFill>
                  <a:srgbClr val="808080"/>
                </a:solidFill>
                <a:effectLst/>
                <a:latin typeface="Consolas" panose="020B0609020204030204" pitchFamily="49" charset="0"/>
              </a:rPr>
              <a:t>&gt;</a:t>
            </a:r>
            <a:r>
              <a:rPr lang="en-US" sz="1200" b="0">
                <a:solidFill>
                  <a:srgbClr val="CCCCCC"/>
                </a:solidFill>
                <a:effectLst/>
                <a:latin typeface="Consolas" panose="020B0609020204030204" pitchFamily="49" charset="0"/>
              </a:rPr>
              <a:t>Thanks for visiting!</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h3</a:t>
            </a:r>
            <a:r>
              <a:rPr lang="en-US" sz="1200" b="0">
                <a:solidFill>
                  <a:srgbClr val="808080"/>
                </a:solidFill>
                <a:effectLst/>
                <a:latin typeface="Consolas" panose="020B0609020204030204" pitchFamily="49" charset="0"/>
              </a:rPr>
              <a:t>&gt;</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a:t>
            </a:r>
          </a:p>
        </p:txBody>
      </p:sp>
    </p:spTree>
    <p:extLst>
      <p:ext uri="{BB962C8B-B14F-4D97-AF65-F5344CB8AC3E}">
        <p14:creationId xmlns:p14="http://schemas.microsoft.com/office/powerpoint/2010/main" val="1449685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sz="4000"/>
              <a:t>Exercise 9: React Component 1</a:t>
            </a:r>
          </a:p>
        </p:txBody>
      </p:sp>
    </p:spTree>
    <p:extLst>
      <p:ext uri="{BB962C8B-B14F-4D97-AF65-F5344CB8AC3E}">
        <p14:creationId xmlns:p14="http://schemas.microsoft.com/office/powerpoint/2010/main" val="4047073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73"/>
          <p:cNvSpPr txBox="1">
            <a:spLocks noGrp="1"/>
          </p:cNvSpPr>
          <p:nvPr>
            <p:ph type="title"/>
          </p:nvPr>
        </p:nvSpPr>
        <p:spPr>
          <a:xfrm>
            <a:off x="1008993" y="679111"/>
            <a:ext cx="9850820" cy="592642"/>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Summary</a:t>
            </a:r>
            <a:endParaRPr/>
          </a:p>
        </p:txBody>
      </p:sp>
      <p:sp>
        <p:nvSpPr>
          <p:cNvPr id="755" name="Google Shape;755;p73"/>
          <p:cNvSpPr txBox="1">
            <a:spLocks noGrp="1"/>
          </p:cNvSpPr>
          <p:nvPr>
            <p:ph type="body" idx="1"/>
          </p:nvPr>
        </p:nvSpPr>
        <p:spPr>
          <a:xfrm>
            <a:off x="762739" y="1406768"/>
            <a:ext cx="11538305" cy="5073931"/>
          </a:xfrm>
          <a:prstGeom prst="rect">
            <a:avLst/>
          </a:prstGeom>
          <a:noFill/>
          <a:ln>
            <a:noFill/>
          </a:ln>
        </p:spPr>
        <p:txBody>
          <a:bodyPr spcFirstLastPara="1" wrap="square" lIns="91425" tIns="45700" rIns="91425" bIns="45700" anchor="t" anchorCtr="0">
            <a:normAutofit/>
          </a:bodyPr>
          <a:lstStyle/>
          <a:p>
            <a:pPr marL="342900" lvl="0" indent="-342900" algn="l" rtl="0">
              <a:lnSpc>
                <a:spcPct val="120000"/>
              </a:lnSpc>
              <a:spcBef>
                <a:spcPts val="0"/>
              </a:spcBef>
              <a:spcAft>
                <a:spcPts val="0"/>
              </a:spcAft>
              <a:buClr>
                <a:srgbClr val="973735"/>
              </a:buClr>
              <a:buSzPct val="50000"/>
              <a:buFont typeface="Noto Sans Symbols"/>
              <a:buChar char="◆"/>
            </a:pPr>
            <a:r>
              <a:rPr lang="en-US" sz="3000"/>
              <a:t>Concepts were introduced:</a:t>
            </a:r>
          </a:p>
          <a:p>
            <a:pPr marL="800100" lvl="1">
              <a:lnSpc>
                <a:spcPct val="120000"/>
              </a:lnSpc>
              <a:spcBef>
                <a:spcPts val="0"/>
              </a:spcBef>
              <a:buClr>
                <a:srgbClr val="973735"/>
              </a:buClr>
              <a:buSzPts val="1400"/>
              <a:buFont typeface="Noto Sans Symbols"/>
              <a:buChar char="◆"/>
            </a:pPr>
            <a:r>
              <a:rPr lang="en-US"/>
              <a:t>Describe about Component</a:t>
            </a:r>
          </a:p>
          <a:p>
            <a:pPr marL="800100" lvl="1">
              <a:lnSpc>
                <a:spcPct val="120000"/>
              </a:lnSpc>
              <a:spcBef>
                <a:spcPts val="0"/>
              </a:spcBef>
              <a:buClr>
                <a:srgbClr val="973735"/>
              </a:buClr>
              <a:buSzPct val="50000"/>
              <a:buFont typeface="Noto Sans Symbols"/>
              <a:buChar char="◆"/>
            </a:pPr>
            <a:r>
              <a:rPr lang="en-US"/>
              <a:t>Class Components</a:t>
            </a:r>
          </a:p>
          <a:p>
            <a:pPr marL="800100" lvl="1">
              <a:lnSpc>
                <a:spcPct val="120000"/>
              </a:lnSpc>
              <a:spcBef>
                <a:spcPts val="0"/>
              </a:spcBef>
              <a:buClr>
                <a:srgbClr val="973735"/>
              </a:buClr>
              <a:buSzPct val="50000"/>
              <a:buFont typeface="Noto Sans Symbols"/>
              <a:buChar char="◆"/>
            </a:pPr>
            <a:r>
              <a:rPr lang="en-US"/>
              <a:t>Lifecycle in Class Components</a:t>
            </a:r>
          </a:p>
          <a:p>
            <a:pPr marL="800100" lvl="1">
              <a:lnSpc>
                <a:spcPct val="120000"/>
              </a:lnSpc>
              <a:spcBef>
                <a:spcPts val="0"/>
              </a:spcBef>
              <a:buClr>
                <a:srgbClr val="973735"/>
              </a:buClr>
              <a:buSzPct val="50000"/>
              <a:buFont typeface="Noto Sans Symbols"/>
              <a:buChar char="◆"/>
            </a:pPr>
            <a:r>
              <a:rPr lang="en-US"/>
              <a:t>Functional Components</a:t>
            </a:r>
          </a:p>
          <a:p>
            <a:pPr marL="800100" lvl="1">
              <a:lnSpc>
                <a:spcPct val="120000"/>
              </a:lnSpc>
              <a:spcBef>
                <a:spcPts val="0"/>
              </a:spcBef>
              <a:buClr>
                <a:srgbClr val="973735"/>
              </a:buClr>
              <a:buSzPct val="50000"/>
              <a:buFont typeface="Noto Sans Symbols"/>
              <a:buChar char="◆"/>
            </a:pPr>
            <a:r>
              <a:rPr lang="en-US"/>
              <a:t>Higher-Order Components</a:t>
            </a:r>
          </a:p>
          <a:p>
            <a:pPr marL="800100" lvl="1">
              <a:lnSpc>
                <a:spcPct val="120000"/>
              </a:lnSpc>
              <a:spcBef>
                <a:spcPts val="0"/>
              </a:spcBef>
              <a:buClr>
                <a:srgbClr val="973735"/>
              </a:buClr>
              <a:buSzPct val="50000"/>
              <a:buFont typeface="Noto Sans Symbols"/>
              <a:buChar char="◆"/>
            </a:pPr>
            <a:r>
              <a:rPr lang="en-US"/>
              <a:t>Component Composition</a:t>
            </a:r>
            <a:endParaRPr/>
          </a:p>
        </p:txBody>
      </p:sp>
      <p:sp>
        <p:nvSpPr>
          <p:cNvPr id="756" name="Google Shape;756;p7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55">
                                            <p:txEl>
                                              <p:pRg st="0" end="0"/>
                                            </p:txEl>
                                          </p:spTgt>
                                        </p:tgtEl>
                                        <p:attrNameLst>
                                          <p:attrName>style.visibility</p:attrName>
                                        </p:attrNameLst>
                                      </p:cBhvr>
                                      <p:to>
                                        <p:strVal val="visible"/>
                                      </p:to>
                                    </p:set>
                                    <p:animEffect transition="in" filter="fade">
                                      <p:cBhvr>
                                        <p:cTn id="7" dur="500"/>
                                        <p:tgtEl>
                                          <p:spTgt spid="7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09" name="Google Shape;109;p3"/>
          <p:cNvSpPr txBox="1">
            <a:spLocks noGrp="1"/>
          </p:cNvSpPr>
          <p:nvPr>
            <p:ph type="body" idx="1"/>
          </p:nvPr>
        </p:nvSpPr>
        <p:spPr>
          <a:xfrm>
            <a:off x="630621" y="1601663"/>
            <a:ext cx="10712668" cy="4885653"/>
          </a:xfrm>
          <a:prstGeom prst="rect">
            <a:avLst/>
          </a:prstGeom>
          <a:noFill/>
          <a:ln>
            <a:noFill/>
          </a:ln>
        </p:spPr>
        <p:txBody>
          <a:bodyPr spcFirstLastPara="1" wrap="square" lIns="91425" tIns="45700" rIns="91425" bIns="45700" anchor="t" anchorCtr="0">
            <a:normAutofit/>
          </a:bodyPr>
          <a:lstStyle/>
          <a:p>
            <a:pPr marL="342900" algn="just">
              <a:lnSpc>
                <a:spcPct val="120000"/>
              </a:lnSpc>
              <a:spcBef>
                <a:spcPts val="0"/>
              </a:spcBef>
              <a:buClr>
                <a:srgbClr val="973735"/>
              </a:buClr>
              <a:buSzPct val="50000"/>
              <a:buFont typeface="Noto Sans Symbols"/>
              <a:buChar char="◆"/>
            </a:pPr>
            <a:r>
              <a:rPr lang="en-US" sz="2700">
                <a:effectLst/>
                <a:latin typeface="Calibri" panose="020F0502020204030204" pitchFamily="34" charset="0"/>
                <a:ea typeface="Calibri" panose="020F0502020204030204" pitchFamily="34" charset="0"/>
                <a:cs typeface="Times New Roman" panose="02020603050405020304" pitchFamily="18" charset="0"/>
              </a:rPr>
              <a:t>Components are the building blocks of React applications. </a:t>
            </a:r>
          </a:p>
          <a:p>
            <a:pPr marL="342900" algn="just">
              <a:lnSpc>
                <a:spcPct val="120000"/>
              </a:lnSpc>
              <a:spcBef>
                <a:spcPts val="0"/>
              </a:spcBef>
              <a:buClr>
                <a:srgbClr val="973735"/>
              </a:buClr>
              <a:buSzPct val="50000"/>
              <a:buFont typeface="Noto Sans Symbols"/>
              <a:buChar char="◆"/>
            </a:pPr>
            <a:r>
              <a:rPr lang="en-US" sz="2700">
                <a:effectLst/>
                <a:latin typeface="Calibri" panose="020F0502020204030204" pitchFamily="34" charset="0"/>
                <a:ea typeface="Calibri" panose="020F0502020204030204" pitchFamily="34" charset="0"/>
                <a:cs typeface="Times New Roman" panose="02020603050405020304" pitchFamily="18" charset="0"/>
              </a:rPr>
              <a:t>A React component is a function or a JavaScript class that optionally accepts data and returns a React element that describes some piece of the user interface. </a:t>
            </a:r>
          </a:p>
          <a:p>
            <a:pPr marL="342900" algn="just">
              <a:lnSpc>
                <a:spcPct val="120000"/>
              </a:lnSpc>
              <a:spcBef>
                <a:spcPts val="0"/>
              </a:spcBef>
              <a:buClr>
                <a:srgbClr val="973735"/>
              </a:buClr>
              <a:buSzPct val="50000"/>
              <a:buFont typeface="Noto Sans Symbols"/>
              <a:buChar char="◆"/>
            </a:pPr>
            <a:r>
              <a:rPr lang="en-US" sz="2700">
                <a:effectLst/>
                <a:latin typeface="Calibri" panose="020F0502020204030204" pitchFamily="34" charset="0"/>
                <a:ea typeface="Calibri" panose="020F0502020204030204" pitchFamily="34" charset="0"/>
                <a:cs typeface="Times New Roman" panose="02020603050405020304" pitchFamily="18" charset="0"/>
              </a:rPr>
              <a:t>A React user interface is made up of a hierarchy of components that build up to a single component (called the root component) that is rendered in the web browser</a:t>
            </a:r>
          </a:p>
        </p:txBody>
      </p:sp>
      <p:sp>
        <p:nvSpPr>
          <p:cNvPr id="110" name="Google Shape;110;p3"/>
          <p:cNvSpPr txBox="1"/>
          <p:nvPr/>
        </p:nvSpPr>
        <p:spPr>
          <a:xfrm>
            <a:off x="838200" y="676908"/>
            <a:ext cx="10712668"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3200" b="1">
                <a:solidFill>
                  <a:srgbClr val="002060"/>
                </a:solidFill>
                <a:latin typeface="Arial"/>
                <a:ea typeface="Arial"/>
                <a:cs typeface="Arial"/>
                <a:sym typeface="Arial"/>
              </a:rPr>
              <a:t>What is a Component?</a:t>
            </a:r>
            <a:endParaRPr sz="3200" b="1">
              <a:solidFill>
                <a:srgbClr val="00206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D02AA-13BB-4AB9-AB3E-8494BC209BB8}"/>
              </a:ext>
            </a:extLst>
          </p:cNvPr>
          <p:cNvSpPr>
            <a:spLocks noGrp="1"/>
          </p:cNvSpPr>
          <p:nvPr>
            <p:ph type="title"/>
          </p:nvPr>
        </p:nvSpPr>
        <p:spPr/>
        <p:txBody>
          <a:bodyPr/>
          <a:lstStyle/>
          <a:p>
            <a:r>
              <a:rPr lang="en-US" sz="3200" b="1">
                <a:solidFill>
                  <a:srgbClr val="002060"/>
                </a:solidFill>
                <a:latin typeface="Arial"/>
                <a:ea typeface="Arial"/>
                <a:cs typeface="Arial"/>
                <a:sym typeface="Arial"/>
              </a:rPr>
              <a:t>What is a Component? – cont’d</a:t>
            </a:r>
            <a:endParaRPr lang="en-US"/>
          </a:p>
        </p:txBody>
      </p:sp>
      <p:sp>
        <p:nvSpPr>
          <p:cNvPr id="4" name="Slide Number Placeholder 3">
            <a:extLst>
              <a:ext uri="{FF2B5EF4-FFF2-40B4-BE49-F238E27FC236}">
                <a16:creationId xmlns:a16="http://schemas.microsoft.com/office/drawing/2014/main" id="{182B9070-4745-42C9-B76A-BF0348BF1E05}"/>
              </a:ext>
            </a:extLst>
          </p:cNvPr>
          <p:cNvSpPr>
            <a:spLocks noGrp="1"/>
          </p:cNvSpPr>
          <p:nvPr>
            <p:ph type="sldNum" idx="12"/>
          </p:nvPr>
        </p:nvSpPr>
        <p:spPr/>
        <p:txBody>
          <a:bodyPr/>
          <a:lstStyle/>
          <a:p>
            <a:fld id="{00000000-1234-1234-1234-123412341234}" type="slidenum">
              <a:rPr lang="en-US" smtClean="0"/>
              <a:pPr/>
              <a:t>4</a:t>
            </a:fld>
            <a:endParaRPr lang="en-US"/>
          </a:p>
        </p:txBody>
      </p:sp>
      <p:pic>
        <p:nvPicPr>
          <p:cNvPr id="5" name="Picture 4">
            <a:extLst>
              <a:ext uri="{FF2B5EF4-FFF2-40B4-BE49-F238E27FC236}">
                <a16:creationId xmlns:a16="http://schemas.microsoft.com/office/drawing/2014/main" id="{F72CE6E0-79C1-47B1-88CF-9644DFF9CB01}"/>
              </a:ext>
            </a:extLst>
          </p:cNvPr>
          <p:cNvPicPr/>
          <p:nvPr/>
        </p:nvPicPr>
        <p:blipFill>
          <a:blip r:embed="rId2"/>
          <a:stretch>
            <a:fillRect/>
          </a:stretch>
        </p:blipFill>
        <p:spPr>
          <a:xfrm>
            <a:off x="328914" y="1323975"/>
            <a:ext cx="6296068" cy="4104552"/>
          </a:xfrm>
          <a:prstGeom prst="rect">
            <a:avLst/>
          </a:prstGeom>
        </p:spPr>
      </p:pic>
      <p:pic>
        <p:nvPicPr>
          <p:cNvPr id="6" name="Picture 5">
            <a:extLst>
              <a:ext uri="{FF2B5EF4-FFF2-40B4-BE49-F238E27FC236}">
                <a16:creationId xmlns:a16="http://schemas.microsoft.com/office/drawing/2014/main" id="{550A8BA6-61C5-4377-912F-7DACDF8024C0}"/>
              </a:ext>
            </a:extLst>
          </p:cNvPr>
          <p:cNvPicPr>
            <a:picLocks noChangeAspect="1"/>
          </p:cNvPicPr>
          <p:nvPr/>
        </p:nvPicPr>
        <p:blipFill>
          <a:blip r:embed="rId3"/>
          <a:stretch>
            <a:fillRect/>
          </a:stretch>
        </p:blipFill>
        <p:spPr>
          <a:xfrm>
            <a:off x="6675699" y="1323975"/>
            <a:ext cx="5324475" cy="4210050"/>
          </a:xfrm>
          <a:prstGeom prst="rect">
            <a:avLst/>
          </a:prstGeom>
        </p:spPr>
      </p:pic>
    </p:spTree>
    <p:extLst>
      <p:ext uri="{BB962C8B-B14F-4D97-AF65-F5344CB8AC3E}">
        <p14:creationId xmlns:p14="http://schemas.microsoft.com/office/powerpoint/2010/main" val="3255532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C8B5A-10BA-4EC7-930C-6E05578F8D2F}"/>
              </a:ext>
            </a:extLst>
          </p:cNvPr>
          <p:cNvSpPr>
            <a:spLocks noGrp="1"/>
          </p:cNvSpPr>
          <p:nvPr>
            <p:ph type="title"/>
          </p:nvPr>
        </p:nvSpPr>
        <p:spPr/>
        <p:txBody>
          <a:bodyPr/>
          <a:lstStyle/>
          <a:p>
            <a:r>
              <a:rPr lang="en-US"/>
              <a:t>Importance of Components</a:t>
            </a:r>
          </a:p>
        </p:txBody>
      </p:sp>
      <p:sp>
        <p:nvSpPr>
          <p:cNvPr id="3" name="Text Placeholder 2">
            <a:extLst>
              <a:ext uri="{FF2B5EF4-FFF2-40B4-BE49-F238E27FC236}">
                <a16:creationId xmlns:a16="http://schemas.microsoft.com/office/drawing/2014/main" id="{15073E4B-8ED7-4FCC-AD54-B1604CA78DCE}"/>
              </a:ext>
            </a:extLst>
          </p:cNvPr>
          <p:cNvSpPr>
            <a:spLocks noGrp="1"/>
          </p:cNvSpPr>
          <p:nvPr>
            <p:ph type="body" idx="1"/>
          </p:nvPr>
        </p:nvSpPr>
        <p:spPr/>
        <p:txBody>
          <a:bodyPr/>
          <a:lstStyle/>
          <a:p>
            <a:r>
              <a:rPr lang="en-US"/>
              <a:t>Reusability</a:t>
            </a:r>
          </a:p>
          <a:p>
            <a:r>
              <a:rPr lang="en-US"/>
              <a:t>Encapsulation</a:t>
            </a:r>
          </a:p>
          <a:p>
            <a:r>
              <a:rPr lang="en-US"/>
              <a:t>Composition</a:t>
            </a:r>
          </a:p>
          <a:p>
            <a:r>
              <a:rPr lang="en-US"/>
              <a:t>Unidirectional Data Flow</a:t>
            </a:r>
          </a:p>
          <a:p>
            <a:r>
              <a:rPr lang="en-US"/>
              <a:t>Efficiency</a:t>
            </a:r>
          </a:p>
        </p:txBody>
      </p:sp>
      <p:sp>
        <p:nvSpPr>
          <p:cNvPr id="4" name="Slide Number Placeholder 3">
            <a:extLst>
              <a:ext uri="{FF2B5EF4-FFF2-40B4-BE49-F238E27FC236}">
                <a16:creationId xmlns:a16="http://schemas.microsoft.com/office/drawing/2014/main" id="{E98039C5-69D3-494A-AA67-259227E4FE0A}"/>
              </a:ext>
            </a:extLst>
          </p:cNvPr>
          <p:cNvSpPr>
            <a:spLocks noGrp="1"/>
          </p:cNvSpPr>
          <p:nvPr>
            <p:ph type="sldNum" idx="12"/>
          </p:nvPr>
        </p:nvSpPr>
        <p:spPr/>
        <p:txBody>
          <a:bodyPr/>
          <a:lstStyle/>
          <a:p>
            <a:fld id="{00000000-1234-1234-1234-123412341234}" type="slidenum">
              <a:rPr lang="en-US" smtClean="0"/>
              <a:pPr/>
              <a:t>5</a:t>
            </a:fld>
            <a:endParaRPr lang="en-US"/>
          </a:p>
        </p:txBody>
      </p:sp>
    </p:spTree>
    <p:extLst>
      <p:ext uri="{BB962C8B-B14F-4D97-AF65-F5344CB8AC3E}">
        <p14:creationId xmlns:p14="http://schemas.microsoft.com/office/powerpoint/2010/main" val="4164171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BFB3E-0F75-4524-A0D1-507CFB23CF37}"/>
              </a:ext>
            </a:extLst>
          </p:cNvPr>
          <p:cNvSpPr>
            <a:spLocks noGrp="1"/>
          </p:cNvSpPr>
          <p:nvPr>
            <p:ph type="title"/>
          </p:nvPr>
        </p:nvSpPr>
        <p:spPr/>
        <p:txBody>
          <a:bodyPr/>
          <a:lstStyle/>
          <a:p>
            <a:r>
              <a:rPr lang="en-US" sz="3200"/>
              <a:t>Class Components</a:t>
            </a:r>
            <a:endParaRPr lang="en-US"/>
          </a:p>
        </p:txBody>
      </p:sp>
      <p:sp>
        <p:nvSpPr>
          <p:cNvPr id="3" name="Text Placeholder 2">
            <a:extLst>
              <a:ext uri="{FF2B5EF4-FFF2-40B4-BE49-F238E27FC236}">
                <a16:creationId xmlns:a16="http://schemas.microsoft.com/office/drawing/2014/main" id="{E0A4789B-4C89-4B99-BADC-C23EF61DBEED}"/>
              </a:ext>
            </a:extLst>
          </p:cNvPr>
          <p:cNvSpPr>
            <a:spLocks noGrp="1"/>
          </p:cNvSpPr>
          <p:nvPr>
            <p:ph type="body" idx="1"/>
          </p:nvPr>
        </p:nvSpPr>
        <p:spPr>
          <a:xfrm>
            <a:off x="838200" y="1535811"/>
            <a:ext cx="5773615" cy="4701980"/>
          </a:xfrm>
        </p:spPr>
        <p:txBody>
          <a:bodyPr>
            <a:normAutofit lnSpcReduction="10000"/>
          </a:bodyPr>
          <a:lstStyle/>
          <a:p>
            <a:pPr algn="just">
              <a:lnSpc>
                <a:spcPct val="110000"/>
              </a:lnSpc>
            </a:pPr>
            <a:r>
              <a:rPr lang="en-US" sz="2400" b="1">
                <a:solidFill>
                  <a:schemeClr val="accent5">
                    <a:lumMod val="50000"/>
                  </a:schemeClr>
                </a:solidFill>
                <a:latin typeface="+mj-lt"/>
              </a:rPr>
              <a:t>Class Component(Stateful Component)</a:t>
            </a:r>
          </a:p>
          <a:p>
            <a:pPr lvl="1" algn="just">
              <a:lnSpc>
                <a:spcPct val="110000"/>
              </a:lnSpc>
            </a:pPr>
            <a:r>
              <a:rPr lang="en-US" b="0" i="0">
                <a:solidFill>
                  <a:schemeClr val="accent5">
                    <a:lumMod val="50000"/>
                  </a:schemeClr>
                </a:solidFill>
                <a:effectLst/>
                <a:latin typeface="+mj-lt"/>
              </a:rPr>
              <a:t>Create class components, also known as stateful components, using JavaScript classes. </a:t>
            </a:r>
          </a:p>
          <a:p>
            <a:pPr lvl="1" algn="just">
              <a:lnSpc>
                <a:spcPct val="110000"/>
              </a:lnSpc>
            </a:pPr>
            <a:r>
              <a:rPr lang="en-US" b="0" i="0">
                <a:solidFill>
                  <a:schemeClr val="accent5">
                    <a:lumMod val="50000"/>
                  </a:schemeClr>
                </a:solidFill>
                <a:effectLst/>
                <a:latin typeface="+mj-lt"/>
              </a:rPr>
              <a:t>Manage state and lifecycle methods.</a:t>
            </a:r>
          </a:p>
          <a:p>
            <a:pPr algn="just">
              <a:lnSpc>
                <a:spcPct val="110000"/>
              </a:lnSpc>
            </a:pPr>
            <a:r>
              <a:rPr lang="en-US" sz="2400" b="0" i="0">
                <a:solidFill>
                  <a:schemeClr val="accent5">
                    <a:lumMod val="50000"/>
                  </a:schemeClr>
                </a:solidFill>
                <a:effectLst/>
                <a:latin typeface="+mj-lt"/>
              </a:rPr>
              <a:t>Use class components for scenarios requiring state or when specific events such as component creation or updates call for actions.</a:t>
            </a:r>
          </a:p>
        </p:txBody>
      </p:sp>
      <p:sp>
        <p:nvSpPr>
          <p:cNvPr id="4" name="Slide Number Placeholder 3">
            <a:extLst>
              <a:ext uri="{FF2B5EF4-FFF2-40B4-BE49-F238E27FC236}">
                <a16:creationId xmlns:a16="http://schemas.microsoft.com/office/drawing/2014/main" id="{9735D7F0-23C8-4A2A-95E4-57FB935C50B1}"/>
              </a:ext>
            </a:extLst>
          </p:cNvPr>
          <p:cNvSpPr>
            <a:spLocks noGrp="1"/>
          </p:cNvSpPr>
          <p:nvPr>
            <p:ph type="sldNum" idx="12"/>
          </p:nvPr>
        </p:nvSpPr>
        <p:spPr/>
        <p:txBody>
          <a:bodyPr/>
          <a:lstStyle/>
          <a:p>
            <a:fld id="{00000000-1234-1234-1234-123412341234}" type="slidenum">
              <a:rPr lang="en-US" smtClean="0"/>
              <a:pPr/>
              <a:t>6</a:t>
            </a:fld>
            <a:endParaRPr lang="en-US"/>
          </a:p>
        </p:txBody>
      </p:sp>
      <p:sp>
        <p:nvSpPr>
          <p:cNvPr id="7" name="TextBox 6">
            <a:extLst>
              <a:ext uri="{FF2B5EF4-FFF2-40B4-BE49-F238E27FC236}">
                <a16:creationId xmlns:a16="http://schemas.microsoft.com/office/drawing/2014/main" id="{B5D1B089-E71E-448E-9DB5-D46A0E4A7A93}"/>
              </a:ext>
            </a:extLst>
          </p:cNvPr>
          <p:cNvSpPr txBox="1"/>
          <p:nvPr/>
        </p:nvSpPr>
        <p:spPr>
          <a:xfrm>
            <a:off x="6769239" y="1761515"/>
            <a:ext cx="5422761" cy="1323439"/>
          </a:xfrm>
          <a:prstGeom prst="rect">
            <a:avLst/>
          </a:prstGeom>
          <a:solidFill>
            <a:schemeClr val="tx1"/>
          </a:solidFill>
        </p:spPr>
        <p:txBody>
          <a:bodyPr wrap="square">
            <a:spAutoFit/>
          </a:bodyPr>
          <a:lstStyle/>
          <a:p>
            <a:r>
              <a:rPr lang="en-US" sz="1600" b="0">
                <a:solidFill>
                  <a:srgbClr val="569CD6"/>
                </a:solidFill>
                <a:effectLst/>
                <a:latin typeface="Consolas" panose="020B0609020204030204" pitchFamily="49" charset="0"/>
              </a:rPr>
              <a:t>class</a:t>
            </a:r>
            <a:r>
              <a:rPr lang="en-US" sz="1600" b="0">
                <a:solidFill>
                  <a:srgbClr val="CCCCCC"/>
                </a:solidFill>
                <a:effectLst/>
                <a:latin typeface="Consolas" panose="020B0609020204030204" pitchFamily="49" charset="0"/>
              </a:rPr>
              <a:t> </a:t>
            </a:r>
            <a:r>
              <a:rPr lang="en-US" sz="1600" b="0">
                <a:solidFill>
                  <a:srgbClr val="4EC9B0"/>
                </a:solidFill>
                <a:effectLst/>
                <a:latin typeface="Consolas" panose="020B0609020204030204" pitchFamily="49" charset="0"/>
              </a:rPr>
              <a:t>Welcome</a:t>
            </a:r>
            <a:r>
              <a:rPr lang="en-US" sz="1600" b="0">
                <a:solidFill>
                  <a:srgbClr val="CCCCCC"/>
                </a:solidFill>
                <a:effectLst/>
                <a:latin typeface="Consolas" panose="020B0609020204030204" pitchFamily="49" charset="0"/>
              </a:rPr>
              <a:t> </a:t>
            </a:r>
            <a:r>
              <a:rPr lang="en-US" sz="1600" b="0">
                <a:solidFill>
                  <a:srgbClr val="569CD6"/>
                </a:solidFill>
                <a:effectLst/>
                <a:latin typeface="Consolas" panose="020B0609020204030204" pitchFamily="49" charset="0"/>
              </a:rPr>
              <a:t>extends</a:t>
            </a:r>
            <a:r>
              <a:rPr lang="en-US" sz="1600" b="0">
                <a:solidFill>
                  <a:srgbClr val="CCCCCC"/>
                </a:solidFill>
                <a:effectLst/>
                <a:latin typeface="Consolas" panose="020B0609020204030204" pitchFamily="49" charset="0"/>
              </a:rPr>
              <a:t> </a:t>
            </a:r>
            <a:r>
              <a:rPr lang="en-US" sz="1600" b="0">
                <a:solidFill>
                  <a:srgbClr val="4EC9B0"/>
                </a:solidFill>
                <a:effectLst/>
                <a:latin typeface="Consolas" panose="020B0609020204030204" pitchFamily="49" charset="0"/>
              </a:rPr>
              <a:t>React</a:t>
            </a:r>
            <a:r>
              <a:rPr lang="en-US" sz="1600" b="0">
                <a:solidFill>
                  <a:srgbClr val="CCCCCC"/>
                </a:solidFill>
                <a:effectLst/>
                <a:latin typeface="Consolas" panose="020B0609020204030204" pitchFamily="49" charset="0"/>
              </a:rPr>
              <a:t>.</a:t>
            </a:r>
            <a:r>
              <a:rPr lang="en-US" sz="1600" b="0">
                <a:solidFill>
                  <a:srgbClr val="4EC9B0"/>
                </a:solidFill>
                <a:effectLst/>
                <a:latin typeface="Consolas" panose="020B0609020204030204" pitchFamily="49" charset="0"/>
              </a:rPr>
              <a:t>Component</a:t>
            </a:r>
            <a:r>
              <a:rPr lang="en-US" sz="1600" b="0">
                <a:solidFill>
                  <a:srgbClr val="CCCCCC"/>
                </a:solidFill>
                <a:effectLst/>
                <a:latin typeface="Consolas" panose="020B0609020204030204" pitchFamily="49" charset="0"/>
              </a:rPr>
              <a:t> {</a:t>
            </a:r>
          </a:p>
          <a:p>
            <a:r>
              <a:rPr lang="en-US" sz="1600" b="0">
                <a:solidFill>
                  <a:srgbClr val="CCCCCC"/>
                </a:solidFill>
                <a:effectLst/>
                <a:latin typeface="Consolas" panose="020B0609020204030204" pitchFamily="49" charset="0"/>
              </a:rPr>
              <a:t>  </a:t>
            </a:r>
            <a:r>
              <a:rPr lang="en-US" sz="1600" b="0">
                <a:solidFill>
                  <a:srgbClr val="DCDCAA"/>
                </a:solidFill>
                <a:effectLst/>
                <a:latin typeface="Consolas" panose="020B0609020204030204" pitchFamily="49" charset="0"/>
              </a:rPr>
              <a:t>render</a:t>
            </a:r>
            <a:r>
              <a:rPr lang="en-US" sz="1600" b="0">
                <a:solidFill>
                  <a:srgbClr val="CCCCCC"/>
                </a:solidFill>
                <a:effectLst/>
                <a:latin typeface="Consolas" panose="020B0609020204030204" pitchFamily="49" charset="0"/>
              </a:rPr>
              <a:t>() {</a:t>
            </a:r>
          </a:p>
          <a:p>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return</a:t>
            </a:r>
            <a:r>
              <a:rPr lang="en-US" sz="1600" b="0">
                <a:solidFill>
                  <a:srgbClr val="CCCCCC"/>
                </a:solidFill>
                <a:effectLst/>
                <a:latin typeface="Consolas" panose="020B0609020204030204" pitchFamily="49" charset="0"/>
              </a:rPr>
              <a:t> </a:t>
            </a:r>
            <a:r>
              <a:rPr lang="en-US" sz="1600" b="0">
                <a:solidFill>
                  <a:srgbClr val="808080"/>
                </a:solidFill>
                <a:effectLst/>
                <a:latin typeface="Consolas" panose="020B0609020204030204" pitchFamily="49" charset="0"/>
              </a:rPr>
              <a:t>&lt;</a:t>
            </a:r>
            <a:r>
              <a:rPr lang="en-US" sz="1600" b="0">
                <a:solidFill>
                  <a:srgbClr val="569CD6"/>
                </a:solidFill>
                <a:effectLst/>
                <a:latin typeface="Consolas" panose="020B0609020204030204" pitchFamily="49" charset="0"/>
              </a:rPr>
              <a:t>h1</a:t>
            </a:r>
            <a:r>
              <a:rPr lang="en-US" sz="1600" b="0">
                <a:solidFill>
                  <a:srgbClr val="808080"/>
                </a:solidFill>
                <a:effectLst/>
                <a:latin typeface="Consolas" panose="020B0609020204030204" pitchFamily="49" charset="0"/>
              </a:rPr>
              <a:t>&gt;</a:t>
            </a:r>
            <a:r>
              <a:rPr lang="en-US" sz="1600" b="0">
                <a:solidFill>
                  <a:srgbClr val="CCCCCC"/>
                </a:solidFill>
                <a:effectLst/>
                <a:latin typeface="Consolas" panose="020B0609020204030204" pitchFamily="49" charset="0"/>
              </a:rPr>
              <a:t>Hello, </a:t>
            </a:r>
            <a:r>
              <a:rPr lang="en-US" sz="1600" b="0">
                <a:solidFill>
                  <a:srgbClr val="569CD6"/>
                </a:solidFill>
                <a:effectLst/>
                <a:latin typeface="Consolas" panose="020B0609020204030204" pitchFamily="49" charset="0"/>
              </a:rPr>
              <a:t>{this</a:t>
            </a:r>
            <a:r>
              <a:rPr lang="en-US" sz="1600" b="0">
                <a:solidFill>
                  <a:srgbClr val="D4D4D4"/>
                </a:solidFill>
                <a:effectLst/>
                <a:latin typeface="Consolas" panose="020B0609020204030204" pitchFamily="49" charset="0"/>
              </a:rPr>
              <a:t>.</a:t>
            </a:r>
            <a:r>
              <a:rPr lang="en-US" sz="1600" b="0">
                <a:solidFill>
                  <a:srgbClr val="4FC1FF"/>
                </a:solidFill>
                <a:effectLst/>
                <a:latin typeface="Consolas" panose="020B0609020204030204" pitchFamily="49" charset="0"/>
              </a:rPr>
              <a:t>props</a:t>
            </a:r>
            <a:r>
              <a:rPr lang="en-US" sz="1600" b="0">
                <a:solidFill>
                  <a:srgbClr val="D4D4D4"/>
                </a:solidFill>
                <a:effectLst/>
                <a:latin typeface="Consolas" panose="020B0609020204030204" pitchFamily="49" charset="0"/>
              </a:rPr>
              <a:t>.</a:t>
            </a:r>
            <a:r>
              <a:rPr lang="en-US" sz="1600" b="0">
                <a:solidFill>
                  <a:srgbClr val="9CDCFE"/>
                </a:solidFill>
                <a:effectLst/>
                <a:latin typeface="Consolas" panose="020B0609020204030204" pitchFamily="49" charset="0"/>
              </a:rPr>
              <a:t>name</a:t>
            </a:r>
            <a:r>
              <a:rPr lang="en-US" sz="1600" b="0">
                <a:solidFill>
                  <a:srgbClr val="569CD6"/>
                </a:solidFill>
                <a:effectLst/>
                <a:latin typeface="Consolas" panose="020B0609020204030204" pitchFamily="49" charset="0"/>
              </a:rPr>
              <a:t>}</a:t>
            </a:r>
            <a:r>
              <a:rPr lang="en-US" sz="1600" b="0">
                <a:solidFill>
                  <a:srgbClr val="808080"/>
                </a:solidFill>
                <a:effectLst/>
                <a:latin typeface="Consolas" panose="020B0609020204030204" pitchFamily="49" charset="0"/>
              </a:rPr>
              <a:t>&lt;/</a:t>
            </a:r>
            <a:r>
              <a:rPr lang="en-US" sz="1600" b="0">
                <a:solidFill>
                  <a:srgbClr val="569CD6"/>
                </a:solidFill>
                <a:effectLst/>
                <a:latin typeface="Consolas" panose="020B0609020204030204" pitchFamily="49" charset="0"/>
              </a:rPr>
              <a:t>h1</a:t>
            </a:r>
            <a:r>
              <a:rPr lang="en-US" sz="1600" b="0">
                <a:solidFill>
                  <a:srgbClr val="808080"/>
                </a:solidFill>
                <a:effectLst/>
                <a:latin typeface="Consolas" panose="020B0609020204030204" pitchFamily="49" charset="0"/>
              </a:rPr>
              <a:t>&gt;</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p>
          <a:p>
            <a:r>
              <a:rPr lang="en-US" sz="1600" b="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204458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94922-F169-4A4C-B3FC-FCB8E4711E06}"/>
              </a:ext>
            </a:extLst>
          </p:cNvPr>
          <p:cNvSpPr>
            <a:spLocks noGrp="1"/>
          </p:cNvSpPr>
          <p:nvPr>
            <p:ph type="title"/>
          </p:nvPr>
        </p:nvSpPr>
        <p:spPr/>
        <p:txBody>
          <a:bodyPr/>
          <a:lstStyle/>
          <a:p>
            <a:r>
              <a:rPr lang="en-US"/>
              <a:t>Lifecycle in Class Components</a:t>
            </a:r>
          </a:p>
        </p:txBody>
      </p:sp>
      <p:sp>
        <p:nvSpPr>
          <p:cNvPr id="3" name="Text Placeholder 2">
            <a:extLst>
              <a:ext uri="{FF2B5EF4-FFF2-40B4-BE49-F238E27FC236}">
                <a16:creationId xmlns:a16="http://schemas.microsoft.com/office/drawing/2014/main" id="{5AF44692-577C-423B-9E66-64CEE8CB1090}"/>
              </a:ext>
            </a:extLst>
          </p:cNvPr>
          <p:cNvSpPr>
            <a:spLocks noGrp="1"/>
          </p:cNvSpPr>
          <p:nvPr>
            <p:ph type="body" idx="1"/>
          </p:nvPr>
        </p:nvSpPr>
        <p:spPr/>
        <p:txBody>
          <a:bodyPr>
            <a:normAutofit/>
          </a:bodyPr>
          <a:lstStyle/>
          <a:p>
            <a:pPr algn="just"/>
            <a:r>
              <a:rPr lang="en-US" sz="2400"/>
              <a:t>Lifecycle methods are special methods that automatically get called as your component gets rendered and updated. They allow you to control what happens when a component mounts, updates, or unmounts.</a:t>
            </a:r>
          </a:p>
          <a:p>
            <a:pPr algn="just"/>
            <a:r>
              <a:rPr lang="en-US" sz="2400"/>
              <a:t>The following are the key lifecycle methods in Class Components:</a:t>
            </a:r>
          </a:p>
          <a:p>
            <a:pPr lvl="1" algn="just"/>
            <a:r>
              <a:rPr lang="en-US" sz="2000"/>
              <a:t>constructor(props)</a:t>
            </a:r>
          </a:p>
          <a:p>
            <a:pPr lvl="1" algn="just"/>
            <a:r>
              <a:rPr lang="en-US" sz="2000"/>
              <a:t>componentDidMount()</a:t>
            </a:r>
          </a:p>
          <a:p>
            <a:pPr lvl="1" algn="just"/>
            <a:r>
              <a:rPr lang="en-US" sz="2000"/>
              <a:t>componentDidUpdate(prevProps, prevState, snapshot)</a:t>
            </a:r>
          </a:p>
          <a:p>
            <a:pPr lvl="1" algn="just"/>
            <a:r>
              <a:rPr lang="en-US" sz="2000"/>
              <a:t>componentWillUnmount()</a:t>
            </a:r>
          </a:p>
        </p:txBody>
      </p:sp>
      <p:sp>
        <p:nvSpPr>
          <p:cNvPr id="4" name="Slide Number Placeholder 3">
            <a:extLst>
              <a:ext uri="{FF2B5EF4-FFF2-40B4-BE49-F238E27FC236}">
                <a16:creationId xmlns:a16="http://schemas.microsoft.com/office/drawing/2014/main" id="{CAA6C1C1-55D6-4FBA-9E32-2104891F49AE}"/>
              </a:ext>
            </a:extLst>
          </p:cNvPr>
          <p:cNvSpPr>
            <a:spLocks noGrp="1"/>
          </p:cNvSpPr>
          <p:nvPr>
            <p:ph type="sldNum" idx="12"/>
          </p:nvPr>
        </p:nvSpPr>
        <p:spPr/>
        <p:txBody>
          <a:bodyPr/>
          <a:lstStyle/>
          <a:p>
            <a:fld id="{00000000-1234-1234-1234-123412341234}" type="slidenum">
              <a:rPr lang="en-US" smtClean="0"/>
              <a:pPr/>
              <a:t>7</a:t>
            </a:fld>
            <a:endParaRPr lang="en-US"/>
          </a:p>
        </p:txBody>
      </p:sp>
    </p:spTree>
    <p:extLst>
      <p:ext uri="{BB962C8B-B14F-4D97-AF65-F5344CB8AC3E}">
        <p14:creationId xmlns:p14="http://schemas.microsoft.com/office/powerpoint/2010/main" val="1453843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2741-D487-4D09-A94E-B142F8BF48D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52FC033A-36C4-40A5-A9F0-4471130DF0A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9264355-16E2-4323-8E6E-A2A3BF2489AE}"/>
              </a:ext>
            </a:extLst>
          </p:cNvPr>
          <p:cNvSpPr>
            <a:spLocks noGrp="1"/>
          </p:cNvSpPr>
          <p:nvPr>
            <p:ph type="sldNum" idx="12"/>
          </p:nvPr>
        </p:nvSpPr>
        <p:spPr/>
        <p:txBody>
          <a:bodyPr/>
          <a:lstStyle/>
          <a:p>
            <a:fld id="{00000000-1234-1234-1234-123412341234}" type="slidenum">
              <a:rPr lang="en-US" smtClean="0"/>
              <a:pPr/>
              <a:t>8</a:t>
            </a:fld>
            <a:endParaRPr lang="en-US"/>
          </a:p>
        </p:txBody>
      </p:sp>
      <p:pic>
        <p:nvPicPr>
          <p:cNvPr id="5" name="Picture 4">
            <a:extLst>
              <a:ext uri="{FF2B5EF4-FFF2-40B4-BE49-F238E27FC236}">
                <a16:creationId xmlns:a16="http://schemas.microsoft.com/office/drawing/2014/main" id="{46A2E9B4-434C-4F1D-A15D-9D9D72162D17}"/>
              </a:ext>
            </a:extLst>
          </p:cNvPr>
          <p:cNvPicPr>
            <a:picLocks noChangeAspect="1"/>
          </p:cNvPicPr>
          <p:nvPr/>
        </p:nvPicPr>
        <p:blipFill>
          <a:blip r:embed="rId2"/>
          <a:stretch>
            <a:fillRect/>
          </a:stretch>
        </p:blipFill>
        <p:spPr>
          <a:xfrm>
            <a:off x="0" y="620209"/>
            <a:ext cx="12192000" cy="5630487"/>
          </a:xfrm>
          <a:prstGeom prst="rect">
            <a:avLst/>
          </a:prstGeom>
        </p:spPr>
      </p:pic>
    </p:spTree>
    <p:extLst>
      <p:ext uri="{BB962C8B-B14F-4D97-AF65-F5344CB8AC3E}">
        <p14:creationId xmlns:p14="http://schemas.microsoft.com/office/powerpoint/2010/main" val="2803564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BF2C6-CF01-4C19-A6F5-CBDF76D6060E}"/>
              </a:ext>
            </a:extLst>
          </p:cNvPr>
          <p:cNvSpPr>
            <a:spLocks noGrp="1"/>
          </p:cNvSpPr>
          <p:nvPr>
            <p:ph type="title"/>
          </p:nvPr>
        </p:nvSpPr>
        <p:spPr/>
        <p:txBody>
          <a:bodyPr/>
          <a:lstStyle/>
          <a:p>
            <a:r>
              <a:rPr lang="en-US"/>
              <a:t>Mounting Lifecycle Methods</a:t>
            </a:r>
          </a:p>
        </p:txBody>
      </p:sp>
      <p:sp>
        <p:nvSpPr>
          <p:cNvPr id="3" name="Text Placeholder 2">
            <a:extLst>
              <a:ext uri="{FF2B5EF4-FFF2-40B4-BE49-F238E27FC236}">
                <a16:creationId xmlns:a16="http://schemas.microsoft.com/office/drawing/2014/main" id="{B7BBFD49-ACEC-4049-AA97-DB81D11C1E83}"/>
              </a:ext>
            </a:extLst>
          </p:cNvPr>
          <p:cNvSpPr>
            <a:spLocks noGrp="1"/>
          </p:cNvSpPr>
          <p:nvPr>
            <p:ph type="body" idx="1"/>
          </p:nvPr>
        </p:nvSpPr>
        <p:spPr/>
        <p:txBody>
          <a:bodyPr/>
          <a:lstStyle/>
          <a:p>
            <a:r>
              <a:rPr lang="en-US"/>
              <a:t>Called when an instance of a component is being created and inserted into the DOM:</a:t>
            </a:r>
          </a:p>
          <a:p>
            <a:pPr lvl="1"/>
            <a:r>
              <a:rPr lang="en-US"/>
              <a:t>constructor()</a:t>
            </a:r>
          </a:p>
          <a:p>
            <a:pPr lvl="1"/>
            <a:r>
              <a:rPr lang="en-US"/>
              <a:t>getDerivedStateFromProps()</a:t>
            </a:r>
          </a:p>
          <a:p>
            <a:pPr lvl="1"/>
            <a:r>
              <a:rPr lang="en-US"/>
              <a:t>render()</a:t>
            </a:r>
          </a:p>
          <a:p>
            <a:pPr lvl="1"/>
            <a:r>
              <a:rPr lang="en-US"/>
              <a:t>componentDidMount()</a:t>
            </a:r>
          </a:p>
          <a:p>
            <a:r>
              <a:rPr lang="en-US"/>
              <a:t>An earlier method now deprecated called componentWillMount()</a:t>
            </a:r>
          </a:p>
          <a:p>
            <a:endParaRPr lang="en-US"/>
          </a:p>
        </p:txBody>
      </p:sp>
      <p:sp>
        <p:nvSpPr>
          <p:cNvPr id="4" name="Slide Number Placeholder 3">
            <a:extLst>
              <a:ext uri="{FF2B5EF4-FFF2-40B4-BE49-F238E27FC236}">
                <a16:creationId xmlns:a16="http://schemas.microsoft.com/office/drawing/2014/main" id="{C1E0EAD1-61D1-44ED-93DC-C9DD498514BF}"/>
              </a:ext>
            </a:extLst>
          </p:cNvPr>
          <p:cNvSpPr>
            <a:spLocks noGrp="1"/>
          </p:cNvSpPr>
          <p:nvPr>
            <p:ph type="sldNum" idx="12"/>
          </p:nvPr>
        </p:nvSpPr>
        <p:spPr/>
        <p:txBody>
          <a:bodyPr/>
          <a:lstStyle/>
          <a:p>
            <a:fld id="{00000000-1234-1234-1234-123412341234}" type="slidenum">
              <a:rPr lang="en-US" smtClean="0"/>
              <a:pPr/>
              <a:t>9</a:t>
            </a:fld>
            <a:endParaRPr lang="en-US"/>
          </a:p>
        </p:txBody>
      </p:sp>
    </p:spTree>
    <p:extLst>
      <p:ext uri="{BB962C8B-B14F-4D97-AF65-F5344CB8AC3E}">
        <p14:creationId xmlns:p14="http://schemas.microsoft.com/office/powerpoint/2010/main" val="303825943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4504</TotalTime>
  <Words>1652</Words>
  <Application>Microsoft Office PowerPoint</Application>
  <PresentationFormat>Widescreen</PresentationFormat>
  <Paragraphs>217</Paragraphs>
  <Slides>22</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-apple-system</vt:lpstr>
      <vt:lpstr>Arial</vt:lpstr>
      <vt:lpstr>Calibri</vt:lpstr>
      <vt:lpstr>Consolas</vt:lpstr>
      <vt:lpstr>Merriweather Sans</vt:lpstr>
      <vt:lpstr>Noto Sans Symbols</vt:lpstr>
      <vt:lpstr>Wingdings</vt:lpstr>
      <vt:lpstr>Office Theme</vt:lpstr>
      <vt:lpstr>All about Components</vt:lpstr>
      <vt:lpstr>Objectives </vt:lpstr>
      <vt:lpstr>PowerPoint Presentation</vt:lpstr>
      <vt:lpstr>What is a Component? – cont’d</vt:lpstr>
      <vt:lpstr>Importance of Components</vt:lpstr>
      <vt:lpstr>Class Components</vt:lpstr>
      <vt:lpstr>Lifecycle in Class Components</vt:lpstr>
      <vt:lpstr>PowerPoint Presentation</vt:lpstr>
      <vt:lpstr>Mounting Lifecycle Methods</vt:lpstr>
      <vt:lpstr>Updating Lifecycle Methods</vt:lpstr>
      <vt:lpstr>Unmounting Lifecycle Methods</vt:lpstr>
      <vt:lpstr>PowerPoint Presentation</vt:lpstr>
      <vt:lpstr>Functional Components</vt:lpstr>
      <vt:lpstr>Effects in Function Components</vt:lpstr>
      <vt:lpstr>PowerPoint Presentation</vt:lpstr>
      <vt:lpstr>Component Conventions</vt:lpstr>
      <vt:lpstr>Higher-Order Components</vt:lpstr>
      <vt:lpstr>Higher-Order Components – cont’d</vt:lpstr>
      <vt:lpstr>Component Composition</vt:lpstr>
      <vt:lpstr>Component Composition – cont’d</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Rendering with JSX</dc:title>
  <dc:creator>ADMIN</dc:creator>
  <cp:lastModifiedBy>Quang Le Thien Nhat</cp:lastModifiedBy>
  <cp:revision>251</cp:revision>
  <dcterms:created xsi:type="dcterms:W3CDTF">2021-01-25T08:25:31Z</dcterms:created>
  <dcterms:modified xsi:type="dcterms:W3CDTF">2023-12-05T04:00:59Z</dcterms:modified>
</cp:coreProperties>
</file>