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5" r:id="rId2"/>
    <p:sldId id="337" r:id="rId3"/>
    <p:sldId id="339" r:id="rId4"/>
    <p:sldId id="338" r:id="rId5"/>
    <p:sldId id="342" r:id="rId6"/>
    <p:sldId id="359" r:id="rId7"/>
    <p:sldId id="344" r:id="rId8"/>
    <p:sldId id="360" r:id="rId9"/>
    <p:sldId id="361" r:id="rId10"/>
    <p:sldId id="348" r:id="rId11"/>
    <p:sldId id="353" r:id="rId12"/>
    <p:sldId id="349" r:id="rId13"/>
    <p:sldId id="350" r:id="rId14"/>
    <p:sldId id="352" r:id="rId15"/>
    <p:sldId id="356" r:id="rId16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20" d="100"/>
          <a:sy n="120" d="100"/>
        </p:scale>
        <p:origin x="174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11/10/2019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11/10/2019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74762" y="2667000"/>
            <a:ext cx="9639300" cy="170577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TensorFlow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36372-EEF2-46B5-AC2D-6637089EA51A}"/>
              </a:ext>
            </a:extLst>
          </p:cNvPr>
          <p:cNvSpPr txBox="1"/>
          <p:nvPr/>
        </p:nvSpPr>
        <p:spPr>
          <a:xfrm>
            <a:off x="7598648" y="6364015"/>
            <a:ext cx="360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1982D-63DE-46F1-9338-03FA74432DCE}"/>
              </a:ext>
            </a:extLst>
          </p:cNvPr>
          <p:cNvSpPr txBox="1"/>
          <p:nvPr/>
        </p:nvSpPr>
        <p:spPr>
          <a:xfrm>
            <a:off x="7618412" y="4631699"/>
            <a:ext cx="3932982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17110256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17110243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17110254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4362" y="1220450"/>
            <a:ext cx="8420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TENSORGRAM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81000"/>
            <a:ext cx="12188825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C000"/>
                </a:solidFill>
              </a:rPr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1D9A5-F230-41A7-B92A-A0673A5BC4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" y="2362200"/>
            <a:ext cx="11581637" cy="33530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45123-9F66-495E-BEDF-18B25180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5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07129"/>
            <a:ext cx="12188825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err="1">
                <a:solidFill>
                  <a:srgbClr val="FFC000"/>
                </a:solidFill>
              </a:rPr>
              <a:t>Thiết</a:t>
            </a:r>
            <a:r>
              <a:rPr lang="en-US" sz="6000" b="1" dirty="0">
                <a:solidFill>
                  <a:srgbClr val="FFC000"/>
                </a:solidFill>
              </a:rPr>
              <a:t> </a:t>
            </a:r>
            <a:r>
              <a:rPr lang="en-US" sz="6000" b="1" dirty="0" err="1">
                <a:solidFill>
                  <a:srgbClr val="FFC000"/>
                </a:solidFill>
              </a:rPr>
              <a:t>kế</a:t>
            </a:r>
            <a:r>
              <a:rPr lang="en-US" sz="6000" b="1" dirty="0">
                <a:solidFill>
                  <a:srgbClr val="FFC000"/>
                </a:solidFill>
              </a:rPr>
              <a:t> </a:t>
            </a:r>
            <a:r>
              <a:rPr lang="en-US" sz="6000" b="1" dirty="0" err="1">
                <a:solidFill>
                  <a:srgbClr val="FFC000"/>
                </a:solidFill>
              </a:rPr>
              <a:t>giao</a:t>
            </a:r>
            <a:r>
              <a:rPr lang="en-US" sz="6000" b="1" dirty="0">
                <a:solidFill>
                  <a:srgbClr val="FFC000"/>
                </a:solidFill>
              </a:rPr>
              <a:t> </a:t>
            </a:r>
            <a:r>
              <a:rPr lang="en-US" sz="6000" b="1" dirty="0" err="1">
                <a:solidFill>
                  <a:srgbClr val="FFC000"/>
                </a:solidFill>
              </a:rPr>
              <a:t>diện</a:t>
            </a:r>
            <a:endParaRPr lang="en-US" sz="6000" b="1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2934F-0F21-46B2-ADFE-17801D43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48" y="1245042"/>
            <a:ext cx="11335728" cy="54384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5AED7-02A1-47E3-ABCE-7C4E4842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8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12188825" cy="838200"/>
          </a:xfrm>
        </p:spPr>
        <p:txBody>
          <a:bodyPr>
            <a:noAutofit/>
          </a:bodyPr>
          <a:lstStyle/>
          <a:p>
            <a:pPr algn="ctr"/>
            <a:r>
              <a:rPr lang="en-US" sz="5100" b="1" dirty="0" err="1">
                <a:solidFill>
                  <a:srgbClr val="FFC000"/>
                </a:solidFill>
              </a:rPr>
              <a:t>Thiết</a:t>
            </a:r>
            <a:r>
              <a:rPr lang="en-US" sz="5100" b="1" dirty="0">
                <a:solidFill>
                  <a:srgbClr val="FFC000"/>
                </a:solidFill>
              </a:rPr>
              <a:t> </a:t>
            </a:r>
            <a:r>
              <a:rPr lang="en-US" sz="5100" b="1" dirty="0" err="1">
                <a:solidFill>
                  <a:srgbClr val="FFC000"/>
                </a:solidFill>
              </a:rPr>
              <a:t>kế</a:t>
            </a:r>
            <a:r>
              <a:rPr lang="en-US" sz="5100" b="1" dirty="0">
                <a:solidFill>
                  <a:srgbClr val="FFC000"/>
                </a:solidFill>
              </a:rPr>
              <a:t> </a:t>
            </a:r>
            <a:r>
              <a:rPr lang="en-US" sz="5100" b="1" dirty="0" err="1">
                <a:solidFill>
                  <a:srgbClr val="FFC000"/>
                </a:solidFill>
              </a:rPr>
              <a:t>và</a:t>
            </a:r>
            <a:r>
              <a:rPr lang="en-US" sz="5100" b="1" dirty="0">
                <a:solidFill>
                  <a:srgbClr val="FFC000"/>
                </a:solidFill>
              </a:rPr>
              <a:t> </a:t>
            </a:r>
            <a:r>
              <a:rPr lang="en-US" sz="5100" b="1" dirty="0" err="1">
                <a:solidFill>
                  <a:srgbClr val="FFC000"/>
                </a:solidFill>
              </a:rPr>
              <a:t>xây</a:t>
            </a:r>
            <a:r>
              <a:rPr lang="en-US" sz="5100" b="1" dirty="0">
                <a:solidFill>
                  <a:srgbClr val="FFC000"/>
                </a:solidFill>
              </a:rPr>
              <a:t> </a:t>
            </a:r>
            <a:r>
              <a:rPr lang="en-US" sz="5100" b="1" dirty="0" err="1">
                <a:solidFill>
                  <a:srgbClr val="FFC000"/>
                </a:solidFill>
              </a:rPr>
              <a:t>dựng</a:t>
            </a:r>
            <a:r>
              <a:rPr lang="en-US" sz="5100" b="1" dirty="0">
                <a:solidFill>
                  <a:srgbClr val="FFC000"/>
                </a:solidFill>
              </a:rPr>
              <a:t> </a:t>
            </a:r>
            <a:r>
              <a:rPr lang="en-US" sz="5100" b="1" dirty="0" err="1">
                <a:solidFill>
                  <a:srgbClr val="FFC000"/>
                </a:solidFill>
              </a:rPr>
              <a:t>lớp</a:t>
            </a:r>
            <a:r>
              <a:rPr lang="en-US" sz="5100" b="1" dirty="0">
                <a:solidFill>
                  <a:srgbClr val="FFC000"/>
                </a:solidFill>
              </a:rPr>
              <a:t> </a:t>
            </a:r>
            <a:r>
              <a:rPr lang="en-US" sz="5100" b="1" dirty="0" err="1">
                <a:solidFill>
                  <a:srgbClr val="FFC000"/>
                </a:solidFill>
              </a:rPr>
              <a:t>cho</a:t>
            </a:r>
            <a:r>
              <a:rPr lang="en-US" sz="5100" b="1" dirty="0">
                <a:solidFill>
                  <a:srgbClr val="FFC000"/>
                </a:solidFill>
              </a:rPr>
              <a:t> Layers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53791-F090-4D12-B305-3844A76951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1812" y="1056911"/>
            <a:ext cx="10858500" cy="542008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8FDBE-B109-4A0D-B673-BCE7E8F6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04800"/>
            <a:ext cx="12188825" cy="8382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solidFill>
                  <a:srgbClr val="FFC000"/>
                </a:solidFill>
              </a:rPr>
              <a:t>Thuật</a:t>
            </a:r>
            <a:r>
              <a:rPr lang="en-US" sz="5400" b="1" dirty="0">
                <a:solidFill>
                  <a:srgbClr val="FFC000"/>
                </a:solidFill>
              </a:rPr>
              <a:t> </a:t>
            </a:r>
            <a:r>
              <a:rPr lang="en-US" sz="5400" b="1" dirty="0" err="1">
                <a:solidFill>
                  <a:srgbClr val="FFC000"/>
                </a:solidFill>
              </a:rPr>
              <a:t>toán</a:t>
            </a:r>
            <a:r>
              <a:rPr lang="en-US" sz="5400" b="1" dirty="0">
                <a:solidFill>
                  <a:srgbClr val="FFC000"/>
                </a:solidFill>
              </a:rPr>
              <a:t> </a:t>
            </a:r>
            <a:r>
              <a:rPr lang="en-US" sz="5400" b="1" dirty="0" err="1">
                <a:solidFill>
                  <a:srgbClr val="FFC000"/>
                </a:solidFill>
              </a:rPr>
              <a:t>đọc</a:t>
            </a:r>
            <a:r>
              <a:rPr lang="en-US" sz="5400" b="1" dirty="0">
                <a:solidFill>
                  <a:srgbClr val="FFC000"/>
                </a:solidFill>
              </a:rPr>
              <a:t> Input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5110" y="1295400"/>
            <a:ext cx="11658600" cy="1973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6C3C61-C21F-428E-9A36-01EE7886CE26}"/>
              </a:ext>
            </a:extLst>
          </p:cNvPr>
          <p:cNvSpPr txBox="1"/>
          <p:nvPr/>
        </p:nvSpPr>
        <p:spPr>
          <a:xfrm>
            <a:off x="284159" y="3361492"/>
            <a:ext cx="11620501" cy="3463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Layer, input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Layer.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mịn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9AAE1-2C0E-48DD-9127-08137229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9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04800"/>
            <a:ext cx="12188825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err="1">
                <a:solidFill>
                  <a:srgbClr val="FFC000"/>
                </a:solidFill>
              </a:rPr>
              <a:t>Thuật</a:t>
            </a:r>
            <a:r>
              <a:rPr lang="en-US" sz="6000" b="1" dirty="0">
                <a:solidFill>
                  <a:srgbClr val="FFC000"/>
                </a:solidFill>
              </a:rPr>
              <a:t> </a:t>
            </a:r>
            <a:r>
              <a:rPr lang="en-US" sz="6000" b="1" dirty="0" err="1">
                <a:solidFill>
                  <a:srgbClr val="FFC000"/>
                </a:solidFill>
              </a:rPr>
              <a:t>toán</a:t>
            </a:r>
            <a:r>
              <a:rPr lang="en-US" sz="6000" b="1" dirty="0">
                <a:solidFill>
                  <a:srgbClr val="FFC000"/>
                </a:solidFill>
              </a:rPr>
              <a:t> </a:t>
            </a:r>
            <a:r>
              <a:rPr lang="en-US" sz="6000" b="1" dirty="0" err="1">
                <a:solidFill>
                  <a:srgbClr val="FFC000"/>
                </a:solidFill>
              </a:rPr>
              <a:t>dựng</a:t>
            </a:r>
            <a:r>
              <a:rPr lang="en-US" sz="6000" b="1" dirty="0">
                <a:solidFill>
                  <a:srgbClr val="FFC000"/>
                </a:solidFill>
              </a:rPr>
              <a:t> </a:t>
            </a:r>
            <a:r>
              <a:rPr lang="en-US" sz="6000" b="1" dirty="0" err="1">
                <a:solidFill>
                  <a:srgbClr val="FFC000"/>
                </a:solidFill>
              </a:rPr>
              <a:t>đồ</a:t>
            </a:r>
            <a:r>
              <a:rPr lang="en-US" sz="6000" b="1" dirty="0">
                <a:solidFill>
                  <a:srgbClr val="FFC000"/>
                </a:solidFill>
              </a:rPr>
              <a:t> </a:t>
            </a:r>
            <a:r>
              <a:rPr lang="en-US" sz="6000" b="1" dirty="0" err="1">
                <a:solidFill>
                  <a:srgbClr val="FFC000"/>
                </a:solidFill>
              </a:rPr>
              <a:t>họa</a:t>
            </a:r>
            <a:endParaRPr lang="en-US" sz="6000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C6DD5-0AC8-4A04-B8F6-5390525B522A}"/>
              </a:ext>
            </a:extLst>
          </p:cNvPr>
          <p:cNvSpPr txBox="1"/>
          <p:nvPr/>
        </p:nvSpPr>
        <p:spPr>
          <a:xfrm>
            <a:off x="227012" y="1524000"/>
            <a:ext cx="11582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lớp cha – lớp con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cây con phân lớp bằng Dictionary với key là Level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Dựng đồ hoạ cho diagram dựa theo cây con phân lớp vừa tạo ở trên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Dựng đồ hoạ cho các kết nối giữa các Layer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B9A0D-7BC7-4847-AADE-65F1C832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381000"/>
            <a:ext cx="106680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>
                <a:solidFill>
                  <a:srgbClr val="FFC000"/>
                </a:solidFill>
              </a:rPr>
              <a:t>Hạn</a:t>
            </a:r>
            <a:r>
              <a:rPr lang="en-US" sz="6000" dirty="0">
                <a:solidFill>
                  <a:srgbClr val="FFC000"/>
                </a:solidFill>
              </a:rPr>
              <a:t> </a:t>
            </a:r>
            <a:r>
              <a:rPr lang="en-US" sz="6000" dirty="0" err="1">
                <a:solidFill>
                  <a:srgbClr val="FFC000"/>
                </a:solidFill>
              </a:rPr>
              <a:t>chế</a:t>
            </a:r>
            <a:r>
              <a:rPr lang="en-US" sz="6000" dirty="0">
                <a:solidFill>
                  <a:srgbClr val="FFC000"/>
                </a:solidFill>
              </a:rPr>
              <a:t> </a:t>
            </a:r>
            <a:r>
              <a:rPr lang="en-US" sz="6000" dirty="0" err="1">
                <a:solidFill>
                  <a:srgbClr val="FFC000"/>
                </a:solidFill>
              </a:rPr>
              <a:t>và</a:t>
            </a:r>
            <a:r>
              <a:rPr lang="en-US" sz="6000" dirty="0">
                <a:solidFill>
                  <a:srgbClr val="FFC000"/>
                </a:solidFill>
              </a:rPr>
              <a:t> h</a:t>
            </a:r>
            <a:r>
              <a:rPr lang="vi-VN" sz="6000" dirty="0">
                <a:solidFill>
                  <a:srgbClr val="FFC000"/>
                </a:solidFill>
              </a:rPr>
              <a:t>ư</a:t>
            </a:r>
            <a:r>
              <a:rPr lang="en-US" sz="6000" dirty="0" err="1">
                <a:solidFill>
                  <a:srgbClr val="FFC000"/>
                </a:solidFill>
              </a:rPr>
              <a:t>ớng</a:t>
            </a:r>
            <a:r>
              <a:rPr lang="en-US" sz="6000" dirty="0">
                <a:solidFill>
                  <a:srgbClr val="FFC000"/>
                </a:solidFill>
              </a:rPr>
              <a:t> </a:t>
            </a:r>
            <a:r>
              <a:rPr lang="en-US" sz="6000" dirty="0" err="1">
                <a:solidFill>
                  <a:srgbClr val="FFC000"/>
                </a:solidFill>
              </a:rPr>
              <a:t>khắc</a:t>
            </a:r>
            <a:r>
              <a:rPr lang="en-US" sz="6000" dirty="0">
                <a:solidFill>
                  <a:srgbClr val="FFC000"/>
                </a:solidFill>
              </a:rPr>
              <a:t> </a:t>
            </a:r>
            <a:r>
              <a:rPr lang="en-US" sz="6000" dirty="0" err="1">
                <a:solidFill>
                  <a:srgbClr val="FFC000"/>
                </a:solidFill>
              </a:rPr>
              <a:t>phục</a:t>
            </a:r>
            <a:endParaRPr lang="en-US" sz="6000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BE3CAB-F349-498F-9618-229533CFD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36762"/>
              </p:ext>
            </p:extLst>
          </p:nvPr>
        </p:nvGraphicFramePr>
        <p:xfrm>
          <a:off x="341312" y="1524000"/>
          <a:ext cx="11506200" cy="51943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753100">
                  <a:extLst>
                    <a:ext uri="{9D8B030D-6E8A-4147-A177-3AD203B41FA5}">
                      <a16:colId xmlns:a16="http://schemas.microsoft.com/office/drawing/2014/main" val="1493713430"/>
                    </a:ext>
                  </a:extLst>
                </a:gridCol>
                <a:gridCol w="5753100">
                  <a:extLst>
                    <a:ext uri="{9D8B030D-6E8A-4147-A177-3AD203B41FA5}">
                      <a16:colId xmlns:a16="http://schemas.microsoft.com/office/drawing/2014/main" val="4100463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2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chế</a:t>
                      </a:r>
                      <a:endParaRPr lang="en-US" sz="2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vi-VN" sz="2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8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ớng</a:t>
                      </a:r>
                      <a:r>
                        <a:rPr lang="en-US" sz="2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khắc</a:t>
                      </a:r>
                      <a:r>
                        <a:rPr lang="en-US" sz="2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phục</a:t>
                      </a:r>
                      <a:endParaRPr lang="en-US" sz="2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4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Diagram xuất ra chưa đẹp mắt.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Cải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dựng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họa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1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tỏ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kém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lí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Cải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26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có chức năng kiểm lỗi cho dữ liệu đầu vào.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soát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hàm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3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vi-V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08826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0C5AC-C979-4F45-99A9-A1ED9D53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7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67D1-B188-4E2D-A51D-9B105718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04800"/>
            <a:ext cx="12188825" cy="7620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5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54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5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5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0772-2555-40F9-BA94-9E5229E14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371600"/>
            <a:ext cx="11485878" cy="5257799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buClrTx/>
            </a:pPr>
            <a:r>
              <a:rPr lang="en-US" sz="3600" dirty="0"/>
              <a:t>    </a:t>
            </a:r>
            <a:r>
              <a:rPr lang="en-US" sz="3600" dirty="0" err="1"/>
              <a:t>Tổng</a:t>
            </a:r>
            <a:r>
              <a:rPr lang="en-US" sz="3600" dirty="0"/>
              <a:t> </a:t>
            </a:r>
            <a:r>
              <a:rPr lang="en-US" sz="3600" dirty="0" err="1"/>
              <a:t>quan</a:t>
            </a:r>
            <a:r>
              <a:rPr lang="en-US" sz="3600" dirty="0"/>
              <a:t> </a:t>
            </a:r>
            <a:r>
              <a:rPr lang="en-US" sz="3600" dirty="0" err="1"/>
              <a:t>về</a:t>
            </a:r>
            <a:r>
              <a:rPr lang="en-US" sz="3600" dirty="0"/>
              <a:t> </a:t>
            </a:r>
            <a:r>
              <a:rPr lang="en-US" sz="3600" dirty="0" err="1"/>
              <a:t>đồ</a:t>
            </a:r>
            <a:r>
              <a:rPr lang="en-US" sz="3600" dirty="0"/>
              <a:t> </a:t>
            </a:r>
            <a:r>
              <a:rPr lang="en-US" sz="3600" dirty="0" err="1"/>
              <a:t>án</a:t>
            </a:r>
            <a:endParaRPr lang="en-US" sz="3600" dirty="0"/>
          </a:p>
          <a:p>
            <a:pPr lvl="2">
              <a:lnSpc>
                <a:spcPct val="150000"/>
              </a:lnSpc>
              <a:buClrTx/>
            </a:pPr>
            <a:r>
              <a:rPr lang="en-US" sz="3600" dirty="0"/>
              <a:t>    </a:t>
            </a:r>
            <a:r>
              <a:rPr lang="en-US" sz="3600" dirty="0" err="1"/>
              <a:t>Cơ</a:t>
            </a:r>
            <a:r>
              <a:rPr lang="en-US" sz="3600" dirty="0"/>
              <a:t> </a:t>
            </a:r>
            <a:r>
              <a:rPr lang="en-US" sz="3600" dirty="0" err="1"/>
              <a:t>sở</a:t>
            </a:r>
            <a:r>
              <a:rPr lang="en-US" sz="3600" dirty="0"/>
              <a:t> </a:t>
            </a:r>
            <a:r>
              <a:rPr lang="en-US" sz="3600" dirty="0" err="1"/>
              <a:t>lí</a:t>
            </a:r>
            <a:r>
              <a:rPr lang="en-US" sz="3600" dirty="0"/>
              <a:t> </a:t>
            </a:r>
            <a:r>
              <a:rPr lang="en-US" sz="3600" dirty="0" err="1"/>
              <a:t>thuyết</a:t>
            </a:r>
            <a:endParaRPr lang="en-US" sz="3600" dirty="0"/>
          </a:p>
          <a:p>
            <a:pPr lvl="2">
              <a:lnSpc>
                <a:spcPct val="150000"/>
              </a:lnSpc>
              <a:buClrTx/>
            </a:pPr>
            <a:r>
              <a:rPr lang="en-US" sz="3600" dirty="0"/>
              <a:t>    </a:t>
            </a:r>
            <a:r>
              <a:rPr lang="en-US" sz="3600" dirty="0" err="1"/>
              <a:t>Nội</a:t>
            </a:r>
            <a:r>
              <a:rPr lang="en-US" sz="3600" dirty="0"/>
              <a:t> dung </a:t>
            </a:r>
            <a:r>
              <a:rPr lang="en-US" sz="3600" dirty="0" err="1"/>
              <a:t>thực</a:t>
            </a:r>
            <a:r>
              <a:rPr lang="en-US" sz="3600" dirty="0"/>
              <a:t> </a:t>
            </a:r>
            <a:r>
              <a:rPr lang="en-US" sz="3600" dirty="0" err="1"/>
              <a:t>hiện</a:t>
            </a:r>
            <a:endParaRPr lang="en-US" sz="3600" dirty="0"/>
          </a:p>
          <a:p>
            <a:pPr lvl="2">
              <a:lnSpc>
                <a:spcPct val="150000"/>
              </a:lnSpc>
              <a:buClrTx/>
            </a:pPr>
            <a:r>
              <a:rPr lang="en-US" sz="3600" dirty="0"/>
              <a:t>    </a:t>
            </a:r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luận</a:t>
            </a:r>
            <a:endParaRPr lang="en-US" sz="3600" dirty="0"/>
          </a:p>
          <a:p>
            <a:pPr lvl="2">
              <a:lnSpc>
                <a:spcPct val="150000"/>
              </a:lnSpc>
              <a:buClrTx/>
            </a:pPr>
            <a:r>
              <a:rPr lang="en-US" sz="3600" dirty="0"/>
              <a:t>    Demo </a:t>
            </a:r>
            <a:r>
              <a:rPr lang="en-US" sz="3600" dirty="0" err="1"/>
              <a:t>phần</a:t>
            </a:r>
            <a:r>
              <a:rPr lang="en-US" sz="3600" dirty="0"/>
              <a:t> </a:t>
            </a:r>
            <a:r>
              <a:rPr lang="en-US" sz="3600" dirty="0" err="1"/>
              <a:t>mềm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88C9B-B6FE-4AB1-9B43-945B6D25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3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12188825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err="1">
                <a:solidFill>
                  <a:srgbClr val="FFC000"/>
                </a:solidFill>
              </a:rPr>
              <a:t>Mục</a:t>
            </a:r>
            <a:r>
              <a:rPr lang="en-US" sz="6000" b="1" dirty="0">
                <a:solidFill>
                  <a:srgbClr val="FFC000"/>
                </a:solidFill>
              </a:rPr>
              <a:t> </a:t>
            </a:r>
            <a:r>
              <a:rPr lang="en-US" sz="6000" b="1" dirty="0" err="1">
                <a:solidFill>
                  <a:srgbClr val="FFC000"/>
                </a:solidFill>
              </a:rPr>
              <a:t>tiêu</a:t>
            </a:r>
            <a:r>
              <a:rPr lang="en-US" sz="6000" b="1" dirty="0">
                <a:solidFill>
                  <a:srgbClr val="FFC000"/>
                </a:solidFill>
              </a:rPr>
              <a:t> </a:t>
            </a:r>
            <a:r>
              <a:rPr lang="en-US" sz="6000" b="1" dirty="0" err="1">
                <a:solidFill>
                  <a:srgbClr val="FFC000"/>
                </a:solidFill>
              </a:rPr>
              <a:t>đề</a:t>
            </a:r>
            <a:r>
              <a:rPr lang="en-US" sz="6000" b="1" dirty="0">
                <a:solidFill>
                  <a:srgbClr val="FFC000"/>
                </a:solidFill>
              </a:rPr>
              <a:t> </a:t>
            </a:r>
            <a:r>
              <a:rPr lang="en-US" sz="6000" b="1" dirty="0" err="1">
                <a:solidFill>
                  <a:srgbClr val="FFC000"/>
                </a:solidFill>
              </a:rPr>
              <a:t>tài</a:t>
            </a:r>
            <a:endParaRPr lang="en-US" sz="6000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FBAFF-6D17-4FF6-B41B-628692E93BBA}"/>
              </a:ext>
            </a:extLst>
          </p:cNvPr>
          <p:cNvSpPr txBox="1"/>
          <p:nvPr/>
        </p:nvSpPr>
        <p:spPr>
          <a:xfrm>
            <a:off x="227013" y="1219200"/>
            <a:ext cx="114300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TensorFlow,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B9C03-6A61-4156-BC94-FC0646D0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04800"/>
            <a:ext cx="12188825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err="1">
                <a:solidFill>
                  <a:srgbClr val="FFC000"/>
                </a:solidFill>
              </a:rPr>
              <a:t>Giới</a:t>
            </a:r>
            <a:r>
              <a:rPr lang="en-US" sz="6000" b="1" dirty="0">
                <a:solidFill>
                  <a:srgbClr val="FFC000"/>
                </a:solidFill>
              </a:rPr>
              <a:t> </a:t>
            </a:r>
            <a:r>
              <a:rPr lang="en-US" sz="6000" b="1" dirty="0" err="1">
                <a:solidFill>
                  <a:srgbClr val="FFC000"/>
                </a:solidFill>
              </a:rPr>
              <a:t>hạn</a:t>
            </a:r>
            <a:r>
              <a:rPr lang="en-US" sz="6000" b="1" dirty="0">
                <a:solidFill>
                  <a:srgbClr val="FFC000"/>
                </a:solidFill>
              </a:rPr>
              <a:t> </a:t>
            </a:r>
            <a:r>
              <a:rPr lang="en-US" sz="6000" b="1" dirty="0" err="1">
                <a:solidFill>
                  <a:srgbClr val="FFC000"/>
                </a:solidFill>
              </a:rPr>
              <a:t>và</a:t>
            </a:r>
            <a:r>
              <a:rPr lang="en-US" sz="6000" b="1" dirty="0">
                <a:solidFill>
                  <a:srgbClr val="FFC000"/>
                </a:solidFill>
              </a:rPr>
              <a:t> </a:t>
            </a:r>
            <a:r>
              <a:rPr lang="en-US" sz="6000" b="1" dirty="0" err="1">
                <a:solidFill>
                  <a:srgbClr val="FFC000"/>
                </a:solidFill>
              </a:rPr>
              <a:t>phạm</a:t>
            </a:r>
            <a:r>
              <a:rPr lang="en-US" sz="6000" b="1" dirty="0">
                <a:solidFill>
                  <a:srgbClr val="FFC000"/>
                </a:solidFill>
              </a:rPr>
              <a:t> vi </a:t>
            </a:r>
            <a:r>
              <a:rPr lang="en-US" sz="6000" b="1" dirty="0" err="1">
                <a:solidFill>
                  <a:srgbClr val="FFC000"/>
                </a:solidFill>
              </a:rPr>
              <a:t>thực</a:t>
            </a:r>
            <a:r>
              <a:rPr lang="en-US" sz="6000" b="1" dirty="0">
                <a:solidFill>
                  <a:srgbClr val="FFC000"/>
                </a:solidFill>
              </a:rPr>
              <a:t> </a:t>
            </a:r>
            <a:r>
              <a:rPr lang="en-US" sz="6000" b="1" dirty="0" err="1">
                <a:solidFill>
                  <a:srgbClr val="FFC000"/>
                </a:solidFill>
              </a:rPr>
              <a:t>hiện</a:t>
            </a:r>
            <a:endParaRPr lang="en-US" sz="6000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FBAFF-6D17-4FF6-B41B-628692E93BBA}"/>
              </a:ext>
            </a:extLst>
          </p:cNvPr>
          <p:cNvSpPr txBox="1"/>
          <p:nvPr/>
        </p:nvSpPr>
        <p:spPr>
          <a:xfrm>
            <a:off x="379413" y="1219200"/>
            <a:ext cx="11125200" cy="513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 Layer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TensorFlow Layers API.</a:t>
            </a:r>
          </a:p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TensorFlow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FE181-FFDE-401C-8134-B3785B1D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04800"/>
            <a:ext cx="12188825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C000"/>
                </a:solidFill>
              </a:rPr>
              <a:t>TensorFlow Layers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495F8-AC4E-494F-B53B-78801CDEF646}"/>
              </a:ext>
            </a:extLst>
          </p:cNvPr>
          <p:cNvSpPr txBox="1"/>
          <p:nvPr/>
        </p:nvSpPr>
        <p:spPr>
          <a:xfrm>
            <a:off x="379413" y="1219200"/>
            <a:ext cx="111252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Layers.</a:t>
            </a:r>
          </a:p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52A2B-701B-48F9-BBC2-4A51594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5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28600"/>
            <a:ext cx="12188825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C000"/>
                </a:solidFill>
              </a:rPr>
              <a:t>TensorFlow Layers API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F19569-33AD-45BA-8924-9EE18538B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219200"/>
            <a:ext cx="9829800" cy="50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CDADC7-D5D8-46AA-8F20-91419389B917}"/>
              </a:ext>
            </a:extLst>
          </p:cNvPr>
          <p:cNvSpPr txBox="1"/>
          <p:nvPr/>
        </p:nvSpPr>
        <p:spPr>
          <a:xfrm>
            <a:off x="989012" y="6346243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API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9101F-B510-4915-8860-751B2463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0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15992"/>
            <a:ext cx="12188825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C000"/>
                </a:solidFill>
              </a:rPr>
              <a:t>Windows Presentation Foundation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5949AB-3BD1-4631-9C8C-3CB73FE45DE1}"/>
              </a:ext>
            </a:extLst>
          </p:cNvPr>
          <p:cNvSpPr txBox="1"/>
          <p:nvPr/>
        </p:nvSpPr>
        <p:spPr>
          <a:xfrm>
            <a:off x="379412" y="1371600"/>
            <a:ext cx="111252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Microsoft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Form.</a:t>
            </a:r>
          </a:p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iới thiệu từ năm 2006 trong.NET Framework 3.0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DirectX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5AD8E-5DFC-4FD7-8FB4-2194459A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2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381000"/>
            <a:ext cx="106680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err="1">
                <a:solidFill>
                  <a:srgbClr val="FFC000"/>
                </a:solidFill>
              </a:rPr>
              <a:t>Phân</a:t>
            </a:r>
            <a:r>
              <a:rPr lang="en-US" sz="6000" b="1" dirty="0">
                <a:solidFill>
                  <a:srgbClr val="FFC000"/>
                </a:solidFill>
              </a:rPr>
              <a:t> </a:t>
            </a:r>
            <a:r>
              <a:rPr lang="en-US" sz="6000" b="1" dirty="0" err="1">
                <a:solidFill>
                  <a:srgbClr val="FFC000"/>
                </a:solidFill>
              </a:rPr>
              <a:t>tích</a:t>
            </a:r>
            <a:r>
              <a:rPr lang="en-US" sz="6000" b="1" dirty="0">
                <a:solidFill>
                  <a:srgbClr val="FFC000"/>
                </a:solidFill>
              </a:rPr>
              <a:t> Input - Output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E1236-E77E-4A03-AB06-A5729B0216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5134" y="3085297"/>
            <a:ext cx="11018556" cy="2589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2A802B-A8EA-4589-BD6D-DD9EEAD59B2F}"/>
              </a:ext>
            </a:extLst>
          </p:cNvPr>
          <p:cNvSpPr txBox="1"/>
          <p:nvPr/>
        </p:nvSpPr>
        <p:spPr>
          <a:xfrm>
            <a:off x="531812" y="1524000"/>
            <a:ext cx="10525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Python Scripts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0553F-A970-4DBC-9001-6852A2E8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3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28600"/>
            <a:ext cx="12188825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err="1">
                <a:solidFill>
                  <a:srgbClr val="FFC000"/>
                </a:solidFill>
              </a:rPr>
              <a:t>Phân</a:t>
            </a:r>
            <a:r>
              <a:rPr lang="en-US" sz="6000" b="1" dirty="0">
                <a:solidFill>
                  <a:srgbClr val="FFC000"/>
                </a:solidFill>
              </a:rPr>
              <a:t> </a:t>
            </a:r>
            <a:r>
              <a:rPr lang="en-US" sz="6000" b="1" dirty="0" err="1">
                <a:solidFill>
                  <a:srgbClr val="FFC000"/>
                </a:solidFill>
              </a:rPr>
              <a:t>tích</a:t>
            </a:r>
            <a:r>
              <a:rPr lang="en-US" sz="6000" b="1" dirty="0">
                <a:solidFill>
                  <a:srgbClr val="FFC000"/>
                </a:solidFill>
              </a:rPr>
              <a:t> Input – Output (TT)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A802B-A8EA-4589-BD6D-DD9EEAD59B2F}"/>
              </a:ext>
            </a:extLst>
          </p:cNvPr>
          <p:cNvSpPr txBox="1"/>
          <p:nvPr/>
        </p:nvSpPr>
        <p:spPr>
          <a:xfrm>
            <a:off x="997558" y="1019890"/>
            <a:ext cx="10525838" cy="1938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lên màn hình máy tính người dùng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Diagram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dạng TensorFlow Layer API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598222-4F4E-430E-B3A3-73889C251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576" y="2969948"/>
            <a:ext cx="8735670" cy="381185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45D04-C5D1-4806-BAE9-E566BA91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406</TotalTime>
  <Words>657</Words>
  <Application>Microsoft Office PowerPoint</Application>
  <PresentationFormat>Custom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Corbel</vt:lpstr>
      <vt:lpstr>Times New Roman</vt:lpstr>
      <vt:lpstr>Wingdings</vt:lpstr>
      <vt:lpstr>Digital Blue Tunnel 16x9</vt:lpstr>
      <vt:lpstr> Phần mềm tạo diagram cho mô hình mạng thần kinh nhân tạo TensorFlow</vt:lpstr>
      <vt:lpstr>Nội dung báo cáo</vt:lpstr>
      <vt:lpstr>Mục tiêu đề tài</vt:lpstr>
      <vt:lpstr>Giới hạn và phạm vi thực hiện</vt:lpstr>
      <vt:lpstr>TensorFlow Layers API</vt:lpstr>
      <vt:lpstr>TensorFlow Layers API</vt:lpstr>
      <vt:lpstr>Windows Presentation Foundation</vt:lpstr>
      <vt:lpstr>Phân tích Input - Output </vt:lpstr>
      <vt:lpstr>Phân tích Input – Output (TT) </vt:lpstr>
      <vt:lpstr>Use case diagram</vt:lpstr>
      <vt:lpstr>Thiết kế giao diện</vt:lpstr>
      <vt:lpstr>Thiết kế và xây dựng lớp cho Layers API</vt:lpstr>
      <vt:lpstr>Thuật toán đọc Input</vt:lpstr>
      <vt:lpstr>Thuật toán dựng đồ họa</vt:lpstr>
      <vt:lpstr>Hạn chế và hướng khắc phục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WLAN Encryption Flaws</dc:title>
  <dc:creator>HIKARI</dc:creator>
  <cp:lastModifiedBy>HIKARI</cp:lastModifiedBy>
  <cp:revision>52</cp:revision>
  <dcterms:created xsi:type="dcterms:W3CDTF">2019-10-28T13:19:42Z</dcterms:created>
  <dcterms:modified xsi:type="dcterms:W3CDTF">2019-11-10T10:00:18Z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