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3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8A4CD-AF1E-47EA-AC57-AE471F65F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CAD4D9-F1F3-448C-925C-75D42E67D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BB6D6-E987-4436-B47D-45B0E872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E7E2-F290-486C-BDF4-51246E216242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F0AF5-EB78-431B-9039-F8774FC8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2DCFF1-BC9C-4476-A473-18D6EDE2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EDC5-9547-4280-B334-CBF1F8E6B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99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C4888-ABEC-4402-9B8E-EC52C3F8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35E12F-D026-42C1-9CEB-A8942A78E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628A9-4A4A-422E-B2CE-CA07CEDB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E7E2-F290-486C-BDF4-51246E216242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819D1-1CDF-4B89-B8A0-6F71A544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96F88-759C-421B-9508-31D9DC42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EDC5-9547-4280-B334-CBF1F8E6B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1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A92057-7756-4CEF-80AC-FCEC5B883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4D4A14-43E5-410B-AA58-6BAE8E1BE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AE9AA4-7A6B-4EDD-AA87-643D033B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E7E2-F290-486C-BDF4-51246E216242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CB830-0C71-4A53-9CE3-51AF3526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7B066-AEE9-423C-B520-964D7D20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EDC5-9547-4280-B334-CBF1F8E6B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83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377A8-B82E-4678-9762-5D370BFE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D0AF0-9ADD-4DFA-BBC4-18DD82382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AF472-DC5A-4EFA-92F0-69A2BA0D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E7E2-F290-486C-BDF4-51246E216242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13CB51-9BF2-4B1C-BF69-0FE07DB7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5853D-6938-42B0-945B-D545A1CE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EDC5-9547-4280-B334-CBF1F8E6B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84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8BD2B-B3A9-4738-AEA6-5979185F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F34EC9-2373-4AD5-887F-19B42D20E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B0805-A47F-470B-8BAA-CE640E1F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E7E2-F290-486C-BDF4-51246E216242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02BD43-B1E6-4E77-A6D8-66B91FF4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A3287-852E-4D13-9FE5-36ADA2FE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EDC5-9547-4280-B334-CBF1F8E6B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59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DCD66-826B-465E-9C8B-5915B362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5D097-3E4F-4A14-BEFD-B2EEC2B70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675E8-A6F1-4377-96A8-37F144CE1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E524F2-F25F-4D60-908A-A6546825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E7E2-F290-486C-BDF4-51246E216242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413D2-374F-4EFD-A32D-0688BEDF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617A8-15E9-4F0B-9A87-31DCFA35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EDC5-9547-4280-B334-CBF1F8E6B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9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39F58-2E38-43F1-BD7F-F9573567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0BE8C6-D11D-481A-8F4C-584A0CFB6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31AC0B-9424-4098-A05D-657D4CE55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ADA6F9-3CD6-44AA-B166-917222669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47C9CB-18FC-4C73-961A-1FEAC5E67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48D2F4-81F0-4D64-B7FC-1E85DBCE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E7E2-F290-486C-BDF4-51246E216242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12106E-E4B1-4E2A-88EF-80D59434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1E4399-98CB-4056-AB18-DAA42AD4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EDC5-9547-4280-B334-CBF1F8E6B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6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C8D32-74FD-432B-B2F0-966DC18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7BA848-6F60-4502-A199-5D74CD91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E7E2-F290-486C-BDF4-51246E216242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1EFEEA-7948-43F8-B37F-F51A5810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2D3F52-66D9-479F-8BEA-5C8B7F63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EDC5-9547-4280-B334-CBF1F8E6B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20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11823E-30E5-43E0-8D31-A90F50BD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E7E2-F290-486C-BDF4-51246E216242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9E5122-4852-4953-AAFE-3C1B4054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EF8E46-DC84-48C6-A790-F1E36D4D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EDC5-9547-4280-B334-CBF1F8E6B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11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804B1-5FEB-45E7-8687-2BC68536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FFD5A-4D1F-437E-BEFE-F477D595A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A089E0-4EF2-43A8-A6B1-3F2A6116E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267578-6E03-4F8B-BF8C-01CB206B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E7E2-F290-486C-BDF4-51246E216242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B1CDD7-BC4B-4F08-B703-3FCA3756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286607-8604-470A-BBAF-B26E2D16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EDC5-9547-4280-B334-CBF1F8E6B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9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A535F-0F13-4E05-9DE8-1B0C32AC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E93659-48FD-4D32-BCD6-38786DA1F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E175B-DA4D-442F-897C-6BAA420A4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C60DF-7C10-4ED7-86E6-397A4126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E7E2-F290-486C-BDF4-51246E216242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FA2057-4C43-4F82-B838-22D3E054B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1864AE-7DC6-43EC-A618-E0A625EC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CEDC5-9547-4280-B334-CBF1F8E6B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2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6B1F91-8A37-4877-A137-97514F797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08FB18-EE69-4A56-80C9-FA034FE82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3BC8E-27DD-45D0-A99B-99703158A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7E7E2-F290-486C-BDF4-51246E216242}" type="datetimeFigureOut">
              <a:rPr lang="zh-CN" altLang="en-US" smtClean="0"/>
              <a:t>2024/10/28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4175B-189D-41C0-ADB8-D83F85412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2792E-292D-425C-BCBF-04CE8870F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CEDC5-9547-4280-B334-CBF1F8E6B3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81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FA61B-9695-4452-A22B-20D3018DB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课程重点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23C568D-0BCD-4818-BF5E-8801A8C41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31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57B19-C8D9-45CC-B51D-134D6F255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考试形式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3D96D-44C3-426C-AFBE-88977B3F2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本课程卷面分</a:t>
            </a:r>
            <a:r>
              <a:rPr lang="en-US" altLang="zh-CN" dirty="0"/>
              <a:t>100</a:t>
            </a:r>
            <a:r>
              <a:rPr lang="zh-CN" altLang="en-US" dirty="0"/>
              <a:t>分，题型包括：单项选择题（</a:t>
            </a:r>
            <a:r>
              <a:rPr lang="en-US" altLang="zh-CN" dirty="0"/>
              <a:t>1</a:t>
            </a:r>
            <a:r>
              <a:rPr lang="zh-CN" altLang="en-US" dirty="0"/>
              <a:t>分）</a:t>
            </a:r>
            <a:r>
              <a:rPr lang="en-US" altLang="zh-CN" dirty="0"/>
              <a:t>×20</a:t>
            </a:r>
            <a:r>
              <a:rPr lang="zh-CN" altLang="en-US" dirty="0"/>
              <a:t>、多项选择题（</a:t>
            </a:r>
            <a:r>
              <a:rPr lang="en-US" altLang="zh-CN" dirty="0"/>
              <a:t>2</a:t>
            </a:r>
            <a:r>
              <a:rPr lang="zh-CN" altLang="en-US" dirty="0"/>
              <a:t>分）</a:t>
            </a:r>
            <a:r>
              <a:rPr lang="en-US" altLang="zh-CN" dirty="0"/>
              <a:t>×5</a:t>
            </a:r>
            <a:r>
              <a:rPr lang="zh-CN" altLang="en-US" dirty="0"/>
              <a:t>、填空题（</a:t>
            </a:r>
            <a:r>
              <a:rPr lang="en-US" altLang="zh-CN" dirty="0"/>
              <a:t>2</a:t>
            </a:r>
            <a:r>
              <a:rPr lang="zh-CN" altLang="en-US" dirty="0"/>
              <a:t>分）</a:t>
            </a:r>
            <a:r>
              <a:rPr lang="en-US" altLang="zh-CN" dirty="0"/>
              <a:t>×10</a:t>
            </a:r>
            <a:r>
              <a:rPr lang="zh-CN" altLang="en-US" dirty="0"/>
              <a:t>、简答题（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  <a:r>
              <a:rPr lang="en-US" altLang="zh-CN" dirty="0"/>
              <a:t>×6</a:t>
            </a:r>
            <a:r>
              <a:rPr lang="zh-CN" altLang="en-US" dirty="0"/>
              <a:t>、计算题（</a:t>
            </a:r>
            <a:r>
              <a:rPr lang="en-US" altLang="zh-CN" dirty="0"/>
              <a:t>10</a:t>
            </a:r>
            <a:r>
              <a:rPr lang="zh-CN" altLang="en-US" dirty="0"/>
              <a:t>分）</a:t>
            </a:r>
            <a:r>
              <a:rPr lang="en-US" altLang="zh-CN" dirty="0"/>
              <a:t>×2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8509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65340-4945-4CC9-BEDA-4E12D6B6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0798C-B7E9-4EB3-96E5-910D0D5AB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1.1 </a:t>
            </a:r>
            <a:r>
              <a:rPr lang="zh-CN" altLang="en-US" dirty="0"/>
              <a:t>掌握信息通信内涵，明确信息通信的作用及学习目的。</a:t>
            </a:r>
          </a:p>
          <a:p>
            <a:r>
              <a:rPr lang="en-US" altLang="zh-CN" dirty="0"/>
              <a:t>1.2 </a:t>
            </a:r>
            <a:r>
              <a:rPr lang="zh-CN" altLang="en-US" dirty="0"/>
              <a:t>了解信息通信从电气时代到移动通信时代的历史演进，熟悉发展历程中的重要事件和转折点。</a:t>
            </a:r>
          </a:p>
          <a:p>
            <a:r>
              <a:rPr lang="en-US" altLang="zh-CN" dirty="0"/>
              <a:t>1)	</a:t>
            </a:r>
            <a:r>
              <a:rPr lang="zh-CN" altLang="en-US" dirty="0"/>
              <a:t>电气时代中，掌握牛顿力学、电荷守恒定律、电荷作用定律、电流磁效应、安培定律和电磁感应效应的创始人、先后顺序、相对应内容及价值意义。</a:t>
            </a:r>
          </a:p>
          <a:p>
            <a:r>
              <a:rPr lang="en-US" altLang="zh-CN" dirty="0"/>
              <a:t>2)	</a:t>
            </a:r>
            <a:r>
              <a:rPr lang="zh-CN" altLang="en-US" dirty="0"/>
              <a:t>明确麦克斯韦预言电磁波的存在、赫兹对其进行证明，并了解实验证明过程。</a:t>
            </a:r>
          </a:p>
          <a:p>
            <a:r>
              <a:rPr lang="en-US" altLang="zh-CN" dirty="0"/>
              <a:t>3)	</a:t>
            </a:r>
            <a:r>
              <a:rPr lang="zh-CN" altLang="en-US" dirty="0"/>
              <a:t>掌握电报、莫尔斯码、电话、交换机、</a:t>
            </a:r>
            <a:r>
              <a:rPr lang="en-US" altLang="zh-CN" dirty="0"/>
              <a:t>NGN</a:t>
            </a:r>
            <a:r>
              <a:rPr lang="zh-CN" altLang="en-US" dirty="0"/>
              <a:t>及光纤通信的起源、演进和核心技术。</a:t>
            </a:r>
          </a:p>
          <a:p>
            <a:r>
              <a:rPr lang="en-US" altLang="zh-CN" dirty="0"/>
              <a:t>4)	</a:t>
            </a:r>
            <a:r>
              <a:rPr lang="zh-CN" altLang="en-US" dirty="0"/>
              <a:t>熟悉无线通信的起源和发展，了解波波夫、马可尼和贝尔实验室的贡献。</a:t>
            </a:r>
          </a:p>
          <a:p>
            <a:r>
              <a:rPr lang="en-US" altLang="zh-CN" dirty="0"/>
              <a:t>5)	</a:t>
            </a:r>
            <a:r>
              <a:rPr lang="zh-CN" altLang="en-US" dirty="0"/>
              <a:t>明确无线通信在当今社会中的作用、现有应用和指标以及未来发展趋势。</a:t>
            </a:r>
          </a:p>
          <a:p>
            <a:r>
              <a:rPr lang="en-US" altLang="zh-CN" dirty="0"/>
              <a:t>1.3 </a:t>
            </a:r>
            <a:r>
              <a:rPr lang="zh-CN" altLang="en-US" dirty="0"/>
              <a:t>了解通信与信息系统的组成、结构及核心技术。</a:t>
            </a:r>
          </a:p>
          <a:p>
            <a:r>
              <a:rPr lang="en-US" altLang="zh-CN" dirty="0"/>
              <a:t>1)	</a:t>
            </a:r>
            <a:r>
              <a:rPr lang="zh-CN" altLang="en-US" dirty="0"/>
              <a:t>掌握香农三大定理的内容及意义，熟悉常用的信源编码和信道编码。</a:t>
            </a:r>
          </a:p>
          <a:p>
            <a:r>
              <a:rPr lang="en-US" altLang="zh-CN" dirty="0"/>
              <a:t>2)	</a:t>
            </a:r>
            <a:r>
              <a:rPr lang="zh-CN" altLang="en-US" dirty="0"/>
              <a:t>明确</a:t>
            </a:r>
            <a:r>
              <a:rPr lang="en-US" altLang="zh-CN" dirty="0"/>
              <a:t>5G</a:t>
            </a:r>
            <a:r>
              <a:rPr lang="zh-CN" altLang="en-US" dirty="0"/>
              <a:t>三大应用场景，了解</a:t>
            </a:r>
            <a:r>
              <a:rPr lang="en-US" altLang="zh-CN" dirty="0"/>
              <a:t>6G</a:t>
            </a:r>
            <a:r>
              <a:rPr lang="zh-CN" altLang="en-US" dirty="0"/>
              <a:t>愿景及可能用到的核心技术。</a:t>
            </a:r>
          </a:p>
          <a:p>
            <a:r>
              <a:rPr lang="en-US" altLang="zh-CN" dirty="0"/>
              <a:t>3)	</a:t>
            </a:r>
            <a:r>
              <a:rPr lang="zh-CN" altLang="en-US" dirty="0"/>
              <a:t>了解通信网络的代表性技术及其解决的问题。</a:t>
            </a:r>
          </a:p>
          <a:p>
            <a:r>
              <a:rPr lang="en-US" altLang="zh-CN" dirty="0"/>
              <a:t>1.4 </a:t>
            </a:r>
            <a:r>
              <a:rPr lang="zh-CN" altLang="en-US" dirty="0"/>
              <a:t>了解语音、图像、视频、雷达、声纳、导航和多媒体等编码技术及信号处理方法。</a:t>
            </a:r>
          </a:p>
          <a:p>
            <a:r>
              <a:rPr lang="en-US" altLang="zh-CN" dirty="0"/>
              <a:t>1.5 </a:t>
            </a:r>
            <a:r>
              <a:rPr lang="zh-CN" altLang="en-US" dirty="0"/>
              <a:t>了解遥感、导航定位及卫星通信等空天信息技术的原理、分类及应用。</a:t>
            </a:r>
          </a:p>
        </p:txBody>
      </p:sp>
    </p:spTree>
    <p:extLst>
      <p:ext uri="{BB962C8B-B14F-4D97-AF65-F5344CB8AC3E}">
        <p14:creationId xmlns:p14="http://schemas.microsoft.com/office/powerpoint/2010/main" val="312115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211DB-1A60-4D3C-AC54-2C0C9F21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74139-8440-471D-88E7-07672FB71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altLang="zh-CN" dirty="0"/>
              <a:t>2.1 </a:t>
            </a:r>
            <a:r>
              <a:rPr lang="zh-CN" altLang="en-US" dirty="0"/>
              <a:t>掌握无线通信组成、特征、常用术语。</a:t>
            </a:r>
          </a:p>
          <a:p>
            <a:r>
              <a:rPr lang="en-US" altLang="zh-CN" dirty="0"/>
              <a:t>1)	</a:t>
            </a:r>
            <a:r>
              <a:rPr lang="zh-CN" altLang="en-US" dirty="0"/>
              <a:t>掌握无线通信组成、传输机理和各个模块的作用。</a:t>
            </a:r>
          </a:p>
          <a:p>
            <a:r>
              <a:rPr lang="en-US" altLang="zh-CN" dirty="0"/>
              <a:t>2)	</a:t>
            </a:r>
            <a:r>
              <a:rPr lang="zh-CN" altLang="en-US" dirty="0"/>
              <a:t>了解无线通信衰落、干扰等特征。</a:t>
            </a:r>
          </a:p>
          <a:p>
            <a:r>
              <a:rPr lang="en-US" altLang="zh-CN" dirty="0"/>
              <a:t>3)	</a:t>
            </a:r>
            <a:r>
              <a:rPr lang="zh-CN" altLang="en-US" dirty="0"/>
              <a:t>掌握信道、大区、小区、漫游、切换等常用术语。</a:t>
            </a:r>
          </a:p>
          <a:p>
            <a:r>
              <a:rPr lang="en-US" altLang="zh-CN" dirty="0"/>
              <a:t>2.2 </a:t>
            </a:r>
            <a:r>
              <a:rPr lang="zh-CN" altLang="en-US" dirty="0"/>
              <a:t>了解无线通信系统分类，包括移动通信系统、固定宽带无线接入系统以及卫星通信系统等。</a:t>
            </a:r>
          </a:p>
          <a:p>
            <a:r>
              <a:rPr lang="en-US" altLang="zh-CN" dirty="0"/>
              <a:t>2.3 </a:t>
            </a:r>
            <a:r>
              <a:rPr lang="zh-CN" altLang="en-US" dirty="0"/>
              <a:t>掌握</a:t>
            </a:r>
            <a:r>
              <a:rPr lang="en-US" altLang="zh-CN" dirty="0"/>
              <a:t>1G</a:t>
            </a:r>
            <a:r>
              <a:rPr lang="zh-CN" altLang="en-US" dirty="0"/>
              <a:t>到</a:t>
            </a:r>
            <a:r>
              <a:rPr lang="en-US" altLang="zh-CN" dirty="0"/>
              <a:t>6G</a:t>
            </a:r>
            <a:r>
              <a:rPr lang="zh-CN" altLang="en-US" dirty="0"/>
              <a:t>的发展历程、应用场景及我国通信技术从落后到领先的过程。</a:t>
            </a:r>
          </a:p>
          <a:p>
            <a:r>
              <a:rPr lang="en-US" altLang="zh-CN" dirty="0"/>
              <a:t>1)	</a:t>
            </a:r>
            <a:r>
              <a:rPr lang="zh-CN" altLang="en-US" dirty="0"/>
              <a:t>掌握</a:t>
            </a:r>
            <a:r>
              <a:rPr lang="en-US" altLang="zh-CN" dirty="0"/>
              <a:t>1G</a:t>
            </a:r>
            <a:r>
              <a:rPr lang="zh-CN" altLang="en-US" dirty="0"/>
              <a:t>到</a:t>
            </a:r>
            <a:r>
              <a:rPr lang="en-US" altLang="zh-CN" dirty="0"/>
              <a:t>6G</a:t>
            </a:r>
            <a:r>
              <a:rPr lang="zh-CN" altLang="en-US" dirty="0"/>
              <a:t>每一代的多址技术及原理。</a:t>
            </a:r>
          </a:p>
          <a:p>
            <a:r>
              <a:rPr lang="en-US" altLang="zh-CN" dirty="0"/>
              <a:t>2)	</a:t>
            </a:r>
            <a:r>
              <a:rPr lang="zh-CN" altLang="en-US" dirty="0"/>
              <a:t>了解</a:t>
            </a:r>
            <a:r>
              <a:rPr lang="en-US" altLang="zh-CN" dirty="0"/>
              <a:t>1G</a:t>
            </a:r>
            <a:r>
              <a:rPr lang="zh-CN" altLang="en-US" dirty="0"/>
              <a:t>到</a:t>
            </a:r>
            <a:r>
              <a:rPr lang="en-US" altLang="zh-CN" dirty="0"/>
              <a:t>6G</a:t>
            </a:r>
            <a:r>
              <a:rPr lang="zh-CN" altLang="en-US" dirty="0"/>
              <a:t>每一代的传输速率、特征、应用及优缺点。</a:t>
            </a:r>
          </a:p>
          <a:p>
            <a:r>
              <a:rPr lang="en-US" altLang="zh-CN" dirty="0"/>
              <a:t>3)	</a:t>
            </a:r>
            <a:r>
              <a:rPr lang="zh-CN" altLang="en-US" dirty="0"/>
              <a:t>了解</a:t>
            </a:r>
            <a:r>
              <a:rPr lang="en-US" altLang="zh-CN" dirty="0"/>
              <a:t>1G</a:t>
            </a:r>
            <a:r>
              <a:rPr lang="zh-CN" altLang="en-US" dirty="0"/>
              <a:t>到</a:t>
            </a:r>
            <a:r>
              <a:rPr lang="en-US" altLang="zh-CN" dirty="0"/>
              <a:t>6G</a:t>
            </a:r>
            <a:r>
              <a:rPr lang="zh-CN" altLang="en-US" dirty="0"/>
              <a:t>每一代的核心标准及相对应国别。</a:t>
            </a:r>
          </a:p>
          <a:p>
            <a:r>
              <a:rPr lang="en-US" altLang="zh-CN" dirty="0"/>
              <a:t>4)	</a:t>
            </a:r>
            <a:r>
              <a:rPr lang="zh-CN" altLang="en-US" dirty="0"/>
              <a:t>认识我国移动通信发展历程及在国际中所处的地位。</a:t>
            </a:r>
          </a:p>
          <a:p>
            <a:r>
              <a:rPr lang="en-US" altLang="zh-CN" dirty="0"/>
              <a:t>5)	</a:t>
            </a:r>
            <a:r>
              <a:rPr lang="zh-CN" altLang="en-US" dirty="0"/>
              <a:t>掌握</a:t>
            </a:r>
            <a:r>
              <a:rPr lang="en-US" altLang="zh-CN" dirty="0"/>
              <a:t>5G</a:t>
            </a:r>
            <a:r>
              <a:rPr lang="zh-CN" altLang="en-US" dirty="0"/>
              <a:t>三大应用场景、性能指标和核心技术。</a:t>
            </a:r>
          </a:p>
          <a:p>
            <a:r>
              <a:rPr lang="en-US" altLang="zh-CN" dirty="0"/>
              <a:t>6)	</a:t>
            </a:r>
            <a:r>
              <a:rPr lang="zh-CN" altLang="en-US" dirty="0"/>
              <a:t>掌握</a:t>
            </a:r>
            <a:r>
              <a:rPr lang="en-US" altLang="zh-CN" dirty="0"/>
              <a:t>6G</a:t>
            </a:r>
            <a:r>
              <a:rPr lang="zh-CN" altLang="en-US" dirty="0"/>
              <a:t>未来应用场景、性能指标和拟采用的技术。</a:t>
            </a:r>
          </a:p>
          <a:p>
            <a:r>
              <a:rPr lang="en-US" altLang="zh-CN" dirty="0"/>
              <a:t>2.4 </a:t>
            </a:r>
            <a:r>
              <a:rPr lang="zh-CN" altLang="en-US" dirty="0"/>
              <a:t>熟悉无线通信频谱划分以及管理规划。</a:t>
            </a:r>
          </a:p>
          <a:p>
            <a:r>
              <a:rPr lang="en-US" altLang="zh-CN" dirty="0"/>
              <a:t>1)	</a:t>
            </a:r>
            <a:r>
              <a:rPr lang="zh-CN" altLang="en-US" dirty="0"/>
              <a:t>了解频谱划分的大致频段，认知频谱的稀缺性。</a:t>
            </a:r>
          </a:p>
          <a:p>
            <a:r>
              <a:rPr lang="en-US" altLang="zh-CN" dirty="0"/>
              <a:t>2)	</a:t>
            </a:r>
            <a:r>
              <a:rPr lang="zh-CN" altLang="en-US" dirty="0"/>
              <a:t>掌握</a:t>
            </a:r>
            <a:r>
              <a:rPr lang="en-US" altLang="zh-CN" dirty="0"/>
              <a:t>FDD</a:t>
            </a:r>
            <a:r>
              <a:rPr lang="zh-CN" altLang="en-US" dirty="0"/>
              <a:t>和</a:t>
            </a:r>
            <a:r>
              <a:rPr lang="en-US" altLang="zh-CN" dirty="0"/>
              <a:t>TDD</a:t>
            </a:r>
            <a:r>
              <a:rPr lang="zh-CN" altLang="en-US" dirty="0"/>
              <a:t>的工作方式及区别。</a:t>
            </a:r>
          </a:p>
          <a:p>
            <a:r>
              <a:rPr lang="en-US" altLang="zh-CN" dirty="0"/>
              <a:t>2.5 </a:t>
            </a:r>
            <a:r>
              <a:rPr lang="zh-CN" altLang="en-US" dirty="0"/>
              <a:t>熟悉电磁场与天线的基本理论及工程参量。</a:t>
            </a:r>
          </a:p>
          <a:p>
            <a:r>
              <a:rPr lang="en-US" altLang="zh-CN" dirty="0"/>
              <a:t>1)	</a:t>
            </a:r>
            <a:r>
              <a:rPr lang="zh-CN" altLang="en-US" dirty="0"/>
              <a:t>掌握电磁感应现象包括感应电动势的计算方法。</a:t>
            </a:r>
          </a:p>
          <a:p>
            <a:r>
              <a:rPr lang="en-US" altLang="zh-CN" dirty="0"/>
              <a:t>2)	</a:t>
            </a:r>
            <a:r>
              <a:rPr lang="zh-CN" altLang="en-US" dirty="0"/>
              <a:t>了解麦克斯韦方程组及其意义。</a:t>
            </a:r>
          </a:p>
          <a:p>
            <a:r>
              <a:rPr lang="en-US" altLang="zh-CN" dirty="0"/>
              <a:t>3)	</a:t>
            </a:r>
            <a:r>
              <a:rPr lang="zh-CN" altLang="en-US" dirty="0"/>
              <a:t>熟悉天线的基本原理及特征。</a:t>
            </a:r>
          </a:p>
          <a:p>
            <a:r>
              <a:rPr lang="en-US" altLang="zh-CN" dirty="0"/>
              <a:t>4)	</a:t>
            </a:r>
            <a:r>
              <a:rPr lang="zh-CN" altLang="en-US" dirty="0"/>
              <a:t>掌握天线阻抗、辐射效率及其计算方法。</a:t>
            </a:r>
          </a:p>
          <a:p>
            <a:r>
              <a:rPr lang="en-US" altLang="zh-CN" dirty="0"/>
              <a:t>5)	</a:t>
            </a:r>
            <a:r>
              <a:rPr lang="zh-CN" altLang="en-US" dirty="0"/>
              <a:t>掌握天线方向性系数和增益及其计算方法。</a:t>
            </a:r>
          </a:p>
          <a:p>
            <a:r>
              <a:rPr lang="en-US" altLang="zh-CN" dirty="0"/>
              <a:t>6)	</a:t>
            </a:r>
            <a:r>
              <a:rPr lang="zh-CN" altLang="en-US" dirty="0"/>
              <a:t>掌握天线有效长度和天线系数及其计算方法。</a:t>
            </a:r>
          </a:p>
          <a:p>
            <a:r>
              <a:rPr lang="en-US" altLang="zh-CN" dirty="0"/>
              <a:t>7)	</a:t>
            </a:r>
            <a:r>
              <a:rPr lang="zh-CN" altLang="en-US" dirty="0"/>
              <a:t>掌握接收天线噪声温度及其计算方法。</a:t>
            </a:r>
          </a:p>
        </p:txBody>
      </p:sp>
    </p:spTree>
    <p:extLst>
      <p:ext uri="{BB962C8B-B14F-4D97-AF65-F5344CB8AC3E}">
        <p14:creationId xmlns:p14="http://schemas.microsoft.com/office/powerpoint/2010/main" val="353644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46D12-3C40-4C01-B811-6FFAC34C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745D4-45A8-49C7-A97F-D475D51C7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掌握空间信息的分类与组成。</a:t>
            </a:r>
          </a:p>
          <a:p>
            <a:r>
              <a:rPr lang="en-US" altLang="zh-CN" dirty="0"/>
              <a:t>1)	</a:t>
            </a:r>
            <a:r>
              <a:rPr lang="zh-CN" altLang="en-US" dirty="0"/>
              <a:t>掌握空间按高度的分层。</a:t>
            </a:r>
          </a:p>
          <a:p>
            <a:r>
              <a:rPr lang="en-US" altLang="zh-CN" dirty="0"/>
              <a:t>2)	</a:t>
            </a:r>
            <a:r>
              <a:rPr lang="zh-CN" altLang="en-US" dirty="0"/>
              <a:t>掌握各层所对应的通信方式，包括特征、核心技术及应用。</a:t>
            </a:r>
          </a:p>
          <a:p>
            <a:r>
              <a:rPr lang="en-US" altLang="zh-CN" dirty="0"/>
              <a:t>3.2 </a:t>
            </a:r>
            <a:r>
              <a:rPr lang="zh-CN" altLang="en-US" dirty="0"/>
              <a:t>了解空间信息网络发展，包括通信网络、导航网络、遥感网络的历程、典型系统及应用价值。</a:t>
            </a:r>
          </a:p>
          <a:p>
            <a:r>
              <a:rPr lang="en-US" altLang="zh-CN" dirty="0"/>
              <a:t>3.3 </a:t>
            </a:r>
            <a:r>
              <a:rPr lang="zh-CN" altLang="en-US" dirty="0"/>
              <a:t>掌握空间信息网络体系架构。</a:t>
            </a:r>
          </a:p>
          <a:p>
            <a:r>
              <a:rPr lang="en-US" altLang="zh-CN" dirty="0"/>
              <a:t>1)	</a:t>
            </a:r>
            <a:r>
              <a:rPr lang="zh-CN" altLang="en-US" dirty="0"/>
              <a:t>掌握空间信息网络的组成部分及每部分的作用。</a:t>
            </a:r>
          </a:p>
          <a:p>
            <a:r>
              <a:rPr lang="en-US" altLang="zh-CN" dirty="0"/>
              <a:t>2)	</a:t>
            </a:r>
            <a:r>
              <a:rPr lang="zh-CN" altLang="en-US" dirty="0"/>
              <a:t>了解空间信息网络架构，包括空间段、地面段的设备、作用和运行机制。</a:t>
            </a:r>
          </a:p>
          <a:p>
            <a:r>
              <a:rPr lang="en-US" altLang="zh-CN" dirty="0"/>
              <a:t>3)	</a:t>
            </a:r>
            <a:r>
              <a:rPr lang="zh-CN" altLang="en-US" dirty="0"/>
              <a:t>了解空间信息网络关键技术及技术特征。</a:t>
            </a:r>
          </a:p>
        </p:txBody>
      </p:sp>
    </p:spTree>
    <p:extLst>
      <p:ext uri="{BB962C8B-B14F-4D97-AF65-F5344CB8AC3E}">
        <p14:creationId xmlns:p14="http://schemas.microsoft.com/office/powerpoint/2010/main" val="318090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11533-6189-4A80-883C-3DC760FA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第四章、第五章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C109C-65E1-42AD-98D7-13015A002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了解光纤通信发展及特点。</a:t>
            </a:r>
          </a:p>
          <a:p>
            <a:r>
              <a:rPr lang="en-US" altLang="zh-CN" dirty="0"/>
              <a:t>4.2 </a:t>
            </a:r>
            <a:r>
              <a:rPr lang="zh-CN" altLang="en-US" dirty="0"/>
              <a:t>了解光纤的结构、分类、传输理论与特性。</a:t>
            </a:r>
            <a:endParaRPr lang="en-US" altLang="zh-CN" dirty="0"/>
          </a:p>
          <a:p>
            <a:r>
              <a:rPr lang="en-US" altLang="zh-CN" dirty="0"/>
              <a:t>5.1 </a:t>
            </a:r>
            <a:r>
              <a:rPr lang="zh-CN" altLang="en-US" dirty="0"/>
              <a:t>了解数据交换概念及分类。</a:t>
            </a:r>
          </a:p>
          <a:p>
            <a:r>
              <a:rPr lang="en-US" altLang="zh-CN" dirty="0"/>
              <a:t>5.2 </a:t>
            </a:r>
            <a:r>
              <a:rPr lang="zh-CN" altLang="en-US" dirty="0"/>
              <a:t>掌握网络参考模型：</a:t>
            </a:r>
          </a:p>
          <a:p>
            <a:r>
              <a:rPr lang="en-US" altLang="zh-CN" dirty="0"/>
              <a:t>1)	OSI</a:t>
            </a:r>
            <a:r>
              <a:rPr lang="zh-CN" altLang="en-US" dirty="0"/>
              <a:t>参考模型</a:t>
            </a:r>
          </a:p>
          <a:p>
            <a:r>
              <a:rPr lang="en-US" altLang="zh-CN" dirty="0"/>
              <a:t>2)	TCP/IP</a:t>
            </a:r>
            <a:r>
              <a:rPr lang="zh-CN" altLang="en-US" dirty="0"/>
              <a:t>模型</a:t>
            </a:r>
          </a:p>
          <a:p>
            <a:r>
              <a:rPr lang="en-US" altLang="zh-CN" dirty="0"/>
              <a:t>5.3 </a:t>
            </a:r>
            <a:r>
              <a:rPr lang="zh-CN" altLang="en-US" dirty="0"/>
              <a:t>掌握网络典型设备、拓扑结构及分类。</a:t>
            </a:r>
          </a:p>
          <a:p>
            <a:r>
              <a:rPr lang="en-US" altLang="zh-CN" dirty="0"/>
              <a:t>5.4 </a:t>
            </a:r>
            <a:r>
              <a:rPr lang="zh-CN" altLang="en-US" dirty="0"/>
              <a:t>掌握地址转换原理。</a:t>
            </a:r>
          </a:p>
        </p:txBody>
      </p:sp>
    </p:spTree>
    <p:extLst>
      <p:ext uri="{BB962C8B-B14F-4D97-AF65-F5344CB8AC3E}">
        <p14:creationId xmlns:p14="http://schemas.microsoft.com/office/powerpoint/2010/main" val="874709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9C151-737A-45E4-B7FC-DEE1F234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第六章、第七章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8E1280-CB10-4E4F-A353-2505F89D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了解多媒体通信的概念和发展趋势。</a:t>
            </a:r>
          </a:p>
          <a:p>
            <a:r>
              <a:rPr lang="en-US" altLang="zh-CN" dirty="0"/>
              <a:t>6.2 </a:t>
            </a:r>
            <a:r>
              <a:rPr lang="zh-CN" altLang="en-US" dirty="0"/>
              <a:t>掌握压缩编码的原理、用途，并了解音频、图像和视频中压缩编码的区别。</a:t>
            </a:r>
          </a:p>
          <a:p>
            <a:r>
              <a:rPr lang="en-US" altLang="zh-CN" dirty="0"/>
              <a:t>7.1 </a:t>
            </a:r>
            <a:r>
              <a:rPr lang="zh-CN" altLang="en-US" dirty="0"/>
              <a:t>了解集成电路的发展和产业模式</a:t>
            </a:r>
          </a:p>
        </p:txBody>
      </p:sp>
    </p:spTree>
    <p:extLst>
      <p:ext uri="{BB962C8B-B14F-4D97-AF65-F5344CB8AC3E}">
        <p14:creationId xmlns:p14="http://schemas.microsoft.com/office/powerpoint/2010/main" val="645160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880</Words>
  <Application>Microsoft Office PowerPoint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课程重点</vt:lpstr>
      <vt:lpstr>考试形式</vt:lpstr>
      <vt:lpstr>第一章</vt:lpstr>
      <vt:lpstr>第二章</vt:lpstr>
      <vt:lpstr>第三章</vt:lpstr>
      <vt:lpstr>第四章、第五章</vt:lpstr>
      <vt:lpstr>第六章、第七章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课程重点</dc:title>
  <dc:creator>博</dc:creator>
  <cp:lastModifiedBy>博</cp:lastModifiedBy>
  <cp:revision>7</cp:revision>
  <dcterms:created xsi:type="dcterms:W3CDTF">2024-10-27T22:16:16Z</dcterms:created>
  <dcterms:modified xsi:type="dcterms:W3CDTF">2024-10-27T22:20:39Z</dcterms:modified>
</cp:coreProperties>
</file>