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72" r:id="rId33"/>
    <p:sldId id="273" r:id="rId34"/>
    <p:sldId id="291" r:id="rId35"/>
    <p:sldId id="274" r:id="rId36"/>
    <p:sldId id="275"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63"/>
  </p:normalViewPr>
  <p:slideViewPr>
    <p:cSldViewPr>
      <p:cViewPr varScale="1">
        <p:scale>
          <a:sx n="117" d="100"/>
          <a:sy n="117" d="100"/>
        </p:scale>
        <p:origin x="128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1A250A-A184-2E43-B7BC-696607236DE5}" type="datetimeFigureOut">
              <a:rPr lang="en-US" smtClean="0"/>
              <a:t>4/19/20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2047412-360A-3E42-8D00-CB4620EF9CF2}" type="slidenum">
              <a:rPr lang="en-US" smtClean="0"/>
              <a:t>‹#›</a:t>
            </a:fld>
            <a:endParaRPr lang="en-US"/>
          </a:p>
        </p:txBody>
      </p:sp>
    </p:spTree>
    <p:extLst>
      <p:ext uri="{BB962C8B-B14F-4D97-AF65-F5344CB8AC3E}">
        <p14:creationId xmlns:p14="http://schemas.microsoft.com/office/powerpoint/2010/main" val="363214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165011"/>
            <a:ext cx="807211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213A333-96AB-574B-B826-307FEDD9BF9C}" type="datetime1">
              <a:rPr lang="en-AU" smtClean="0"/>
              <a:t>19/4/20</a:t>
            </a:fld>
            <a:endParaRPr lang="en-US"/>
          </a:p>
        </p:txBody>
      </p:sp>
      <p:sp>
        <p:nvSpPr>
          <p:cNvPr id="6" name="Holder 6"/>
          <p:cNvSpPr>
            <a:spLocks noGrp="1"/>
          </p:cNvSpPr>
          <p:nvPr>
            <p:ph type="sldNum" sz="quarter" idx="7"/>
          </p:nvPr>
        </p:nvSpPr>
        <p:spPr/>
        <p:txBody>
          <a:bodyPr lIns="0" tIns="0" rIns="0" bIns="0"/>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18ABAA3-1C17-4B4A-BAE0-97A9F34A2C91}" type="datetime1">
              <a:rPr lang="en-AU" smtClean="0"/>
              <a:t>19/4/20</a:t>
            </a:fld>
            <a:endParaRPr lang="en-US"/>
          </a:p>
        </p:txBody>
      </p:sp>
      <p:sp>
        <p:nvSpPr>
          <p:cNvPr id="6" name="Holder 6"/>
          <p:cNvSpPr>
            <a:spLocks noGrp="1"/>
          </p:cNvSpPr>
          <p:nvPr>
            <p:ph type="sldNum" sz="quarter" idx="7"/>
          </p:nvPr>
        </p:nvSpPr>
        <p:spPr/>
        <p:txBody>
          <a:bodyPr lIns="0" tIns="0" rIns="0" bIns="0"/>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07A0FE9-0B27-A440-A619-5A9DE4A570CF}" type="datetime1">
              <a:rPr lang="en-AU" smtClean="0"/>
              <a:t>19/4/20</a:t>
            </a:fld>
            <a:endParaRPr lang="en-US"/>
          </a:p>
        </p:txBody>
      </p:sp>
      <p:sp>
        <p:nvSpPr>
          <p:cNvPr id="7" name="Holder 7"/>
          <p:cNvSpPr>
            <a:spLocks noGrp="1"/>
          </p:cNvSpPr>
          <p:nvPr>
            <p:ph type="sldNum" sz="quarter" idx="7"/>
          </p:nvPr>
        </p:nvSpPr>
        <p:spPr/>
        <p:txBody>
          <a:bodyPr lIns="0" tIns="0" rIns="0" bIns="0"/>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20094BB-3D76-B946-8F40-4CDB379C57CF}" type="datetime1">
              <a:rPr lang="en-AU" smtClean="0"/>
              <a:t>19/4/20</a:t>
            </a:fld>
            <a:endParaRPr lang="en-US"/>
          </a:p>
        </p:txBody>
      </p:sp>
      <p:sp>
        <p:nvSpPr>
          <p:cNvPr id="5" name="Holder 5"/>
          <p:cNvSpPr>
            <a:spLocks noGrp="1"/>
          </p:cNvSpPr>
          <p:nvPr>
            <p:ph type="sldNum" sz="quarter" idx="7"/>
          </p:nvPr>
        </p:nvSpPr>
        <p:spPr/>
        <p:txBody>
          <a:bodyPr lIns="0" tIns="0" rIns="0" bIns="0"/>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8918" y="0"/>
            <a:ext cx="9125081" cy="684854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84B1A9B-F8D2-8A4A-8D2B-14A2B74A32F2}" type="datetime1">
              <a:rPr lang="en-AU" smtClean="0"/>
              <a:t>19/4/20</a:t>
            </a:fld>
            <a:endParaRPr lang="en-US"/>
          </a:p>
        </p:txBody>
      </p:sp>
      <p:sp>
        <p:nvSpPr>
          <p:cNvPr id="4" name="Holder 4"/>
          <p:cNvSpPr>
            <a:spLocks noGrp="1"/>
          </p:cNvSpPr>
          <p:nvPr>
            <p:ph type="sldNum" sz="quarter" idx="7"/>
          </p:nvPr>
        </p:nvSpPr>
        <p:spPr/>
        <p:txBody>
          <a:bodyPr lIns="0" tIns="0" rIns="0" bIns="0"/>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3604" y="40640"/>
            <a:ext cx="8876791" cy="1122680"/>
          </a:xfrm>
          <a:prstGeom prst="rect">
            <a:avLst/>
          </a:prstGeom>
        </p:spPr>
        <p:txBody>
          <a:bodyPr wrap="square" lIns="0" tIns="0" rIns="0" bIns="0">
            <a:spAutoFit/>
          </a:bodyPr>
          <a:lstStyle>
            <a:lvl1pPr>
              <a:defRPr sz="3600" b="0" i="0">
                <a:solidFill>
                  <a:schemeClr val="tx1"/>
                </a:solidFill>
                <a:latin typeface="Calibri"/>
                <a:cs typeface="Calibri"/>
              </a:defRPr>
            </a:lvl1pPr>
          </a:lstStyle>
          <a:p>
            <a:endParaRPr/>
          </a:p>
        </p:txBody>
      </p:sp>
      <p:sp>
        <p:nvSpPr>
          <p:cNvPr id="3" name="Holder 3"/>
          <p:cNvSpPr>
            <a:spLocks noGrp="1"/>
          </p:cNvSpPr>
          <p:nvPr>
            <p:ph type="body" idx="1"/>
          </p:nvPr>
        </p:nvSpPr>
        <p:spPr>
          <a:xfrm>
            <a:off x="188468" y="1400450"/>
            <a:ext cx="8561070" cy="478028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03F03252-51E2-B74A-BD2D-12688075D16C}" type="datetime1">
              <a:rPr lang="en-AU" smtClean="0"/>
              <a:t>19/4/20</a:t>
            </a:fld>
            <a:endParaRPr lang="en-US"/>
          </a:p>
        </p:txBody>
      </p:sp>
      <p:sp>
        <p:nvSpPr>
          <p:cNvPr id="6" name="Holder 6"/>
          <p:cNvSpPr>
            <a:spLocks noGrp="1"/>
          </p:cNvSpPr>
          <p:nvPr>
            <p:ph type="sldNum" sz="quarter" idx="7"/>
          </p:nvPr>
        </p:nvSpPr>
        <p:spPr>
          <a:xfrm>
            <a:off x="4464430" y="6360286"/>
            <a:ext cx="215264" cy="370840"/>
          </a:xfrm>
          <a:prstGeom prst="rect">
            <a:avLst/>
          </a:prstGeom>
        </p:spPr>
        <p:txBody>
          <a:bodyPr wrap="square" lIns="0" tIns="0" rIns="0" bIns="0">
            <a:spAutoFit/>
          </a:bodyPr>
          <a:lstStyle>
            <a:lvl1pPr>
              <a:defRPr sz="2400" b="0" i="0">
                <a:solidFill>
                  <a:schemeClr val="tx1"/>
                </a:solidFill>
                <a:latin typeface="Arial Narrow"/>
                <a:cs typeface="Arial Narrow"/>
              </a:defRPr>
            </a:lvl1pPr>
          </a:lstStyle>
          <a:p>
            <a:pPr marL="38100">
              <a:lnSpc>
                <a:spcPts val="27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53034" y="2615755"/>
            <a:ext cx="616839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Arial Narrow"/>
                <a:cs typeface="Arial Narrow"/>
              </a:rPr>
              <a:t>FIT5042 Week 7: Introduction to</a:t>
            </a:r>
            <a:r>
              <a:rPr sz="3000" spc="-25" dirty="0">
                <a:solidFill>
                  <a:srgbClr val="FFFFFF"/>
                </a:solidFill>
                <a:latin typeface="Arial Narrow"/>
                <a:cs typeface="Arial Narrow"/>
              </a:rPr>
              <a:t> </a:t>
            </a:r>
            <a:r>
              <a:rPr sz="3000" spc="-5" dirty="0">
                <a:solidFill>
                  <a:srgbClr val="FFFFFF"/>
                </a:solidFill>
                <a:latin typeface="Arial Narrow"/>
                <a:cs typeface="Arial Narrow"/>
              </a:rPr>
              <a:t>SpringMVC</a:t>
            </a:r>
            <a:endParaRPr sz="3000">
              <a:latin typeface="Arial Narrow"/>
              <a:cs typeface="Arial Narrow"/>
            </a:endParaRPr>
          </a:p>
        </p:txBody>
      </p:sp>
      <p:sp>
        <p:nvSpPr>
          <p:cNvPr id="4" name="object 4"/>
          <p:cNvSpPr txBox="1"/>
          <p:nvPr/>
        </p:nvSpPr>
        <p:spPr>
          <a:xfrm>
            <a:off x="353029" y="3775319"/>
            <a:ext cx="27959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Narrow"/>
                <a:cs typeface="Arial Narrow"/>
              </a:rPr>
              <a:t>Guan Xiaoxiang and Sunil</a:t>
            </a:r>
            <a:r>
              <a:rPr sz="1800" spc="50" dirty="0">
                <a:solidFill>
                  <a:srgbClr val="FFFFFF"/>
                </a:solidFill>
                <a:latin typeface="Arial Narrow"/>
                <a:cs typeface="Arial Narrow"/>
              </a:rPr>
              <a:t> </a:t>
            </a:r>
            <a:r>
              <a:rPr sz="1800" spc="-5" dirty="0">
                <a:solidFill>
                  <a:srgbClr val="FFFFFF"/>
                </a:solidFill>
                <a:latin typeface="Arial Narrow"/>
                <a:cs typeface="Arial Narrow"/>
              </a:rPr>
              <a:t>Panda</a:t>
            </a:r>
            <a:endParaRPr sz="1800">
              <a:latin typeface="Arial Narrow"/>
              <a:cs typeface="Arial Narrow"/>
            </a:endParaRPr>
          </a:p>
        </p:txBody>
      </p:sp>
      <p:sp>
        <p:nvSpPr>
          <p:cNvPr id="5" name="object 5"/>
          <p:cNvSpPr txBox="1">
            <a:spLocks noGrp="1"/>
          </p:cNvSpPr>
          <p:nvPr>
            <p:ph type="title"/>
          </p:nvPr>
        </p:nvSpPr>
        <p:spPr>
          <a:xfrm>
            <a:off x="4079876" y="306805"/>
            <a:ext cx="1372870" cy="871219"/>
          </a:xfrm>
          <a:prstGeom prst="rect">
            <a:avLst/>
          </a:prstGeom>
        </p:spPr>
        <p:txBody>
          <a:bodyPr vert="horz" wrap="square" lIns="0" tIns="12065" rIns="0" bIns="0" rtlCol="0">
            <a:spAutoFit/>
          </a:bodyPr>
          <a:lstStyle/>
          <a:p>
            <a:pPr marL="12700" marR="5080">
              <a:lnSpc>
                <a:spcPct val="100000"/>
              </a:lnSpc>
              <a:spcBef>
                <a:spcPts val="95"/>
              </a:spcBef>
            </a:pPr>
            <a:r>
              <a:rPr sz="1850" spc="-5" dirty="0">
                <a:solidFill>
                  <a:srgbClr val="006DAE"/>
                </a:solidFill>
                <a:latin typeface="Arial Narrow"/>
                <a:cs typeface="Arial Narrow"/>
              </a:rPr>
              <a:t>MONASH  </a:t>
            </a:r>
            <a:r>
              <a:rPr sz="1850" spc="-20" dirty="0">
                <a:solidFill>
                  <a:srgbClr val="FFFFFF"/>
                </a:solidFill>
                <a:latin typeface="Arial Narrow"/>
                <a:cs typeface="Arial Narrow"/>
              </a:rPr>
              <a:t>INFORMATION  </a:t>
            </a:r>
            <a:r>
              <a:rPr sz="1850" spc="-10" dirty="0">
                <a:solidFill>
                  <a:srgbClr val="FFFFFF"/>
                </a:solidFill>
                <a:latin typeface="Arial Narrow"/>
                <a:cs typeface="Arial Narrow"/>
              </a:rPr>
              <a:t>TECHN</a:t>
            </a:r>
            <a:r>
              <a:rPr sz="1850" spc="-5" dirty="0">
                <a:solidFill>
                  <a:srgbClr val="FFFFFF"/>
                </a:solidFill>
                <a:latin typeface="Arial Narrow"/>
                <a:cs typeface="Arial Narrow"/>
              </a:rPr>
              <a:t>O</a:t>
            </a:r>
            <a:r>
              <a:rPr sz="1850" spc="-10" dirty="0">
                <a:solidFill>
                  <a:srgbClr val="FFFFFF"/>
                </a:solidFill>
                <a:latin typeface="Arial Narrow"/>
                <a:cs typeface="Arial Narrow"/>
              </a:rPr>
              <a:t>L</a:t>
            </a:r>
            <a:r>
              <a:rPr sz="1850" spc="-5" dirty="0">
                <a:solidFill>
                  <a:srgbClr val="FFFFFF"/>
                </a:solidFill>
                <a:latin typeface="Arial Narrow"/>
                <a:cs typeface="Arial Narrow"/>
              </a:rPr>
              <a:t>OGY</a:t>
            </a:r>
            <a:endParaRPr sz="1850">
              <a:latin typeface="Arial Narrow"/>
              <a:cs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434" y="2861560"/>
            <a:ext cx="4501515"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a:cs typeface="Arial"/>
              </a:rPr>
              <a:t>MVC </a:t>
            </a:r>
            <a:r>
              <a:rPr sz="2800" dirty="0">
                <a:latin typeface="Arial"/>
                <a:cs typeface="Arial"/>
              </a:rPr>
              <a:t>(Model view</a:t>
            </a:r>
            <a:r>
              <a:rPr sz="2800" spc="-55" dirty="0">
                <a:latin typeface="Arial"/>
                <a:cs typeface="Arial"/>
              </a:rPr>
              <a:t> </a:t>
            </a:r>
            <a:r>
              <a:rPr sz="2800" dirty="0">
                <a:latin typeface="Arial"/>
                <a:cs typeface="Arial"/>
              </a:rPr>
              <a:t>controller)</a:t>
            </a:r>
            <a:endParaRPr sz="2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5771"/>
            <a:ext cx="425704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Narrow"/>
                <a:cs typeface="Arial Narrow"/>
              </a:rPr>
              <a:t>Spring </a:t>
            </a:r>
            <a:r>
              <a:rPr b="1" dirty="0">
                <a:latin typeface="Arial Narrow"/>
                <a:cs typeface="Arial Narrow"/>
              </a:rPr>
              <a:t>MVC</a:t>
            </a:r>
            <a:r>
              <a:rPr b="1" spc="-35" dirty="0">
                <a:latin typeface="Arial Narrow"/>
                <a:cs typeface="Arial Narrow"/>
              </a:rPr>
              <a:t> </a:t>
            </a:r>
            <a:r>
              <a:rPr b="1" spc="-5" dirty="0">
                <a:latin typeface="Arial Narrow"/>
                <a:cs typeface="Arial Narrow"/>
              </a:rPr>
              <a:t>Framework</a:t>
            </a:r>
          </a:p>
        </p:txBody>
      </p:sp>
      <p:sp>
        <p:nvSpPr>
          <p:cNvPr id="4" name="object 4"/>
          <p:cNvSpPr txBox="1"/>
          <p:nvPr/>
        </p:nvSpPr>
        <p:spPr>
          <a:xfrm>
            <a:off x="4395089" y="6360286"/>
            <a:ext cx="353695" cy="370840"/>
          </a:xfrm>
          <a:prstGeom prst="rect">
            <a:avLst/>
          </a:prstGeom>
        </p:spPr>
        <p:txBody>
          <a:bodyPr vert="horz" wrap="square" lIns="0" tIns="0" rIns="0" bIns="0" rtlCol="0">
            <a:spAutoFit/>
          </a:bodyPr>
          <a:lstStyle/>
          <a:p>
            <a:pPr marL="38100">
              <a:lnSpc>
                <a:spcPts val="2790"/>
              </a:lnSpc>
            </a:pPr>
            <a:fld id="{81D60167-4931-47E6-BA6A-407CBD079E47}" type="slidenum">
              <a:rPr sz="2400" spc="-5" dirty="0">
                <a:latin typeface="Arial Narrow"/>
                <a:cs typeface="Arial Narrow"/>
              </a:rPr>
              <a:t>11</a:t>
            </a:fld>
            <a:endParaRPr sz="2400">
              <a:latin typeface="Arial Narrow"/>
              <a:cs typeface="Arial Narrow"/>
            </a:endParaRPr>
          </a:p>
        </p:txBody>
      </p:sp>
      <p:sp>
        <p:nvSpPr>
          <p:cNvPr id="3" name="object 3"/>
          <p:cNvSpPr txBox="1"/>
          <p:nvPr/>
        </p:nvSpPr>
        <p:spPr>
          <a:xfrm>
            <a:off x="188468" y="1049930"/>
            <a:ext cx="8560435" cy="3041858"/>
          </a:xfrm>
          <a:prstGeom prst="rect">
            <a:avLst/>
          </a:prstGeom>
        </p:spPr>
        <p:txBody>
          <a:bodyPr vert="horz" wrap="square" lIns="0" tIns="12700" rIns="0" bIns="0" rtlCol="0">
            <a:spAutoFit/>
          </a:bodyPr>
          <a:lstStyle/>
          <a:p>
            <a:pPr marL="926465" marR="5080" lvl="1" indent="-457200">
              <a:lnSpc>
                <a:spcPct val="100000"/>
              </a:lnSpc>
              <a:buFont typeface="Arial"/>
              <a:buChar char="•"/>
              <a:tabLst>
                <a:tab pos="927100" algn="l"/>
                <a:tab pos="927735" algn="l"/>
              </a:tabLst>
            </a:pPr>
            <a:endParaRPr lang="en-US" sz="2800" spc="-5" dirty="0">
              <a:latin typeface="Calibri"/>
              <a:cs typeface="Calibri"/>
            </a:endParaRPr>
          </a:p>
          <a:p>
            <a:pPr marL="926465" marR="5080" lvl="1" indent="-457200">
              <a:buFont typeface="Arial"/>
              <a:buChar char="•"/>
              <a:tabLst>
                <a:tab pos="927100" algn="l"/>
                <a:tab pos="927735" algn="l"/>
              </a:tabLst>
            </a:pPr>
            <a:r>
              <a:rPr lang="en-AU" sz="2800" spc="-10" dirty="0">
                <a:cs typeface="Calibri"/>
              </a:rPr>
              <a:t>Provides model-view-controller</a:t>
            </a:r>
            <a:r>
              <a:rPr lang="en-AU" sz="2800" spc="-15" dirty="0">
                <a:cs typeface="Calibri"/>
              </a:rPr>
              <a:t> architecture.</a:t>
            </a:r>
            <a:endParaRPr lang="en-AU" sz="2800" dirty="0">
              <a:cs typeface="Calibri"/>
            </a:endParaRPr>
          </a:p>
          <a:p>
            <a:pPr marL="926465" marR="5080" lvl="1" indent="-457200">
              <a:lnSpc>
                <a:spcPct val="100000"/>
              </a:lnSpc>
              <a:buFont typeface="Arial"/>
              <a:buChar char="•"/>
              <a:tabLst>
                <a:tab pos="927100" algn="l"/>
                <a:tab pos="927735" algn="l"/>
              </a:tabLst>
            </a:pPr>
            <a:r>
              <a:rPr sz="2800" spc="-5" dirty="0">
                <a:latin typeface="Calibri"/>
                <a:cs typeface="Calibri"/>
              </a:rPr>
              <a:t>Components, </a:t>
            </a:r>
            <a:r>
              <a:rPr sz="2800" spc="-20" dirty="0">
                <a:latin typeface="Calibri"/>
                <a:cs typeface="Calibri"/>
              </a:rPr>
              <a:t>to </a:t>
            </a:r>
            <a:r>
              <a:rPr sz="2800" spc="-10" dirty="0">
                <a:latin typeface="Calibri"/>
                <a:cs typeface="Calibri"/>
              </a:rPr>
              <a:t>develop flexible </a:t>
            </a:r>
            <a:r>
              <a:rPr sz="2800" spc="-5" dirty="0">
                <a:latin typeface="Calibri"/>
                <a:cs typeface="Calibri"/>
              </a:rPr>
              <a:t>and loosely </a:t>
            </a:r>
            <a:r>
              <a:rPr sz="2800" spc="-10" dirty="0">
                <a:latin typeface="Calibri"/>
                <a:cs typeface="Calibri"/>
              </a:rPr>
              <a:t>coupled  web</a:t>
            </a:r>
            <a:r>
              <a:rPr sz="2800" spc="-5" dirty="0">
                <a:latin typeface="Calibri"/>
                <a:cs typeface="Calibri"/>
              </a:rPr>
              <a:t> </a:t>
            </a:r>
            <a:r>
              <a:rPr sz="2800" spc="-10" dirty="0">
                <a:latin typeface="Calibri"/>
                <a:cs typeface="Calibri"/>
              </a:rPr>
              <a:t>applications.</a:t>
            </a:r>
            <a:endParaRPr sz="2800" dirty="0">
              <a:latin typeface="Calibri"/>
              <a:cs typeface="Calibri"/>
            </a:endParaRPr>
          </a:p>
          <a:p>
            <a:pPr marL="926465" marR="179705" lvl="1" indent="-457834">
              <a:lnSpc>
                <a:spcPct val="100000"/>
              </a:lnSpc>
              <a:buFont typeface="Arial"/>
              <a:buChar char="•"/>
              <a:tabLst>
                <a:tab pos="926465" algn="l"/>
                <a:tab pos="927100" algn="l"/>
              </a:tabLst>
            </a:pPr>
            <a:r>
              <a:rPr sz="2800" spc="-10" dirty="0">
                <a:latin typeface="Calibri"/>
                <a:cs typeface="Calibri"/>
              </a:rPr>
              <a:t>separating </a:t>
            </a:r>
            <a:r>
              <a:rPr sz="2800" spc="-5" dirty="0">
                <a:latin typeface="Calibri"/>
                <a:cs typeface="Calibri"/>
              </a:rPr>
              <a:t>aspects of the </a:t>
            </a:r>
            <a:r>
              <a:rPr sz="2800" spc="-10" dirty="0">
                <a:latin typeface="Calibri"/>
                <a:cs typeface="Calibri"/>
              </a:rPr>
              <a:t>application </a:t>
            </a:r>
            <a:r>
              <a:rPr sz="2800" spc="-5" dirty="0">
                <a:latin typeface="Calibri"/>
                <a:cs typeface="Calibri"/>
              </a:rPr>
              <a:t>(input logic,  business logic, and </a:t>
            </a:r>
            <a:r>
              <a:rPr sz="2800" dirty="0">
                <a:latin typeface="Calibri"/>
                <a:cs typeface="Calibri"/>
              </a:rPr>
              <a:t>UI </a:t>
            </a:r>
            <a:r>
              <a:rPr sz="2800" spc="-5" dirty="0">
                <a:latin typeface="Calibri"/>
                <a:cs typeface="Calibri"/>
              </a:rPr>
              <a:t>logic), while </a:t>
            </a:r>
            <a:r>
              <a:rPr sz="2800" spc="-10" dirty="0">
                <a:latin typeface="Calibri"/>
                <a:cs typeface="Calibri"/>
              </a:rPr>
              <a:t>providing </a:t>
            </a:r>
            <a:r>
              <a:rPr sz="2800" dirty="0">
                <a:latin typeface="Calibri"/>
                <a:cs typeface="Calibri"/>
              </a:rPr>
              <a:t>a </a:t>
            </a:r>
            <a:r>
              <a:rPr sz="2800" spc="-5" dirty="0">
                <a:latin typeface="Calibri"/>
                <a:cs typeface="Calibri"/>
              </a:rPr>
              <a:t>loose  </a:t>
            </a:r>
            <a:r>
              <a:rPr sz="2800" spc="-10" dirty="0">
                <a:latin typeface="Calibri"/>
                <a:cs typeface="Calibri"/>
              </a:rPr>
              <a:t>coupling between </a:t>
            </a:r>
            <a:r>
              <a:rPr sz="2800" spc="-5" dirty="0">
                <a:latin typeface="Calibri"/>
                <a:cs typeface="Calibri"/>
              </a:rPr>
              <a:t>these</a:t>
            </a:r>
            <a:r>
              <a:rPr sz="2800" spc="25" dirty="0">
                <a:latin typeface="Calibri"/>
                <a:cs typeface="Calibri"/>
              </a:rPr>
              <a:t> </a:t>
            </a:r>
            <a:r>
              <a:rPr sz="2800" spc="-10" dirty="0">
                <a:latin typeface="Calibri"/>
                <a:cs typeface="Calibri"/>
              </a:rPr>
              <a:t>elements.</a:t>
            </a:r>
            <a:endParaRPr sz="2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5771"/>
            <a:ext cx="425704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Narrow"/>
                <a:cs typeface="Arial Narrow"/>
              </a:rPr>
              <a:t>Spring </a:t>
            </a:r>
            <a:r>
              <a:rPr b="1" dirty="0">
                <a:latin typeface="Arial Narrow"/>
                <a:cs typeface="Arial Narrow"/>
              </a:rPr>
              <a:t>MVC</a:t>
            </a:r>
            <a:r>
              <a:rPr b="1" spc="-35" dirty="0">
                <a:latin typeface="Arial Narrow"/>
                <a:cs typeface="Arial Narrow"/>
              </a:rPr>
              <a:t> </a:t>
            </a:r>
            <a:r>
              <a:rPr b="1" spc="-5" dirty="0">
                <a:latin typeface="Arial Narrow"/>
                <a:cs typeface="Arial Narrow"/>
              </a:rPr>
              <a:t>Framework</a:t>
            </a:r>
          </a:p>
        </p:txBody>
      </p:sp>
      <p:sp>
        <p:nvSpPr>
          <p:cNvPr id="4" name="object 4"/>
          <p:cNvSpPr txBox="1"/>
          <p:nvPr/>
        </p:nvSpPr>
        <p:spPr>
          <a:xfrm>
            <a:off x="4395089" y="6360286"/>
            <a:ext cx="353695" cy="370840"/>
          </a:xfrm>
          <a:prstGeom prst="rect">
            <a:avLst/>
          </a:prstGeom>
        </p:spPr>
        <p:txBody>
          <a:bodyPr vert="horz" wrap="square" lIns="0" tIns="0" rIns="0" bIns="0" rtlCol="0">
            <a:spAutoFit/>
          </a:bodyPr>
          <a:lstStyle/>
          <a:p>
            <a:pPr marL="38100">
              <a:lnSpc>
                <a:spcPts val="2790"/>
              </a:lnSpc>
            </a:pPr>
            <a:fld id="{81D60167-4931-47E6-BA6A-407CBD079E47}" type="slidenum">
              <a:rPr sz="2400" spc="-5" dirty="0">
                <a:latin typeface="Arial Narrow"/>
                <a:cs typeface="Arial Narrow"/>
              </a:rPr>
              <a:t>12</a:t>
            </a:fld>
            <a:endParaRPr sz="2400">
              <a:latin typeface="Arial Narrow"/>
              <a:cs typeface="Arial Narrow"/>
            </a:endParaRPr>
          </a:p>
        </p:txBody>
      </p:sp>
      <p:sp>
        <p:nvSpPr>
          <p:cNvPr id="3" name="object 3"/>
          <p:cNvSpPr txBox="1"/>
          <p:nvPr/>
        </p:nvSpPr>
        <p:spPr>
          <a:xfrm>
            <a:off x="188323" y="1049930"/>
            <a:ext cx="8622030" cy="4719955"/>
          </a:xfrm>
          <a:prstGeom prst="rect">
            <a:avLst/>
          </a:prstGeom>
        </p:spPr>
        <p:txBody>
          <a:bodyPr vert="horz" wrap="square" lIns="0" tIns="12700" rIns="0" bIns="0" rtlCol="0">
            <a:spAutoFit/>
          </a:bodyPr>
          <a:lstStyle/>
          <a:p>
            <a:pPr marL="469900" indent="-457834" algn="just">
              <a:lnSpc>
                <a:spcPct val="100000"/>
              </a:lnSpc>
              <a:spcBef>
                <a:spcPts val="100"/>
              </a:spcBef>
              <a:buFont typeface="Arial"/>
              <a:buChar char="•"/>
              <a:tabLst>
                <a:tab pos="470534" algn="l"/>
              </a:tabLst>
            </a:pPr>
            <a:r>
              <a:rPr sz="2800" spc="-5" dirty="0">
                <a:latin typeface="Calibri"/>
                <a:cs typeface="Calibri"/>
              </a:rPr>
              <a:t>The</a:t>
            </a:r>
            <a:r>
              <a:rPr sz="2800" spc="-15" dirty="0">
                <a:latin typeface="Calibri"/>
                <a:cs typeface="Calibri"/>
              </a:rPr>
              <a:t> </a:t>
            </a:r>
            <a:r>
              <a:rPr sz="2800" b="1" spc="-5" dirty="0">
                <a:latin typeface="Calibri"/>
                <a:cs typeface="Calibri"/>
              </a:rPr>
              <a:t>Model</a:t>
            </a:r>
            <a:endParaRPr sz="2800">
              <a:latin typeface="Calibri"/>
              <a:cs typeface="Calibri"/>
            </a:endParaRPr>
          </a:p>
          <a:p>
            <a:pPr marL="927100" marR="5080" lvl="1" indent="-457200" algn="just">
              <a:lnSpc>
                <a:spcPct val="100000"/>
              </a:lnSpc>
              <a:buFont typeface="Arial"/>
              <a:buChar char="•"/>
              <a:tabLst>
                <a:tab pos="927735" algn="l"/>
              </a:tabLst>
            </a:pPr>
            <a:r>
              <a:rPr sz="2800" spc="-10" dirty="0">
                <a:latin typeface="Calibri"/>
                <a:cs typeface="Calibri"/>
              </a:rPr>
              <a:t>encapsulates </a:t>
            </a:r>
            <a:r>
              <a:rPr sz="2800" spc="-5" dirty="0">
                <a:latin typeface="Calibri"/>
                <a:cs typeface="Calibri"/>
              </a:rPr>
              <a:t>the </a:t>
            </a:r>
            <a:r>
              <a:rPr sz="2800" spc="-10" dirty="0">
                <a:latin typeface="Calibri"/>
                <a:cs typeface="Calibri"/>
              </a:rPr>
              <a:t>application </a:t>
            </a:r>
            <a:r>
              <a:rPr sz="2800" spc="-20" dirty="0">
                <a:latin typeface="Calibri"/>
                <a:cs typeface="Calibri"/>
              </a:rPr>
              <a:t>data </a:t>
            </a:r>
            <a:r>
              <a:rPr sz="2800" spc="-5" dirty="0">
                <a:latin typeface="Calibri"/>
                <a:cs typeface="Calibri"/>
              </a:rPr>
              <a:t>and in </a:t>
            </a:r>
            <a:r>
              <a:rPr sz="2800" spc="-15" dirty="0">
                <a:latin typeface="Calibri"/>
                <a:cs typeface="Calibri"/>
              </a:rPr>
              <a:t>general </a:t>
            </a:r>
            <a:r>
              <a:rPr sz="2800" spc="-10" dirty="0">
                <a:latin typeface="Calibri"/>
                <a:cs typeface="Calibri"/>
              </a:rPr>
              <a:t>they  </a:t>
            </a:r>
            <a:r>
              <a:rPr sz="2800" dirty="0">
                <a:latin typeface="Calibri"/>
                <a:cs typeface="Calibri"/>
              </a:rPr>
              <a:t>will </a:t>
            </a:r>
            <a:r>
              <a:rPr sz="2800" spc="-10" dirty="0">
                <a:latin typeface="Calibri"/>
                <a:cs typeface="Calibri"/>
              </a:rPr>
              <a:t>consist </a:t>
            </a:r>
            <a:r>
              <a:rPr sz="2800" spc="-5" dirty="0">
                <a:latin typeface="Calibri"/>
                <a:cs typeface="Calibri"/>
              </a:rPr>
              <a:t>of</a:t>
            </a:r>
            <a:r>
              <a:rPr sz="2800" spc="-10" dirty="0">
                <a:latin typeface="Calibri"/>
                <a:cs typeface="Calibri"/>
              </a:rPr>
              <a:t> </a:t>
            </a:r>
            <a:r>
              <a:rPr sz="2800" spc="-20" dirty="0">
                <a:latin typeface="Calibri"/>
                <a:cs typeface="Calibri"/>
              </a:rPr>
              <a:t>POJO.</a:t>
            </a:r>
            <a:endParaRPr sz="2800">
              <a:latin typeface="Calibri"/>
              <a:cs typeface="Calibri"/>
            </a:endParaRPr>
          </a:p>
          <a:p>
            <a:pPr marL="469900" indent="-457834" algn="just">
              <a:lnSpc>
                <a:spcPct val="100000"/>
              </a:lnSpc>
              <a:buFont typeface="Arial"/>
              <a:buChar char="•"/>
              <a:tabLst>
                <a:tab pos="470534" algn="l"/>
              </a:tabLst>
            </a:pPr>
            <a:r>
              <a:rPr sz="2800" spc="-5" dirty="0">
                <a:latin typeface="Calibri"/>
                <a:cs typeface="Calibri"/>
              </a:rPr>
              <a:t>The</a:t>
            </a:r>
            <a:r>
              <a:rPr sz="2800" spc="-15" dirty="0">
                <a:latin typeface="Calibri"/>
                <a:cs typeface="Calibri"/>
              </a:rPr>
              <a:t> </a:t>
            </a:r>
            <a:r>
              <a:rPr sz="2800" b="1" spc="-10" dirty="0">
                <a:latin typeface="Calibri"/>
                <a:cs typeface="Calibri"/>
              </a:rPr>
              <a:t>View</a:t>
            </a:r>
            <a:endParaRPr sz="2800">
              <a:latin typeface="Calibri"/>
              <a:cs typeface="Calibri"/>
            </a:endParaRPr>
          </a:p>
          <a:p>
            <a:pPr marL="927100" marR="487045" lvl="1" indent="-457834" algn="just">
              <a:lnSpc>
                <a:spcPct val="100000"/>
              </a:lnSpc>
              <a:buFont typeface="Arial"/>
              <a:buChar char="•"/>
              <a:tabLst>
                <a:tab pos="927735" algn="l"/>
              </a:tabLst>
            </a:pPr>
            <a:r>
              <a:rPr sz="2800" spc="-5" dirty="0">
                <a:latin typeface="Calibri"/>
                <a:cs typeface="Calibri"/>
              </a:rPr>
              <a:t>is </a:t>
            </a:r>
            <a:r>
              <a:rPr sz="2800" spc="-10" dirty="0">
                <a:latin typeface="Calibri"/>
                <a:cs typeface="Calibri"/>
              </a:rPr>
              <a:t>responsible </a:t>
            </a:r>
            <a:r>
              <a:rPr sz="2800" spc="-25" dirty="0">
                <a:latin typeface="Calibri"/>
                <a:cs typeface="Calibri"/>
              </a:rPr>
              <a:t>for </a:t>
            </a:r>
            <a:r>
              <a:rPr sz="2800" spc="-10" dirty="0">
                <a:latin typeface="Calibri"/>
                <a:cs typeface="Calibri"/>
              </a:rPr>
              <a:t>rendering </a:t>
            </a:r>
            <a:r>
              <a:rPr sz="2800" spc="-5" dirty="0">
                <a:latin typeface="Calibri"/>
                <a:cs typeface="Calibri"/>
              </a:rPr>
              <a:t>the model </a:t>
            </a:r>
            <a:r>
              <a:rPr sz="2800" spc="-20" dirty="0">
                <a:latin typeface="Calibri"/>
                <a:cs typeface="Calibri"/>
              </a:rPr>
              <a:t>data </a:t>
            </a:r>
            <a:r>
              <a:rPr sz="2800" spc="-5" dirty="0">
                <a:latin typeface="Calibri"/>
                <a:cs typeface="Calibri"/>
              </a:rPr>
              <a:t>and in  </a:t>
            </a:r>
            <a:r>
              <a:rPr sz="2800" spc="-15" dirty="0">
                <a:latin typeface="Calibri"/>
                <a:cs typeface="Calibri"/>
              </a:rPr>
              <a:t>general </a:t>
            </a:r>
            <a:r>
              <a:rPr sz="2800" spc="-5" dirty="0">
                <a:latin typeface="Calibri"/>
                <a:cs typeface="Calibri"/>
              </a:rPr>
              <a:t>it </a:t>
            </a:r>
            <a:r>
              <a:rPr sz="2800" spc="-20" dirty="0">
                <a:latin typeface="Calibri"/>
                <a:cs typeface="Calibri"/>
              </a:rPr>
              <a:t>generates </a:t>
            </a:r>
            <a:r>
              <a:rPr sz="2800" spc="-5" dirty="0">
                <a:latin typeface="Calibri"/>
                <a:cs typeface="Calibri"/>
              </a:rPr>
              <a:t>HTML output </a:t>
            </a:r>
            <a:r>
              <a:rPr sz="2800" spc="-10" dirty="0">
                <a:latin typeface="Calibri"/>
                <a:cs typeface="Calibri"/>
              </a:rPr>
              <a:t>that </a:t>
            </a:r>
            <a:r>
              <a:rPr sz="2800" spc="-5" dirty="0">
                <a:latin typeface="Calibri"/>
                <a:cs typeface="Calibri"/>
              </a:rPr>
              <a:t>the </a:t>
            </a:r>
            <a:r>
              <a:rPr sz="2800" spc="-10" dirty="0">
                <a:latin typeface="Calibri"/>
                <a:cs typeface="Calibri"/>
              </a:rPr>
              <a:t>client's  </a:t>
            </a:r>
            <a:r>
              <a:rPr sz="2800" spc="-15" dirty="0">
                <a:latin typeface="Calibri"/>
                <a:cs typeface="Calibri"/>
              </a:rPr>
              <a:t>browser </a:t>
            </a:r>
            <a:r>
              <a:rPr sz="2800" spc="-10" dirty="0">
                <a:latin typeface="Calibri"/>
                <a:cs typeface="Calibri"/>
              </a:rPr>
              <a:t>can</a:t>
            </a:r>
            <a:r>
              <a:rPr sz="2800" spc="15" dirty="0">
                <a:latin typeface="Calibri"/>
                <a:cs typeface="Calibri"/>
              </a:rPr>
              <a:t> </a:t>
            </a:r>
            <a:r>
              <a:rPr sz="2800" spc="-15" dirty="0">
                <a:latin typeface="Calibri"/>
                <a:cs typeface="Calibri"/>
              </a:rPr>
              <a:t>interpret.</a:t>
            </a:r>
            <a:endParaRPr sz="2800">
              <a:latin typeface="Calibri"/>
              <a:cs typeface="Calibri"/>
            </a:endParaRPr>
          </a:p>
          <a:p>
            <a:pPr marL="469900" indent="-457834" algn="just">
              <a:lnSpc>
                <a:spcPct val="100000"/>
              </a:lnSpc>
              <a:buFont typeface="Arial"/>
              <a:buChar char="•"/>
              <a:tabLst>
                <a:tab pos="470534" algn="l"/>
              </a:tabLst>
            </a:pPr>
            <a:r>
              <a:rPr sz="2800" spc="-5" dirty="0">
                <a:latin typeface="Calibri"/>
                <a:cs typeface="Calibri"/>
              </a:rPr>
              <a:t>The</a:t>
            </a:r>
            <a:r>
              <a:rPr sz="2800" spc="-15" dirty="0">
                <a:latin typeface="Calibri"/>
                <a:cs typeface="Calibri"/>
              </a:rPr>
              <a:t> </a:t>
            </a:r>
            <a:r>
              <a:rPr sz="2800" b="1" spc="-10" dirty="0">
                <a:latin typeface="Calibri"/>
                <a:cs typeface="Calibri"/>
              </a:rPr>
              <a:t>Controller</a:t>
            </a:r>
            <a:endParaRPr sz="2800">
              <a:latin typeface="Calibri"/>
              <a:cs typeface="Calibri"/>
            </a:endParaRPr>
          </a:p>
          <a:p>
            <a:pPr marL="927100" marR="107314" lvl="1" indent="-457834">
              <a:lnSpc>
                <a:spcPct val="100000"/>
              </a:lnSpc>
              <a:buFont typeface="Arial"/>
              <a:buChar char="•"/>
              <a:tabLst>
                <a:tab pos="927100" algn="l"/>
                <a:tab pos="927735" algn="l"/>
              </a:tabLst>
            </a:pPr>
            <a:r>
              <a:rPr sz="2800" spc="-5" dirty="0">
                <a:latin typeface="Calibri"/>
                <a:cs typeface="Calibri"/>
              </a:rPr>
              <a:t>is </a:t>
            </a:r>
            <a:r>
              <a:rPr sz="2800" spc="-10" dirty="0">
                <a:latin typeface="Calibri"/>
                <a:cs typeface="Calibri"/>
              </a:rPr>
              <a:t>responsible </a:t>
            </a:r>
            <a:r>
              <a:rPr sz="2800" spc="-25" dirty="0">
                <a:latin typeface="Calibri"/>
                <a:cs typeface="Calibri"/>
              </a:rPr>
              <a:t>for </a:t>
            </a:r>
            <a:r>
              <a:rPr sz="2800" spc="-10" dirty="0">
                <a:latin typeface="Calibri"/>
                <a:cs typeface="Calibri"/>
              </a:rPr>
              <a:t>processing </a:t>
            </a:r>
            <a:r>
              <a:rPr sz="2800" spc="-5" dirty="0">
                <a:latin typeface="Calibri"/>
                <a:cs typeface="Calibri"/>
              </a:rPr>
              <a:t>user </a:t>
            </a:r>
            <a:r>
              <a:rPr sz="2800" spc="-10" dirty="0">
                <a:latin typeface="Calibri"/>
                <a:cs typeface="Calibri"/>
              </a:rPr>
              <a:t>requests </a:t>
            </a:r>
            <a:r>
              <a:rPr sz="2800" spc="-5" dirty="0">
                <a:latin typeface="Calibri"/>
                <a:cs typeface="Calibri"/>
              </a:rPr>
              <a:t>and  building </a:t>
            </a:r>
            <a:r>
              <a:rPr sz="2800" spc="-15" dirty="0">
                <a:latin typeface="Calibri"/>
                <a:cs typeface="Calibri"/>
              </a:rPr>
              <a:t>appropriate </a:t>
            </a:r>
            <a:r>
              <a:rPr sz="2800" spc="-5" dirty="0">
                <a:latin typeface="Calibri"/>
                <a:cs typeface="Calibri"/>
              </a:rPr>
              <a:t>model and passes it </a:t>
            </a:r>
            <a:r>
              <a:rPr sz="2800" spc="-20" dirty="0">
                <a:latin typeface="Calibri"/>
                <a:cs typeface="Calibri"/>
              </a:rPr>
              <a:t>to </a:t>
            </a:r>
            <a:r>
              <a:rPr sz="2800" spc="-5" dirty="0">
                <a:latin typeface="Calibri"/>
                <a:cs typeface="Calibri"/>
              </a:rPr>
              <a:t>the view  </a:t>
            </a:r>
            <a:r>
              <a:rPr sz="2800" spc="-25" dirty="0">
                <a:latin typeface="Calibri"/>
                <a:cs typeface="Calibri"/>
              </a:rPr>
              <a:t>for</a:t>
            </a:r>
            <a:r>
              <a:rPr sz="2800" spc="-15" dirty="0">
                <a:latin typeface="Calibri"/>
                <a:cs typeface="Calibri"/>
              </a:rPr>
              <a:t> </a:t>
            </a:r>
            <a:r>
              <a:rPr sz="2800" spc="-10" dirty="0">
                <a:latin typeface="Calibri"/>
                <a:cs typeface="Calibri"/>
              </a:rPr>
              <a:t>rendering.</a:t>
            </a:r>
            <a:endParaRPr sz="2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165009"/>
            <a:ext cx="3213735" cy="574040"/>
          </a:xfrm>
          <a:prstGeom prst="rect">
            <a:avLst/>
          </a:prstGeom>
        </p:spPr>
        <p:txBody>
          <a:bodyPr vert="horz" wrap="square" lIns="0" tIns="12700" rIns="0" bIns="0" rtlCol="0">
            <a:spAutoFit/>
          </a:bodyPr>
          <a:lstStyle/>
          <a:p>
            <a:pPr marL="12700">
              <a:lnSpc>
                <a:spcPct val="100000"/>
              </a:lnSpc>
              <a:spcBef>
                <a:spcPts val="100"/>
              </a:spcBef>
            </a:pPr>
            <a:r>
              <a:rPr b="1" i="1" spc="-5" dirty="0">
                <a:latin typeface="ArialNarrow-BoldItalic"/>
                <a:cs typeface="ArialNarrow-BoldItalic"/>
              </a:rPr>
              <a:t>DispatcherServlet</a:t>
            </a:r>
          </a:p>
        </p:txBody>
      </p:sp>
      <p:sp>
        <p:nvSpPr>
          <p:cNvPr id="4" name="object 4"/>
          <p:cNvSpPr/>
          <p:nvPr/>
        </p:nvSpPr>
        <p:spPr>
          <a:xfrm>
            <a:off x="1243584" y="1335024"/>
            <a:ext cx="5897879" cy="334670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395089" y="6360286"/>
            <a:ext cx="353695" cy="370840"/>
          </a:xfrm>
          <a:prstGeom prst="rect">
            <a:avLst/>
          </a:prstGeom>
        </p:spPr>
        <p:txBody>
          <a:bodyPr vert="horz" wrap="square" lIns="0" tIns="0" rIns="0" bIns="0" rtlCol="0">
            <a:spAutoFit/>
          </a:bodyPr>
          <a:lstStyle/>
          <a:p>
            <a:pPr marL="38100">
              <a:lnSpc>
                <a:spcPts val="2790"/>
              </a:lnSpc>
            </a:pPr>
            <a:fld id="{81D60167-4931-47E6-BA6A-407CBD079E47}" type="slidenum">
              <a:rPr sz="2400" spc="-5" dirty="0">
                <a:latin typeface="Arial Narrow"/>
                <a:cs typeface="Arial Narrow"/>
              </a:rPr>
              <a:t>13</a:t>
            </a:fld>
            <a:endParaRPr sz="2400">
              <a:latin typeface="Arial Narrow"/>
              <a:cs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112166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Sequence of </a:t>
            </a:r>
            <a:r>
              <a:rPr spc="-20" dirty="0"/>
              <a:t>events </a:t>
            </a:r>
            <a:r>
              <a:rPr spc="-10" dirty="0"/>
              <a:t>corresponding </a:t>
            </a:r>
            <a:r>
              <a:rPr spc="-20" dirty="0"/>
              <a:t>to </a:t>
            </a:r>
            <a:br>
              <a:rPr lang="en-US" spc="-5" dirty="0"/>
            </a:br>
            <a:r>
              <a:rPr spc="-10" dirty="0"/>
              <a:t>incoming </a:t>
            </a:r>
            <a:r>
              <a:rPr spc="5" dirty="0"/>
              <a:t>HTTP </a:t>
            </a:r>
            <a:r>
              <a:rPr spc="-15" dirty="0"/>
              <a:t>request </a:t>
            </a:r>
            <a:r>
              <a:rPr spc="-20" dirty="0"/>
              <a:t>to</a:t>
            </a:r>
            <a:r>
              <a:rPr spc="-35" dirty="0"/>
              <a:t> </a:t>
            </a:r>
            <a:r>
              <a:rPr i="1" spc="-5" dirty="0" err="1">
                <a:latin typeface="Calibri"/>
                <a:cs typeface="Calibri"/>
              </a:rPr>
              <a:t>DispatcherServlet</a:t>
            </a:r>
            <a:endParaRPr spc="-5" dirty="0"/>
          </a:p>
        </p:txBody>
      </p:sp>
      <p:sp>
        <p:nvSpPr>
          <p:cNvPr id="5" name="object 5"/>
          <p:cNvSpPr txBox="1"/>
          <p:nvPr/>
        </p:nvSpPr>
        <p:spPr>
          <a:xfrm>
            <a:off x="8426677" y="6380656"/>
            <a:ext cx="302895" cy="370840"/>
          </a:xfrm>
          <a:prstGeom prst="rect">
            <a:avLst/>
          </a:prstGeom>
        </p:spPr>
        <p:txBody>
          <a:bodyPr vert="horz" wrap="square" lIns="0" tIns="0" rIns="0" bIns="0" rtlCol="0">
            <a:spAutoFit/>
          </a:bodyPr>
          <a:lstStyle/>
          <a:p>
            <a:pPr marL="12700">
              <a:lnSpc>
                <a:spcPts val="2795"/>
              </a:lnSpc>
            </a:pPr>
            <a:r>
              <a:rPr sz="2400" spc="-10" dirty="0">
                <a:solidFill>
                  <a:srgbClr val="808080"/>
                </a:solidFill>
                <a:latin typeface="Arial Narrow"/>
                <a:cs typeface="Arial Narrow"/>
              </a:rPr>
              <a:t>14</a:t>
            </a:r>
            <a:endParaRPr sz="2400">
              <a:latin typeface="Arial Narrow"/>
              <a:cs typeface="Arial Narrow"/>
            </a:endParaRPr>
          </a:p>
        </p:txBody>
      </p:sp>
      <p:sp>
        <p:nvSpPr>
          <p:cNvPr id="4" name="object 4"/>
          <p:cNvSpPr txBox="1"/>
          <p:nvPr/>
        </p:nvSpPr>
        <p:spPr>
          <a:xfrm>
            <a:off x="188468" y="1592474"/>
            <a:ext cx="8810625" cy="3683000"/>
          </a:xfrm>
          <a:prstGeom prst="rect">
            <a:avLst/>
          </a:prstGeom>
        </p:spPr>
        <p:txBody>
          <a:bodyPr vert="horz" wrap="square" lIns="0" tIns="12700" rIns="0" bIns="0" rtlCol="0">
            <a:spAutoFit/>
          </a:bodyPr>
          <a:lstStyle/>
          <a:p>
            <a:pPr marL="469900" marR="1015365" indent="-457834">
              <a:lnSpc>
                <a:spcPct val="100000"/>
              </a:lnSpc>
              <a:spcBef>
                <a:spcPts val="100"/>
              </a:spcBef>
              <a:buAutoNum type="arabicPeriod"/>
              <a:tabLst>
                <a:tab pos="469265" algn="l"/>
                <a:tab pos="469900" algn="l"/>
              </a:tabLst>
            </a:pPr>
            <a:r>
              <a:rPr sz="2400" spc="-10" dirty="0">
                <a:latin typeface="Calibri"/>
                <a:cs typeface="Calibri"/>
              </a:rPr>
              <a:t>After receiving </a:t>
            </a:r>
            <a:r>
              <a:rPr sz="2400" dirty="0">
                <a:latin typeface="Calibri"/>
                <a:cs typeface="Calibri"/>
              </a:rPr>
              <a:t>an </a:t>
            </a:r>
            <a:r>
              <a:rPr sz="2400" spc="5" dirty="0">
                <a:latin typeface="Calibri"/>
                <a:cs typeface="Calibri"/>
              </a:rPr>
              <a:t>HTTP </a:t>
            </a:r>
            <a:r>
              <a:rPr sz="2400" spc="-15" dirty="0">
                <a:latin typeface="Calibri"/>
                <a:cs typeface="Calibri"/>
              </a:rPr>
              <a:t>request, </a:t>
            </a:r>
            <a:r>
              <a:rPr sz="2400" i="1" spc="-5" dirty="0">
                <a:latin typeface="Calibri"/>
                <a:cs typeface="Calibri"/>
              </a:rPr>
              <a:t>DispatcherServlet </a:t>
            </a:r>
            <a:r>
              <a:rPr sz="2400" spc="-5" dirty="0">
                <a:latin typeface="Calibri"/>
                <a:cs typeface="Calibri"/>
              </a:rPr>
              <a:t>consults  the</a:t>
            </a:r>
            <a:r>
              <a:rPr sz="2400" i="1" spc="-5" dirty="0">
                <a:latin typeface="Calibri"/>
                <a:cs typeface="Calibri"/>
              </a:rPr>
              <a:t>HandlerMapping </a:t>
            </a:r>
            <a:r>
              <a:rPr sz="2400" spc="-15" dirty="0">
                <a:latin typeface="Calibri"/>
                <a:cs typeface="Calibri"/>
              </a:rPr>
              <a:t>to </a:t>
            </a:r>
            <a:r>
              <a:rPr sz="2400" spc="-5" dirty="0">
                <a:latin typeface="Calibri"/>
                <a:cs typeface="Calibri"/>
              </a:rPr>
              <a:t>call </a:t>
            </a:r>
            <a:r>
              <a:rPr sz="2400" dirty="0">
                <a:latin typeface="Calibri"/>
                <a:cs typeface="Calibri"/>
              </a:rPr>
              <a:t>the </a:t>
            </a:r>
            <a:r>
              <a:rPr sz="2400" spc="-15" dirty="0">
                <a:latin typeface="Calibri"/>
                <a:cs typeface="Calibri"/>
              </a:rPr>
              <a:t>appropriate</a:t>
            </a:r>
            <a:r>
              <a:rPr sz="2400" spc="20" dirty="0">
                <a:latin typeface="Calibri"/>
                <a:cs typeface="Calibri"/>
              </a:rPr>
              <a:t> </a:t>
            </a:r>
            <a:r>
              <a:rPr sz="2400" i="1" spc="-5" dirty="0">
                <a:latin typeface="Calibri"/>
                <a:cs typeface="Calibri"/>
              </a:rPr>
              <a:t>Controller</a:t>
            </a:r>
            <a:r>
              <a:rPr sz="2400" spc="-5" dirty="0">
                <a:latin typeface="Calibri"/>
                <a:cs typeface="Calibri"/>
              </a:rPr>
              <a:t>.</a:t>
            </a:r>
            <a:endParaRPr sz="2400">
              <a:latin typeface="Calibri"/>
              <a:cs typeface="Calibri"/>
            </a:endParaRPr>
          </a:p>
          <a:p>
            <a:pPr marL="469900" marR="140970" indent="-457200">
              <a:lnSpc>
                <a:spcPct val="100000"/>
              </a:lnSpc>
              <a:buAutoNum type="arabicPeriod"/>
              <a:tabLst>
                <a:tab pos="469265" algn="l"/>
                <a:tab pos="469900" algn="l"/>
              </a:tabLst>
            </a:pPr>
            <a:r>
              <a:rPr sz="2400" spc="-5" dirty="0">
                <a:latin typeface="Calibri"/>
                <a:cs typeface="Calibri"/>
              </a:rPr>
              <a:t>The </a:t>
            </a:r>
            <a:r>
              <a:rPr sz="2400" i="1" spc="-5" dirty="0">
                <a:latin typeface="Calibri"/>
                <a:cs typeface="Calibri"/>
              </a:rPr>
              <a:t>Controller </a:t>
            </a:r>
            <a:r>
              <a:rPr sz="2400" spc="-25" dirty="0">
                <a:latin typeface="Calibri"/>
                <a:cs typeface="Calibri"/>
              </a:rPr>
              <a:t>takes </a:t>
            </a:r>
            <a:r>
              <a:rPr sz="2400" dirty="0">
                <a:latin typeface="Calibri"/>
                <a:cs typeface="Calibri"/>
              </a:rPr>
              <a:t>the </a:t>
            </a:r>
            <a:r>
              <a:rPr sz="2400" spc="-15" dirty="0">
                <a:latin typeface="Calibri"/>
                <a:cs typeface="Calibri"/>
              </a:rPr>
              <a:t>request </a:t>
            </a:r>
            <a:r>
              <a:rPr sz="2400" spc="-5" dirty="0">
                <a:latin typeface="Calibri"/>
                <a:cs typeface="Calibri"/>
              </a:rPr>
              <a:t>and calls </a:t>
            </a:r>
            <a:r>
              <a:rPr sz="2400" dirty="0">
                <a:latin typeface="Calibri"/>
                <a:cs typeface="Calibri"/>
              </a:rPr>
              <a:t>the </a:t>
            </a:r>
            <a:r>
              <a:rPr sz="2400" spc="-15" dirty="0">
                <a:latin typeface="Calibri"/>
                <a:cs typeface="Calibri"/>
              </a:rPr>
              <a:t>appropriate </a:t>
            </a:r>
            <a:r>
              <a:rPr sz="2400" dirty="0">
                <a:latin typeface="Calibri"/>
                <a:cs typeface="Calibri"/>
              </a:rPr>
              <a:t>service  </a:t>
            </a:r>
            <a:r>
              <a:rPr sz="2400" spc="-5" dirty="0">
                <a:latin typeface="Calibri"/>
                <a:cs typeface="Calibri"/>
              </a:rPr>
              <a:t>methods based on used GET or POST method. The </a:t>
            </a:r>
            <a:r>
              <a:rPr sz="2400" dirty="0">
                <a:latin typeface="Calibri"/>
                <a:cs typeface="Calibri"/>
              </a:rPr>
              <a:t>service </a:t>
            </a:r>
            <a:r>
              <a:rPr sz="2400" spc="-5" dirty="0">
                <a:latin typeface="Calibri"/>
                <a:cs typeface="Calibri"/>
              </a:rPr>
              <a:t>method  </a:t>
            </a:r>
            <a:r>
              <a:rPr sz="2400" dirty="0">
                <a:latin typeface="Calibri"/>
                <a:cs typeface="Calibri"/>
              </a:rPr>
              <a:t>will </a:t>
            </a:r>
            <a:r>
              <a:rPr sz="2400" spc="-10" dirty="0">
                <a:latin typeface="Calibri"/>
                <a:cs typeface="Calibri"/>
              </a:rPr>
              <a:t>set </a:t>
            </a:r>
            <a:r>
              <a:rPr sz="2400" spc="-5" dirty="0">
                <a:latin typeface="Calibri"/>
                <a:cs typeface="Calibri"/>
              </a:rPr>
              <a:t>model </a:t>
            </a:r>
            <a:r>
              <a:rPr sz="2400" spc="-15" dirty="0">
                <a:latin typeface="Calibri"/>
                <a:cs typeface="Calibri"/>
              </a:rPr>
              <a:t>data </a:t>
            </a:r>
            <a:r>
              <a:rPr sz="2400" spc="-5" dirty="0">
                <a:latin typeface="Calibri"/>
                <a:cs typeface="Calibri"/>
              </a:rPr>
              <a:t>based on </a:t>
            </a:r>
            <a:r>
              <a:rPr sz="2400" spc="-10" dirty="0">
                <a:latin typeface="Calibri"/>
                <a:cs typeface="Calibri"/>
              </a:rPr>
              <a:t>defined </a:t>
            </a:r>
            <a:r>
              <a:rPr sz="2400" spc="-5" dirty="0">
                <a:latin typeface="Calibri"/>
                <a:cs typeface="Calibri"/>
              </a:rPr>
              <a:t>business logic and </a:t>
            </a:r>
            <a:r>
              <a:rPr sz="2400" spc="-10" dirty="0">
                <a:latin typeface="Calibri"/>
                <a:cs typeface="Calibri"/>
              </a:rPr>
              <a:t>returns  </a:t>
            </a:r>
            <a:r>
              <a:rPr sz="2400" spc="-5" dirty="0">
                <a:latin typeface="Calibri"/>
                <a:cs typeface="Calibri"/>
              </a:rPr>
              <a:t>view name </a:t>
            </a:r>
            <a:r>
              <a:rPr sz="2400" spc="-15" dirty="0">
                <a:latin typeface="Calibri"/>
                <a:cs typeface="Calibri"/>
              </a:rPr>
              <a:t>to </a:t>
            </a:r>
            <a:r>
              <a:rPr sz="2400" dirty="0">
                <a:latin typeface="Calibri"/>
                <a:cs typeface="Calibri"/>
              </a:rPr>
              <a:t>the</a:t>
            </a:r>
            <a:r>
              <a:rPr sz="2400" spc="-10" dirty="0">
                <a:latin typeface="Calibri"/>
                <a:cs typeface="Calibri"/>
              </a:rPr>
              <a:t> </a:t>
            </a:r>
            <a:r>
              <a:rPr sz="2400" i="1" spc="-5" dirty="0">
                <a:latin typeface="Calibri"/>
                <a:cs typeface="Calibri"/>
              </a:rPr>
              <a:t>DispatcherServlet</a:t>
            </a:r>
            <a:r>
              <a:rPr sz="2400" spc="-5" dirty="0">
                <a:latin typeface="Calibri"/>
                <a:cs typeface="Calibri"/>
              </a:rPr>
              <a:t>.</a:t>
            </a:r>
            <a:endParaRPr sz="2400">
              <a:latin typeface="Calibri"/>
              <a:cs typeface="Calibri"/>
            </a:endParaRPr>
          </a:p>
          <a:p>
            <a:pPr marL="469265" marR="347345" indent="-457200">
              <a:lnSpc>
                <a:spcPct val="100000"/>
              </a:lnSpc>
              <a:buAutoNum type="arabicPeriod"/>
              <a:tabLst>
                <a:tab pos="469265" algn="l"/>
                <a:tab pos="469900" algn="l"/>
              </a:tabLst>
            </a:pPr>
            <a:r>
              <a:rPr sz="2400" spc="-5" dirty="0">
                <a:latin typeface="Calibri"/>
                <a:cs typeface="Calibri"/>
              </a:rPr>
              <a:t>The </a:t>
            </a:r>
            <a:r>
              <a:rPr sz="2400" i="1" spc="-5" dirty="0">
                <a:latin typeface="Calibri"/>
                <a:cs typeface="Calibri"/>
              </a:rPr>
              <a:t>DispatcherServlet </a:t>
            </a:r>
            <a:r>
              <a:rPr sz="2400" spc="-5" dirty="0">
                <a:latin typeface="Calibri"/>
                <a:cs typeface="Calibri"/>
              </a:rPr>
              <a:t>will </a:t>
            </a:r>
            <a:r>
              <a:rPr sz="2400" spc="-30" dirty="0">
                <a:latin typeface="Calibri"/>
                <a:cs typeface="Calibri"/>
              </a:rPr>
              <a:t>take </a:t>
            </a:r>
            <a:r>
              <a:rPr sz="2400" spc="-5" dirty="0">
                <a:latin typeface="Calibri"/>
                <a:cs typeface="Calibri"/>
              </a:rPr>
              <a:t>help </a:t>
            </a:r>
            <a:r>
              <a:rPr sz="2400" spc="-15" dirty="0">
                <a:latin typeface="Calibri"/>
                <a:cs typeface="Calibri"/>
              </a:rPr>
              <a:t>from </a:t>
            </a:r>
            <a:r>
              <a:rPr sz="2400" i="1" spc="-10" dirty="0">
                <a:latin typeface="Calibri"/>
                <a:cs typeface="Calibri"/>
              </a:rPr>
              <a:t>ViewResolver </a:t>
            </a:r>
            <a:r>
              <a:rPr sz="2400" spc="-15" dirty="0">
                <a:latin typeface="Calibri"/>
                <a:cs typeface="Calibri"/>
              </a:rPr>
              <a:t>to </a:t>
            </a:r>
            <a:r>
              <a:rPr sz="2400" spc="-10" dirty="0">
                <a:latin typeface="Calibri"/>
                <a:cs typeface="Calibri"/>
              </a:rPr>
              <a:t>pickup  </a:t>
            </a:r>
            <a:r>
              <a:rPr sz="2400" dirty="0">
                <a:latin typeface="Calibri"/>
                <a:cs typeface="Calibri"/>
              </a:rPr>
              <a:t>the </a:t>
            </a:r>
            <a:r>
              <a:rPr sz="2400" spc="-10" dirty="0">
                <a:latin typeface="Calibri"/>
                <a:cs typeface="Calibri"/>
              </a:rPr>
              <a:t>defined </a:t>
            </a:r>
            <a:r>
              <a:rPr sz="2400" spc="-5" dirty="0">
                <a:latin typeface="Calibri"/>
                <a:cs typeface="Calibri"/>
              </a:rPr>
              <a:t>view </a:t>
            </a:r>
            <a:r>
              <a:rPr sz="2400" spc="-20" dirty="0">
                <a:latin typeface="Calibri"/>
                <a:cs typeface="Calibri"/>
              </a:rPr>
              <a:t>for </a:t>
            </a:r>
            <a:r>
              <a:rPr sz="2400" dirty="0">
                <a:latin typeface="Calibri"/>
                <a:cs typeface="Calibri"/>
              </a:rPr>
              <a:t>the</a:t>
            </a:r>
            <a:r>
              <a:rPr sz="2400" spc="25" dirty="0">
                <a:latin typeface="Calibri"/>
                <a:cs typeface="Calibri"/>
              </a:rPr>
              <a:t> </a:t>
            </a:r>
            <a:r>
              <a:rPr sz="2400" spc="-15" dirty="0">
                <a:latin typeface="Calibri"/>
                <a:cs typeface="Calibri"/>
              </a:rPr>
              <a:t>request.</a:t>
            </a:r>
            <a:endParaRPr sz="2400">
              <a:latin typeface="Calibri"/>
              <a:cs typeface="Calibri"/>
            </a:endParaRPr>
          </a:p>
          <a:p>
            <a:pPr marL="469900" marR="5080" indent="-457834">
              <a:lnSpc>
                <a:spcPct val="100000"/>
              </a:lnSpc>
              <a:buAutoNum type="arabicPeriod"/>
              <a:tabLst>
                <a:tab pos="469265" algn="l"/>
                <a:tab pos="469900" algn="l"/>
              </a:tabLst>
            </a:pPr>
            <a:r>
              <a:rPr sz="2400" spc="-5" dirty="0">
                <a:latin typeface="Calibri"/>
                <a:cs typeface="Calibri"/>
              </a:rPr>
              <a:t>Once view </a:t>
            </a:r>
            <a:r>
              <a:rPr sz="2400" dirty="0">
                <a:latin typeface="Calibri"/>
                <a:cs typeface="Calibri"/>
              </a:rPr>
              <a:t>is </a:t>
            </a:r>
            <a:r>
              <a:rPr sz="2400" spc="-10" dirty="0">
                <a:latin typeface="Calibri"/>
                <a:cs typeface="Calibri"/>
              </a:rPr>
              <a:t>finalized, </a:t>
            </a:r>
            <a:r>
              <a:rPr sz="2400" spc="-5" dirty="0">
                <a:latin typeface="Calibri"/>
                <a:cs typeface="Calibri"/>
              </a:rPr>
              <a:t>The </a:t>
            </a:r>
            <a:r>
              <a:rPr sz="2400" i="1" spc="-5" dirty="0">
                <a:latin typeface="Calibri"/>
                <a:cs typeface="Calibri"/>
              </a:rPr>
              <a:t>DispatcherServlet </a:t>
            </a:r>
            <a:r>
              <a:rPr sz="2400" spc="-5" dirty="0">
                <a:latin typeface="Calibri"/>
                <a:cs typeface="Calibri"/>
              </a:rPr>
              <a:t>passes </a:t>
            </a:r>
            <a:r>
              <a:rPr sz="2400" dirty="0">
                <a:latin typeface="Calibri"/>
                <a:cs typeface="Calibri"/>
              </a:rPr>
              <a:t>the </a:t>
            </a:r>
            <a:r>
              <a:rPr sz="2400" spc="-5" dirty="0">
                <a:latin typeface="Calibri"/>
                <a:cs typeface="Calibri"/>
              </a:rPr>
              <a:t>model </a:t>
            </a:r>
            <a:r>
              <a:rPr sz="2400" spc="-15" dirty="0">
                <a:latin typeface="Calibri"/>
                <a:cs typeface="Calibri"/>
              </a:rPr>
              <a:t>data  to </a:t>
            </a:r>
            <a:r>
              <a:rPr sz="2400" dirty="0">
                <a:latin typeface="Calibri"/>
                <a:cs typeface="Calibri"/>
              </a:rPr>
              <a:t>the </a:t>
            </a:r>
            <a:r>
              <a:rPr sz="2400" spc="-5" dirty="0">
                <a:latin typeface="Calibri"/>
                <a:cs typeface="Calibri"/>
              </a:rPr>
              <a:t>view which </a:t>
            </a:r>
            <a:r>
              <a:rPr sz="2400" dirty="0">
                <a:latin typeface="Calibri"/>
                <a:cs typeface="Calibri"/>
              </a:rPr>
              <a:t>is </a:t>
            </a:r>
            <a:r>
              <a:rPr sz="2400" spc="-5" dirty="0">
                <a:latin typeface="Calibri"/>
                <a:cs typeface="Calibri"/>
              </a:rPr>
              <a:t>finally </a:t>
            </a:r>
            <a:r>
              <a:rPr sz="2400" spc="-15" dirty="0">
                <a:latin typeface="Calibri"/>
                <a:cs typeface="Calibri"/>
              </a:rPr>
              <a:t>rendered </a:t>
            </a:r>
            <a:r>
              <a:rPr sz="2400" spc="-5" dirty="0">
                <a:latin typeface="Calibri"/>
                <a:cs typeface="Calibri"/>
              </a:rPr>
              <a:t>on </a:t>
            </a:r>
            <a:r>
              <a:rPr sz="2400" dirty="0">
                <a:latin typeface="Calibri"/>
                <a:cs typeface="Calibri"/>
              </a:rPr>
              <a:t>the</a:t>
            </a:r>
            <a:r>
              <a:rPr sz="2400" spc="-5" dirty="0">
                <a:latin typeface="Calibri"/>
                <a:cs typeface="Calibri"/>
              </a:rPr>
              <a:t> </a:t>
            </a:r>
            <a:r>
              <a:rPr sz="2400" spc="-45" dirty="0">
                <a:latin typeface="Calibri"/>
                <a:cs typeface="Calibri"/>
              </a:rPr>
              <a:t>browser.</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535940" y="164247"/>
            <a:ext cx="7376159" cy="574040"/>
          </a:xfrm>
          <a:prstGeom prst="rect">
            <a:avLst/>
          </a:prstGeom>
        </p:spPr>
        <p:txBody>
          <a:bodyPr vert="horz" wrap="square" lIns="0" tIns="12700" rIns="0" bIns="0" rtlCol="0">
            <a:spAutoFit/>
          </a:bodyPr>
          <a:lstStyle/>
          <a:p>
            <a:pPr marL="12700">
              <a:lnSpc>
                <a:spcPct val="100000"/>
              </a:lnSpc>
              <a:spcBef>
                <a:spcPts val="100"/>
              </a:spcBef>
            </a:pPr>
            <a:r>
              <a:rPr lang="en-US" dirty="0" err="1"/>
              <a:t>WebApplicationContext</a:t>
            </a:r>
            <a:endParaRPr spc="-5" dirty="0">
              <a:latin typeface="Arial Narrow"/>
              <a:cs typeface="Arial Narrow"/>
            </a:endParaRPr>
          </a:p>
        </p:txBody>
      </p:sp>
      <p:sp>
        <p:nvSpPr>
          <p:cNvPr id="5" name="object 5"/>
          <p:cNvSpPr txBox="1"/>
          <p:nvPr/>
        </p:nvSpPr>
        <p:spPr>
          <a:xfrm>
            <a:off x="4420489" y="6360286"/>
            <a:ext cx="302895" cy="370840"/>
          </a:xfrm>
          <a:prstGeom prst="rect">
            <a:avLst/>
          </a:prstGeom>
        </p:spPr>
        <p:txBody>
          <a:bodyPr vert="horz" wrap="square" lIns="0" tIns="0" rIns="0" bIns="0" rtlCol="0">
            <a:spAutoFit/>
          </a:bodyPr>
          <a:lstStyle/>
          <a:p>
            <a:pPr marL="12700">
              <a:lnSpc>
                <a:spcPts val="2790"/>
              </a:lnSpc>
            </a:pPr>
            <a:r>
              <a:rPr sz="2400" spc="-10" dirty="0">
                <a:latin typeface="Arial Narrow"/>
                <a:cs typeface="Arial Narrow"/>
              </a:rPr>
              <a:t>15</a:t>
            </a:r>
            <a:endParaRPr sz="2400">
              <a:latin typeface="Arial Narrow"/>
              <a:cs typeface="Arial Narrow"/>
            </a:endParaRPr>
          </a:p>
        </p:txBody>
      </p:sp>
      <p:sp>
        <p:nvSpPr>
          <p:cNvPr id="6" name="TextBox 5">
            <a:extLst>
              <a:ext uri="{FF2B5EF4-FFF2-40B4-BE49-F238E27FC236}">
                <a16:creationId xmlns:a16="http://schemas.microsoft.com/office/drawing/2014/main" id="{B655B76E-67EE-F041-AED1-E54697BAC68A}"/>
              </a:ext>
            </a:extLst>
          </p:cNvPr>
          <p:cNvSpPr txBox="1"/>
          <p:nvPr/>
        </p:nvSpPr>
        <p:spPr>
          <a:xfrm>
            <a:off x="535940" y="1143000"/>
            <a:ext cx="8072120" cy="923330"/>
          </a:xfrm>
          <a:prstGeom prst="rect">
            <a:avLst/>
          </a:prstGeom>
          <a:noFill/>
        </p:spPr>
        <p:txBody>
          <a:bodyPr wrap="square" rtlCol="0">
            <a:spAutoFit/>
          </a:bodyPr>
          <a:lstStyle/>
          <a:p>
            <a:r>
              <a:rPr lang="en-US" dirty="0"/>
              <a:t>The above components </a:t>
            </a:r>
            <a:r>
              <a:rPr lang="en-US" dirty="0" err="1"/>
              <a:t>ie</a:t>
            </a:r>
            <a:r>
              <a:rPr lang="en-US" dirty="0"/>
              <a:t>. </a:t>
            </a:r>
            <a:r>
              <a:rPr lang="en-US" dirty="0" err="1"/>
              <a:t>HandlerMapping</a:t>
            </a:r>
            <a:r>
              <a:rPr lang="en-US" dirty="0"/>
              <a:t>, Controller and </a:t>
            </a:r>
            <a:r>
              <a:rPr lang="en-US" dirty="0" err="1"/>
              <a:t>ViewResolver</a:t>
            </a:r>
            <a:r>
              <a:rPr lang="en-US" dirty="0"/>
              <a:t> are parts of </a:t>
            </a:r>
            <a:r>
              <a:rPr lang="en-US" dirty="0" err="1"/>
              <a:t>WebApplicationContext</a:t>
            </a:r>
            <a:r>
              <a:rPr lang="en-US" dirty="0"/>
              <a:t> which is an extension of the plain </a:t>
            </a:r>
            <a:r>
              <a:rPr lang="en-US" dirty="0" err="1"/>
              <a:t>ApplicationContext</a:t>
            </a:r>
            <a:r>
              <a:rPr lang="en-US" dirty="0"/>
              <a:t> with some extra features necessary for web applications.</a:t>
            </a:r>
          </a:p>
        </p:txBody>
      </p:sp>
      <p:pic>
        <p:nvPicPr>
          <p:cNvPr id="8" name="Picture 7">
            <a:extLst>
              <a:ext uri="{FF2B5EF4-FFF2-40B4-BE49-F238E27FC236}">
                <a16:creationId xmlns:a16="http://schemas.microsoft.com/office/drawing/2014/main" id="{3A5D8150-83B5-7A42-A452-31E4EFAAF9CF}"/>
              </a:ext>
            </a:extLst>
          </p:cNvPr>
          <p:cNvPicPr>
            <a:picLocks noChangeAspect="1"/>
          </p:cNvPicPr>
          <p:nvPr/>
        </p:nvPicPr>
        <p:blipFill>
          <a:blip r:embed="rId3"/>
          <a:stretch>
            <a:fillRect/>
          </a:stretch>
        </p:blipFill>
        <p:spPr>
          <a:xfrm>
            <a:off x="2520950" y="2613297"/>
            <a:ext cx="4102100" cy="2438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164247"/>
            <a:ext cx="7376159" cy="574040"/>
          </a:xfrm>
          <a:prstGeom prst="rect">
            <a:avLst/>
          </a:prstGeom>
        </p:spPr>
        <p:txBody>
          <a:bodyPr vert="horz" wrap="square" lIns="0" tIns="12700" rIns="0" bIns="0" rtlCol="0">
            <a:spAutoFit/>
          </a:bodyPr>
          <a:lstStyle/>
          <a:p>
            <a:pPr marL="12700">
              <a:lnSpc>
                <a:spcPct val="100000"/>
              </a:lnSpc>
              <a:spcBef>
                <a:spcPts val="100"/>
              </a:spcBef>
            </a:pPr>
            <a:r>
              <a:rPr spc="-5" dirty="0">
                <a:latin typeface="Arial Narrow"/>
                <a:cs typeface="Arial Narrow"/>
              </a:rPr>
              <a:t>Flow Control </a:t>
            </a:r>
            <a:r>
              <a:rPr dirty="0">
                <a:latin typeface="Arial Narrow"/>
                <a:cs typeface="Arial Narrow"/>
              </a:rPr>
              <a:t>- </a:t>
            </a:r>
            <a:r>
              <a:rPr spc="-5" dirty="0">
                <a:latin typeface="Arial Narrow"/>
                <a:cs typeface="Arial Narrow"/>
              </a:rPr>
              <a:t>Request Processing</a:t>
            </a:r>
            <a:r>
              <a:rPr spc="5" dirty="0">
                <a:latin typeface="Arial Narrow"/>
                <a:cs typeface="Arial Narrow"/>
              </a:rPr>
              <a:t> </a:t>
            </a:r>
            <a:r>
              <a:rPr spc="-5" dirty="0">
                <a:latin typeface="Arial Narrow"/>
                <a:cs typeface="Arial Narrow"/>
              </a:rPr>
              <a:t>Lifecycle</a:t>
            </a:r>
          </a:p>
        </p:txBody>
      </p:sp>
      <p:sp>
        <p:nvSpPr>
          <p:cNvPr id="4" name="object 4"/>
          <p:cNvSpPr/>
          <p:nvPr/>
        </p:nvSpPr>
        <p:spPr>
          <a:xfrm>
            <a:off x="1152156" y="1325879"/>
            <a:ext cx="6135610" cy="38953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420489" y="6360286"/>
            <a:ext cx="302895" cy="370840"/>
          </a:xfrm>
          <a:prstGeom prst="rect">
            <a:avLst/>
          </a:prstGeom>
        </p:spPr>
        <p:txBody>
          <a:bodyPr vert="horz" wrap="square" lIns="0" tIns="0" rIns="0" bIns="0" rtlCol="0">
            <a:spAutoFit/>
          </a:bodyPr>
          <a:lstStyle/>
          <a:p>
            <a:pPr marL="12700">
              <a:lnSpc>
                <a:spcPts val="2790"/>
              </a:lnSpc>
            </a:pPr>
            <a:r>
              <a:rPr sz="2400" spc="-10" dirty="0">
                <a:latin typeface="Arial Narrow"/>
                <a:cs typeface="Arial Narrow"/>
              </a:rPr>
              <a:t>15</a:t>
            </a:r>
            <a:endParaRPr sz="2400" dirty="0">
              <a:latin typeface="Arial Narrow"/>
              <a:cs typeface="Arial Narrow"/>
            </a:endParaRPr>
          </a:p>
        </p:txBody>
      </p:sp>
    </p:spTree>
    <p:extLst>
      <p:ext uri="{BB962C8B-B14F-4D97-AF65-F5344CB8AC3E}">
        <p14:creationId xmlns:p14="http://schemas.microsoft.com/office/powerpoint/2010/main" val="286320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112166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426677" y="6356844"/>
            <a:ext cx="30289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808080"/>
                </a:solidFill>
                <a:latin typeface="Arial Narrow"/>
                <a:cs typeface="Arial Narrow"/>
              </a:rPr>
              <a:t>16</a:t>
            </a:r>
            <a:endParaRPr sz="2400">
              <a:latin typeface="Arial Narrow"/>
              <a:cs typeface="Arial Narrow"/>
            </a:endParaRPr>
          </a:p>
        </p:txBody>
      </p:sp>
      <p:sp>
        <p:nvSpPr>
          <p:cNvPr id="4" name="object 4"/>
          <p:cNvSpPr txBox="1">
            <a:spLocks noGrp="1"/>
          </p:cNvSpPr>
          <p:nvPr>
            <p:ph type="title"/>
          </p:nvPr>
        </p:nvSpPr>
        <p:spPr>
          <a:xfrm>
            <a:off x="133604" y="40640"/>
            <a:ext cx="5111750" cy="1122680"/>
          </a:xfrm>
          <a:prstGeom prst="rect">
            <a:avLst/>
          </a:prstGeom>
        </p:spPr>
        <p:txBody>
          <a:bodyPr vert="horz" wrap="square" lIns="0" tIns="12700" rIns="0" bIns="0" rtlCol="0">
            <a:spAutoFit/>
          </a:bodyPr>
          <a:lstStyle/>
          <a:p>
            <a:pPr marL="12700" marR="5080">
              <a:lnSpc>
                <a:spcPct val="100000"/>
              </a:lnSpc>
              <a:spcBef>
                <a:spcPts val="100"/>
              </a:spcBef>
            </a:pPr>
            <a:r>
              <a:rPr spc="-20" dirty="0"/>
              <a:t>Request </a:t>
            </a:r>
            <a:r>
              <a:rPr spc="-15" dirty="0"/>
              <a:t>process </a:t>
            </a:r>
            <a:r>
              <a:rPr spc="-20" dirty="0"/>
              <a:t>lifecycle </a:t>
            </a:r>
            <a:r>
              <a:rPr spc="-5" dirty="0"/>
              <a:t>of  Spring</a:t>
            </a:r>
            <a:r>
              <a:rPr spc="-20" dirty="0"/>
              <a:t> </a:t>
            </a:r>
            <a:r>
              <a:rPr spc="-15" dirty="0"/>
              <a:t>MVC:</a:t>
            </a: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469900" marR="346710" indent="-457200">
              <a:lnSpc>
                <a:spcPct val="100000"/>
              </a:lnSpc>
              <a:spcBef>
                <a:spcPts val="100"/>
              </a:spcBef>
              <a:buAutoNum type="arabicPeriod"/>
              <a:tabLst>
                <a:tab pos="469265" algn="l"/>
                <a:tab pos="469900" algn="l"/>
              </a:tabLst>
            </a:pPr>
            <a:r>
              <a:rPr spc="-5" dirty="0"/>
              <a:t>The </a:t>
            </a:r>
            <a:r>
              <a:rPr spc="-10" dirty="0"/>
              <a:t>client </a:t>
            </a:r>
            <a:r>
              <a:rPr spc="-5" dirty="0"/>
              <a:t>sends </a:t>
            </a:r>
            <a:r>
              <a:rPr dirty="0"/>
              <a:t>a </a:t>
            </a:r>
            <a:r>
              <a:rPr spc="-15" dirty="0"/>
              <a:t>request to </a:t>
            </a:r>
            <a:r>
              <a:rPr spc="-10" dirty="0"/>
              <a:t>web container </a:t>
            </a:r>
            <a:r>
              <a:rPr dirty="0"/>
              <a:t>in the </a:t>
            </a:r>
            <a:r>
              <a:rPr spc="-15" dirty="0"/>
              <a:t>form </a:t>
            </a:r>
            <a:r>
              <a:rPr spc="-5" dirty="0"/>
              <a:t>of </a:t>
            </a:r>
            <a:r>
              <a:rPr spc="-20" dirty="0"/>
              <a:t>http  </a:t>
            </a:r>
            <a:r>
              <a:rPr spc="-15" dirty="0"/>
              <a:t>request.</a:t>
            </a:r>
          </a:p>
          <a:p>
            <a:pPr marL="469900" indent="-457200">
              <a:lnSpc>
                <a:spcPct val="100000"/>
              </a:lnSpc>
              <a:buAutoNum type="arabicPeriod"/>
              <a:tabLst>
                <a:tab pos="469265" algn="l"/>
                <a:tab pos="469900" algn="l"/>
              </a:tabLst>
            </a:pPr>
            <a:r>
              <a:rPr spc="-5" dirty="0"/>
              <a:t>This incoming </a:t>
            </a:r>
            <a:r>
              <a:rPr spc="-15" dirty="0"/>
              <a:t>request </a:t>
            </a:r>
            <a:r>
              <a:rPr dirty="0"/>
              <a:t>is </a:t>
            </a:r>
            <a:r>
              <a:rPr spc="-15" dirty="0"/>
              <a:t>intercepted </a:t>
            </a:r>
            <a:r>
              <a:rPr spc="-10" dirty="0"/>
              <a:t>by</a:t>
            </a:r>
            <a:r>
              <a:rPr spc="15" dirty="0"/>
              <a:t> </a:t>
            </a:r>
            <a:r>
              <a:rPr spc="-15" dirty="0"/>
              <a:t>Front</a:t>
            </a:r>
          </a:p>
          <a:p>
            <a:pPr marL="469900" marR="538480">
              <a:lnSpc>
                <a:spcPct val="100000"/>
              </a:lnSpc>
            </a:pPr>
            <a:r>
              <a:rPr spc="-10" dirty="0"/>
              <a:t>controller </a:t>
            </a:r>
            <a:r>
              <a:rPr spc="-5" dirty="0"/>
              <a:t>(DispatcherServlet) and </a:t>
            </a:r>
            <a:r>
              <a:rPr dirty="0"/>
              <a:t>it will </a:t>
            </a:r>
            <a:r>
              <a:rPr spc="-5" dirty="0"/>
              <a:t>then tries </a:t>
            </a:r>
            <a:r>
              <a:rPr spc="-15" dirty="0"/>
              <a:t>to </a:t>
            </a:r>
            <a:r>
              <a:rPr spc="-5" dirty="0"/>
              <a:t>find out  </a:t>
            </a:r>
            <a:r>
              <a:rPr spc="-15" dirty="0"/>
              <a:t>appropriate </a:t>
            </a:r>
            <a:r>
              <a:rPr spc="-5" dirty="0"/>
              <a:t>Handler</a:t>
            </a:r>
            <a:r>
              <a:rPr spc="20" dirty="0"/>
              <a:t> </a:t>
            </a:r>
            <a:r>
              <a:rPr spc="-5" dirty="0"/>
              <a:t>Mappings.</a:t>
            </a:r>
          </a:p>
          <a:p>
            <a:pPr marL="469900" marR="412115" indent="-457200">
              <a:lnSpc>
                <a:spcPct val="100000"/>
              </a:lnSpc>
              <a:buAutoNum type="arabicPeriod" startAt="3"/>
              <a:tabLst>
                <a:tab pos="469265" algn="l"/>
                <a:tab pos="469900" algn="l"/>
              </a:tabLst>
            </a:pPr>
            <a:r>
              <a:rPr dirty="0"/>
              <a:t>With the </a:t>
            </a:r>
            <a:r>
              <a:rPr spc="-5" dirty="0"/>
              <a:t>help of Handler Mappings, </a:t>
            </a:r>
            <a:r>
              <a:rPr dirty="0"/>
              <a:t>the </a:t>
            </a:r>
            <a:r>
              <a:rPr spc="-10" dirty="0"/>
              <a:t>DispatcherServlet </a:t>
            </a:r>
            <a:r>
              <a:rPr dirty="0"/>
              <a:t>will  </a:t>
            </a:r>
            <a:r>
              <a:rPr spc="-10" dirty="0"/>
              <a:t>dispatch </a:t>
            </a:r>
            <a:r>
              <a:rPr dirty="0"/>
              <a:t>the </a:t>
            </a:r>
            <a:r>
              <a:rPr spc="-15" dirty="0"/>
              <a:t>request to appropriate</a:t>
            </a:r>
            <a:r>
              <a:rPr spc="20" dirty="0"/>
              <a:t> </a:t>
            </a:r>
            <a:r>
              <a:rPr spc="-30" dirty="0"/>
              <a:t>Controller.</a:t>
            </a:r>
          </a:p>
          <a:p>
            <a:pPr marL="469900" marR="5080" indent="-457200">
              <a:lnSpc>
                <a:spcPct val="100000"/>
              </a:lnSpc>
              <a:buAutoNum type="arabicPeriod" startAt="3"/>
              <a:tabLst>
                <a:tab pos="469265" algn="l"/>
                <a:tab pos="469900" algn="l"/>
              </a:tabLst>
            </a:pPr>
            <a:r>
              <a:rPr spc="-5" dirty="0"/>
              <a:t>The </a:t>
            </a:r>
            <a:r>
              <a:rPr spc="-10" dirty="0"/>
              <a:t>Controller </a:t>
            </a:r>
            <a:r>
              <a:rPr spc="-5" dirty="0"/>
              <a:t>tries </a:t>
            </a:r>
            <a:r>
              <a:rPr spc="-15" dirty="0"/>
              <a:t>to </a:t>
            </a:r>
            <a:r>
              <a:rPr spc="-10" dirty="0"/>
              <a:t>process </a:t>
            </a:r>
            <a:r>
              <a:rPr dirty="0"/>
              <a:t>the </a:t>
            </a:r>
            <a:r>
              <a:rPr spc="-15" dirty="0"/>
              <a:t>request </a:t>
            </a:r>
            <a:r>
              <a:rPr spc="-5" dirty="0"/>
              <a:t>and </a:t>
            </a:r>
            <a:r>
              <a:rPr spc="-10" dirty="0"/>
              <a:t>returns </a:t>
            </a:r>
            <a:r>
              <a:rPr dirty="0"/>
              <a:t>the </a:t>
            </a:r>
            <a:r>
              <a:rPr spc="-5" dirty="0"/>
              <a:t>Model  and View object </a:t>
            </a:r>
            <a:r>
              <a:rPr dirty="0"/>
              <a:t>in </a:t>
            </a:r>
            <a:r>
              <a:rPr spc="-15" dirty="0"/>
              <a:t>form </a:t>
            </a:r>
            <a:r>
              <a:rPr spc="-5" dirty="0"/>
              <a:t>of ModelAndView </a:t>
            </a:r>
            <a:r>
              <a:rPr spc="-10" dirty="0"/>
              <a:t>instance </a:t>
            </a:r>
            <a:r>
              <a:rPr spc="-15" dirty="0"/>
              <a:t>to </a:t>
            </a:r>
            <a:r>
              <a:rPr dirty="0"/>
              <a:t>the </a:t>
            </a:r>
            <a:r>
              <a:rPr spc="-15" dirty="0"/>
              <a:t>Front  </a:t>
            </a:r>
            <a:r>
              <a:rPr spc="-30" dirty="0"/>
              <a:t>Controller.</a:t>
            </a:r>
          </a:p>
          <a:p>
            <a:pPr marL="469900" marR="96520" indent="-457200">
              <a:lnSpc>
                <a:spcPct val="100000"/>
              </a:lnSpc>
              <a:buAutoNum type="arabicPeriod" startAt="3"/>
              <a:tabLst>
                <a:tab pos="469900" algn="l"/>
                <a:tab pos="470534" algn="l"/>
              </a:tabLst>
            </a:pPr>
            <a:r>
              <a:rPr spc="-5" dirty="0"/>
              <a:t>The </a:t>
            </a:r>
            <a:r>
              <a:rPr spc="-15" dirty="0"/>
              <a:t>Front </a:t>
            </a:r>
            <a:r>
              <a:rPr spc="-10" dirty="0"/>
              <a:t>Controller </a:t>
            </a:r>
            <a:r>
              <a:rPr spc="-5" dirty="0"/>
              <a:t>then tries </a:t>
            </a:r>
            <a:r>
              <a:rPr spc="-15" dirty="0"/>
              <a:t>to resolve </a:t>
            </a:r>
            <a:r>
              <a:rPr dirty="0"/>
              <a:t>the </a:t>
            </a:r>
            <a:r>
              <a:rPr spc="-5" dirty="0"/>
              <a:t>View (which </a:t>
            </a:r>
            <a:r>
              <a:rPr spc="-10" dirty="0"/>
              <a:t>can </a:t>
            </a:r>
            <a:r>
              <a:rPr spc="-5" dirty="0"/>
              <a:t>be  </a:t>
            </a:r>
            <a:r>
              <a:rPr spc="-75" dirty="0"/>
              <a:t>JSP, </a:t>
            </a:r>
            <a:r>
              <a:rPr spc="-35" dirty="0"/>
              <a:t>Freemarker, </a:t>
            </a:r>
            <a:r>
              <a:rPr spc="-20" dirty="0"/>
              <a:t>Velocity </a:t>
            </a:r>
            <a:r>
              <a:rPr spc="-15" dirty="0"/>
              <a:t>etc) </a:t>
            </a:r>
            <a:r>
              <a:rPr spc="-10" dirty="0"/>
              <a:t>by </a:t>
            </a:r>
            <a:r>
              <a:rPr spc="-5" dirty="0"/>
              <a:t>consulting </a:t>
            </a:r>
            <a:r>
              <a:rPr dirty="0"/>
              <a:t>the</a:t>
            </a:r>
            <a:r>
              <a:rPr spc="85" dirty="0"/>
              <a:t> </a:t>
            </a:r>
            <a:r>
              <a:rPr spc="-5" dirty="0"/>
              <a:t>View</a:t>
            </a:r>
          </a:p>
          <a:p>
            <a:pPr marL="469265">
              <a:lnSpc>
                <a:spcPct val="100000"/>
              </a:lnSpc>
            </a:pPr>
            <a:r>
              <a:rPr spc="-15" dirty="0"/>
              <a:t>Resolver</a:t>
            </a:r>
            <a:r>
              <a:rPr dirty="0"/>
              <a:t> </a:t>
            </a:r>
            <a:r>
              <a:rPr spc="-5" dirty="0"/>
              <a:t>object.</a:t>
            </a:r>
          </a:p>
        </p:txBody>
      </p:sp>
      <p:sp>
        <p:nvSpPr>
          <p:cNvPr id="6" name="object 6"/>
          <p:cNvSpPr txBox="1"/>
          <p:nvPr/>
        </p:nvSpPr>
        <p:spPr>
          <a:xfrm>
            <a:off x="188468" y="6155330"/>
            <a:ext cx="65944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2400" spc="-5" dirty="0">
                <a:latin typeface="Calibri"/>
                <a:cs typeface="Calibri"/>
              </a:rPr>
              <a:t>6.	The </a:t>
            </a:r>
            <a:r>
              <a:rPr sz="2400" spc="-10" dirty="0">
                <a:latin typeface="Calibri"/>
                <a:cs typeface="Calibri"/>
              </a:rPr>
              <a:t>selected </a:t>
            </a:r>
            <a:r>
              <a:rPr sz="2400" spc="-5" dirty="0">
                <a:latin typeface="Calibri"/>
                <a:cs typeface="Calibri"/>
              </a:rPr>
              <a:t>view </a:t>
            </a:r>
            <a:r>
              <a:rPr sz="2400" dirty="0">
                <a:latin typeface="Calibri"/>
                <a:cs typeface="Calibri"/>
              </a:rPr>
              <a:t>is </a:t>
            </a:r>
            <a:r>
              <a:rPr sz="2400" spc="-5" dirty="0">
                <a:latin typeface="Calibri"/>
                <a:cs typeface="Calibri"/>
              </a:rPr>
              <a:t>then </a:t>
            </a:r>
            <a:r>
              <a:rPr sz="2400" spc="-15" dirty="0">
                <a:latin typeface="Calibri"/>
                <a:cs typeface="Calibri"/>
              </a:rPr>
              <a:t>rendered </a:t>
            </a:r>
            <a:r>
              <a:rPr sz="2400" spc="-5" dirty="0">
                <a:latin typeface="Calibri"/>
                <a:cs typeface="Calibri"/>
              </a:rPr>
              <a:t>back </a:t>
            </a:r>
            <a:r>
              <a:rPr sz="2400" spc="-15" dirty="0">
                <a:latin typeface="Calibri"/>
                <a:cs typeface="Calibri"/>
              </a:rPr>
              <a:t>to</a:t>
            </a:r>
            <a:r>
              <a:rPr sz="2400" spc="15" dirty="0">
                <a:latin typeface="Calibri"/>
                <a:cs typeface="Calibri"/>
              </a:rPr>
              <a:t> </a:t>
            </a:r>
            <a:r>
              <a:rPr sz="2400" spc="-5" dirty="0">
                <a:latin typeface="Calibri"/>
                <a:cs typeface="Calibri"/>
              </a:rPr>
              <a:t>client.</a:t>
            </a:r>
            <a:endParaRPr sz="24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22FB-E983-A54B-B5C4-D7539416477A}"/>
              </a:ext>
            </a:extLst>
          </p:cNvPr>
          <p:cNvSpPr>
            <a:spLocks noGrp="1"/>
          </p:cNvSpPr>
          <p:nvPr>
            <p:ph type="title"/>
          </p:nvPr>
        </p:nvSpPr>
        <p:spPr>
          <a:xfrm>
            <a:off x="133604" y="2438400"/>
            <a:ext cx="8876791" cy="369332"/>
          </a:xfrm>
        </p:spPr>
        <p:txBody>
          <a:bodyPr/>
          <a:lstStyle/>
          <a:p>
            <a:r>
              <a:rPr lang="en-US" sz="2400" dirty="0">
                <a:latin typeface="Arial" panose="020B0604020202020204" pitchFamily="34" charset="0"/>
                <a:cs typeface="Arial" panose="020B0604020202020204" pitchFamily="34" charset="0"/>
              </a:rPr>
              <a:t>Spring MVC application</a:t>
            </a:r>
          </a:p>
        </p:txBody>
      </p:sp>
    </p:spTree>
    <p:extLst>
      <p:ext uri="{BB962C8B-B14F-4D97-AF65-F5344CB8AC3E}">
        <p14:creationId xmlns:p14="http://schemas.microsoft.com/office/powerpoint/2010/main" val="79118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90B8-4F43-0C47-997A-D7C49694D310}"/>
              </a:ext>
            </a:extLst>
          </p:cNvPr>
          <p:cNvSpPr>
            <a:spLocks noGrp="1"/>
          </p:cNvSpPr>
          <p:nvPr>
            <p:ph type="title"/>
          </p:nvPr>
        </p:nvSpPr>
        <p:spPr>
          <a:xfrm>
            <a:off x="133604" y="40640"/>
            <a:ext cx="8876791" cy="553998"/>
          </a:xfrm>
        </p:spPr>
        <p:txBody>
          <a:bodyPr/>
          <a:lstStyle/>
          <a:p>
            <a:r>
              <a:rPr lang="en-US" dirty="0"/>
              <a:t>Creating a Spring MVC application</a:t>
            </a:r>
          </a:p>
        </p:txBody>
      </p:sp>
      <p:sp>
        <p:nvSpPr>
          <p:cNvPr id="3" name="Text Placeholder 2">
            <a:extLst>
              <a:ext uri="{FF2B5EF4-FFF2-40B4-BE49-F238E27FC236}">
                <a16:creationId xmlns:a16="http://schemas.microsoft.com/office/drawing/2014/main" id="{14A8CAE3-0FE6-5243-A7E8-F71E8E3428B0}"/>
              </a:ext>
            </a:extLst>
          </p:cNvPr>
          <p:cNvSpPr>
            <a:spLocks noGrp="1"/>
          </p:cNvSpPr>
          <p:nvPr>
            <p:ph type="body" idx="1"/>
          </p:nvPr>
        </p:nvSpPr>
        <p:spPr>
          <a:xfrm>
            <a:off x="188468" y="1400450"/>
            <a:ext cx="8561070" cy="2369880"/>
          </a:xfrm>
        </p:spPr>
        <p:txBody>
          <a:bodyPr/>
          <a:lstStyle/>
          <a:p>
            <a:r>
              <a:rPr lang="en-US" sz="2200" dirty="0"/>
              <a:t>1. Configure the </a:t>
            </a:r>
            <a:r>
              <a:rPr lang="en-US" sz="2200" dirty="0" err="1"/>
              <a:t>web.xml</a:t>
            </a:r>
            <a:r>
              <a:rPr lang="en-US" sz="2200" dirty="0"/>
              <a:t> and Dispatcher servlet</a:t>
            </a:r>
          </a:p>
          <a:p>
            <a:r>
              <a:rPr lang="en-US" sz="2200" dirty="0"/>
              <a:t>2. Configure the web and application context.</a:t>
            </a:r>
          </a:p>
          <a:p>
            <a:r>
              <a:rPr lang="en-US" sz="2200" dirty="0"/>
              <a:t>3. Configure the controllers, view resolvers in web application context.</a:t>
            </a:r>
          </a:p>
          <a:p>
            <a:r>
              <a:rPr lang="en-US" sz="2200" dirty="0"/>
              <a:t>4. Configure business logic and other beans  </a:t>
            </a:r>
          </a:p>
          <a:p>
            <a:r>
              <a:rPr lang="en-US" sz="2200" dirty="0"/>
              <a:t>    (Data access Object , Service Beans) in application context.</a:t>
            </a:r>
          </a:p>
          <a:p>
            <a:r>
              <a:rPr lang="en-US" sz="2200" dirty="0"/>
              <a:t>5. Create views.</a:t>
            </a:r>
          </a:p>
          <a:p>
            <a:r>
              <a:rPr lang="en-US" sz="2200" dirty="0"/>
              <a:t>6. Create Controllers.</a:t>
            </a:r>
          </a:p>
        </p:txBody>
      </p:sp>
    </p:spTree>
    <p:extLst>
      <p:ext uri="{BB962C8B-B14F-4D97-AF65-F5344CB8AC3E}">
        <p14:creationId xmlns:p14="http://schemas.microsoft.com/office/powerpoint/2010/main" val="167536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2607" y="0"/>
            <a:ext cx="8583167"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9052" y="962342"/>
            <a:ext cx="2781935" cy="695960"/>
          </a:xfrm>
          <a:prstGeom prst="rect">
            <a:avLst/>
          </a:prstGeom>
        </p:spPr>
        <p:txBody>
          <a:bodyPr vert="horz" wrap="square" lIns="0" tIns="12065" rIns="0" bIns="0" rtlCol="0">
            <a:spAutoFit/>
          </a:bodyPr>
          <a:lstStyle/>
          <a:p>
            <a:pPr marL="12700">
              <a:lnSpc>
                <a:spcPct val="100000"/>
              </a:lnSpc>
              <a:spcBef>
                <a:spcPts val="95"/>
              </a:spcBef>
            </a:pPr>
            <a:r>
              <a:rPr sz="4400" b="1" spc="-5" dirty="0">
                <a:latin typeface="Arial"/>
                <a:cs typeface="Arial"/>
              </a:rPr>
              <a:t>This</a:t>
            </a:r>
            <a:r>
              <a:rPr sz="4400" b="1" spc="-55" dirty="0">
                <a:latin typeface="Arial"/>
                <a:cs typeface="Arial"/>
              </a:rPr>
              <a:t> </a:t>
            </a:r>
            <a:r>
              <a:rPr sz="4400" b="1" spc="-25" dirty="0">
                <a:latin typeface="Arial"/>
                <a:cs typeface="Arial"/>
              </a:rPr>
              <a:t>Week</a:t>
            </a:r>
            <a:endParaRPr sz="4400">
              <a:latin typeface="Arial"/>
              <a:cs typeface="Arial"/>
            </a:endParaRPr>
          </a:p>
        </p:txBody>
      </p:sp>
      <p:sp>
        <p:nvSpPr>
          <p:cNvPr id="4" name="object 4"/>
          <p:cNvSpPr txBox="1"/>
          <p:nvPr/>
        </p:nvSpPr>
        <p:spPr>
          <a:xfrm>
            <a:off x="78663" y="1799081"/>
            <a:ext cx="5009515" cy="1306195"/>
          </a:xfrm>
          <a:prstGeom prst="rect">
            <a:avLst/>
          </a:prstGeom>
        </p:spPr>
        <p:txBody>
          <a:bodyPr vert="horz" wrap="square" lIns="0" tIns="12700" rIns="0" bIns="0" rtlCol="0">
            <a:spAutoFit/>
          </a:bodyPr>
          <a:lstStyle/>
          <a:p>
            <a:pPr marL="12700" marR="5080">
              <a:lnSpc>
                <a:spcPct val="100000"/>
              </a:lnSpc>
              <a:spcBef>
                <a:spcPts val="100"/>
              </a:spcBef>
              <a:buFont typeface="Arial"/>
              <a:buChar char="•"/>
              <a:tabLst>
                <a:tab pos="469900" algn="l"/>
                <a:tab pos="470534" algn="l"/>
              </a:tabLst>
            </a:pPr>
            <a:r>
              <a:rPr sz="2800" b="1" dirty="0">
                <a:solidFill>
                  <a:srgbClr val="FF0000"/>
                </a:solidFill>
                <a:latin typeface="Arial"/>
                <a:cs typeface="Arial"/>
              </a:rPr>
              <a:t>Introduction </a:t>
            </a:r>
            <a:r>
              <a:rPr sz="2800" b="1" spc="-5" dirty="0">
                <a:latin typeface="Arial"/>
                <a:cs typeface="Arial"/>
              </a:rPr>
              <a:t>to</a:t>
            </a:r>
            <a:r>
              <a:rPr sz="2800" b="1" spc="-75" dirty="0">
                <a:latin typeface="Arial"/>
                <a:cs typeface="Arial"/>
              </a:rPr>
              <a:t> </a:t>
            </a:r>
            <a:r>
              <a:rPr sz="2800" b="1" spc="-5" dirty="0">
                <a:latin typeface="Arial"/>
                <a:cs typeface="Arial"/>
              </a:rPr>
              <a:t>SpringMVC  </a:t>
            </a:r>
            <a:r>
              <a:rPr sz="2800" b="1" dirty="0">
                <a:latin typeface="Arial"/>
                <a:cs typeface="Arial"/>
              </a:rPr>
              <a:t>Next</a:t>
            </a:r>
            <a:r>
              <a:rPr sz="2800" b="1" spc="5" dirty="0">
                <a:latin typeface="Arial"/>
                <a:cs typeface="Arial"/>
              </a:rPr>
              <a:t> </a:t>
            </a:r>
            <a:r>
              <a:rPr sz="2800" b="1" dirty="0">
                <a:latin typeface="Arial"/>
                <a:cs typeface="Arial"/>
              </a:rPr>
              <a:t>week</a:t>
            </a:r>
            <a:endParaRPr sz="2800">
              <a:latin typeface="Arial"/>
              <a:cs typeface="Arial"/>
            </a:endParaRPr>
          </a:p>
          <a:p>
            <a:pPr marL="469900" indent="-457834">
              <a:lnSpc>
                <a:spcPct val="100000"/>
              </a:lnSpc>
              <a:buClr>
                <a:srgbClr val="FF0000"/>
              </a:buClr>
              <a:buFont typeface="Arial"/>
              <a:buChar char="•"/>
              <a:tabLst>
                <a:tab pos="469900" algn="l"/>
                <a:tab pos="470534" algn="l"/>
              </a:tabLst>
            </a:pPr>
            <a:r>
              <a:rPr sz="2800" b="1" dirty="0">
                <a:solidFill>
                  <a:srgbClr val="00B050"/>
                </a:solidFill>
                <a:latin typeface="Arial"/>
                <a:cs typeface="Arial"/>
              </a:rPr>
              <a:t>Advance Spring</a:t>
            </a:r>
            <a:r>
              <a:rPr sz="2800" b="1" spc="-5" dirty="0">
                <a:solidFill>
                  <a:srgbClr val="00B050"/>
                </a:solidFill>
                <a:latin typeface="Arial"/>
                <a:cs typeface="Arial"/>
              </a:rPr>
              <a:t> MVC</a:t>
            </a:r>
            <a:endParaRPr sz="2800">
              <a:latin typeface="Arial"/>
              <a:cs typeface="Arial"/>
            </a:endParaRPr>
          </a:p>
        </p:txBody>
      </p:sp>
      <p:sp>
        <p:nvSpPr>
          <p:cNvPr id="5" name="object 5"/>
          <p:cNvSpPr txBox="1"/>
          <p:nvPr/>
        </p:nvSpPr>
        <p:spPr>
          <a:xfrm>
            <a:off x="5205476" y="6421310"/>
            <a:ext cx="124460"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8A8A8A"/>
                </a:solidFill>
                <a:latin typeface="Arial"/>
                <a:cs typeface="Arial"/>
              </a:rPr>
              <a:t>2</a:t>
            </a:r>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1425-59AB-5643-8CF0-4EE03C52491F}"/>
              </a:ext>
            </a:extLst>
          </p:cNvPr>
          <p:cNvSpPr>
            <a:spLocks noGrp="1"/>
          </p:cNvSpPr>
          <p:nvPr>
            <p:ph type="title"/>
          </p:nvPr>
        </p:nvSpPr>
        <p:spPr>
          <a:xfrm>
            <a:off x="133604" y="40640"/>
            <a:ext cx="8876791" cy="553998"/>
          </a:xfrm>
        </p:spPr>
        <p:txBody>
          <a:bodyPr/>
          <a:lstStyle/>
          <a:p>
            <a:r>
              <a:rPr lang="en-US" dirty="0"/>
              <a:t>Configuration – dispatcher servlet</a:t>
            </a:r>
          </a:p>
        </p:txBody>
      </p:sp>
      <p:sp>
        <p:nvSpPr>
          <p:cNvPr id="3" name="Text Placeholder 2">
            <a:extLst>
              <a:ext uri="{FF2B5EF4-FFF2-40B4-BE49-F238E27FC236}">
                <a16:creationId xmlns:a16="http://schemas.microsoft.com/office/drawing/2014/main" id="{75E03863-E667-344B-A89A-62FC0C9A8A35}"/>
              </a:ext>
            </a:extLst>
          </p:cNvPr>
          <p:cNvSpPr>
            <a:spLocks noGrp="1"/>
          </p:cNvSpPr>
          <p:nvPr>
            <p:ph type="body" idx="1"/>
          </p:nvPr>
        </p:nvSpPr>
        <p:spPr>
          <a:xfrm>
            <a:off x="291465" y="846452"/>
            <a:ext cx="8561070" cy="1477328"/>
          </a:xfrm>
        </p:spPr>
        <p:txBody>
          <a:bodyPr/>
          <a:lstStyle/>
          <a:p>
            <a:pPr algn="just"/>
            <a:r>
              <a:rPr lang="en-US" dirty="0"/>
              <a:t>You need to map requests that you want the </a:t>
            </a:r>
            <a:r>
              <a:rPr lang="en-US" dirty="0" err="1"/>
              <a:t>DispatcherServlet</a:t>
            </a:r>
            <a:r>
              <a:rPr lang="en-US" dirty="0"/>
              <a:t> to handle, by using a URL mapping in the </a:t>
            </a:r>
            <a:r>
              <a:rPr lang="en-US" dirty="0" err="1"/>
              <a:t>web.xml</a:t>
            </a:r>
            <a:r>
              <a:rPr lang="en-US" dirty="0"/>
              <a:t> file. The following is an example to show declaration and mapping for dispatcher </a:t>
            </a:r>
            <a:r>
              <a:rPr lang="en-US" dirty="0" err="1"/>
              <a:t>DispatcherServlet</a:t>
            </a:r>
            <a:r>
              <a:rPr lang="en-US" dirty="0"/>
              <a:t> example: </a:t>
            </a:r>
          </a:p>
        </p:txBody>
      </p:sp>
      <p:pic>
        <p:nvPicPr>
          <p:cNvPr id="6" name="Picture 5">
            <a:extLst>
              <a:ext uri="{FF2B5EF4-FFF2-40B4-BE49-F238E27FC236}">
                <a16:creationId xmlns:a16="http://schemas.microsoft.com/office/drawing/2014/main" id="{D529CF9A-5656-A847-A52D-EAF3544D2AB9}"/>
              </a:ext>
            </a:extLst>
          </p:cNvPr>
          <p:cNvPicPr>
            <a:picLocks noChangeAspect="1"/>
          </p:cNvPicPr>
          <p:nvPr/>
        </p:nvPicPr>
        <p:blipFill>
          <a:blip r:embed="rId2"/>
          <a:stretch>
            <a:fillRect/>
          </a:stretch>
        </p:blipFill>
        <p:spPr>
          <a:xfrm>
            <a:off x="717550" y="2514600"/>
            <a:ext cx="7283450" cy="1727870"/>
          </a:xfrm>
          <a:prstGeom prst="rect">
            <a:avLst/>
          </a:prstGeom>
        </p:spPr>
      </p:pic>
      <p:pic>
        <p:nvPicPr>
          <p:cNvPr id="7" name="Picture 6">
            <a:extLst>
              <a:ext uri="{FF2B5EF4-FFF2-40B4-BE49-F238E27FC236}">
                <a16:creationId xmlns:a16="http://schemas.microsoft.com/office/drawing/2014/main" id="{90DE006D-2762-BE4C-B8AE-9807FE57BB6C}"/>
              </a:ext>
            </a:extLst>
          </p:cNvPr>
          <p:cNvPicPr>
            <a:picLocks noChangeAspect="1"/>
          </p:cNvPicPr>
          <p:nvPr/>
        </p:nvPicPr>
        <p:blipFill>
          <a:blip r:embed="rId3"/>
          <a:stretch>
            <a:fillRect/>
          </a:stretch>
        </p:blipFill>
        <p:spPr>
          <a:xfrm>
            <a:off x="457200" y="4648200"/>
            <a:ext cx="4114800" cy="541421"/>
          </a:xfrm>
          <a:prstGeom prst="rect">
            <a:avLst/>
          </a:prstGeom>
        </p:spPr>
      </p:pic>
    </p:spTree>
    <p:extLst>
      <p:ext uri="{BB962C8B-B14F-4D97-AF65-F5344CB8AC3E}">
        <p14:creationId xmlns:p14="http://schemas.microsoft.com/office/powerpoint/2010/main" val="120433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6764-6262-FA4B-8D1D-139B24EF387F}"/>
              </a:ext>
            </a:extLst>
          </p:cNvPr>
          <p:cNvSpPr>
            <a:spLocks noGrp="1"/>
          </p:cNvSpPr>
          <p:nvPr>
            <p:ph type="title"/>
          </p:nvPr>
        </p:nvSpPr>
        <p:spPr>
          <a:xfrm>
            <a:off x="133604" y="40640"/>
            <a:ext cx="8876791" cy="553998"/>
          </a:xfrm>
        </p:spPr>
        <p:txBody>
          <a:bodyPr/>
          <a:lstStyle/>
          <a:p>
            <a:r>
              <a:rPr lang="en-US" dirty="0"/>
              <a:t>Configuration – application context</a:t>
            </a:r>
          </a:p>
        </p:txBody>
      </p:sp>
      <p:sp>
        <p:nvSpPr>
          <p:cNvPr id="3" name="Text Placeholder 2">
            <a:extLst>
              <a:ext uri="{FF2B5EF4-FFF2-40B4-BE49-F238E27FC236}">
                <a16:creationId xmlns:a16="http://schemas.microsoft.com/office/drawing/2014/main" id="{AFFDFCAF-31C5-C345-AEC7-4D38F02F91D2}"/>
              </a:ext>
            </a:extLst>
          </p:cNvPr>
          <p:cNvSpPr>
            <a:spLocks noGrp="1"/>
          </p:cNvSpPr>
          <p:nvPr>
            <p:ph type="body" idx="1"/>
          </p:nvPr>
        </p:nvSpPr>
        <p:spPr>
          <a:xfrm>
            <a:off x="188468" y="1400450"/>
            <a:ext cx="8561070" cy="3385542"/>
          </a:xfrm>
        </p:spPr>
        <p:txBody>
          <a:bodyPr/>
          <a:lstStyle/>
          <a:p>
            <a:pPr algn="just"/>
            <a:r>
              <a:rPr lang="en-US" sz="2200" dirty="0"/>
              <a:t>After initialization of dispatcher </a:t>
            </a:r>
            <a:r>
              <a:rPr lang="en-US" sz="2200" dirty="0" err="1"/>
              <a:t>DispatcherServlet</a:t>
            </a:r>
            <a:r>
              <a:rPr lang="en-US" sz="2200" dirty="0"/>
              <a:t>, the framework will try to load the application context from a file named [dispatcher]-</a:t>
            </a:r>
            <a:r>
              <a:rPr lang="en-US" sz="2200" dirty="0" err="1"/>
              <a:t>servlet.xml</a:t>
            </a:r>
            <a:r>
              <a:rPr lang="en-US" sz="2200" dirty="0"/>
              <a:t> located in the application's </a:t>
            </a:r>
            <a:r>
              <a:rPr lang="en-US" sz="2200" dirty="0" err="1"/>
              <a:t>WebContent</a:t>
            </a:r>
            <a:r>
              <a:rPr lang="en-US" sz="2200" dirty="0"/>
              <a:t>/WEB-INF directory.  </a:t>
            </a:r>
          </a:p>
          <a:p>
            <a:pPr algn="just"/>
            <a:endParaRPr lang="en-US" sz="2200" dirty="0"/>
          </a:p>
          <a:p>
            <a:pPr algn="just"/>
            <a:r>
              <a:rPr lang="en-US" sz="2200" dirty="0"/>
              <a:t>Next, &lt;servlet-mapping&gt; tag indicates what URLs will be handled by the which </a:t>
            </a:r>
            <a:r>
              <a:rPr lang="en-US" sz="2200" dirty="0" err="1"/>
              <a:t>DispatcherServlet</a:t>
            </a:r>
            <a:r>
              <a:rPr lang="en-US" sz="2200" dirty="0"/>
              <a:t>. Here all the HTTP requests with root ‘/’ will be handled by the dispatcher </a:t>
            </a:r>
            <a:r>
              <a:rPr lang="en-US" sz="2200" dirty="0" err="1"/>
              <a:t>DispatcherServlet</a:t>
            </a:r>
            <a:r>
              <a:rPr lang="en-US" sz="2200" dirty="0"/>
              <a:t>. </a:t>
            </a:r>
          </a:p>
          <a:p>
            <a:pPr algn="just"/>
            <a:r>
              <a:rPr lang="en-US" sz="2200" dirty="0"/>
              <a:t>After the welcome file loads the </a:t>
            </a:r>
            <a:r>
              <a:rPr lang="en-US" sz="2200" dirty="0" err="1"/>
              <a:t>index.jsp</a:t>
            </a:r>
            <a:r>
              <a:rPr lang="en-US" sz="2200" dirty="0"/>
              <a:t> , it can then be designed to navigate or redirect to some other page </a:t>
            </a:r>
            <a:r>
              <a:rPr lang="en-US" sz="2200" dirty="0" err="1"/>
              <a:t>eg.</a:t>
            </a:r>
            <a:r>
              <a:rPr lang="en-US" sz="2200" dirty="0"/>
              <a:t> Below redirects to page </a:t>
            </a:r>
            <a:r>
              <a:rPr lang="en-US" sz="2200" dirty="0" err="1"/>
              <a:t>index.htm</a:t>
            </a:r>
            <a:r>
              <a:rPr lang="en-US" sz="2200" dirty="0"/>
              <a:t>. </a:t>
            </a:r>
          </a:p>
        </p:txBody>
      </p:sp>
      <p:pic>
        <p:nvPicPr>
          <p:cNvPr id="4" name="Picture 3">
            <a:extLst>
              <a:ext uri="{FF2B5EF4-FFF2-40B4-BE49-F238E27FC236}">
                <a16:creationId xmlns:a16="http://schemas.microsoft.com/office/drawing/2014/main" id="{A2204306-0B70-A749-B79F-101638ADA9BF}"/>
              </a:ext>
            </a:extLst>
          </p:cNvPr>
          <p:cNvPicPr>
            <a:picLocks noChangeAspect="1"/>
          </p:cNvPicPr>
          <p:nvPr/>
        </p:nvPicPr>
        <p:blipFill>
          <a:blip r:embed="rId2"/>
          <a:stretch>
            <a:fillRect/>
          </a:stretch>
        </p:blipFill>
        <p:spPr>
          <a:xfrm>
            <a:off x="609600" y="4846518"/>
            <a:ext cx="6721350" cy="611032"/>
          </a:xfrm>
          <a:prstGeom prst="rect">
            <a:avLst/>
          </a:prstGeom>
        </p:spPr>
      </p:pic>
    </p:spTree>
    <p:extLst>
      <p:ext uri="{BB962C8B-B14F-4D97-AF65-F5344CB8AC3E}">
        <p14:creationId xmlns:p14="http://schemas.microsoft.com/office/powerpoint/2010/main" val="67041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66B3-B6FA-D64F-94E1-90B9E2776A03}"/>
              </a:ext>
            </a:extLst>
          </p:cNvPr>
          <p:cNvSpPr>
            <a:spLocks noGrp="1"/>
          </p:cNvSpPr>
          <p:nvPr>
            <p:ph type="title"/>
          </p:nvPr>
        </p:nvSpPr>
        <p:spPr>
          <a:xfrm>
            <a:off x="133604" y="40640"/>
            <a:ext cx="8876791" cy="492443"/>
          </a:xfrm>
        </p:spPr>
        <p:txBody>
          <a:bodyPr/>
          <a:lstStyle/>
          <a:p>
            <a:r>
              <a:rPr lang="en-US" sz="3200" dirty="0"/>
              <a:t>Configuration – </a:t>
            </a:r>
            <a:r>
              <a:rPr lang="en-US" sz="3200" dirty="0" err="1"/>
              <a:t>HandlerMapping</a:t>
            </a:r>
            <a:r>
              <a:rPr lang="en-US" sz="3200" dirty="0"/>
              <a:t> and </a:t>
            </a:r>
            <a:r>
              <a:rPr lang="en-US" sz="3200" dirty="0" err="1"/>
              <a:t>ViewController</a:t>
            </a:r>
            <a:endParaRPr lang="en-US" sz="3200" dirty="0"/>
          </a:p>
        </p:txBody>
      </p:sp>
      <p:sp>
        <p:nvSpPr>
          <p:cNvPr id="3" name="Text Placeholder 2">
            <a:extLst>
              <a:ext uri="{FF2B5EF4-FFF2-40B4-BE49-F238E27FC236}">
                <a16:creationId xmlns:a16="http://schemas.microsoft.com/office/drawing/2014/main" id="{6E4E65B5-2B8E-7844-B0DF-5A606C38609A}"/>
              </a:ext>
            </a:extLst>
          </p:cNvPr>
          <p:cNvSpPr>
            <a:spLocks noGrp="1"/>
          </p:cNvSpPr>
          <p:nvPr>
            <p:ph type="body" idx="1"/>
          </p:nvPr>
        </p:nvSpPr>
        <p:spPr>
          <a:xfrm>
            <a:off x="188468" y="1116510"/>
            <a:ext cx="8561070" cy="830997"/>
          </a:xfrm>
        </p:spPr>
        <p:txBody>
          <a:bodyPr/>
          <a:lstStyle/>
          <a:p>
            <a:pPr algn="just"/>
            <a:r>
              <a:rPr lang="en-US" sz="1800" dirty="0"/>
              <a:t>when </a:t>
            </a:r>
            <a:r>
              <a:rPr lang="en-US" sz="1800" dirty="0" err="1"/>
              <a:t>index.htm</a:t>
            </a:r>
            <a:r>
              <a:rPr lang="en-US" sz="1800" dirty="0"/>
              <a:t> request comes , dispatcher will find appropriate controller. From the request </a:t>
            </a:r>
            <a:r>
              <a:rPr lang="en-US" sz="1800" dirty="0" err="1"/>
              <a:t>url</a:t>
            </a:r>
            <a:r>
              <a:rPr lang="en-US" sz="1800" dirty="0"/>
              <a:t> the handler mapping will find the appropriate controller. In the below example it is </a:t>
            </a:r>
            <a:r>
              <a:rPr lang="en-US" sz="1800" dirty="0" err="1"/>
              <a:t>indexController</a:t>
            </a:r>
            <a:r>
              <a:rPr lang="en-US" sz="1800" dirty="0"/>
              <a:t>.</a:t>
            </a:r>
          </a:p>
        </p:txBody>
      </p:sp>
      <p:pic>
        <p:nvPicPr>
          <p:cNvPr id="4" name="Picture 3">
            <a:extLst>
              <a:ext uri="{FF2B5EF4-FFF2-40B4-BE49-F238E27FC236}">
                <a16:creationId xmlns:a16="http://schemas.microsoft.com/office/drawing/2014/main" id="{4222A8F7-2BFE-5146-B772-766BC6F38AD4}"/>
              </a:ext>
            </a:extLst>
          </p:cNvPr>
          <p:cNvPicPr>
            <a:picLocks noChangeAspect="1"/>
          </p:cNvPicPr>
          <p:nvPr/>
        </p:nvPicPr>
        <p:blipFill>
          <a:blip r:embed="rId2"/>
          <a:stretch>
            <a:fillRect/>
          </a:stretch>
        </p:blipFill>
        <p:spPr>
          <a:xfrm>
            <a:off x="188468" y="2261171"/>
            <a:ext cx="6571996" cy="1049188"/>
          </a:xfrm>
          <a:prstGeom prst="rect">
            <a:avLst/>
          </a:prstGeom>
        </p:spPr>
      </p:pic>
      <p:sp>
        <p:nvSpPr>
          <p:cNvPr id="5" name="Rectangle 4">
            <a:extLst>
              <a:ext uri="{FF2B5EF4-FFF2-40B4-BE49-F238E27FC236}">
                <a16:creationId xmlns:a16="http://schemas.microsoft.com/office/drawing/2014/main" id="{68637014-9F1B-AC40-B46E-64050EB01EBD}"/>
              </a:ext>
            </a:extLst>
          </p:cNvPr>
          <p:cNvSpPr/>
          <p:nvPr/>
        </p:nvSpPr>
        <p:spPr>
          <a:xfrm>
            <a:off x="188468" y="3429000"/>
            <a:ext cx="8193532" cy="923330"/>
          </a:xfrm>
          <a:prstGeom prst="rect">
            <a:avLst/>
          </a:prstGeom>
        </p:spPr>
        <p:txBody>
          <a:bodyPr wrap="square">
            <a:spAutoFit/>
          </a:bodyPr>
          <a:lstStyle/>
          <a:p>
            <a:pPr algn="just"/>
            <a:r>
              <a:rPr lang="en-US" dirty="0"/>
              <a:t>Then it will find the controller – </a:t>
            </a:r>
            <a:r>
              <a:rPr lang="en-US" dirty="0" err="1"/>
              <a:t>indexController</a:t>
            </a:r>
            <a:r>
              <a:rPr lang="en-US" dirty="0"/>
              <a:t> , here in our case it will find the parameterizable controller. This controller simply forwards the request to the view – index </a:t>
            </a:r>
            <a:r>
              <a:rPr lang="en-US" dirty="0" err="1"/>
              <a:t>i.e</a:t>
            </a:r>
            <a:r>
              <a:rPr lang="en-US" dirty="0"/>
              <a:t> </a:t>
            </a:r>
            <a:r>
              <a:rPr lang="en-US" dirty="0" err="1"/>
              <a:t>index.jsp</a:t>
            </a:r>
            <a:r>
              <a:rPr lang="en-US" dirty="0"/>
              <a:t> without doing any logic. </a:t>
            </a:r>
          </a:p>
        </p:txBody>
      </p:sp>
      <p:pic>
        <p:nvPicPr>
          <p:cNvPr id="6" name="Picture 5">
            <a:extLst>
              <a:ext uri="{FF2B5EF4-FFF2-40B4-BE49-F238E27FC236}">
                <a16:creationId xmlns:a16="http://schemas.microsoft.com/office/drawing/2014/main" id="{E5529804-9EA0-0247-99C1-B872EF65D411}"/>
              </a:ext>
            </a:extLst>
          </p:cNvPr>
          <p:cNvPicPr>
            <a:picLocks noChangeAspect="1"/>
          </p:cNvPicPr>
          <p:nvPr/>
        </p:nvPicPr>
        <p:blipFill>
          <a:blip r:embed="rId3"/>
          <a:stretch>
            <a:fillRect/>
          </a:stretch>
        </p:blipFill>
        <p:spPr>
          <a:xfrm>
            <a:off x="188468" y="4500366"/>
            <a:ext cx="6821932" cy="680681"/>
          </a:xfrm>
          <a:prstGeom prst="rect">
            <a:avLst/>
          </a:prstGeom>
        </p:spPr>
      </p:pic>
      <p:sp>
        <p:nvSpPr>
          <p:cNvPr id="7" name="TextBox 6">
            <a:extLst>
              <a:ext uri="{FF2B5EF4-FFF2-40B4-BE49-F238E27FC236}">
                <a16:creationId xmlns:a16="http://schemas.microsoft.com/office/drawing/2014/main" id="{75272182-CF2E-124A-8B2F-98B45C305A5D}"/>
              </a:ext>
            </a:extLst>
          </p:cNvPr>
          <p:cNvSpPr txBox="1"/>
          <p:nvPr/>
        </p:nvSpPr>
        <p:spPr>
          <a:xfrm>
            <a:off x="381000" y="5638800"/>
            <a:ext cx="8285858" cy="369332"/>
          </a:xfrm>
          <a:prstGeom prst="rect">
            <a:avLst/>
          </a:prstGeom>
          <a:noFill/>
        </p:spPr>
        <p:txBody>
          <a:bodyPr wrap="none" rtlCol="0">
            <a:spAutoFit/>
          </a:bodyPr>
          <a:lstStyle/>
          <a:p>
            <a:r>
              <a:rPr lang="en-US" b="1" dirty="0"/>
              <a:t>Note</a:t>
            </a:r>
            <a:r>
              <a:rPr lang="en-US" dirty="0"/>
              <a:t>: Best practice is to use controller classes and not wire everything in configuration.</a:t>
            </a:r>
          </a:p>
        </p:txBody>
      </p:sp>
    </p:spTree>
    <p:extLst>
      <p:ext uri="{BB962C8B-B14F-4D97-AF65-F5344CB8AC3E}">
        <p14:creationId xmlns:p14="http://schemas.microsoft.com/office/powerpoint/2010/main" val="68853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03A9-0586-B544-BED5-939EB9F2FA4D}"/>
              </a:ext>
            </a:extLst>
          </p:cNvPr>
          <p:cNvSpPr>
            <a:spLocks noGrp="1"/>
          </p:cNvSpPr>
          <p:nvPr>
            <p:ph type="title"/>
          </p:nvPr>
        </p:nvSpPr>
        <p:spPr>
          <a:xfrm>
            <a:off x="133604" y="40640"/>
            <a:ext cx="8876791" cy="553998"/>
          </a:xfrm>
        </p:spPr>
        <p:txBody>
          <a:bodyPr/>
          <a:lstStyle/>
          <a:p>
            <a:r>
              <a:rPr lang="en-US" dirty="0"/>
              <a:t>Configuration – </a:t>
            </a:r>
            <a:r>
              <a:rPr lang="en-US" dirty="0" err="1"/>
              <a:t>ViewResolver</a:t>
            </a:r>
            <a:endParaRPr lang="en-US" dirty="0"/>
          </a:p>
        </p:txBody>
      </p:sp>
      <p:sp>
        <p:nvSpPr>
          <p:cNvPr id="3" name="Text Placeholder 2">
            <a:extLst>
              <a:ext uri="{FF2B5EF4-FFF2-40B4-BE49-F238E27FC236}">
                <a16:creationId xmlns:a16="http://schemas.microsoft.com/office/drawing/2014/main" id="{2A615BCB-B6BA-4742-A2F3-BF4067F84CE1}"/>
              </a:ext>
            </a:extLst>
          </p:cNvPr>
          <p:cNvSpPr>
            <a:spLocks noGrp="1"/>
          </p:cNvSpPr>
          <p:nvPr>
            <p:ph type="body" idx="1"/>
          </p:nvPr>
        </p:nvSpPr>
        <p:spPr>
          <a:xfrm>
            <a:off x="188468" y="1400450"/>
            <a:ext cx="8561070" cy="1107996"/>
          </a:xfrm>
        </p:spPr>
        <p:txBody>
          <a:bodyPr/>
          <a:lstStyle/>
          <a:p>
            <a:r>
              <a:rPr lang="en-US" dirty="0"/>
              <a:t>To find the appropriate view – </a:t>
            </a:r>
            <a:r>
              <a:rPr lang="en-US" dirty="0" err="1"/>
              <a:t>index.jsp</a:t>
            </a:r>
            <a:r>
              <a:rPr lang="en-US" dirty="0"/>
              <a:t> it will look in </a:t>
            </a:r>
            <a:r>
              <a:rPr lang="en-US" dirty="0" err="1"/>
              <a:t>viewResolver</a:t>
            </a:r>
            <a:r>
              <a:rPr lang="en-US" dirty="0"/>
              <a:t>. In the </a:t>
            </a:r>
            <a:r>
              <a:rPr lang="en-US" dirty="0" err="1"/>
              <a:t>viewresolver</a:t>
            </a:r>
            <a:r>
              <a:rPr lang="en-US" dirty="0"/>
              <a:t> it will look for the resource index in /WEB-INF/</a:t>
            </a:r>
            <a:r>
              <a:rPr lang="en-US" dirty="0" err="1"/>
              <a:t>jsp</a:t>
            </a:r>
            <a:r>
              <a:rPr lang="en-US" dirty="0"/>
              <a:t> folder with a file extension .</a:t>
            </a:r>
            <a:r>
              <a:rPr lang="en-US" dirty="0" err="1"/>
              <a:t>jsp</a:t>
            </a:r>
            <a:r>
              <a:rPr lang="en-US" dirty="0"/>
              <a:t> </a:t>
            </a:r>
          </a:p>
        </p:txBody>
      </p:sp>
      <p:pic>
        <p:nvPicPr>
          <p:cNvPr id="4" name="Picture 3">
            <a:extLst>
              <a:ext uri="{FF2B5EF4-FFF2-40B4-BE49-F238E27FC236}">
                <a16:creationId xmlns:a16="http://schemas.microsoft.com/office/drawing/2014/main" id="{86CE3E20-B94A-064D-A2C1-08DA05F647AD}"/>
              </a:ext>
            </a:extLst>
          </p:cNvPr>
          <p:cNvPicPr>
            <a:picLocks noChangeAspect="1"/>
          </p:cNvPicPr>
          <p:nvPr/>
        </p:nvPicPr>
        <p:blipFill>
          <a:blip r:embed="rId2"/>
          <a:stretch>
            <a:fillRect/>
          </a:stretch>
        </p:blipFill>
        <p:spPr>
          <a:xfrm>
            <a:off x="188468" y="2895600"/>
            <a:ext cx="6989736" cy="914400"/>
          </a:xfrm>
          <a:prstGeom prst="rect">
            <a:avLst/>
          </a:prstGeom>
        </p:spPr>
      </p:pic>
    </p:spTree>
    <p:extLst>
      <p:ext uri="{BB962C8B-B14F-4D97-AF65-F5344CB8AC3E}">
        <p14:creationId xmlns:p14="http://schemas.microsoft.com/office/powerpoint/2010/main" val="6243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0AA-D6F7-F74C-8E4F-8D40B63BCB97}"/>
              </a:ext>
            </a:extLst>
          </p:cNvPr>
          <p:cNvSpPr>
            <a:spLocks noGrp="1"/>
          </p:cNvSpPr>
          <p:nvPr>
            <p:ph type="title"/>
          </p:nvPr>
        </p:nvSpPr>
        <p:spPr>
          <a:xfrm>
            <a:off x="133604" y="40640"/>
            <a:ext cx="8876791" cy="553998"/>
          </a:xfrm>
        </p:spPr>
        <p:txBody>
          <a:bodyPr/>
          <a:lstStyle/>
          <a:p>
            <a:r>
              <a:rPr lang="en-US" dirty="0"/>
              <a:t>Important Information</a:t>
            </a:r>
          </a:p>
        </p:txBody>
      </p:sp>
      <p:sp>
        <p:nvSpPr>
          <p:cNvPr id="3" name="Text Placeholder 2">
            <a:extLst>
              <a:ext uri="{FF2B5EF4-FFF2-40B4-BE49-F238E27FC236}">
                <a16:creationId xmlns:a16="http://schemas.microsoft.com/office/drawing/2014/main" id="{5866D298-AF45-A64A-AC0E-8AE73148DB2E}"/>
              </a:ext>
            </a:extLst>
          </p:cNvPr>
          <p:cNvSpPr>
            <a:spLocks noGrp="1"/>
          </p:cNvSpPr>
          <p:nvPr>
            <p:ph type="body" idx="1"/>
          </p:nvPr>
        </p:nvSpPr>
        <p:spPr>
          <a:xfrm>
            <a:off x="188468" y="1400450"/>
            <a:ext cx="8561070" cy="4431983"/>
          </a:xfrm>
        </p:spPr>
        <p:txBody>
          <a:bodyPr/>
          <a:lstStyle/>
          <a:p>
            <a:pPr marL="342900" indent="-342900" algn="just">
              <a:buFont typeface="Arial" panose="020B0604020202020204" pitchFamily="34" charset="0"/>
              <a:buChar char="•"/>
            </a:pPr>
            <a:r>
              <a:rPr lang="en-US" dirty="0"/>
              <a:t>The [dispatcher]-</a:t>
            </a:r>
            <a:r>
              <a:rPr lang="en-US" dirty="0" err="1"/>
              <a:t>servlet.xml</a:t>
            </a:r>
            <a:r>
              <a:rPr lang="en-US" dirty="0"/>
              <a:t> file will be used to create the beans defined, overriding the definitions of any beans defined with the same name in the global scope.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&lt;</a:t>
            </a:r>
            <a:r>
              <a:rPr lang="en-US" dirty="0" err="1"/>
              <a:t>context:component-scan</a:t>
            </a:r>
            <a:r>
              <a:rPr lang="en-US" dirty="0"/>
              <a:t>...&gt; tag will be use to activate Spring MVC annotation scanning capability which allows to make use of annotations like @Controller and @</a:t>
            </a:r>
            <a:r>
              <a:rPr lang="en-US" dirty="0" err="1"/>
              <a:t>RequestMapping</a:t>
            </a:r>
            <a:r>
              <a:rPr lang="en-US" dirty="0"/>
              <a:t> etc.</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a:t>
            </a:r>
            <a:r>
              <a:rPr lang="en-US" dirty="0" err="1"/>
              <a:t>InternalResourceViewResolver</a:t>
            </a:r>
            <a:r>
              <a:rPr lang="en-US" dirty="0"/>
              <a:t> will have rules defined to resolve the view names. As per the above defined rule, a logical view named hello is delegated to a view implementation located at /WEB-INF/</a:t>
            </a:r>
            <a:r>
              <a:rPr lang="en-US" dirty="0" err="1"/>
              <a:t>jsp</a:t>
            </a:r>
            <a:r>
              <a:rPr lang="en-US" dirty="0"/>
              <a:t>/</a:t>
            </a:r>
            <a:r>
              <a:rPr lang="en-US" dirty="0" err="1"/>
              <a:t>hello.jsp</a:t>
            </a:r>
            <a:r>
              <a:rPr lang="en-US" dirty="0"/>
              <a:t> .</a:t>
            </a:r>
          </a:p>
        </p:txBody>
      </p:sp>
    </p:spTree>
    <p:extLst>
      <p:ext uri="{BB962C8B-B14F-4D97-AF65-F5344CB8AC3E}">
        <p14:creationId xmlns:p14="http://schemas.microsoft.com/office/powerpoint/2010/main" val="14308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69C-9D0E-F848-9068-E261CAD9C755}"/>
              </a:ext>
            </a:extLst>
          </p:cNvPr>
          <p:cNvSpPr>
            <a:spLocks noGrp="1"/>
          </p:cNvSpPr>
          <p:nvPr>
            <p:ph type="title"/>
          </p:nvPr>
        </p:nvSpPr>
        <p:spPr>
          <a:xfrm>
            <a:off x="133604" y="40640"/>
            <a:ext cx="8876791" cy="553998"/>
          </a:xfrm>
        </p:spPr>
        <p:txBody>
          <a:bodyPr/>
          <a:lstStyle/>
          <a:p>
            <a:r>
              <a:rPr lang="en-US" dirty="0"/>
              <a:t>Controller</a:t>
            </a:r>
          </a:p>
        </p:txBody>
      </p:sp>
      <p:sp>
        <p:nvSpPr>
          <p:cNvPr id="3" name="Text Placeholder 2">
            <a:extLst>
              <a:ext uri="{FF2B5EF4-FFF2-40B4-BE49-F238E27FC236}">
                <a16:creationId xmlns:a16="http://schemas.microsoft.com/office/drawing/2014/main" id="{89D01901-0B5B-6E4C-B822-ADA6305575EF}"/>
              </a:ext>
            </a:extLst>
          </p:cNvPr>
          <p:cNvSpPr>
            <a:spLocks noGrp="1"/>
          </p:cNvSpPr>
          <p:nvPr>
            <p:ph type="body" idx="1"/>
          </p:nvPr>
        </p:nvSpPr>
        <p:spPr>
          <a:xfrm>
            <a:off x="188468" y="1400450"/>
            <a:ext cx="8561070" cy="1661993"/>
          </a:xfrm>
        </p:spPr>
        <p:txBody>
          <a:bodyPr/>
          <a:lstStyle/>
          <a:p>
            <a:pPr marL="342900" indent="-342900" algn="just">
              <a:buFont typeface="Arial" panose="020B0604020202020204" pitchFamily="34" charset="0"/>
              <a:buChar char="•"/>
            </a:pPr>
            <a:r>
              <a:rPr lang="en-US" sz="1800" dirty="0" err="1"/>
              <a:t>DispatcherServlet</a:t>
            </a:r>
            <a:r>
              <a:rPr lang="en-US" sz="1800" dirty="0"/>
              <a:t> delegates the request to the controllers to execute the functionality specific to it.</a:t>
            </a:r>
          </a:p>
          <a:p>
            <a:pPr marL="342900" indent="-342900" algn="just">
              <a:buFont typeface="Arial" panose="020B0604020202020204" pitchFamily="34" charset="0"/>
              <a:buChar char="•"/>
            </a:pPr>
            <a:r>
              <a:rPr lang="en-US" sz="1800" dirty="0"/>
              <a:t>The @Controller annotation indicates that a particular class serves the role of a controller.</a:t>
            </a:r>
          </a:p>
          <a:p>
            <a:pPr marL="342900" indent="-342900" algn="just">
              <a:buFont typeface="Arial" panose="020B0604020202020204" pitchFamily="34" charset="0"/>
              <a:buChar char="•"/>
            </a:pPr>
            <a:r>
              <a:rPr lang="en-US" sz="1800" dirty="0"/>
              <a:t>The @</a:t>
            </a:r>
            <a:r>
              <a:rPr lang="en-US" sz="1800" dirty="0" err="1"/>
              <a:t>RequestMapping</a:t>
            </a:r>
            <a:r>
              <a:rPr lang="en-US" sz="1800" dirty="0"/>
              <a:t> annotation is used to map a URL to either an entire class or a particular handler method.</a:t>
            </a:r>
          </a:p>
        </p:txBody>
      </p:sp>
      <p:pic>
        <p:nvPicPr>
          <p:cNvPr id="4" name="Picture 3">
            <a:extLst>
              <a:ext uri="{FF2B5EF4-FFF2-40B4-BE49-F238E27FC236}">
                <a16:creationId xmlns:a16="http://schemas.microsoft.com/office/drawing/2014/main" id="{8E728FF1-7A36-9444-B6B9-1748589BB736}"/>
              </a:ext>
            </a:extLst>
          </p:cNvPr>
          <p:cNvPicPr>
            <a:picLocks noChangeAspect="1"/>
          </p:cNvPicPr>
          <p:nvPr/>
        </p:nvPicPr>
        <p:blipFill>
          <a:blip r:embed="rId2"/>
          <a:stretch>
            <a:fillRect/>
          </a:stretch>
        </p:blipFill>
        <p:spPr>
          <a:xfrm>
            <a:off x="914400" y="3329066"/>
            <a:ext cx="7137400" cy="2398634"/>
          </a:xfrm>
          <a:prstGeom prst="rect">
            <a:avLst/>
          </a:prstGeom>
        </p:spPr>
      </p:pic>
    </p:spTree>
    <p:extLst>
      <p:ext uri="{BB962C8B-B14F-4D97-AF65-F5344CB8AC3E}">
        <p14:creationId xmlns:p14="http://schemas.microsoft.com/office/powerpoint/2010/main" val="2814740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34AA-4969-A549-B426-00909D2FDCB5}"/>
              </a:ext>
            </a:extLst>
          </p:cNvPr>
          <p:cNvSpPr>
            <a:spLocks noGrp="1"/>
          </p:cNvSpPr>
          <p:nvPr>
            <p:ph type="title"/>
          </p:nvPr>
        </p:nvSpPr>
        <p:spPr>
          <a:xfrm>
            <a:off x="133604" y="40640"/>
            <a:ext cx="8876791" cy="553998"/>
          </a:xfrm>
        </p:spPr>
        <p:txBody>
          <a:bodyPr/>
          <a:lstStyle/>
          <a:p>
            <a:r>
              <a:rPr lang="en-US" dirty="0"/>
              <a:t>Model</a:t>
            </a:r>
          </a:p>
        </p:txBody>
      </p:sp>
      <p:sp>
        <p:nvSpPr>
          <p:cNvPr id="3" name="Text Placeholder 2">
            <a:extLst>
              <a:ext uri="{FF2B5EF4-FFF2-40B4-BE49-F238E27FC236}">
                <a16:creationId xmlns:a16="http://schemas.microsoft.com/office/drawing/2014/main" id="{48157FE6-BA3A-9846-A8D5-DDE21E19D26A}"/>
              </a:ext>
            </a:extLst>
          </p:cNvPr>
          <p:cNvSpPr>
            <a:spLocks noGrp="1"/>
          </p:cNvSpPr>
          <p:nvPr>
            <p:ph type="body" idx="1"/>
          </p:nvPr>
        </p:nvSpPr>
        <p:spPr>
          <a:xfrm>
            <a:off x="188468" y="1400450"/>
            <a:ext cx="8561070" cy="3323987"/>
          </a:xfrm>
        </p:spPr>
        <p:txBody>
          <a:bodyPr/>
          <a:lstStyle/>
          <a:p>
            <a:pPr marL="342900" indent="-342900" algn="just">
              <a:buFont typeface="Arial" panose="020B0604020202020204" pitchFamily="34" charset="0"/>
              <a:buChar char="•"/>
            </a:pPr>
            <a:r>
              <a:rPr lang="en-US" dirty="0"/>
              <a:t>Based on the business logic defined, you will create a model within this method. You can setter different model attributes and these attributes will be accessed by the view to present the final result. This example creates a model with its attribute "message".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 defined service method can return a String which contains the name of the view to be used to render the model. This example returns "hello" as logical view name</a:t>
            </a:r>
          </a:p>
        </p:txBody>
      </p:sp>
    </p:spTree>
    <p:extLst>
      <p:ext uri="{BB962C8B-B14F-4D97-AF65-F5344CB8AC3E}">
        <p14:creationId xmlns:p14="http://schemas.microsoft.com/office/powerpoint/2010/main" val="1088056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DEB1-DDB0-0C40-BC66-0A7CEA2896ED}"/>
              </a:ext>
            </a:extLst>
          </p:cNvPr>
          <p:cNvSpPr>
            <a:spLocks noGrp="1"/>
          </p:cNvSpPr>
          <p:nvPr>
            <p:ph type="title"/>
          </p:nvPr>
        </p:nvSpPr>
        <p:spPr>
          <a:xfrm>
            <a:off x="133604" y="40640"/>
            <a:ext cx="8876791" cy="553998"/>
          </a:xfrm>
        </p:spPr>
        <p:txBody>
          <a:bodyPr/>
          <a:lstStyle/>
          <a:p>
            <a:r>
              <a:rPr lang="en-US" dirty="0"/>
              <a:t>Views</a:t>
            </a:r>
          </a:p>
        </p:txBody>
      </p:sp>
      <p:sp>
        <p:nvSpPr>
          <p:cNvPr id="3" name="Text Placeholder 2">
            <a:extLst>
              <a:ext uri="{FF2B5EF4-FFF2-40B4-BE49-F238E27FC236}">
                <a16:creationId xmlns:a16="http://schemas.microsoft.com/office/drawing/2014/main" id="{399127A8-A1D2-A949-AF32-63AA05F8AB71}"/>
              </a:ext>
            </a:extLst>
          </p:cNvPr>
          <p:cNvSpPr>
            <a:spLocks noGrp="1"/>
          </p:cNvSpPr>
          <p:nvPr>
            <p:ph type="body" idx="1"/>
          </p:nvPr>
        </p:nvSpPr>
        <p:spPr>
          <a:xfrm>
            <a:off x="188468" y="1400450"/>
            <a:ext cx="8561070" cy="1107996"/>
          </a:xfrm>
        </p:spPr>
        <p:txBody>
          <a:bodyPr/>
          <a:lstStyle/>
          <a:p>
            <a:r>
              <a:rPr lang="en-US" dirty="0"/>
              <a:t>Spring MVC supports many types of views for different presentation technologies. These include - JSPs, HTML, XML, Velocity templates, XSLT, </a:t>
            </a:r>
            <a:r>
              <a:rPr lang="en-US" dirty="0" err="1"/>
              <a:t>JSON,etc</a:t>
            </a:r>
            <a:r>
              <a:rPr lang="en-US" dirty="0"/>
              <a:t>. It also has integration with JSF framework as well.</a:t>
            </a:r>
          </a:p>
        </p:txBody>
      </p:sp>
    </p:spTree>
    <p:extLst>
      <p:ext uri="{BB962C8B-B14F-4D97-AF65-F5344CB8AC3E}">
        <p14:creationId xmlns:p14="http://schemas.microsoft.com/office/powerpoint/2010/main" val="1111780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A6E9-802E-A542-8E0B-1E6A9375AF4A}"/>
              </a:ext>
            </a:extLst>
          </p:cNvPr>
          <p:cNvSpPr>
            <a:spLocks noGrp="1"/>
          </p:cNvSpPr>
          <p:nvPr>
            <p:ph type="title"/>
          </p:nvPr>
        </p:nvSpPr>
        <p:spPr>
          <a:xfrm>
            <a:off x="299866" y="2853231"/>
            <a:ext cx="8876791" cy="430887"/>
          </a:xfrm>
        </p:spPr>
        <p:txBody>
          <a:bodyPr/>
          <a:lstStyle/>
          <a:p>
            <a:r>
              <a:rPr lang="en-US" sz="2800" dirty="0">
                <a:latin typeface="Arial Narrow"/>
                <a:cs typeface="Arial Narrow"/>
              </a:rPr>
              <a:t>Benefits of Spring</a:t>
            </a:r>
          </a:p>
        </p:txBody>
      </p:sp>
    </p:spTree>
    <p:extLst>
      <p:ext uri="{BB962C8B-B14F-4D97-AF65-F5344CB8AC3E}">
        <p14:creationId xmlns:p14="http://schemas.microsoft.com/office/powerpoint/2010/main" val="184293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127F-54AC-404F-AF0E-5DD2F1D42224}"/>
              </a:ext>
            </a:extLst>
          </p:cNvPr>
          <p:cNvSpPr>
            <a:spLocks noGrp="1"/>
          </p:cNvSpPr>
          <p:nvPr>
            <p:ph type="title"/>
          </p:nvPr>
        </p:nvSpPr>
        <p:spPr>
          <a:xfrm>
            <a:off x="133604" y="40640"/>
            <a:ext cx="8876791" cy="553998"/>
          </a:xfrm>
        </p:spPr>
        <p:txBody>
          <a:bodyPr/>
          <a:lstStyle/>
          <a:p>
            <a:r>
              <a:rPr lang="en-US" dirty="0"/>
              <a:t>Benefits - a</a:t>
            </a:r>
          </a:p>
        </p:txBody>
      </p:sp>
      <p:sp>
        <p:nvSpPr>
          <p:cNvPr id="3" name="Text Placeholder 2">
            <a:extLst>
              <a:ext uri="{FF2B5EF4-FFF2-40B4-BE49-F238E27FC236}">
                <a16:creationId xmlns:a16="http://schemas.microsoft.com/office/drawing/2014/main" id="{2C05395E-45C2-2742-AC7E-A2CC2950058A}"/>
              </a:ext>
            </a:extLst>
          </p:cNvPr>
          <p:cNvSpPr>
            <a:spLocks noGrp="1"/>
          </p:cNvSpPr>
          <p:nvPr>
            <p:ph type="body" idx="1"/>
          </p:nvPr>
        </p:nvSpPr>
        <p:spPr>
          <a:xfrm>
            <a:off x="188468" y="1400450"/>
            <a:ext cx="8561070" cy="4431983"/>
          </a:xfrm>
        </p:spPr>
        <p:txBody>
          <a:bodyPr/>
          <a:lstStyle/>
          <a:p>
            <a:pPr marL="285750" indent="-285750" algn="just">
              <a:buFont typeface="Arial" panose="020B0604020202020204" pitchFamily="34" charset="0"/>
              <a:buChar char="•"/>
            </a:pPr>
            <a:r>
              <a:rPr lang="en-US" sz="1800" dirty="0"/>
              <a:t>Spring can effectively organize middle tier objects, whether or not EJB has been chosen to use. Spring takes care of plumbing that would be left up to developer if he/she uses only Struts or other frameworks geared to particular J2EE APIs. And while it is perhaps most valuable in the middle tier, Spring's configuration management services can be used in any architectural layer, in whatever runtime environment.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can eliminate the increase of Singletons seen on many projects; this is a major problem, reducing testability and object orientation.</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can eliminate the need to use a variety of custom properties file formats, by handling configuration in a consistent way throughout applications and projects. Ever wondered what magic property keys or system properties a particular class looks for, and had to read the Javadoc or even source code, With Spring developer simply look at the class's JavaBean properties or constructor arguments. The use of Inversion of Control and Dependency Injection helps achieve this simplification.</a:t>
            </a:r>
          </a:p>
          <a:p>
            <a:endParaRPr lang="en-US" sz="1800" dirty="0"/>
          </a:p>
        </p:txBody>
      </p:sp>
    </p:spTree>
    <p:extLst>
      <p:ext uri="{BB962C8B-B14F-4D97-AF65-F5344CB8AC3E}">
        <p14:creationId xmlns:p14="http://schemas.microsoft.com/office/powerpoint/2010/main" val="341216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229" y="2863087"/>
            <a:ext cx="3448050" cy="452755"/>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Narrow"/>
                <a:cs typeface="Arial Narrow"/>
              </a:rPr>
              <a:t>Introduction to</a:t>
            </a:r>
            <a:r>
              <a:rPr sz="2800" spc="-60" dirty="0">
                <a:latin typeface="Arial Narrow"/>
                <a:cs typeface="Arial Narrow"/>
              </a:rPr>
              <a:t> </a:t>
            </a:r>
            <a:r>
              <a:rPr sz="2800" dirty="0">
                <a:latin typeface="Arial Narrow"/>
                <a:cs typeface="Arial Narrow"/>
              </a:rPr>
              <a:t>SpringMVC</a:t>
            </a:r>
            <a:endParaRPr sz="2800">
              <a:latin typeface="Arial Narrow"/>
              <a:cs typeface="Arial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1FFF-11AA-B641-BE95-AD49E3378399}"/>
              </a:ext>
            </a:extLst>
          </p:cNvPr>
          <p:cNvSpPr>
            <a:spLocks noGrp="1"/>
          </p:cNvSpPr>
          <p:nvPr>
            <p:ph type="title"/>
          </p:nvPr>
        </p:nvSpPr>
        <p:spPr>
          <a:xfrm>
            <a:off x="133604" y="40640"/>
            <a:ext cx="8876791" cy="553998"/>
          </a:xfrm>
        </p:spPr>
        <p:txBody>
          <a:bodyPr/>
          <a:lstStyle/>
          <a:p>
            <a:r>
              <a:rPr lang="en-US" dirty="0"/>
              <a:t>Benefits - b</a:t>
            </a:r>
          </a:p>
        </p:txBody>
      </p:sp>
      <p:sp>
        <p:nvSpPr>
          <p:cNvPr id="3" name="Text Placeholder 2">
            <a:extLst>
              <a:ext uri="{FF2B5EF4-FFF2-40B4-BE49-F238E27FC236}">
                <a16:creationId xmlns:a16="http://schemas.microsoft.com/office/drawing/2014/main" id="{4DAB9AA8-9D98-3A4C-A08B-6FD48C41E3A4}"/>
              </a:ext>
            </a:extLst>
          </p:cNvPr>
          <p:cNvSpPr>
            <a:spLocks noGrp="1"/>
          </p:cNvSpPr>
          <p:nvPr>
            <p:ph type="body" idx="1"/>
          </p:nvPr>
        </p:nvSpPr>
        <p:spPr>
          <a:xfrm>
            <a:off x="188468" y="1400450"/>
            <a:ext cx="8561070" cy="3785652"/>
          </a:xfrm>
        </p:spPr>
        <p:txBody>
          <a:bodyPr/>
          <a:lstStyle/>
          <a:p>
            <a:pPr marL="285750" indent="-285750" algn="just">
              <a:buFont typeface="Arial" panose="020B0604020202020204" pitchFamily="34" charset="0"/>
              <a:buChar char="•"/>
            </a:pPr>
            <a:r>
              <a:rPr lang="en-US" sz="1800" dirty="0"/>
              <a:t>Spring can facilitate good programming practice by reducing the cost of programming to interfaces, rather than classes, almost to zero.</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is designed so that applications built with it depend on as few of its APIs  as possible. Most business objects in Spring applications have no dependency on Spring.</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Applications built using Spring are very easy to unit test.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can make the use of EJB an implementation choice, rather than the determinant of application architecture. Developer can choose to implement business interfaces as POJOs or local EJBs without affecting calling code.</a:t>
            </a:r>
          </a:p>
          <a:p>
            <a:endParaRPr lang="en-US" dirty="0"/>
          </a:p>
          <a:p>
            <a:endParaRPr lang="en-US" dirty="0"/>
          </a:p>
        </p:txBody>
      </p:sp>
    </p:spTree>
    <p:extLst>
      <p:ext uri="{BB962C8B-B14F-4D97-AF65-F5344CB8AC3E}">
        <p14:creationId xmlns:p14="http://schemas.microsoft.com/office/powerpoint/2010/main" val="3298077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EAC-3FFF-A541-8741-D89766D28ABB}"/>
              </a:ext>
            </a:extLst>
          </p:cNvPr>
          <p:cNvSpPr>
            <a:spLocks noGrp="1"/>
          </p:cNvSpPr>
          <p:nvPr>
            <p:ph type="title"/>
          </p:nvPr>
        </p:nvSpPr>
        <p:spPr>
          <a:xfrm>
            <a:off x="133604" y="40640"/>
            <a:ext cx="8876791" cy="553998"/>
          </a:xfrm>
        </p:spPr>
        <p:txBody>
          <a:bodyPr/>
          <a:lstStyle/>
          <a:p>
            <a:r>
              <a:rPr lang="en-US" dirty="0"/>
              <a:t>Benefits - c</a:t>
            </a:r>
          </a:p>
        </p:txBody>
      </p:sp>
      <p:sp>
        <p:nvSpPr>
          <p:cNvPr id="3" name="Text Placeholder 2">
            <a:extLst>
              <a:ext uri="{FF2B5EF4-FFF2-40B4-BE49-F238E27FC236}">
                <a16:creationId xmlns:a16="http://schemas.microsoft.com/office/drawing/2014/main" id="{B9CD3737-DBA6-934B-97A3-0C65B0186A59}"/>
              </a:ext>
            </a:extLst>
          </p:cNvPr>
          <p:cNvSpPr>
            <a:spLocks noGrp="1"/>
          </p:cNvSpPr>
          <p:nvPr>
            <p:ph type="body" idx="1"/>
          </p:nvPr>
        </p:nvSpPr>
        <p:spPr>
          <a:xfrm>
            <a:off x="188468" y="1400450"/>
            <a:ext cx="8561070" cy="3693319"/>
          </a:xfrm>
        </p:spPr>
        <p:txBody>
          <a:bodyPr/>
          <a:lstStyle/>
          <a:p>
            <a:pPr marL="285750" indent="-285750" algn="just">
              <a:buFont typeface="Arial" panose="020B0604020202020204" pitchFamily="34" charset="0"/>
              <a:buChar char="•"/>
            </a:pPr>
            <a:r>
              <a:rPr lang="en-US" sz="1800" dirty="0"/>
              <a:t>Spring helps to solve many problems without using EJB. Spring can provide an alternative to EJB that's appropriate for many applications. For example, Spring can use AOP to deliver declarative transaction management without using an EJB container; even without a JTA implementation, if developer only needs to work with a single database.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provides a consistent framework for data access, whether using JDBC or an O/R mapping product such as TopLink, Hibernate or a JDO implementation.</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Spring provides a consistent, simple programming model in many areas, making it an ideal architectural "glue." Developer can see this consistency in the Spring approach to JDBC, JMS, </a:t>
            </a:r>
            <a:r>
              <a:rPr lang="en-US" sz="1800" dirty="0" err="1"/>
              <a:t>JavaMail</a:t>
            </a:r>
            <a:r>
              <a:rPr lang="en-US" sz="1800" dirty="0"/>
              <a:t>, JNDI and many other important APIs.</a:t>
            </a:r>
          </a:p>
          <a:p>
            <a:endParaRPr lang="en-US" dirty="0"/>
          </a:p>
        </p:txBody>
      </p:sp>
    </p:spTree>
    <p:extLst>
      <p:ext uri="{BB962C8B-B14F-4D97-AF65-F5344CB8AC3E}">
        <p14:creationId xmlns:p14="http://schemas.microsoft.com/office/powerpoint/2010/main" val="4691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229" y="2863087"/>
            <a:ext cx="3841750" cy="452755"/>
          </a:xfrm>
          <a:prstGeom prst="rect">
            <a:avLst/>
          </a:prstGeom>
        </p:spPr>
        <p:txBody>
          <a:bodyPr vert="horz" wrap="square" lIns="0" tIns="12700" rIns="0" bIns="0" rtlCol="0">
            <a:spAutoFit/>
          </a:bodyPr>
          <a:lstStyle/>
          <a:p>
            <a:pPr marL="12700">
              <a:lnSpc>
                <a:spcPct val="100000"/>
              </a:lnSpc>
              <a:spcBef>
                <a:spcPts val="100"/>
              </a:spcBef>
              <a:tabLst>
                <a:tab pos="1003300" algn="l"/>
                <a:tab pos="1637664" algn="l"/>
                <a:tab pos="2320925" algn="l"/>
              </a:tabLst>
            </a:pPr>
            <a:r>
              <a:rPr sz="2800" dirty="0">
                <a:latin typeface="Arial Narrow"/>
                <a:cs typeface="Arial Narrow"/>
              </a:rPr>
              <a:t>Spring	</a:t>
            </a:r>
            <a:r>
              <a:rPr sz="2800" spc="-5" dirty="0">
                <a:latin typeface="Arial Narrow"/>
                <a:cs typeface="Arial Narrow"/>
              </a:rPr>
              <a:t>and	</a:t>
            </a:r>
            <a:r>
              <a:rPr sz="2800" dirty="0">
                <a:latin typeface="Arial Narrow"/>
                <a:cs typeface="Arial Narrow"/>
              </a:rPr>
              <a:t>EJB	</a:t>
            </a:r>
            <a:r>
              <a:rPr sz="2800" spc="-5" dirty="0">
                <a:latin typeface="Arial Narrow"/>
                <a:cs typeface="Arial Narrow"/>
              </a:rPr>
              <a:t>comparison</a:t>
            </a:r>
            <a:endParaRPr sz="2800" dirty="0">
              <a:latin typeface="Arial Narrow"/>
              <a:cs typeface="Arial Narro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239" y="126596"/>
            <a:ext cx="5046980" cy="574040"/>
          </a:xfrm>
          <a:prstGeom prst="rect">
            <a:avLst/>
          </a:prstGeom>
        </p:spPr>
        <p:txBody>
          <a:bodyPr vert="horz" wrap="square" lIns="0" tIns="12700" rIns="0" bIns="0" rtlCol="0">
            <a:spAutoFit/>
          </a:bodyPr>
          <a:lstStyle/>
          <a:p>
            <a:pPr marL="12700">
              <a:lnSpc>
                <a:spcPct val="100000"/>
              </a:lnSpc>
              <a:spcBef>
                <a:spcPts val="100"/>
              </a:spcBef>
            </a:pPr>
            <a:r>
              <a:rPr dirty="0"/>
              <a:t>Spring and EJB comparison</a:t>
            </a:r>
          </a:p>
        </p:txBody>
      </p:sp>
      <p:sp>
        <p:nvSpPr>
          <p:cNvPr id="4" name="object 4"/>
          <p:cNvSpPr txBox="1"/>
          <p:nvPr/>
        </p:nvSpPr>
        <p:spPr>
          <a:xfrm>
            <a:off x="4395089" y="6356119"/>
            <a:ext cx="354330" cy="375285"/>
          </a:xfrm>
          <a:prstGeom prst="rect">
            <a:avLst/>
          </a:prstGeom>
        </p:spPr>
        <p:txBody>
          <a:bodyPr vert="horz" wrap="square" lIns="0" tIns="0" rIns="0" bIns="0" rtlCol="0">
            <a:spAutoFit/>
          </a:bodyPr>
          <a:lstStyle/>
          <a:p>
            <a:pPr marL="38100">
              <a:lnSpc>
                <a:spcPts val="2825"/>
              </a:lnSpc>
            </a:pPr>
            <a:fld id="{81D60167-4931-47E6-BA6A-407CBD079E47}" type="slidenum">
              <a:rPr sz="2400" spc="-5" dirty="0">
                <a:latin typeface="Arial Narrow"/>
                <a:cs typeface="Arial Narrow"/>
              </a:rPr>
              <a:t>33</a:t>
            </a:fld>
            <a:endParaRPr sz="2400">
              <a:latin typeface="Arial Narrow"/>
              <a:cs typeface="Arial Narrow"/>
            </a:endParaRPr>
          </a:p>
        </p:txBody>
      </p:sp>
      <p:sp>
        <p:nvSpPr>
          <p:cNvPr id="3" name="object 3"/>
          <p:cNvSpPr txBox="1"/>
          <p:nvPr/>
        </p:nvSpPr>
        <p:spPr>
          <a:xfrm>
            <a:off x="188468" y="870098"/>
            <a:ext cx="8818880" cy="4780280"/>
          </a:xfrm>
          <a:prstGeom prst="rect">
            <a:avLst/>
          </a:prstGeom>
        </p:spPr>
        <p:txBody>
          <a:bodyPr vert="horz" wrap="square" lIns="0" tIns="12700" rIns="0" bIns="0" rtlCol="0">
            <a:spAutoFit/>
          </a:bodyPr>
          <a:lstStyle/>
          <a:p>
            <a:pPr marL="12700">
              <a:lnSpc>
                <a:spcPct val="100000"/>
              </a:lnSpc>
              <a:spcBef>
                <a:spcPts val="100"/>
              </a:spcBef>
            </a:pPr>
            <a:r>
              <a:rPr sz="2400" b="1" i="1" spc="-5" dirty="0">
                <a:latin typeface="Calibri-BoldItalic"/>
                <a:cs typeface="Calibri-BoldItalic"/>
              </a:rPr>
              <a:t>Use Spring</a:t>
            </a:r>
            <a:r>
              <a:rPr sz="2400" b="1" i="1" spc="-35" dirty="0">
                <a:latin typeface="Calibri-BoldItalic"/>
                <a:cs typeface="Calibri-BoldItalic"/>
              </a:rPr>
              <a:t> </a:t>
            </a:r>
            <a:r>
              <a:rPr sz="2400" b="1" i="1" spc="-5" dirty="0">
                <a:latin typeface="Calibri-BoldItalic"/>
                <a:cs typeface="Calibri-BoldItalic"/>
              </a:rPr>
              <a:t>if:</a:t>
            </a:r>
            <a:endParaRPr sz="2400">
              <a:latin typeface="Calibri-BoldItalic"/>
              <a:cs typeface="Calibri-BoldItalic"/>
            </a:endParaRPr>
          </a:p>
          <a:p>
            <a:pPr marL="1270000" marR="1153160" indent="-343535">
              <a:lnSpc>
                <a:spcPct val="100000"/>
              </a:lnSpc>
              <a:buFont typeface="Arial"/>
              <a:buChar char="•"/>
              <a:tabLst>
                <a:tab pos="1269365" algn="l"/>
                <a:tab pos="1270000" algn="l"/>
              </a:tabLst>
            </a:pPr>
            <a:r>
              <a:rPr sz="2400" spc="-50" dirty="0">
                <a:latin typeface="Calibri"/>
                <a:cs typeface="Calibri"/>
              </a:rPr>
              <a:t>Your </a:t>
            </a:r>
            <a:r>
              <a:rPr sz="2400" spc="-10" dirty="0">
                <a:latin typeface="Calibri"/>
                <a:cs typeface="Calibri"/>
              </a:rPr>
              <a:t>application </a:t>
            </a:r>
            <a:r>
              <a:rPr sz="2400" spc="-15" dirty="0">
                <a:latin typeface="Calibri"/>
                <a:cs typeface="Calibri"/>
              </a:rPr>
              <a:t>requires </a:t>
            </a:r>
            <a:r>
              <a:rPr sz="2400" spc="-10" dirty="0">
                <a:latin typeface="Calibri"/>
                <a:cs typeface="Calibri"/>
              </a:rPr>
              <a:t>fine-grained </a:t>
            </a:r>
            <a:r>
              <a:rPr sz="2400" spc="-15" dirty="0">
                <a:latin typeface="Calibri"/>
                <a:cs typeface="Calibri"/>
              </a:rPr>
              <a:t>control at </a:t>
            </a:r>
            <a:r>
              <a:rPr sz="2400" dirty="0">
                <a:latin typeface="Calibri"/>
                <a:cs typeface="Calibri"/>
              </a:rPr>
              <a:t>the  </a:t>
            </a:r>
            <a:r>
              <a:rPr sz="2400" spc="-10" dirty="0">
                <a:latin typeface="Calibri"/>
                <a:cs typeface="Calibri"/>
              </a:rPr>
              <a:t>container</a:t>
            </a:r>
            <a:r>
              <a:rPr sz="2400" spc="-15" dirty="0">
                <a:latin typeface="Calibri"/>
                <a:cs typeface="Calibri"/>
              </a:rPr>
              <a:t> </a:t>
            </a:r>
            <a:r>
              <a:rPr sz="2400" spc="-10" dirty="0">
                <a:latin typeface="Calibri"/>
                <a:cs typeface="Calibri"/>
              </a:rPr>
              <a:t>level.</a:t>
            </a:r>
            <a:endParaRPr sz="2400">
              <a:latin typeface="Calibri"/>
              <a:cs typeface="Calibri"/>
            </a:endParaRPr>
          </a:p>
          <a:p>
            <a:pPr marL="1269365" marR="5080" indent="-342900">
              <a:lnSpc>
                <a:spcPct val="100000"/>
              </a:lnSpc>
              <a:buFont typeface="Arial"/>
              <a:buChar char="•"/>
              <a:tabLst>
                <a:tab pos="1269365" algn="l"/>
                <a:tab pos="1270000" algn="l"/>
              </a:tabLst>
            </a:pPr>
            <a:r>
              <a:rPr sz="2400" spc="-50" dirty="0">
                <a:latin typeface="Calibri"/>
                <a:cs typeface="Calibri"/>
              </a:rPr>
              <a:t>Your </a:t>
            </a:r>
            <a:r>
              <a:rPr sz="2400" spc="-10" dirty="0">
                <a:latin typeface="Calibri"/>
                <a:cs typeface="Calibri"/>
              </a:rPr>
              <a:t>application </a:t>
            </a:r>
            <a:r>
              <a:rPr sz="2400" spc="-15" dirty="0">
                <a:latin typeface="Calibri"/>
                <a:cs typeface="Calibri"/>
              </a:rPr>
              <a:t>requires </a:t>
            </a:r>
            <a:r>
              <a:rPr sz="2400" dirty="0">
                <a:latin typeface="Calibri"/>
                <a:cs typeface="Calibri"/>
              </a:rPr>
              <a:t>a </a:t>
            </a:r>
            <a:r>
              <a:rPr sz="2400" spc="-5" dirty="0">
                <a:latin typeface="Calibri"/>
                <a:cs typeface="Calibri"/>
              </a:rPr>
              <a:t>lot of </a:t>
            </a:r>
            <a:r>
              <a:rPr sz="2400" spc="-15" dirty="0">
                <a:latin typeface="Calibri"/>
                <a:cs typeface="Calibri"/>
              </a:rPr>
              <a:t>configuration beyond </a:t>
            </a:r>
            <a:r>
              <a:rPr sz="2400" spc="-5" dirty="0">
                <a:latin typeface="Calibri"/>
                <a:cs typeface="Calibri"/>
              </a:rPr>
              <a:t>gluing  </a:t>
            </a:r>
            <a:r>
              <a:rPr sz="2400" spc="-10" dirty="0">
                <a:latin typeface="Calibri"/>
                <a:cs typeface="Calibri"/>
              </a:rPr>
              <a:t>together components </a:t>
            </a:r>
            <a:r>
              <a:rPr sz="2400" spc="-5" dirty="0">
                <a:latin typeface="Calibri"/>
                <a:cs typeface="Calibri"/>
              </a:rPr>
              <a:t>and</a:t>
            </a:r>
            <a:r>
              <a:rPr sz="2400" spc="-15" dirty="0">
                <a:latin typeface="Calibri"/>
                <a:cs typeface="Calibri"/>
              </a:rPr>
              <a:t> resources.</a:t>
            </a:r>
            <a:endParaRPr sz="2400">
              <a:latin typeface="Calibri"/>
              <a:cs typeface="Calibri"/>
            </a:endParaRPr>
          </a:p>
          <a:p>
            <a:pPr marL="1270000" indent="-342900">
              <a:lnSpc>
                <a:spcPct val="100000"/>
              </a:lnSpc>
              <a:buFont typeface="Arial"/>
              <a:buChar char="•"/>
              <a:tabLst>
                <a:tab pos="1269365" algn="l"/>
                <a:tab pos="1270000" algn="l"/>
              </a:tabLst>
            </a:pPr>
            <a:r>
              <a:rPr sz="2400" spc="-65" dirty="0">
                <a:latin typeface="Calibri"/>
                <a:cs typeface="Calibri"/>
              </a:rPr>
              <a:t>You </a:t>
            </a:r>
            <a:r>
              <a:rPr sz="2400" spc="-5" dirty="0">
                <a:latin typeface="Calibri"/>
                <a:cs typeface="Calibri"/>
              </a:rPr>
              <a:t>need </a:t>
            </a:r>
            <a:r>
              <a:rPr sz="2400" spc="-10" dirty="0">
                <a:latin typeface="Calibri"/>
                <a:cs typeface="Calibri"/>
              </a:rPr>
              <a:t>advanced </a:t>
            </a:r>
            <a:r>
              <a:rPr sz="2400" spc="-15" dirty="0">
                <a:latin typeface="Calibri"/>
                <a:cs typeface="Calibri"/>
              </a:rPr>
              <a:t>AOP</a:t>
            </a:r>
            <a:r>
              <a:rPr sz="2400" spc="65" dirty="0">
                <a:latin typeface="Calibri"/>
                <a:cs typeface="Calibri"/>
              </a:rPr>
              <a:t> </a:t>
            </a:r>
            <a:r>
              <a:rPr sz="2400" spc="-20" dirty="0">
                <a:latin typeface="Calibri"/>
                <a:cs typeface="Calibri"/>
              </a:rPr>
              <a:t>features.</a:t>
            </a:r>
            <a:endParaRPr sz="2400">
              <a:latin typeface="Calibri"/>
              <a:cs typeface="Calibri"/>
            </a:endParaRPr>
          </a:p>
          <a:p>
            <a:pPr marL="12700">
              <a:lnSpc>
                <a:spcPct val="100000"/>
              </a:lnSpc>
            </a:pPr>
            <a:r>
              <a:rPr sz="2400" b="1" i="1" spc="-5" dirty="0">
                <a:latin typeface="Calibri-BoldItalic"/>
                <a:cs typeface="Calibri-BoldItalic"/>
              </a:rPr>
              <a:t>Use EJB </a:t>
            </a:r>
            <a:r>
              <a:rPr sz="2400" b="1" i="1" dirty="0">
                <a:latin typeface="Calibri-BoldItalic"/>
                <a:cs typeface="Calibri-BoldItalic"/>
              </a:rPr>
              <a:t>3</a:t>
            </a:r>
            <a:r>
              <a:rPr sz="2400" b="1" i="1" spc="-10" dirty="0">
                <a:latin typeface="Calibri-BoldItalic"/>
                <a:cs typeface="Calibri-BoldItalic"/>
              </a:rPr>
              <a:t> </a:t>
            </a:r>
            <a:r>
              <a:rPr sz="2400" b="1" i="1" spc="-5" dirty="0">
                <a:latin typeface="Calibri-BoldItalic"/>
                <a:cs typeface="Calibri-BoldItalic"/>
              </a:rPr>
              <a:t>if:</a:t>
            </a:r>
            <a:endParaRPr sz="2400">
              <a:latin typeface="Calibri-BoldItalic"/>
              <a:cs typeface="Calibri-BoldItalic"/>
            </a:endParaRPr>
          </a:p>
          <a:p>
            <a:pPr marL="1270000" indent="-342900">
              <a:lnSpc>
                <a:spcPct val="100000"/>
              </a:lnSpc>
              <a:buFont typeface="Arial"/>
              <a:buChar char="•"/>
              <a:tabLst>
                <a:tab pos="1269365" algn="l"/>
                <a:tab pos="1270000" algn="l"/>
              </a:tabLst>
            </a:pPr>
            <a:r>
              <a:rPr sz="2400" spc="-65" dirty="0">
                <a:latin typeface="Calibri"/>
                <a:cs typeface="Calibri"/>
              </a:rPr>
              <a:t>You </a:t>
            </a:r>
            <a:r>
              <a:rPr sz="2400" spc="-20" dirty="0">
                <a:latin typeface="Calibri"/>
                <a:cs typeface="Calibri"/>
              </a:rPr>
              <a:t>like </a:t>
            </a:r>
            <a:r>
              <a:rPr sz="2400" spc="-10" dirty="0">
                <a:latin typeface="Calibri"/>
                <a:cs typeface="Calibri"/>
              </a:rPr>
              <a:t>annotations </a:t>
            </a:r>
            <a:r>
              <a:rPr sz="2400" spc="-5" dirty="0">
                <a:latin typeface="Calibri"/>
                <a:cs typeface="Calibri"/>
              </a:rPr>
              <a:t>and </a:t>
            </a:r>
            <a:r>
              <a:rPr sz="2400" spc="-15" dirty="0">
                <a:latin typeface="Calibri"/>
                <a:cs typeface="Calibri"/>
              </a:rPr>
              <a:t>dislike </a:t>
            </a:r>
            <a:r>
              <a:rPr sz="2400" dirty="0">
                <a:latin typeface="Calibri"/>
                <a:cs typeface="Calibri"/>
              </a:rPr>
              <a:t>a </a:t>
            </a:r>
            <a:r>
              <a:rPr sz="2400" spc="-5" dirty="0">
                <a:latin typeface="Calibri"/>
                <a:cs typeface="Calibri"/>
              </a:rPr>
              <a:t>lot of </a:t>
            </a:r>
            <a:r>
              <a:rPr sz="2400" dirty="0">
                <a:latin typeface="Calibri"/>
                <a:cs typeface="Calibri"/>
              </a:rPr>
              <a:t>XML</a:t>
            </a:r>
            <a:r>
              <a:rPr sz="2400" spc="80" dirty="0">
                <a:latin typeface="Calibri"/>
                <a:cs typeface="Calibri"/>
              </a:rPr>
              <a:t> </a:t>
            </a:r>
            <a:r>
              <a:rPr sz="2400" spc="-15" dirty="0">
                <a:latin typeface="Calibri"/>
                <a:cs typeface="Calibri"/>
              </a:rPr>
              <a:t>configuration.</a:t>
            </a:r>
            <a:endParaRPr sz="2400">
              <a:latin typeface="Calibri"/>
              <a:cs typeface="Calibri"/>
            </a:endParaRPr>
          </a:p>
          <a:p>
            <a:pPr marL="1270000" marR="24765" indent="-342900">
              <a:lnSpc>
                <a:spcPct val="100000"/>
              </a:lnSpc>
              <a:buFont typeface="Arial"/>
              <a:buChar char="•"/>
              <a:tabLst>
                <a:tab pos="1269365" algn="l"/>
                <a:tab pos="1270000" algn="l"/>
              </a:tabLst>
            </a:pPr>
            <a:r>
              <a:rPr sz="2400" spc="-65" dirty="0">
                <a:latin typeface="Calibri"/>
                <a:cs typeface="Calibri"/>
              </a:rPr>
              <a:t>You </a:t>
            </a:r>
            <a:r>
              <a:rPr sz="2400" spc="-25" dirty="0">
                <a:latin typeface="Calibri"/>
                <a:cs typeface="Calibri"/>
              </a:rPr>
              <a:t>prefer </a:t>
            </a:r>
            <a:r>
              <a:rPr sz="2400" dirty="0">
                <a:latin typeface="Calibri"/>
                <a:cs typeface="Calibri"/>
              </a:rPr>
              <a:t>a </a:t>
            </a:r>
            <a:r>
              <a:rPr sz="2400" spc="-5" dirty="0">
                <a:latin typeface="Calibri"/>
                <a:cs typeface="Calibri"/>
              </a:rPr>
              <a:t>tightly </a:t>
            </a:r>
            <a:r>
              <a:rPr sz="2400" spc="-20" dirty="0">
                <a:latin typeface="Calibri"/>
                <a:cs typeface="Calibri"/>
              </a:rPr>
              <a:t>integrated </a:t>
            </a:r>
            <a:r>
              <a:rPr sz="2400" spc="-5" dirty="0">
                <a:latin typeface="Calibri"/>
                <a:cs typeface="Calibri"/>
              </a:rPr>
              <a:t>solution </a:t>
            </a:r>
            <a:r>
              <a:rPr sz="2400" spc="-15" dirty="0">
                <a:latin typeface="Calibri"/>
                <a:cs typeface="Calibri"/>
              </a:rPr>
              <a:t>stack </a:t>
            </a:r>
            <a:r>
              <a:rPr sz="2400" spc="-10" dirty="0">
                <a:latin typeface="Calibri"/>
                <a:cs typeface="Calibri"/>
              </a:rPr>
              <a:t>that </a:t>
            </a:r>
            <a:r>
              <a:rPr sz="2400" spc="-20" dirty="0">
                <a:latin typeface="Calibri"/>
                <a:cs typeface="Calibri"/>
              </a:rPr>
              <a:t>makes  </a:t>
            </a:r>
            <a:r>
              <a:rPr sz="2400" spc="-5" dirty="0">
                <a:latin typeface="Calibri"/>
                <a:cs typeface="Calibri"/>
              </a:rPr>
              <a:t>sensible </a:t>
            </a:r>
            <a:r>
              <a:rPr sz="2400" spc="-15" dirty="0">
                <a:latin typeface="Calibri"/>
                <a:cs typeface="Calibri"/>
              </a:rPr>
              <a:t>default </a:t>
            </a:r>
            <a:r>
              <a:rPr sz="2400" spc="-5" dirty="0">
                <a:latin typeface="Calibri"/>
                <a:cs typeface="Calibri"/>
              </a:rPr>
              <a:t>choices </a:t>
            </a:r>
            <a:r>
              <a:rPr sz="2400" spc="-20" dirty="0">
                <a:latin typeface="Calibri"/>
                <a:cs typeface="Calibri"/>
              </a:rPr>
              <a:t>for </a:t>
            </a:r>
            <a:r>
              <a:rPr sz="2400" spc="-15" dirty="0">
                <a:latin typeface="Calibri"/>
                <a:cs typeface="Calibri"/>
              </a:rPr>
              <a:t>you </a:t>
            </a:r>
            <a:r>
              <a:rPr sz="2400" spc="-5" dirty="0">
                <a:latin typeface="Calibri"/>
                <a:cs typeface="Calibri"/>
              </a:rPr>
              <a:t>and </a:t>
            </a:r>
            <a:r>
              <a:rPr sz="2400" spc="-10" dirty="0">
                <a:latin typeface="Calibri"/>
                <a:cs typeface="Calibri"/>
              </a:rPr>
              <a:t>minimizes</a:t>
            </a:r>
            <a:r>
              <a:rPr sz="2400" spc="75" dirty="0">
                <a:latin typeface="Calibri"/>
                <a:cs typeface="Calibri"/>
              </a:rPr>
              <a:t> </a:t>
            </a:r>
            <a:r>
              <a:rPr sz="2400" spc="-15" dirty="0">
                <a:latin typeface="Calibri"/>
                <a:cs typeface="Calibri"/>
              </a:rPr>
              <a:t>configuration.</a:t>
            </a:r>
            <a:endParaRPr sz="2400">
              <a:latin typeface="Calibri"/>
              <a:cs typeface="Calibri"/>
            </a:endParaRPr>
          </a:p>
          <a:p>
            <a:pPr marL="1269365" indent="-343535">
              <a:lnSpc>
                <a:spcPct val="100000"/>
              </a:lnSpc>
              <a:buFont typeface="Arial"/>
              <a:buChar char="•"/>
              <a:tabLst>
                <a:tab pos="1269365" algn="l"/>
                <a:tab pos="1270000" algn="l"/>
              </a:tabLst>
            </a:pPr>
            <a:r>
              <a:rPr sz="2400" spc="-50" dirty="0">
                <a:latin typeface="Calibri"/>
                <a:cs typeface="Calibri"/>
              </a:rPr>
              <a:t>Your </a:t>
            </a:r>
            <a:r>
              <a:rPr sz="2400" spc="-10" dirty="0">
                <a:latin typeface="Calibri"/>
                <a:cs typeface="Calibri"/>
              </a:rPr>
              <a:t>application </a:t>
            </a:r>
            <a:r>
              <a:rPr sz="2400" dirty="0">
                <a:latin typeface="Calibri"/>
                <a:cs typeface="Calibri"/>
              </a:rPr>
              <a:t>is </a:t>
            </a:r>
            <a:r>
              <a:rPr sz="2400" spc="-10" dirty="0">
                <a:latin typeface="Calibri"/>
                <a:cs typeface="Calibri"/>
              </a:rPr>
              <a:t>very</a:t>
            </a:r>
            <a:r>
              <a:rPr sz="2400" spc="30" dirty="0">
                <a:latin typeface="Calibri"/>
                <a:cs typeface="Calibri"/>
              </a:rPr>
              <a:t> </a:t>
            </a:r>
            <a:r>
              <a:rPr sz="2400" spc="-20" dirty="0">
                <a:latin typeface="Calibri"/>
                <a:cs typeface="Calibri"/>
              </a:rPr>
              <a:t>stateful.</a:t>
            </a:r>
            <a:endParaRPr sz="2400">
              <a:latin typeface="Calibri"/>
              <a:cs typeface="Calibri"/>
            </a:endParaRPr>
          </a:p>
          <a:p>
            <a:pPr marL="1270000" indent="-343535">
              <a:lnSpc>
                <a:spcPct val="100000"/>
              </a:lnSpc>
              <a:buFont typeface="Arial"/>
              <a:buChar char="•"/>
              <a:tabLst>
                <a:tab pos="1269365" algn="l"/>
                <a:tab pos="1270000" algn="l"/>
              </a:tabLst>
            </a:pPr>
            <a:r>
              <a:rPr sz="2400" spc="-15" dirty="0">
                <a:latin typeface="Calibri"/>
                <a:cs typeface="Calibri"/>
              </a:rPr>
              <a:t>Standardization </a:t>
            </a:r>
            <a:r>
              <a:rPr sz="2400" dirty="0">
                <a:latin typeface="Calibri"/>
                <a:cs typeface="Calibri"/>
              </a:rPr>
              <a:t>is an </a:t>
            </a:r>
            <a:r>
              <a:rPr sz="2400" spc="-10" dirty="0">
                <a:latin typeface="Calibri"/>
                <a:cs typeface="Calibri"/>
              </a:rPr>
              <a:t>important</a:t>
            </a:r>
            <a:r>
              <a:rPr sz="2400" spc="-45" dirty="0">
                <a:latin typeface="Calibri"/>
                <a:cs typeface="Calibri"/>
              </a:rPr>
              <a:t> </a:t>
            </a:r>
            <a:r>
              <a:rPr sz="2400" spc="-10" dirty="0">
                <a:latin typeface="Calibri"/>
                <a:cs typeface="Calibri"/>
              </a:rPr>
              <a:t>consideration.</a:t>
            </a:r>
            <a:endParaRPr sz="2400">
              <a:latin typeface="Calibri"/>
              <a:cs typeface="Calibri"/>
            </a:endParaRPr>
          </a:p>
          <a:p>
            <a:pPr marL="1270000" indent="-343535">
              <a:lnSpc>
                <a:spcPct val="100000"/>
              </a:lnSpc>
              <a:buFont typeface="Arial"/>
              <a:buChar char="•"/>
              <a:tabLst>
                <a:tab pos="1269365" algn="l"/>
                <a:tab pos="1270000" algn="l"/>
              </a:tabLst>
            </a:pPr>
            <a:r>
              <a:rPr sz="2400" spc="-65" dirty="0">
                <a:latin typeface="Calibri"/>
                <a:cs typeface="Calibri"/>
              </a:rPr>
              <a:t>You </a:t>
            </a:r>
            <a:r>
              <a:rPr sz="2400" spc="-5" dirty="0">
                <a:latin typeface="Calibri"/>
                <a:cs typeface="Calibri"/>
              </a:rPr>
              <a:t>use </a:t>
            </a:r>
            <a:r>
              <a:rPr sz="2400" dirty="0">
                <a:latin typeface="Calibri"/>
                <a:cs typeface="Calibri"/>
              </a:rPr>
              <a:t>JSF </a:t>
            </a:r>
            <a:r>
              <a:rPr sz="2400" spc="-5" dirty="0">
                <a:latin typeface="Calibri"/>
                <a:cs typeface="Calibri"/>
              </a:rPr>
              <a:t>and </a:t>
            </a:r>
            <a:r>
              <a:rPr sz="2400" spc="-15" dirty="0">
                <a:latin typeface="Calibri"/>
                <a:cs typeface="Calibri"/>
              </a:rPr>
              <a:t>are </a:t>
            </a:r>
            <a:r>
              <a:rPr sz="2400" spc="-5" dirty="0">
                <a:latin typeface="Calibri"/>
                <a:cs typeface="Calibri"/>
              </a:rPr>
              <a:t>considering using</a:t>
            </a:r>
            <a:r>
              <a:rPr sz="2400" spc="40" dirty="0">
                <a:latin typeface="Calibri"/>
                <a:cs typeface="Calibri"/>
              </a:rPr>
              <a:t> </a:t>
            </a:r>
            <a:r>
              <a:rPr sz="2400" spc="-5" dirty="0">
                <a:latin typeface="Calibri"/>
                <a:cs typeface="Calibri"/>
              </a:rPr>
              <a:t>Seam.</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7552-0755-0E42-A227-425273BFB49C}"/>
              </a:ext>
            </a:extLst>
          </p:cNvPr>
          <p:cNvSpPr>
            <a:spLocks noGrp="1"/>
          </p:cNvSpPr>
          <p:nvPr>
            <p:ph type="title"/>
          </p:nvPr>
        </p:nvSpPr>
        <p:spPr>
          <a:xfrm>
            <a:off x="133604" y="40640"/>
            <a:ext cx="8876791" cy="553998"/>
          </a:xfrm>
        </p:spPr>
        <p:txBody>
          <a:bodyPr/>
          <a:lstStyle/>
          <a:p>
            <a:r>
              <a:rPr lang="en-US" dirty="0"/>
              <a:t>Conclusion</a:t>
            </a:r>
          </a:p>
        </p:txBody>
      </p:sp>
      <p:sp>
        <p:nvSpPr>
          <p:cNvPr id="3" name="Text Placeholder 2">
            <a:extLst>
              <a:ext uri="{FF2B5EF4-FFF2-40B4-BE49-F238E27FC236}">
                <a16:creationId xmlns:a16="http://schemas.microsoft.com/office/drawing/2014/main" id="{DB2BF5AA-DDB7-9F4D-86E7-88C7D1249B9E}"/>
              </a:ext>
            </a:extLst>
          </p:cNvPr>
          <p:cNvSpPr>
            <a:spLocks noGrp="1"/>
          </p:cNvSpPr>
          <p:nvPr>
            <p:ph type="body" idx="1"/>
          </p:nvPr>
        </p:nvSpPr>
        <p:spPr>
          <a:xfrm>
            <a:off x="228600" y="1066800"/>
            <a:ext cx="8561070" cy="5078313"/>
          </a:xfrm>
        </p:spPr>
        <p:txBody>
          <a:bodyPr/>
          <a:lstStyle/>
          <a:p>
            <a:pPr algn="just"/>
            <a:r>
              <a:rPr lang="en-US" sz="2200" dirty="0"/>
              <a:t>EJB based application are monolithic in nature and scaling of application middleware becomes a big issue in enterprise environment.</a:t>
            </a:r>
          </a:p>
          <a:p>
            <a:pPr algn="just"/>
            <a:endParaRPr lang="en-US" sz="2200" dirty="0"/>
          </a:p>
          <a:p>
            <a:pPr algn="just"/>
            <a:r>
              <a:rPr lang="en-US" sz="2200" dirty="0"/>
              <a:t>Spring gives you more flexibility in many aspects of application development than EJB does— and this is particularly true with regards to persistence and transaction providers. But the trade-off for this added flexibility is increased complexity in configuration. EJB 3.0 provides less flexibility but its tight technology stack, annotations-based configuration, and philosophy of configuration by exception make configuring EJB 3.0 applications quite simple. </a:t>
            </a:r>
          </a:p>
          <a:p>
            <a:pPr algn="just"/>
            <a:endParaRPr lang="en-US" sz="2200" dirty="0"/>
          </a:p>
          <a:p>
            <a:pPr algn="just"/>
            <a:r>
              <a:rPr lang="en-US" sz="2200" dirty="0"/>
              <a:t>Standardization: While Spring integrates many standards such as JTA, JDBC, and JMS it is not itself a Java standard. When standardization (and by extension vendor support, tooling, etc.) is important to our organization or application then it is good to simply go with EJB 3.0 </a:t>
            </a:r>
          </a:p>
        </p:txBody>
      </p:sp>
    </p:spTree>
    <p:extLst>
      <p:ext uri="{BB962C8B-B14F-4D97-AF65-F5344CB8AC3E}">
        <p14:creationId xmlns:p14="http://schemas.microsoft.com/office/powerpoint/2010/main" val="333448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625" y="168057"/>
            <a:ext cx="7273925" cy="4994910"/>
          </a:xfrm>
          <a:prstGeom prst="rect">
            <a:avLst/>
          </a:prstGeom>
        </p:spPr>
        <p:txBody>
          <a:bodyPr vert="horz" wrap="square" lIns="0" tIns="12700" rIns="0" bIns="0" rtlCol="0">
            <a:spAutoFit/>
          </a:bodyPr>
          <a:lstStyle/>
          <a:p>
            <a:pPr marL="215900">
              <a:lnSpc>
                <a:spcPct val="100000"/>
              </a:lnSpc>
              <a:spcBef>
                <a:spcPts val="100"/>
              </a:spcBef>
            </a:pPr>
            <a:r>
              <a:rPr sz="2400" b="1" spc="-5" dirty="0">
                <a:latin typeface="Arial Narrow"/>
                <a:cs typeface="Arial Narrow"/>
              </a:rPr>
              <a:t>Summary</a:t>
            </a:r>
            <a:endParaRPr sz="2400">
              <a:latin typeface="Arial Narrow"/>
              <a:cs typeface="Arial Narrow"/>
            </a:endParaRPr>
          </a:p>
          <a:p>
            <a:pPr>
              <a:lnSpc>
                <a:spcPct val="100000"/>
              </a:lnSpc>
            </a:pPr>
            <a:endParaRPr sz="2700">
              <a:latin typeface="Arial Narrow"/>
              <a:cs typeface="Arial Narrow"/>
            </a:endParaRPr>
          </a:p>
          <a:p>
            <a:pPr>
              <a:lnSpc>
                <a:spcPct val="100000"/>
              </a:lnSpc>
              <a:spcBef>
                <a:spcPts val="20"/>
              </a:spcBef>
            </a:pPr>
            <a:endParaRPr sz="2500">
              <a:latin typeface="Arial Narrow"/>
              <a:cs typeface="Arial Narrow"/>
            </a:endParaRPr>
          </a:p>
          <a:p>
            <a:pPr marL="469900" indent="-457834">
              <a:lnSpc>
                <a:spcPct val="100000"/>
              </a:lnSpc>
              <a:spcBef>
                <a:spcPts val="5"/>
              </a:spcBef>
              <a:buClr>
                <a:srgbClr val="FF0000"/>
              </a:buClr>
              <a:buFont typeface="Arial"/>
              <a:buChar char="•"/>
              <a:tabLst>
                <a:tab pos="469265" algn="l"/>
                <a:tab pos="470534" algn="l"/>
              </a:tabLst>
            </a:pPr>
            <a:r>
              <a:rPr sz="2800" b="1" dirty="0">
                <a:latin typeface="Arial"/>
                <a:cs typeface="Arial"/>
              </a:rPr>
              <a:t>This</a:t>
            </a:r>
            <a:r>
              <a:rPr sz="2800" b="1" spc="-10" dirty="0">
                <a:latin typeface="Arial"/>
                <a:cs typeface="Arial"/>
              </a:rPr>
              <a:t> </a:t>
            </a:r>
            <a:r>
              <a:rPr sz="2800" b="1" dirty="0">
                <a:latin typeface="Arial"/>
                <a:cs typeface="Arial"/>
              </a:rPr>
              <a:t>Week:</a:t>
            </a:r>
            <a:endParaRPr sz="2800">
              <a:latin typeface="Arial"/>
              <a:cs typeface="Arial"/>
            </a:endParaRPr>
          </a:p>
          <a:p>
            <a:pPr marL="185420">
              <a:lnSpc>
                <a:spcPct val="100000"/>
              </a:lnSpc>
            </a:pPr>
            <a:r>
              <a:rPr sz="2800" b="1" dirty="0">
                <a:solidFill>
                  <a:srgbClr val="FF0000"/>
                </a:solidFill>
                <a:latin typeface="Arial"/>
                <a:cs typeface="Arial"/>
              </a:rPr>
              <a:t>Introduction </a:t>
            </a:r>
            <a:r>
              <a:rPr sz="2800" b="1" spc="-5" dirty="0">
                <a:latin typeface="Arial"/>
                <a:cs typeface="Arial"/>
              </a:rPr>
              <a:t>to</a:t>
            </a:r>
            <a:r>
              <a:rPr sz="2800" b="1" spc="-25" dirty="0">
                <a:latin typeface="Arial"/>
                <a:cs typeface="Arial"/>
              </a:rPr>
              <a:t> </a:t>
            </a:r>
            <a:r>
              <a:rPr sz="2800" b="1" spc="-5" dirty="0">
                <a:latin typeface="Arial"/>
                <a:cs typeface="Arial"/>
              </a:rPr>
              <a:t>SpringMVC</a:t>
            </a:r>
            <a:endParaRPr sz="2800">
              <a:latin typeface="Arial"/>
              <a:cs typeface="Arial"/>
            </a:endParaRPr>
          </a:p>
          <a:p>
            <a:pPr>
              <a:lnSpc>
                <a:spcPct val="100000"/>
              </a:lnSpc>
            </a:pPr>
            <a:endParaRPr sz="3100">
              <a:latin typeface="Arial"/>
              <a:cs typeface="Arial"/>
            </a:endParaRPr>
          </a:p>
          <a:p>
            <a:pPr>
              <a:lnSpc>
                <a:spcPct val="100000"/>
              </a:lnSpc>
              <a:spcBef>
                <a:spcPts val="5"/>
              </a:spcBef>
            </a:pPr>
            <a:endParaRPr sz="3050">
              <a:latin typeface="Arial"/>
              <a:cs typeface="Arial"/>
            </a:endParaRPr>
          </a:p>
          <a:p>
            <a:pPr marL="469900" indent="-457834">
              <a:lnSpc>
                <a:spcPct val="100000"/>
              </a:lnSpc>
              <a:buClr>
                <a:srgbClr val="FF0000"/>
              </a:buClr>
              <a:buSzPct val="87500"/>
              <a:buFont typeface="Arial"/>
              <a:buChar char="•"/>
              <a:tabLst>
                <a:tab pos="469265" algn="l"/>
                <a:tab pos="470534" algn="l"/>
              </a:tabLst>
            </a:pPr>
            <a:r>
              <a:rPr sz="3200" b="1" dirty="0">
                <a:latin typeface="Calibri"/>
                <a:cs typeface="Calibri"/>
              </a:rPr>
              <a:t>Next Week:</a:t>
            </a:r>
            <a:endParaRPr sz="3200">
              <a:latin typeface="Calibri"/>
              <a:cs typeface="Calibri"/>
            </a:endParaRPr>
          </a:p>
          <a:p>
            <a:pPr marL="185420">
              <a:lnSpc>
                <a:spcPct val="100000"/>
              </a:lnSpc>
              <a:spcBef>
                <a:spcPts val="650"/>
              </a:spcBef>
            </a:pPr>
            <a:r>
              <a:rPr sz="3200" spc="-5" dirty="0">
                <a:solidFill>
                  <a:srgbClr val="E46C0A"/>
                </a:solidFill>
                <a:latin typeface="Calibri"/>
                <a:cs typeface="Calibri"/>
              </a:rPr>
              <a:t>Spring </a:t>
            </a:r>
            <a:r>
              <a:rPr sz="3200" dirty="0">
                <a:solidFill>
                  <a:srgbClr val="E46C0A"/>
                </a:solidFill>
                <a:latin typeface="Calibri"/>
                <a:cs typeface="Calibri"/>
              </a:rPr>
              <a:t>MVC</a:t>
            </a:r>
            <a:r>
              <a:rPr sz="3200" dirty="0">
                <a:latin typeface="Calibri"/>
                <a:cs typeface="Calibri"/>
              </a:rPr>
              <a:t>, </a:t>
            </a:r>
            <a:r>
              <a:rPr sz="3200" spc="-5" dirty="0">
                <a:solidFill>
                  <a:srgbClr val="558ED5"/>
                </a:solidFill>
                <a:latin typeface="Calibri"/>
                <a:cs typeface="Calibri"/>
              </a:rPr>
              <a:t>MySql </a:t>
            </a:r>
            <a:r>
              <a:rPr sz="3200" dirty="0">
                <a:latin typeface="Calibri"/>
                <a:cs typeface="Calibri"/>
              </a:rPr>
              <a:t>and</a:t>
            </a:r>
            <a:r>
              <a:rPr sz="3200" spc="5" dirty="0">
                <a:latin typeface="Calibri"/>
                <a:cs typeface="Calibri"/>
              </a:rPr>
              <a:t> </a:t>
            </a:r>
            <a:r>
              <a:rPr sz="3200" spc="-70" dirty="0">
                <a:solidFill>
                  <a:srgbClr val="77933C"/>
                </a:solidFill>
                <a:latin typeface="Calibri"/>
                <a:cs typeface="Calibri"/>
              </a:rPr>
              <a:t>Tomcat</a:t>
            </a:r>
            <a:endParaRPr sz="3200">
              <a:latin typeface="Calibri"/>
              <a:cs typeface="Calibri"/>
            </a:endParaRPr>
          </a:p>
          <a:p>
            <a:pPr marL="185420" marR="5080">
              <a:lnSpc>
                <a:spcPct val="106100"/>
              </a:lnSpc>
            </a:pPr>
            <a:r>
              <a:rPr sz="3200" spc="-5" dirty="0">
                <a:latin typeface="Calibri"/>
                <a:cs typeface="Calibri"/>
              </a:rPr>
              <a:t>Building </a:t>
            </a:r>
            <a:r>
              <a:rPr sz="3200" dirty="0">
                <a:latin typeface="Calibri"/>
                <a:cs typeface="Calibri"/>
              </a:rPr>
              <a:t>a </a:t>
            </a:r>
            <a:r>
              <a:rPr sz="3200" spc="-30" dirty="0">
                <a:solidFill>
                  <a:srgbClr val="953735"/>
                </a:solidFill>
                <a:latin typeface="Calibri"/>
                <a:cs typeface="Calibri"/>
              </a:rPr>
              <a:t>web </a:t>
            </a:r>
            <a:r>
              <a:rPr sz="3200" spc="-40" dirty="0">
                <a:solidFill>
                  <a:srgbClr val="953735"/>
                </a:solidFill>
                <a:latin typeface="Calibri"/>
                <a:cs typeface="Calibri"/>
              </a:rPr>
              <a:t>application </a:t>
            </a:r>
            <a:r>
              <a:rPr sz="3200" dirty="0">
                <a:latin typeface="Calibri"/>
                <a:cs typeface="Calibri"/>
              </a:rPr>
              <a:t>and </a:t>
            </a:r>
            <a:r>
              <a:rPr sz="3200" spc="-5" dirty="0">
                <a:latin typeface="Calibri"/>
                <a:cs typeface="Calibri"/>
              </a:rPr>
              <a:t>doing </a:t>
            </a:r>
            <a:r>
              <a:rPr sz="3200" dirty="0">
                <a:solidFill>
                  <a:srgbClr val="953735"/>
                </a:solidFill>
                <a:latin typeface="Calibri"/>
                <a:cs typeface="Calibri"/>
              </a:rPr>
              <a:t>CRUD  </a:t>
            </a:r>
            <a:r>
              <a:rPr sz="3200" spc="-15" dirty="0">
                <a:solidFill>
                  <a:srgbClr val="953735"/>
                </a:solidFill>
                <a:latin typeface="Calibri"/>
                <a:cs typeface="Calibri"/>
              </a:rPr>
              <a:t>operation.</a:t>
            </a:r>
            <a:endParaRPr sz="3200">
              <a:latin typeface="Calibri"/>
              <a:cs typeface="Calibri"/>
            </a:endParaRPr>
          </a:p>
        </p:txBody>
      </p:sp>
      <p:sp>
        <p:nvSpPr>
          <p:cNvPr id="3" name="object 3"/>
          <p:cNvSpPr txBox="1"/>
          <p:nvPr/>
        </p:nvSpPr>
        <p:spPr>
          <a:xfrm>
            <a:off x="4395089" y="6356119"/>
            <a:ext cx="354330" cy="375285"/>
          </a:xfrm>
          <a:prstGeom prst="rect">
            <a:avLst/>
          </a:prstGeom>
        </p:spPr>
        <p:txBody>
          <a:bodyPr vert="horz" wrap="square" lIns="0" tIns="0" rIns="0" bIns="0" rtlCol="0">
            <a:spAutoFit/>
          </a:bodyPr>
          <a:lstStyle/>
          <a:p>
            <a:pPr marL="38100">
              <a:lnSpc>
                <a:spcPts val="2825"/>
              </a:lnSpc>
            </a:pPr>
            <a:fld id="{81D60167-4931-47E6-BA6A-407CBD079E47}" type="slidenum">
              <a:rPr sz="2400" spc="-5" dirty="0">
                <a:latin typeface="Arial Narrow"/>
                <a:cs typeface="Arial Narrow"/>
              </a:rPr>
              <a:t>35</a:t>
            </a:fld>
            <a:endParaRPr sz="2400">
              <a:latin typeface="Arial Narrow"/>
              <a:cs typeface="Arial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3467" y="3141979"/>
            <a:ext cx="3160395" cy="482600"/>
          </a:xfrm>
          <a:prstGeom prst="rect">
            <a:avLst/>
          </a:prstGeom>
        </p:spPr>
        <p:txBody>
          <a:bodyPr vert="horz" wrap="square" lIns="0" tIns="12700" rIns="0" bIns="0" rtlCol="0">
            <a:spAutoFit/>
          </a:bodyPr>
          <a:lstStyle/>
          <a:p>
            <a:pPr marL="12700">
              <a:lnSpc>
                <a:spcPct val="100000"/>
              </a:lnSpc>
              <a:spcBef>
                <a:spcPts val="100"/>
              </a:spcBef>
            </a:pPr>
            <a:r>
              <a:rPr sz="3000" spc="-185" dirty="0">
                <a:solidFill>
                  <a:srgbClr val="FFFFFF"/>
                </a:solidFill>
                <a:latin typeface="Arial"/>
                <a:cs typeface="Arial"/>
              </a:rPr>
              <a:t>Seeyou</a:t>
            </a:r>
            <a:r>
              <a:rPr sz="3000" spc="-605" dirty="0">
                <a:solidFill>
                  <a:srgbClr val="FFFFFF"/>
                </a:solidFill>
                <a:latin typeface="Arial"/>
                <a:cs typeface="Arial"/>
              </a:rPr>
              <a:t> </a:t>
            </a:r>
            <a:r>
              <a:rPr sz="3000" spc="-110" dirty="0">
                <a:solidFill>
                  <a:srgbClr val="FFFFFF"/>
                </a:solidFill>
                <a:latin typeface="Arial"/>
                <a:cs typeface="Arial"/>
              </a:rPr>
              <a:t>in</a:t>
            </a:r>
            <a:r>
              <a:rPr sz="3000" spc="-445" dirty="0">
                <a:solidFill>
                  <a:srgbClr val="FFFFFF"/>
                </a:solidFill>
                <a:latin typeface="Arial"/>
                <a:cs typeface="Arial"/>
              </a:rPr>
              <a:t> </a:t>
            </a:r>
            <a:r>
              <a:rPr sz="3000" spc="-170" dirty="0">
                <a:solidFill>
                  <a:srgbClr val="FFFFFF"/>
                </a:solidFill>
                <a:latin typeface="Arial"/>
                <a:cs typeface="Arial"/>
              </a:rPr>
              <a:t>the</a:t>
            </a:r>
            <a:r>
              <a:rPr sz="3000" spc="-520" dirty="0">
                <a:solidFill>
                  <a:srgbClr val="FFFFFF"/>
                </a:solidFill>
                <a:latin typeface="Arial"/>
                <a:cs typeface="Arial"/>
              </a:rPr>
              <a:t> </a:t>
            </a:r>
            <a:r>
              <a:rPr sz="3000" spc="-225" dirty="0">
                <a:solidFill>
                  <a:srgbClr val="FFFFFF"/>
                </a:solidFill>
                <a:latin typeface="Arial"/>
                <a:cs typeface="Arial"/>
              </a:rPr>
              <a:t>Studio</a:t>
            </a:r>
            <a:r>
              <a:rPr sz="3000" spc="-45" dirty="0">
                <a:solidFill>
                  <a:srgbClr val="FFFFFF"/>
                </a:solidFill>
                <a:latin typeface="Arial"/>
                <a:cs typeface="Arial"/>
              </a:rPr>
              <a:t> </a:t>
            </a:r>
            <a:r>
              <a:rPr sz="3000" dirty="0">
                <a:solidFill>
                  <a:srgbClr val="FFFFFF"/>
                </a:solidFill>
                <a:latin typeface="Arial"/>
                <a:cs typeface="Arial"/>
              </a:rPr>
              <a:t>!</a:t>
            </a:r>
            <a:endParaRPr sz="3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5011"/>
            <a:ext cx="479488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Narrow"/>
                <a:cs typeface="Arial Narrow"/>
              </a:rPr>
              <a:t>Introduction </a:t>
            </a:r>
            <a:r>
              <a:rPr sz="3600" b="1" dirty="0">
                <a:latin typeface="Arial Narrow"/>
                <a:cs typeface="Arial Narrow"/>
              </a:rPr>
              <a:t>to</a:t>
            </a:r>
            <a:r>
              <a:rPr sz="3600" b="1" spc="-90" dirty="0">
                <a:latin typeface="Arial Narrow"/>
                <a:cs typeface="Arial Narrow"/>
              </a:rPr>
              <a:t> </a:t>
            </a:r>
            <a:r>
              <a:rPr sz="3600" b="1" dirty="0">
                <a:latin typeface="Arial Narrow"/>
                <a:cs typeface="Arial Narrow"/>
              </a:rPr>
              <a:t>SpringMVC</a:t>
            </a:r>
            <a:endParaRPr sz="3600">
              <a:latin typeface="Arial Narrow"/>
              <a:cs typeface="Arial Narrow"/>
            </a:endParaRPr>
          </a:p>
        </p:txBody>
      </p:sp>
      <p:sp>
        <p:nvSpPr>
          <p:cNvPr id="3" name="object 3"/>
          <p:cNvSpPr txBox="1"/>
          <p:nvPr/>
        </p:nvSpPr>
        <p:spPr>
          <a:xfrm>
            <a:off x="188772" y="1784651"/>
            <a:ext cx="8746490" cy="1122680"/>
          </a:xfrm>
          <a:prstGeom prst="rect">
            <a:avLst/>
          </a:prstGeom>
        </p:spPr>
        <p:txBody>
          <a:bodyPr vert="horz" wrap="square" lIns="0" tIns="12700" rIns="0" bIns="0" rtlCol="0">
            <a:spAutoFit/>
          </a:bodyPr>
          <a:lstStyle/>
          <a:p>
            <a:pPr marL="12700" marR="5080" indent="-635">
              <a:lnSpc>
                <a:spcPct val="100000"/>
              </a:lnSpc>
              <a:spcBef>
                <a:spcPts val="100"/>
              </a:spcBef>
            </a:pPr>
            <a:r>
              <a:rPr sz="2400" spc="-5" dirty="0">
                <a:latin typeface="Calibri"/>
                <a:cs typeface="Calibri"/>
              </a:rPr>
              <a:t>Spring </a:t>
            </a:r>
            <a:r>
              <a:rPr sz="2400" dirty="0">
                <a:latin typeface="Calibri"/>
                <a:cs typeface="Calibri"/>
              </a:rPr>
              <a:t>is a </a:t>
            </a:r>
            <a:r>
              <a:rPr sz="2400" spc="-10" dirty="0">
                <a:latin typeface="Calibri"/>
                <a:cs typeface="Calibri"/>
              </a:rPr>
              <a:t>Lightweight Application </a:t>
            </a:r>
            <a:r>
              <a:rPr sz="2400" spc="-15" dirty="0">
                <a:latin typeface="Calibri"/>
                <a:cs typeface="Calibri"/>
              </a:rPr>
              <a:t>Framework </a:t>
            </a:r>
            <a:r>
              <a:rPr sz="2400" spc="-10" dirty="0">
                <a:latin typeface="Calibri"/>
                <a:cs typeface="Calibri"/>
              </a:rPr>
              <a:t>where </a:t>
            </a:r>
            <a:r>
              <a:rPr sz="2400" spc="-5" dirty="0">
                <a:latin typeface="Calibri"/>
                <a:cs typeface="Calibri"/>
              </a:rPr>
              <a:t>Struts, </a:t>
            </a:r>
            <a:r>
              <a:rPr sz="2400" spc="-35" dirty="0">
                <a:latin typeface="Calibri"/>
                <a:cs typeface="Calibri"/>
              </a:rPr>
              <a:t>WebWork  </a:t>
            </a:r>
            <a:r>
              <a:rPr sz="2400" spc="-5" dirty="0">
                <a:latin typeface="Calibri"/>
                <a:cs typeface="Calibri"/>
              </a:rPr>
              <a:t>and </a:t>
            </a:r>
            <a:r>
              <a:rPr sz="2400" spc="-15" dirty="0">
                <a:latin typeface="Calibri"/>
                <a:cs typeface="Calibri"/>
              </a:rPr>
              <a:t>others </a:t>
            </a:r>
            <a:r>
              <a:rPr sz="2400" spc="-10" dirty="0">
                <a:latin typeface="Calibri"/>
                <a:cs typeface="Calibri"/>
              </a:rPr>
              <a:t>can </a:t>
            </a:r>
            <a:r>
              <a:rPr sz="2400" spc="-5" dirty="0">
                <a:latin typeface="Calibri"/>
                <a:cs typeface="Calibri"/>
              </a:rPr>
              <a:t>be </a:t>
            </a:r>
            <a:r>
              <a:rPr sz="2400" spc="-10" dirty="0">
                <a:latin typeface="Calibri"/>
                <a:cs typeface="Calibri"/>
              </a:rPr>
              <a:t>considered </a:t>
            </a:r>
            <a:r>
              <a:rPr sz="2400" spc="-35" dirty="0">
                <a:latin typeface="Calibri"/>
                <a:cs typeface="Calibri"/>
              </a:rPr>
              <a:t>Web </a:t>
            </a:r>
            <a:r>
              <a:rPr sz="2400" spc="-15" dirty="0">
                <a:latin typeface="Calibri"/>
                <a:cs typeface="Calibri"/>
              </a:rPr>
              <a:t>frameworks. </a:t>
            </a:r>
            <a:r>
              <a:rPr sz="2400" spc="-5" dirty="0">
                <a:latin typeface="Calibri"/>
                <a:cs typeface="Calibri"/>
              </a:rPr>
              <a:t>Spring </a:t>
            </a:r>
            <a:r>
              <a:rPr sz="2400" spc="-10" dirty="0">
                <a:latin typeface="Calibri"/>
                <a:cs typeface="Calibri"/>
              </a:rPr>
              <a:t>addresses </a:t>
            </a:r>
            <a:r>
              <a:rPr sz="2400" dirty="0">
                <a:latin typeface="Calibri"/>
                <a:cs typeface="Calibri"/>
              </a:rPr>
              <a:t>all  </a:t>
            </a:r>
            <a:r>
              <a:rPr sz="2400" spc="-10" dirty="0">
                <a:latin typeface="Calibri"/>
                <a:cs typeface="Calibri"/>
              </a:rPr>
              <a:t>tiers </a:t>
            </a:r>
            <a:r>
              <a:rPr sz="2400" spc="-5" dirty="0">
                <a:latin typeface="Calibri"/>
                <a:cs typeface="Calibri"/>
              </a:rPr>
              <a:t>of </a:t>
            </a:r>
            <a:r>
              <a:rPr sz="2400" dirty="0">
                <a:latin typeface="Calibri"/>
                <a:cs typeface="Calibri"/>
              </a:rPr>
              <a:t>an</a:t>
            </a:r>
            <a:r>
              <a:rPr sz="2400" spc="-10" dirty="0">
                <a:latin typeface="Calibri"/>
                <a:cs typeface="Calibri"/>
              </a:rPr>
              <a:t> application.</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5009"/>
            <a:ext cx="300355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Narrow"/>
                <a:cs typeface="Arial Narrow"/>
              </a:rPr>
              <a:t>Core</a:t>
            </a:r>
            <a:r>
              <a:rPr b="1" spc="-55" dirty="0">
                <a:latin typeface="Arial Narrow"/>
                <a:cs typeface="Arial Narrow"/>
              </a:rPr>
              <a:t> </a:t>
            </a:r>
            <a:r>
              <a:rPr b="1" spc="-5" dirty="0">
                <a:latin typeface="Arial Narrow"/>
                <a:cs typeface="Arial Narrow"/>
              </a:rPr>
              <a:t>SpringMVC</a:t>
            </a:r>
          </a:p>
        </p:txBody>
      </p:sp>
      <p:sp>
        <p:nvSpPr>
          <p:cNvPr id="3" name="object 3"/>
          <p:cNvSpPr txBox="1"/>
          <p:nvPr/>
        </p:nvSpPr>
        <p:spPr>
          <a:xfrm>
            <a:off x="188468" y="1049930"/>
            <a:ext cx="8627745" cy="2586355"/>
          </a:xfrm>
          <a:prstGeom prst="rect">
            <a:avLst/>
          </a:prstGeom>
        </p:spPr>
        <p:txBody>
          <a:bodyPr vert="horz" wrap="square" lIns="0" tIns="12700" rIns="0" bIns="0" rtlCol="0">
            <a:spAutoFit/>
          </a:bodyPr>
          <a:lstStyle/>
          <a:p>
            <a:pPr marL="12065">
              <a:lnSpc>
                <a:spcPct val="100000"/>
              </a:lnSpc>
              <a:spcBef>
                <a:spcPts val="100"/>
              </a:spcBef>
              <a:tabLst>
                <a:tab pos="355600" algn="l"/>
                <a:tab pos="356235" algn="l"/>
              </a:tabLst>
            </a:pPr>
            <a:r>
              <a:rPr sz="2800" spc="-10" dirty="0">
                <a:latin typeface="Calibri"/>
                <a:cs typeface="Calibri"/>
              </a:rPr>
              <a:t>Core technologies </a:t>
            </a:r>
            <a:r>
              <a:rPr sz="2800" spc="-5" dirty="0">
                <a:latin typeface="Calibri"/>
                <a:cs typeface="Calibri"/>
              </a:rPr>
              <a:t>and </a:t>
            </a:r>
            <a:r>
              <a:rPr sz="2800" spc="-10" dirty="0">
                <a:latin typeface="Calibri"/>
                <a:cs typeface="Calibri"/>
              </a:rPr>
              <a:t>concepts </a:t>
            </a:r>
            <a:r>
              <a:rPr sz="2800" spc="-5" dirty="0">
                <a:latin typeface="Calibri"/>
                <a:cs typeface="Calibri"/>
              </a:rPr>
              <a:t>of Spring </a:t>
            </a:r>
            <a:r>
              <a:rPr sz="2800" spc="-15" dirty="0">
                <a:latin typeface="Calibri"/>
                <a:cs typeface="Calibri"/>
              </a:rPr>
              <a:t>framework</a:t>
            </a:r>
            <a:r>
              <a:rPr sz="2800" spc="85" dirty="0">
                <a:latin typeface="Calibri"/>
                <a:cs typeface="Calibri"/>
              </a:rPr>
              <a:t> </a:t>
            </a:r>
            <a:r>
              <a:rPr sz="2800" spc="-15" dirty="0">
                <a:latin typeface="Calibri"/>
                <a:cs typeface="Calibri"/>
              </a:rPr>
              <a:t>are:</a:t>
            </a:r>
            <a:endParaRPr sz="2800" dirty="0">
              <a:latin typeface="Calibri"/>
              <a:cs typeface="Calibri"/>
            </a:endParaRPr>
          </a:p>
          <a:p>
            <a:pPr marL="812800" lvl="1" indent="-343535">
              <a:lnSpc>
                <a:spcPct val="100000"/>
              </a:lnSpc>
              <a:buFont typeface="Arial"/>
              <a:buChar char="•"/>
              <a:tabLst>
                <a:tab pos="812800" algn="l"/>
                <a:tab pos="813435" algn="l"/>
              </a:tabLst>
            </a:pPr>
            <a:r>
              <a:rPr sz="2800" spc="-5" dirty="0">
                <a:latin typeface="Calibri"/>
                <a:cs typeface="Calibri"/>
              </a:rPr>
              <a:t>IoC </a:t>
            </a:r>
            <a:r>
              <a:rPr sz="2800" spc="-15" dirty="0">
                <a:latin typeface="Calibri"/>
                <a:cs typeface="Calibri"/>
              </a:rPr>
              <a:t>(Inversion </a:t>
            </a:r>
            <a:r>
              <a:rPr sz="2800" spc="-5" dirty="0">
                <a:latin typeface="Calibri"/>
                <a:cs typeface="Calibri"/>
              </a:rPr>
              <a:t>of</a:t>
            </a:r>
            <a:r>
              <a:rPr sz="2800" spc="-20" dirty="0">
                <a:latin typeface="Calibri"/>
                <a:cs typeface="Calibri"/>
              </a:rPr>
              <a:t> </a:t>
            </a:r>
            <a:r>
              <a:rPr sz="2800" spc="-15" dirty="0">
                <a:latin typeface="Calibri"/>
                <a:cs typeface="Calibri"/>
              </a:rPr>
              <a:t>Control)</a:t>
            </a:r>
            <a:endParaRPr sz="2800" dirty="0">
              <a:latin typeface="Calibri"/>
              <a:cs typeface="Calibri"/>
            </a:endParaRPr>
          </a:p>
          <a:p>
            <a:pPr marL="812165" lvl="1" indent="-343535">
              <a:lnSpc>
                <a:spcPct val="100000"/>
              </a:lnSpc>
              <a:buFont typeface="Arial"/>
              <a:buChar char="•"/>
              <a:tabLst>
                <a:tab pos="812165" algn="l"/>
                <a:tab pos="812800" algn="l"/>
              </a:tabLst>
            </a:pPr>
            <a:r>
              <a:rPr sz="2800" spc="-5" dirty="0">
                <a:latin typeface="Calibri"/>
                <a:cs typeface="Calibri"/>
              </a:rPr>
              <a:t>DI (Dependency</a:t>
            </a:r>
            <a:r>
              <a:rPr sz="2800" spc="10" dirty="0">
                <a:latin typeface="Calibri"/>
                <a:cs typeface="Calibri"/>
              </a:rPr>
              <a:t> </a:t>
            </a:r>
            <a:r>
              <a:rPr sz="2800" spc="-5" dirty="0">
                <a:latin typeface="Calibri"/>
                <a:cs typeface="Calibri"/>
              </a:rPr>
              <a:t>Injection).</a:t>
            </a:r>
            <a:endParaRPr sz="2800" dirty="0">
              <a:latin typeface="Calibri"/>
              <a:cs typeface="Calibri"/>
            </a:endParaRPr>
          </a:p>
          <a:p>
            <a:pPr marL="812800" lvl="1" indent="-343535">
              <a:lnSpc>
                <a:spcPct val="100000"/>
              </a:lnSpc>
              <a:buFont typeface="Arial"/>
              <a:buChar char="•"/>
              <a:tabLst>
                <a:tab pos="812165" algn="l"/>
                <a:tab pos="812800" algn="l"/>
              </a:tabLst>
            </a:pPr>
            <a:r>
              <a:rPr sz="2800" spc="-15" dirty="0">
                <a:latin typeface="Calibri"/>
                <a:cs typeface="Calibri"/>
              </a:rPr>
              <a:t>Auto</a:t>
            </a:r>
            <a:r>
              <a:rPr sz="2800" spc="5" dirty="0">
                <a:latin typeface="Calibri"/>
                <a:cs typeface="Calibri"/>
              </a:rPr>
              <a:t> </a:t>
            </a:r>
            <a:r>
              <a:rPr sz="2800" dirty="0">
                <a:latin typeface="Calibri"/>
                <a:cs typeface="Calibri"/>
              </a:rPr>
              <a:t>wiring</a:t>
            </a:r>
          </a:p>
          <a:p>
            <a:pPr marL="812800" lvl="1" indent="-343535">
              <a:lnSpc>
                <a:spcPct val="100000"/>
              </a:lnSpc>
              <a:buFont typeface="Arial"/>
              <a:buChar char="•"/>
              <a:tabLst>
                <a:tab pos="812165" algn="l"/>
                <a:tab pos="812800" algn="l"/>
              </a:tabLst>
            </a:pPr>
            <a:r>
              <a:rPr sz="2800" spc="-15" dirty="0">
                <a:latin typeface="Calibri"/>
                <a:cs typeface="Calibri"/>
              </a:rPr>
              <a:t>AOP </a:t>
            </a:r>
            <a:r>
              <a:rPr sz="2800" spc="-5" dirty="0">
                <a:latin typeface="Calibri"/>
                <a:cs typeface="Calibri"/>
              </a:rPr>
              <a:t>(Aspect </a:t>
            </a:r>
            <a:r>
              <a:rPr sz="2800" spc="-15" dirty="0">
                <a:latin typeface="Calibri"/>
                <a:cs typeface="Calibri"/>
              </a:rPr>
              <a:t>Oriented</a:t>
            </a:r>
            <a:r>
              <a:rPr sz="2800" spc="30" dirty="0">
                <a:latin typeface="Calibri"/>
                <a:cs typeface="Calibri"/>
              </a:rPr>
              <a:t> </a:t>
            </a:r>
            <a:r>
              <a:rPr sz="2800" spc="-15" dirty="0">
                <a:latin typeface="Calibri"/>
                <a:cs typeface="Calibri"/>
              </a:rPr>
              <a:t>Programming)</a:t>
            </a:r>
            <a:endParaRPr sz="2800" dirty="0">
              <a:latin typeface="Calibri"/>
              <a:cs typeface="Calibri"/>
            </a:endParaRPr>
          </a:p>
          <a:p>
            <a:pPr marL="812800" lvl="1" indent="-343535">
              <a:lnSpc>
                <a:spcPct val="100000"/>
              </a:lnSpc>
              <a:buFont typeface="Arial"/>
              <a:buChar char="•"/>
              <a:tabLst>
                <a:tab pos="812165" algn="l"/>
                <a:tab pos="812800" algn="l"/>
              </a:tabLst>
            </a:pPr>
            <a:r>
              <a:rPr sz="2800" spc="-10" dirty="0">
                <a:latin typeface="Calibri"/>
                <a:cs typeface="Calibri"/>
              </a:rPr>
              <a:t>MVC </a:t>
            </a:r>
            <a:r>
              <a:rPr sz="2800" spc="-5" dirty="0">
                <a:latin typeface="Calibri"/>
                <a:cs typeface="Calibri"/>
              </a:rPr>
              <a:t>(Model view </a:t>
            </a:r>
            <a:r>
              <a:rPr sz="2800" spc="-15" dirty="0">
                <a:latin typeface="Calibri"/>
                <a:cs typeface="Calibri"/>
              </a:rPr>
              <a:t>controller)</a:t>
            </a:r>
            <a:endParaRPr sz="2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5009"/>
            <a:ext cx="454406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Narrow"/>
                <a:cs typeface="Arial Narrow"/>
              </a:rPr>
              <a:t>Inversion of Control</a:t>
            </a:r>
            <a:r>
              <a:rPr b="1" spc="-30" dirty="0">
                <a:latin typeface="Arial Narrow"/>
                <a:cs typeface="Arial Narrow"/>
              </a:rPr>
              <a:t> </a:t>
            </a:r>
            <a:r>
              <a:rPr b="1" spc="-5" dirty="0">
                <a:latin typeface="Arial Narrow"/>
                <a:cs typeface="Arial Narrow"/>
              </a:rPr>
              <a:t>(IoC)</a:t>
            </a:r>
          </a:p>
        </p:txBody>
      </p:sp>
      <p:sp>
        <p:nvSpPr>
          <p:cNvPr id="3" name="object 3"/>
          <p:cNvSpPr txBox="1"/>
          <p:nvPr/>
        </p:nvSpPr>
        <p:spPr>
          <a:xfrm>
            <a:off x="188395" y="1049930"/>
            <a:ext cx="8832215" cy="5146675"/>
          </a:xfrm>
          <a:prstGeom prst="rect">
            <a:avLst/>
          </a:prstGeom>
        </p:spPr>
        <p:txBody>
          <a:bodyPr vert="horz" wrap="square" lIns="0" tIns="12700" rIns="0" bIns="0" rtlCol="0">
            <a:spAutoFit/>
          </a:bodyPr>
          <a:lstStyle/>
          <a:p>
            <a:pPr marL="469900" marR="259079" indent="-457200">
              <a:lnSpc>
                <a:spcPct val="100000"/>
              </a:lnSpc>
              <a:spcBef>
                <a:spcPts val="100"/>
              </a:spcBef>
              <a:buFont typeface="Arial"/>
              <a:buChar char="•"/>
              <a:tabLst>
                <a:tab pos="469900" algn="l"/>
                <a:tab pos="470534" algn="l"/>
              </a:tabLst>
            </a:pPr>
            <a:r>
              <a:rPr sz="2800" spc="-5" dirty="0">
                <a:latin typeface="Calibri"/>
                <a:cs typeface="Calibri"/>
              </a:rPr>
              <a:t>Single </a:t>
            </a:r>
            <a:r>
              <a:rPr sz="2800" spc="-10" dirty="0">
                <a:latin typeface="Calibri"/>
                <a:cs typeface="Calibri"/>
              </a:rPr>
              <a:t>most important concept </a:t>
            </a:r>
            <a:r>
              <a:rPr sz="2800" spc="-5" dirty="0">
                <a:latin typeface="Calibri"/>
                <a:cs typeface="Calibri"/>
              </a:rPr>
              <a:t>of Spring </a:t>
            </a:r>
            <a:r>
              <a:rPr sz="2800" spc="-15" dirty="0">
                <a:latin typeface="Calibri"/>
                <a:cs typeface="Calibri"/>
              </a:rPr>
              <a:t>framework. </a:t>
            </a:r>
            <a:r>
              <a:rPr sz="2800" spc="-5" dirty="0">
                <a:latin typeface="Calibri"/>
                <a:cs typeface="Calibri"/>
              </a:rPr>
              <a:t>IoC  underpins </a:t>
            </a:r>
            <a:r>
              <a:rPr sz="2800" dirty="0">
                <a:latin typeface="Calibri"/>
                <a:cs typeface="Calibri"/>
              </a:rPr>
              <a:t>a </a:t>
            </a:r>
            <a:r>
              <a:rPr sz="2800" spc="-5" dirty="0">
                <a:latin typeface="Calibri"/>
                <a:cs typeface="Calibri"/>
              </a:rPr>
              <a:t>lot of functionalities </a:t>
            </a:r>
            <a:r>
              <a:rPr sz="2800" spc="-10" dirty="0">
                <a:latin typeface="Calibri"/>
                <a:cs typeface="Calibri"/>
              </a:rPr>
              <a:t>provided by</a:t>
            </a:r>
            <a:r>
              <a:rPr sz="2800" spc="40" dirty="0">
                <a:latin typeface="Calibri"/>
                <a:cs typeface="Calibri"/>
              </a:rPr>
              <a:t> </a:t>
            </a:r>
            <a:r>
              <a:rPr sz="2800" spc="-5" dirty="0">
                <a:latin typeface="Calibri"/>
                <a:cs typeface="Calibri"/>
              </a:rPr>
              <a:t>Spring.</a:t>
            </a:r>
            <a:endParaRPr sz="2800" dirty="0">
              <a:latin typeface="Calibri"/>
              <a:cs typeface="Calibri"/>
            </a:endParaRPr>
          </a:p>
          <a:p>
            <a:pPr marL="469900" marR="44450" indent="-457834">
              <a:lnSpc>
                <a:spcPct val="100000"/>
              </a:lnSpc>
              <a:buFont typeface="Arial"/>
              <a:buChar char="•"/>
              <a:tabLst>
                <a:tab pos="469900" algn="l"/>
                <a:tab pos="470534" algn="l"/>
              </a:tabLst>
            </a:pPr>
            <a:r>
              <a:rPr sz="2800" spc="-40" dirty="0">
                <a:latin typeface="Calibri"/>
                <a:cs typeface="Calibri"/>
              </a:rPr>
              <a:t>Traditionaly, </a:t>
            </a:r>
            <a:r>
              <a:rPr sz="2800" spc="-5" dirty="0">
                <a:latin typeface="Calibri"/>
                <a:cs typeface="Calibri"/>
              </a:rPr>
              <a:t>the </a:t>
            </a:r>
            <a:r>
              <a:rPr sz="2800" spc="-20" dirty="0">
                <a:latin typeface="Calibri"/>
                <a:cs typeface="Calibri"/>
              </a:rPr>
              <a:t>control </a:t>
            </a:r>
            <a:r>
              <a:rPr sz="2800" spc="-5" dirty="0">
                <a:latin typeface="Calibri"/>
                <a:cs typeface="Calibri"/>
              </a:rPr>
              <a:t>of logic, </a:t>
            </a:r>
            <a:r>
              <a:rPr sz="2800" spc="-10" dirty="0">
                <a:latin typeface="Calibri"/>
                <a:cs typeface="Calibri"/>
              </a:rPr>
              <a:t>relationships </a:t>
            </a:r>
            <a:r>
              <a:rPr sz="2800" spc="-5" dirty="0">
                <a:latin typeface="Calibri"/>
                <a:cs typeface="Calibri"/>
              </a:rPr>
              <a:t>and flow  </a:t>
            </a:r>
            <a:r>
              <a:rPr sz="2800" spc="-15" dirty="0">
                <a:latin typeface="Calibri"/>
                <a:cs typeface="Calibri"/>
              </a:rPr>
              <a:t>are </a:t>
            </a:r>
            <a:r>
              <a:rPr sz="2800" spc="-5" dirty="0">
                <a:latin typeface="Calibri"/>
                <a:cs typeface="Calibri"/>
              </a:rPr>
              <a:t>usually </a:t>
            </a:r>
            <a:r>
              <a:rPr sz="2800" spc="-10" dirty="0">
                <a:latin typeface="Calibri"/>
                <a:cs typeface="Calibri"/>
              </a:rPr>
              <a:t>defined </a:t>
            </a:r>
            <a:r>
              <a:rPr sz="2800" spc="-5" dirty="0">
                <a:latin typeface="Calibri"/>
                <a:cs typeface="Calibri"/>
              </a:rPr>
              <a:t>and </a:t>
            </a:r>
            <a:r>
              <a:rPr sz="2800" spc="-10" dirty="0">
                <a:latin typeface="Calibri"/>
                <a:cs typeface="Calibri"/>
              </a:rPr>
              <a:t>maintained </a:t>
            </a:r>
            <a:r>
              <a:rPr sz="2800" spc="-5" dirty="0">
                <a:latin typeface="Calibri"/>
                <a:cs typeface="Calibri"/>
              </a:rPr>
              <a:t>within the </a:t>
            </a:r>
            <a:r>
              <a:rPr sz="2800" spc="-10" dirty="0">
                <a:latin typeface="Calibri"/>
                <a:cs typeface="Calibri"/>
              </a:rPr>
              <a:t>application  codes. </a:t>
            </a:r>
            <a:r>
              <a:rPr sz="2800" dirty="0">
                <a:latin typeface="Calibri"/>
                <a:cs typeface="Calibri"/>
              </a:rPr>
              <a:t>In </a:t>
            </a:r>
            <a:r>
              <a:rPr sz="2800" spc="-5" dirty="0">
                <a:latin typeface="Calibri"/>
                <a:cs typeface="Calibri"/>
              </a:rPr>
              <a:t>the IoC </a:t>
            </a:r>
            <a:r>
              <a:rPr sz="2800" spc="-10" dirty="0">
                <a:latin typeface="Calibri"/>
                <a:cs typeface="Calibri"/>
              </a:rPr>
              <a:t>world, </a:t>
            </a:r>
            <a:r>
              <a:rPr sz="2800" spc="-5" dirty="0">
                <a:latin typeface="Calibri"/>
                <a:cs typeface="Calibri"/>
              </a:rPr>
              <a:t>the </a:t>
            </a:r>
            <a:r>
              <a:rPr sz="2800" spc="-20" dirty="0">
                <a:latin typeface="Calibri"/>
                <a:cs typeface="Calibri"/>
              </a:rPr>
              <a:t>control </a:t>
            </a:r>
            <a:r>
              <a:rPr sz="2800" spc="-5" dirty="0">
                <a:latin typeface="Calibri"/>
                <a:cs typeface="Calibri"/>
              </a:rPr>
              <a:t>is handed </a:t>
            </a:r>
            <a:r>
              <a:rPr sz="2800" spc="-15" dirty="0">
                <a:latin typeface="Calibri"/>
                <a:cs typeface="Calibri"/>
              </a:rPr>
              <a:t>over </a:t>
            </a:r>
            <a:r>
              <a:rPr sz="2800" spc="-20" dirty="0">
                <a:latin typeface="Calibri"/>
                <a:cs typeface="Calibri"/>
              </a:rPr>
              <a:t>to  </a:t>
            </a:r>
            <a:r>
              <a:rPr sz="2800" spc="-5" dirty="0">
                <a:latin typeface="Calibri"/>
                <a:cs typeface="Calibri"/>
              </a:rPr>
              <a:t>Spring </a:t>
            </a:r>
            <a:r>
              <a:rPr sz="2800" spc="-15" dirty="0">
                <a:latin typeface="Calibri"/>
                <a:cs typeface="Calibri"/>
              </a:rPr>
              <a:t>framework, </a:t>
            </a:r>
            <a:r>
              <a:rPr sz="2800" spc="-5" dirty="0">
                <a:latin typeface="Calibri"/>
                <a:cs typeface="Calibri"/>
              </a:rPr>
              <a:t>which </a:t>
            </a:r>
            <a:r>
              <a:rPr sz="2800" spc="-10" dirty="0">
                <a:latin typeface="Calibri"/>
                <a:cs typeface="Calibri"/>
              </a:rPr>
              <a:t>calls application code </a:t>
            </a:r>
            <a:r>
              <a:rPr sz="2800" spc="-5" dirty="0">
                <a:latin typeface="Calibri"/>
                <a:cs typeface="Calibri"/>
              </a:rPr>
              <a:t>(usually  </a:t>
            </a:r>
            <a:r>
              <a:rPr sz="2800" spc="-10" dirty="0">
                <a:latin typeface="Calibri"/>
                <a:cs typeface="Calibri"/>
              </a:rPr>
              <a:t>POJO) </a:t>
            </a:r>
            <a:r>
              <a:rPr sz="2800" spc="-15" dirty="0">
                <a:latin typeface="Calibri"/>
                <a:cs typeface="Calibri"/>
              </a:rPr>
              <a:t>instead </a:t>
            </a:r>
            <a:r>
              <a:rPr sz="2800" spc="-5" dirty="0">
                <a:latin typeface="Calibri"/>
                <a:cs typeface="Calibri"/>
              </a:rPr>
              <a:t>of </a:t>
            </a:r>
            <a:r>
              <a:rPr sz="2800" spc="-10" dirty="0">
                <a:latin typeface="Calibri"/>
                <a:cs typeface="Calibri"/>
              </a:rPr>
              <a:t>application calling </a:t>
            </a:r>
            <a:r>
              <a:rPr sz="2800" spc="-5" dirty="0">
                <a:latin typeface="Calibri"/>
                <a:cs typeface="Calibri"/>
              </a:rPr>
              <a:t>the</a:t>
            </a:r>
            <a:r>
              <a:rPr sz="2800" spc="30" dirty="0">
                <a:latin typeface="Calibri"/>
                <a:cs typeface="Calibri"/>
              </a:rPr>
              <a:t> </a:t>
            </a:r>
            <a:r>
              <a:rPr sz="2800" spc="-15" dirty="0">
                <a:latin typeface="Calibri"/>
                <a:cs typeface="Calibri"/>
              </a:rPr>
              <a:t>framework.</a:t>
            </a:r>
            <a:endParaRPr sz="2800" dirty="0">
              <a:latin typeface="Calibri"/>
              <a:cs typeface="Calibri"/>
            </a:endParaRPr>
          </a:p>
          <a:p>
            <a:pPr marL="469900" marR="5080" indent="-457834">
              <a:lnSpc>
                <a:spcPct val="100000"/>
              </a:lnSpc>
              <a:buFont typeface="Arial"/>
              <a:buChar char="•"/>
              <a:tabLst>
                <a:tab pos="469900" algn="l"/>
                <a:tab pos="470534" algn="l"/>
              </a:tabLst>
            </a:pPr>
            <a:r>
              <a:rPr sz="2800" dirty="0">
                <a:latin typeface="Calibri"/>
                <a:cs typeface="Calibri"/>
              </a:rPr>
              <a:t>In </a:t>
            </a:r>
            <a:r>
              <a:rPr sz="2800" spc="-5" dirty="0">
                <a:latin typeface="Calibri"/>
                <a:cs typeface="Calibri"/>
              </a:rPr>
              <a:t>Spring </a:t>
            </a:r>
            <a:r>
              <a:rPr sz="2800" spc="-15" dirty="0">
                <a:latin typeface="Calibri"/>
                <a:cs typeface="Calibri"/>
              </a:rPr>
              <a:t>framework, </a:t>
            </a:r>
            <a:r>
              <a:rPr sz="2800" spc="-5" dirty="0">
                <a:latin typeface="Calibri"/>
                <a:cs typeface="Calibri"/>
              </a:rPr>
              <a:t>the objects </a:t>
            </a:r>
            <a:r>
              <a:rPr sz="2800" spc="-10" dirty="0">
                <a:latin typeface="Calibri"/>
                <a:cs typeface="Calibri"/>
              </a:rPr>
              <a:t>that </a:t>
            </a:r>
            <a:r>
              <a:rPr sz="2800" spc="-15" dirty="0">
                <a:latin typeface="Calibri"/>
                <a:cs typeface="Calibri"/>
              </a:rPr>
              <a:t>are instantiated </a:t>
            </a:r>
            <a:r>
              <a:rPr sz="2800" spc="-5" dirty="0">
                <a:latin typeface="Calibri"/>
                <a:cs typeface="Calibri"/>
              </a:rPr>
              <a:t>and  managed </a:t>
            </a:r>
            <a:r>
              <a:rPr sz="2800" spc="-10" dirty="0">
                <a:latin typeface="Calibri"/>
                <a:cs typeface="Calibri"/>
              </a:rPr>
              <a:t>by </a:t>
            </a:r>
            <a:r>
              <a:rPr sz="2800" spc="-5" dirty="0">
                <a:latin typeface="Calibri"/>
                <a:cs typeface="Calibri"/>
              </a:rPr>
              <a:t>the Spring IoC </a:t>
            </a:r>
            <a:r>
              <a:rPr sz="2800" spc="-10" dirty="0">
                <a:latin typeface="Calibri"/>
                <a:cs typeface="Calibri"/>
              </a:rPr>
              <a:t>Container </a:t>
            </a:r>
            <a:r>
              <a:rPr sz="2800" spc="-15" dirty="0">
                <a:latin typeface="Calibri"/>
                <a:cs typeface="Calibri"/>
              </a:rPr>
              <a:t>are </a:t>
            </a:r>
            <a:r>
              <a:rPr sz="2800" spc="-25" dirty="0">
                <a:latin typeface="Calibri"/>
                <a:cs typeface="Calibri"/>
              </a:rPr>
              <a:t>referred </a:t>
            </a:r>
            <a:r>
              <a:rPr sz="2800" spc="-20" dirty="0">
                <a:latin typeface="Calibri"/>
                <a:cs typeface="Calibri"/>
              </a:rPr>
              <a:t>to </a:t>
            </a:r>
            <a:r>
              <a:rPr sz="2800" dirty="0">
                <a:latin typeface="Calibri"/>
                <a:cs typeface="Calibri"/>
              </a:rPr>
              <a:t>as  </a:t>
            </a:r>
            <a:r>
              <a:rPr sz="2800" spc="-5" dirty="0">
                <a:latin typeface="Calibri"/>
                <a:cs typeface="Calibri"/>
              </a:rPr>
              <a:t>beans. These beans, </a:t>
            </a:r>
            <a:r>
              <a:rPr sz="2800" spc="-15" dirty="0">
                <a:latin typeface="Calibri"/>
                <a:cs typeface="Calibri"/>
              </a:rPr>
              <a:t>together </a:t>
            </a:r>
            <a:r>
              <a:rPr sz="2800" spc="-5" dirty="0">
                <a:latin typeface="Calibri"/>
                <a:cs typeface="Calibri"/>
              </a:rPr>
              <a:t>with their </a:t>
            </a:r>
            <a:r>
              <a:rPr sz="2800" spc="-10" dirty="0">
                <a:latin typeface="Calibri"/>
                <a:cs typeface="Calibri"/>
              </a:rPr>
              <a:t>relationships </a:t>
            </a:r>
            <a:r>
              <a:rPr sz="2800" spc="-5" dirty="0">
                <a:latin typeface="Calibri"/>
                <a:cs typeface="Calibri"/>
              </a:rPr>
              <a:t>and  dependencies </a:t>
            </a:r>
            <a:r>
              <a:rPr sz="2800" spc="-15" dirty="0">
                <a:latin typeface="Calibri"/>
                <a:cs typeface="Calibri"/>
              </a:rPr>
              <a:t>are </a:t>
            </a:r>
            <a:r>
              <a:rPr sz="2800" spc="-10" dirty="0">
                <a:latin typeface="Calibri"/>
                <a:cs typeface="Calibri"/>
              </a:rPr>
              <a:t>defined </a:t>
            </a:r>
            <a:r>
              <a:rPr sz="2800" spc="-5" dirty="0">
                <a:latin typeface="Calibri"/>
                <a:cs typeface="Calibri"/>
              </a:rPr>
              <a:t>in the </a:t>
            </a:r>
            <a:r>
              <a:rPr sz="2800" spc="-15" dirty="0">
                <a:latin typeface="Calibri"/>
                <a:cs typeface="Calibri"/>
              </a:rPr>
              <a:t>configuration </a:t>
            </a:r>
            <a:r>
              <a:rPr sz="2800" spc="-20" dirty="0">
                <a:latin typeface="Calibri"/>
                <a:cs typeface="Calibri"/>
              </a:rPr>
              <a:t>metadata  </a:t>
            </a:r>
            <a:r>
              <a:rPr sz="2800" spc="-5" dirty="0">
                <a:latin typeface="Calibri"/>
                <a:cs typeface="Calibri"/>
              </a:rPr>
              <a:t>(i.e. xml </a:t>
            </a:r>
            <a:r>
              <a:rPr sz="2800" spc="-15" dirty="0">
                <a:latin typeface="Calibri"/>
                <a:cs typeface="Calibri"/>
              </a:rPr>
              <a:t>format) </a:t>
            </a:r>
            <a:r>
              <a:rPr sz="2800" spc="-5" dirty="0">
                <a:latin typeface="Calibri"/>
                <a:cs typeface="Calibri"/>
              </a:rPr>
              <a:t>used </a:t>
            </a:r>
            <a:r>
              <a:rPr sz="2800" spc="-10" dirty="0">
                <a:latin typeface="Calibri"/>
                <a:cs typeface="Calibri"/>
              </a:rPr>
              <a:t>by </a:t>
            </a:r>
            <a:r>
              <a:rPr sz="2800" spc="-5" dirty="0">
                <a:latin typeface="Calibri"/>
                <a:cs typeface="Calibri"/>
              </a:rPr>
              <a:t>the</a:t>
            </a:r>
            <a:r>
              <a:rPr sz="2800" spc="40" dirty="0">
                <a:latin typeface="Calibri"/>
                <a:cs typeface="Calibri"/>
              </a:rPr>
              <a:t> </a:t>
            </a:r>
            <a:r>
              <a:rPr sz="2800" spc="-15" dirty="0">
                <a:latin typeface="Calibri"/>
                <a:cs typeface="Calibri"/>
              </a:rPr>
              <a:t>container</a:t>
            </a:r>
            <a:endParaRPr sz="2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64247"/>
            <a:ext cx="471487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DI (Dependency</a:t>
            </a:r>
            <a:r>
              <a:rPr sz="3200" spc="-50" dirty="0">
                <a:latin typeface="Arial"/>
                <a:cs typeface="Arial"/>
              </a:rPr>
              <a:t> </a:t>
            </a:r>
            <a:r>
              <a:rPr sz="3200" spc="-10" dirty="0">
                <a:latin typeface="Arial"/>
                <a:cs typeface="Arial"/>
              </a:rPr>
              <a:t>Injection)</a:t>
            </a:r>
            <a:endParaRPr sz="3200">
              <a:latin typeface="Arial"/>
              <a:cs typeface="Arial"/>
            </a:endParaRPr>
          </a:p>
        </p:txBody>
      </p:sp>
      <p:sp>
        <p:nvSpPr>
          <p:cNvPr id="3" name="object 3"/>
          <p:cNvSpPr txBox="1"/>
          <p:nvPr/>
        </p:nvSpPr>
        <p:spPr>
          <a:xfrm>
            <a:off x="188468" y="1049930"/>
            <a:ext cx="8593455" cy="3866515"/>
          </a:xfrm>
          <a:prstGeom prst="rect">
            <a:avLst/>
          </a:prstGeom>
        </p:spPr>
        <p:txBody>
          <a:bodyPr vert="horz" wrap="square" lIns="0" tIns="12700" rIns="0" bIns="0" rtlCol="0">
            <a:spAutoFit/>
          </a:bodyPr>
          <a:lstStyle/>
          <a:p>
            <a:pPr marL="298450" indent="-285750">
              <a:lnSpc>
                <a:spcPct val="100000"/>
              </a:lnSpc>
              <a:spcBef>
                <a:spcPts val="100"/>
              </a:spcBef>
              <a:buFont typeface="Arial"/>
              <a:buChar char="•"/>
              <a:tabLst>
                <a:tab pos="297815" algn="l"/>
                <a:tab pos="298450" algn="l"/>
              </a:tabLst>
            </a:pPr>
            <a:r>
              <a:rPr sz="2800" spc="-10" dirty="0">
                <a:latin typeface="Calibri"/>
                <a:cs typeface="Calibri"/>
              </a:rPr>
              <a:t>Tightly coupled </a:t>
            </a:r>
            <a:r>
              <a:rPr sz="2800" spc="-5" dirty="0">
                <a:latin typeface="Calibri"/>
                <a:cs typeface="Calibri"/>
              </a:rPr>
              <a:t>with</a:t>
            </a:r>
            <a:r>
              <a:rPr sz="2800" spc="5" dirty="0">
                <a:latin typeface="Calibri"/>
                <a:cs typeface="Calibri"/>
              </a:rPr>
              <a:t> </a:t>
            </a:r>
            <a:r>
              <a:rPr sz="2800" spc="-5" dirty="0">
                <a:latin typeface="Calibri"/>
                <a:cs typeface="Calibri"/>
              </a:rPr>
              <a:t>IoC,</a:t>
            </a:r>
            <a:endParaRPr sz="2800">
              <a:latin typeface="Calibri"/>
              <a:cs typeface="Calibri"/>
            </a:endParaRPr>
          </a:p>
          <a:p>
            <a:pPr marL="755650" marR="60960" lvl="1" indent="-285750">
              <a:lnSpc>
                <a:spcPct val="100000"/>
              </a:lnSpc>
              <a:buFont typeface="Arial"/>
              <a:buChar char="•"/>
              <a:tabLst>
                <a:tab pos="755650" algn="l"/>
                <a:tab pos="756285" algn="l"/>
              </a:tabLst>
            </a:pPr>
            <a:r>
              <a:rPr sz="2800" spc="-40" dirty="0">
                <a:latin typeface="Calibri"/>
                <a:cs typeface="Calibri"/>
              </a:rPr>
              <a:t>Typically, </a:t>
            </a:r>
            <a:r>
              <a:rPr sz="2800" spc="-5" dirty="0">
                <a:latin typeface="Calibri"/>
                <a:cs typeface="Calibri"/>
              </a:rPr>
              <a:t>multiple classes </a:t>
            </a:r>
            <a:r>
              <a:rPr sz="2800" spc="-10" dirty="0">
                <a:latin typeface="Calibri"/>
                <a:cs typeface="Calibri"/>
              </a:rPr>
              <a:t>work </a:t>
            </a:r>
            <a:r>
              <a:rPr sz="2800" spc="-15" dirty="0">
                <a:latin typeface="Calibri"/>
                <a:cs typeface="Calibri"/>
              </a:rPr>
              <a:t>together </a:t>
            </a:r>
            <a:r>
              <a:rPr sz="2800" spc="-20" dirty="0">
                <a:latin typeface="Calibri"/>
                <a:cs typeface="Calibri"/>
              </a:rPr>
              <a:t>to </a:t>
            </a:r>
            <a:r>
              <a:rPr sz="2800" spc="-10" dirty="0">
                <a:latin typeface="Calibri"/>
                <a:cs typeface="Calibri"/>
              </a:rPr>
              <a:t>perform  certain </a:t>
            </a:r>
            <a:r>
              <a:rPr sz="2800" spc="-5" dirty="0">
                <a:latin typeface="Calibri"/>
                <a:cs typeface="Calibri"/>
              </a:rPr>
              <a:t>task(s), and hence </a:t>
            </a:r>
            <a:r>
              <a:rPr sz="2800" spc="-20" dirty="0">
                <a:latin typeface="Calibri"/>
                <a:cs typeface="Calibri"/>
              </a:rPr>
              <a:t>inter-relate </a:t>
            </a:r>
            <a:r>
              <a:rPr sz="2800" spc="-5" dirty="0">
                <a:latin typeface="Calibri"/>
                <a:cs typeface="Calibri"/>
              </a:rPr>
              <a:t>with each other  in some sort of</a:t>
            </a:r>
            <a:r>
              <a:rPr sz="2800" spc="10" dirty="0">
                <a:latin typeface="Calibri"/>
                <a:cs typeface="Calibri"/>
              </a:rPr>
              <a:t> </a:t>
            </a:r>
            <a:r>
              <a:rPr sz="2800" spc="-10" dirty="0">
                <a:latin typeface="Calibri"/>
                <a:cs typeface="Calibri"/>
              </a:rPr>
              <a:t>relationships.</a:t>
            </a:r>
            <a:endParaRPr sz="2800">
              <a:latin typeface="Calibri"/>
              <a:cs typeface="Calibri"/>
            </a:endParaRPr>
          </a:p>
          <a:p>
            <a:pPr marL="755650" marR="5080" lvl="1" indent="-285750">
              <a:lnSpc>
                <a:spcPct val="100000"/>
              </a:lnSpc>
              <a:buFont typeface="Arial"/>
              <a:buChar char="•"/>
              <a:tabLst>
                <a:tab pos="755015" algn="l"/>
                <a:tab pos="755650" algn="l"/>
              </a:tabLst>
            </a:pPr>
            <a:r>
              <a:rPr sz="2800" spc="-10" dirty="0">
                <a:latin typeface="Calibri"/>
                <a:cs typeface="Calibri"/>
              </a:rPr>
              <a:t>Instead </a:t>
            </a:r>
            <a:r>
              <a:rPr sz="2800" spc="-5" dirty="0">
                <a:latin typeface="Calibri"/>
                <a:cs typeface="Calibri"/>
              </a:rPr>
              <a:t>of </a:t>
            </a:r>
            <a:r>
              <a:rPr sz="2800" spc="-10" dirty="0">
                <a:latin typeface="Calibri"/>
                <a:cs typeface="Calibri"/>
              </a:rPr>
              <a:t>defining </a:t>
            </a:r>
            <a:r>
              <a:rPr sz="2800" spc="-5" dirty="0">
                <a:latin typeface="Calibri"/>
                <a:cs typeface="Calibri"/>
              </a:rPr>
              <a:t>the </a:t>
            </a:r>
            <a:r>
              <a:rPr sz="2800" spc="-10" dirty="0">
                <a:latin typeface="Calibri"/>
                <a:cs typeface="Calibri"/>
              </a:rPr>
              <a:t>relationships </a:t>
            </a:r>
            <a:r>
              <a:rPr sz="2800" spc="-5" dirty="0">
                <a:latin typeface="Calibri"/>
                <a:cs typeface="Calibri"/>
              </a:rPr>
              <a:t>within the  </a:t>
            </a:r>
            <a:r>
              <a:rPr sz="2800" spc="-10" dirty="0">
                <a:latin typeface="Calibri"/>
                <a:cs typeface="Calibri"/>
              </a:rPr>
              <a:t>application codes, </a:t>
            </a:r>
            <a:r>
              <a:rPr sz="2800" spc="-5" dirty="0">
                <a:latin typeface="Calibri"/>
                <a:cs typeface="Calibri"/>
              </a:rPr>
              <a:t>these kinds of dependencies </a:t>
            </a:r>
            <a:r>
              <a:rPr sz="2800" spc="-10" dirty="0">
                <a:latin typeface="Calibri"/>
                <a:cs typeface="Calibri"/>
              </a:rPr>
              <a:t>can </a:t>
            </a:r>
            <a:r>
              <a:rPr sz="2800" spc="-5" dirty="0">
                <a:latin typeface="Calibri"/>
                <a:cs typeface="Calibri"/>
              </a:rPr>
              <a:t>be  </a:t>
            </a:r>
            <a:r>
              <a:rPr sz="2800" spc="-10" dirty="0">
                <a:latin typeface="Calibri"/>
                <a:cs typeface="Calibri"/>
              </a:rPr>
              <a:t>defined </a:t>
            </a:r>
            <a:r>
              <a:rPr sz="2800" spc="-5" dirty="0">
                <a:latin typeface="Calibri"/>
                <a:cs typeface="Calibri"/>
              </a:rPr>
              <a:t>in the XML </a:t>
            </a:r>
            <a:r>
              <a:rPr sz="2800" spc="-20" dirty="0">
                <a:latin typeface="Calibri"/>
                <a:cs typeface="Calibri"/>
              </a:rPr>
              <a:t>metadata</a:t>
            </a:r>
            <a:r>
              <a:rPr sz="2800" spc="25" dirty="0">
                <a:latin typeface="Calibri"/>
                <a:cs typeface="Calibri"/>
              </a:rPr>
              <a:t> </a:t>
            </a:r>
            <a:r>
              <a:rPr sz="2800" spc="-15" dirty="0">
                <a:latin typeface="Calibri"/>
                <a:cs typeface="Calibri"/>
              </a:rPr>
              <a:t>configuration,</a:t>
            </a:r>
            <a:endParaRPr sz="2800">
              <a:latin typeface="Calibri"/>
              <a:cs typeface="Calibri"/>
            </a:endParaRPr>
          </a:p>
          <a:p>
            <a:pPr marL="755650" marR="987425" lvl="1" indent="-285750">
              <a:lnSpc>
                <a:spcPct val="100000"/>
              </a:lnSpc>
              <a:buFont typeface="Arial"/>
              <a:buChar char="•"/>
              <a:tabLst>
                <a:tab pos="755015" algn="l"/>
                <a:tab pos="755650" algn="l"/>
              </a:tabLst>
            </a:pPr>
            <a:r>
              <a:rPr sz="2800" spc="-5" dirty="0">
                <a:latin typeface="Calibri"/>
                <a:cs typeface="Calibri"/>
              </a:rPr>
              <a:t>the </a:t>
            </a:r>
            <a:r>
              <a:rPr sz="2800" spc="-15" dirty="0">
                <a:latin typeface="Calibri"/>
                <a:cs typeface="Calibri"/>
              </a:rPr>
              <a:t>container </a:t>
            </a:r>
            <a:r>
              <a:rPr sz="2800" spc="-5" dirty="0">
                <a:latin typeface="Calibri"/>
                <a:cs typeface="Calibri"/>
              </a:rPr>
              <a:t>will be </a:t>
            </a:r>
            <a:r>
              <a:rPr sz="2800" spc="-10" dirty="0">
                <a:latin typeface="Calibri"/>
                <a:cs typeface="Calibri"/>
              </a:rPr>
              <a:t>responsible </a:t>
            </a:r>
            <a:r>
              <a:rPr sz="2800" spc="-20" dirty="0">
                <a:latin typeface="Calibri"/>
                <a:cs typeface="Calibri"/>
              </a:rPr>
              <a:t>to </a:t>
            </a:r>
            <a:r>
              <a:rPr sz="2800" spc="5" dirty="0">
                <a:latin typeface="Calibri"/>
                <a:cs typeface="Calibri"/>
              </a:rPr>
              <a:t>“inject” </a:t>
            </a:r>
            <a:r>
              <a:rPr sz="2800" spc="-5" dirty="0">
                <a:latin typeface="Calibri"/>
                <a:cs typeface="Calibri"/>
              </a:rPr>
              <a:t>the  </a:t>
            </a:r>
            <a:r>
              <a:rPr sz="2800" spc="-10" dirty="0">
                <a:latin typeface="Calibri"/>
                <a:cs typeface="Calibri"/>
              </a:rPr>
              <a:t>relationships </a:t>
            </a:r>
            <a:r>
              <a:rPr sz="2800" spc="-5" dirty="0">
                <a:latin typeface="Calibri"/>
                <a:cs typeface="Calibri"/>
              </a:rPr>
              <a:t>when the bean is</a:t>
            </a:r>
            <a:r>
              <a:rPr sz="2800" spc="25" dirty="0">
                <a:latin typeface="Calibri"/>
                <a:cs typeface="Calibri"/>
              </a:rPr>
              <a:t> </a:t>
            </a:r>
            <a:r>
              <a:rPr sz="2800" spc="-20" dirty="0">
                <a:latin typeface="Calibri"/>
                <a:cs typeface="Calibri"/>
              </a:rPr>
              <a:t>created</a:t>
            </a:r>
            <a:endParaRPr sz="2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64247"/>
            <a:ext cx="203200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Auto</a:t>
            </a:r>
            <a:r>
              <a:rPr sz="3200" spc="-65" dirty="0">
                <a:latin typeface="Arial"/>
                <a:cs typeface="Arial"/>
              </a:rPr>
              <a:t> </a:t>
            </a:r>
            <a:r>
              <a:rPr sz="3200" spc="-10" dirty="0">
                <a:latin typeface="Arial"/>
                <a:cs typeface="Arial"/>
              </a:rPr>
              <a:t>wiring</a:t>
            </a:r>
            <a:endParaRPr sz="3200">
              <a:latin typeface="Arial"/>
              <a:cs typeface="Arial"/>
            </a:endParaRPr>
          </a:p>
        </p:txBody>
      </p:sp>
      <p:sp>
        <p:nvSpPr>
          <p:cNvPr id="3" name="object 3"/>
          <p:cNvSpPr txBox="1"/>
          <p:nvPr/>
        </p:nvSpPr>
        <p:spPr>
          <a:xfrm>
            <a:off x="188467" y="1232810"/>
            <a:ext cx="8871585" cy="3866515"/>
          </a:xfrm>
          <a:prstGeom prst="rect">
            <a:avLst/>
          </a:prstGeom>
        </p:spPr>
        <p:txBody>
          <a:bodyPr vert="horz" wrap="square" lIns="0" tIns="12700" rIns="0" bIns="0" rtlCol="0">
            <a:spAutoFit/>
          </a:bodyPr>
          <a:lstStyle/>
          <a:p>
            <a:pPr marL="298450" marR="972185" indent="-285750">
              <a:lnSpc>
                <a:spcPct val="100000"/>
              </a:lnSpc>
              <a:spcBef>
                <a:spcPts val="100"/>
              </a:spcBef>
              <a:buFont typeface="Arial"/>
              <a:buChar char="•"/>
              <a:tabLst>
                <a:tab pos="297815" algn="l"/>
                <a:tab pos="298450" algn="l"/>
              </a:tabLst>
            </a:pPr>
            <a:r>
              <a:rPr sz="2800" spc="-5" dirty="0">
                <a:latin typeface="Calibri"/>
                <a:cs typeface="Calibri"/>
              </a:rPr>
              <a:t>Spring IoC </a:t>
            </a:r>
            <a:r>
              <a:rPr sz="2800" spc="-15" dirty="0">
                <a:latin typeface="Calibri"/>
                <a:cs typeface="Calibri"/>
              </a:rPr>
              <a:t>container </a:t>
            </a:r>
            <a:r>
              <a:rPr sz="2800" spc="-5" dirty="0">
                <a:latin typeface="Calibri"/>
                <a:cs typeface="Calibri"/>
              </a:rPr>
              <a:t>is able </a:t>
            </a:r>
            <a:r>
              <a:rPr sz="2800" spc="-20" dirty="0">
                <a:latin typeface="Calibri"/>
                <a:cs typeface="Calibri"/>
              </a:rPr>
              <a:t>to </a:t>
            </a:r>
            <a:r>
              <a:rPr sz="2800" spc="-15" dirty="0">
                <a:latin typeface="Calibri"/>
                <a:cs typeface="Calibri"/>
              </a:rPr>
              <a:t>autowire </a:t>
            </a:r>
            <a:r>
              <a:rPr sz="2800" spc="-10" dirty="0">
                <a:latin typeface="Calibri"/>
                <a:cs typeface="Calibri"/>
              </a:rPr>
              <a:t>relationships  between </a:t>
            </a:r>
            <a:r>
              <a:rPr sz="2800" spc="-15" dirty="0">
                <a:latin typeface="Calibri"/>
                <a:cs typeface="Calibri"/>
              </a:rPr>
              <a:t>collaborating</a:t>
            </a:r>
            <a:r>
              <a:rPr sz="2800" dirty="0">
                <a:latin typeface="Calibri"/>
                <a:cs typeface="Calibri"/>
              </a:rPr>
              <a:t> </a:t>
            </a:r>
            <a:r>
              <a:rPr sz="2800" spc="-5" dirty="0">
                <a:latin typeface="Calibri"/>
                <a:cs typeface="Calibri"/>
              </a:rPr>
              <a:t>beans.</a:t>
            </a:r>
            <a:endParaRPr sz="2800">
              <a:latin typeface="Calibri"/>
              <a:cs typeface="Calibri"/>
            </a:endParaRPr>
          </a:p>
          <a:p>
            <a:pPr marL="298450" marR="206375" indent="-285750">
              <a:lnSpc>
                <a:spcPct val="100000"/>
              </a:lnSpc>
              <a:buFont typeface="Arial"/>
              <a:buChar char="•"/>
              <a:tabLst>
                <a:tab pos="297815" algn="l"/>
                <a:tab pos="298450" algn="l"/>
              </a:tabLst>
            </a:pPr>
            <a:r>
              <a:rPr sz="2800" dirty="0">
                <a:latin typeface="Calibri"/>
                <a:cs typeface="Calibri"/>
              </a:rPr>
              <a:t>It </a:t>
            </a:r>
            <a:r>
              <a:rPr sz="2800" spc="-5" dirty="0">
                <a:latin typeface="Calibri"/>
                <a:cs typeface="Calibri"/>
              </a:rPr>
              <a:t>means the </a:t>
            </a:r>
            <a:r>
              <a:rPr sz="2800" spc="-15" dirty="0">
                <a:latin typeface="Calibri"/>
                <a:cs typeface="Calibri"/>
              </a:rPr>
              <a:t>container </a:t>
            </a:r>
            <a:r>
              <a:rPr sz="2800" spc="-5" dirty="0">
                <a:latin typeface="Calibri"/>
                <a:cs typeface="Calibri"/>
              </a:rPr>
              <a:t>will </a:t>
            </a:r>
            <a:r>
              <a:rPr sz="2800" spc="-10" dirty="0">
                <a:latin typeface="Calibri"/>
                <a:cs typeface="Calibri"/>
              </a:rPr>
              <a:t>automatically </a:t>
            </a:r>
            <a:r>
              <a:rPr sz="2800" spc="-15" dirty="0">
                <a:latin typeface="Calibri"/>
                <a:cs typeface="Calibri"/>
              </a:rPr>
              <a:t>resolve </a:t>
            </a:r>
            <a:r>
              <a:rPr sz="2800" spc="-5" dirty="0">
                <a:latin typeface="Calibri"/>
                <a:cs typeface="Calibri"/>
              </a:rPr>
              <a:t>the bean  </a:t>
            </a:r>
            <a:r>
              <a:rPr sz="2800" spc="-10" dirty="0">
                <a:latin typeface="Calibri"/>
                <a:cs typeface="Calibri"/>
              </a:rPr>
              <a:t>relationships by </a:t>
            </a:r>
            <a:r>
              <a:rPr sz="2800" spc="-5" dirty="0">
                <a:latin typeface="Calibri"/>
                <a:cs typeface="Calibri"/>
              </a:rPr>
              <a:t>inspecting the </a:t>
            </a:r>
            <a:r>
              <a:rPr sz="2800" spc="-15" dirty="0">
                <a:latin typeface="Calibri"/>
                <a:cs typeface="Calibri"/>
              </a:rPr>
              <a:t>BeanFactory</a:t>
            </a:r>
            <a:r>
              <a:rPr sz="2800" spc="20" dirty="0">
                <a:latin typeface="Calibri"/>
                <a:cs typeface="Calibri"/>
              </a:rPr>
              <a:t> </a:t>
            </a:r>
            <a:r>
              <a:rPr sz="2800" spc="-15" dirty="0">
                <a:latin typeface="Calibri"/>
                <a:cs typeface="Calibri"/>
              </a:rPr>
              <a:t>contents.</a:t>
            </a:r>
            <a:endParaRPr sz="2800">
              <a:latin typeface="Calibri"/>
              <a:cs typeface="Calibri"/>
            </a:endParaRPr>
          </a:p>
          <a:p>
            <a:pPr marL="298450" marR="5080" indent="-285750" algn="just">
              <a:lnSpc>
                <a:spcPct val="100000"/>
              </a:lnSpc>
              <a:buFont typeface="Arial"/>
              <a:buChar char="•"/>
              <a:tabLst>
                <a:tab pos="298450" algn="l"/>
              </a:tabLst>
            </a:pPr>
            <a:r>
              <a:rPr sz="2800" spc="-10" dirty="0">
                <a:latin typeface="Calibri"/>
                <a:cs typeface="Calibri"/>
              </a:rPr>
              <a:t>Autowiring </a:t>
            </a:r>
            <a:r>
              <a:rPr sz="2800" spc="-5" dirty="0">
                <a:latin typeface="Calibri"/>
                <a:cs typeface="Calibri"/>
              </a:rPr>
              <a:t>in Spring happens </a:t>
            </a:r>
            <a:r>
              <a:rPr sz="2800" spc="-15" dirty="0">
                <a:latin typeface="Calibri"/>
                <a:cs typeface="Calibri"/>
              </a:rPr>
              <a:t>at </a:t>
            </a:r>
            <a:r>
              <a:rPr sz="2800" spc="-5" dirty="0">
                <a:latin typeface="Calibri"/>
                <a:cs typeface="Calibri"/>
              </a:rPr>
              <a:t>bean </a:t>
            </a:r>
            <a:r>
              <a:rPr sz="2800" spc="-10" dirty="0">
                <a:latin typeface="Calibri"/>
                <a:cs typeface="Calibri"/>
              </a:rPr>
              <a:t>level, </a:t>
            </a:r>
            <a:r>
              <a:rPr sz="2800" spc="-5" dirty="0">
                <a:latin typeface="Calibri"/>
                <a:cs typeface="Calibri"/>
              </a:rPr>
              <a:t>which means it  is possible </a:t>
            </a:r>
            <a:r>
              <a:rPr sz="2800" spc="-20" dirty="0">
                <a:latin typeface="Calibri"/>
                <a:cs typeface="Calibri"/>
              </a:rPr>
              <a:t>to </a:t>
            </a:r>
            <a:r>
              <a:rPr sz="2800" spc="-15" dirty="0">
                <a:latin typeface="Calibri"/>
                <a:cs typeface="Calibri"/>
              </a:rPr>
              <a:t>autowire </a:t>
            </a:r>
            <a:r>
              <a:rPr sz="2800" spc="-5" dirty="0">
                <a:latin typeface="Calibri"/>
                <a:cs typeface="Calibri"/>
              </a:rPr>
              <a:t>some beans in the </a:t>
            </a:r>
            <a:r>
              <a:rPr sz="2800" spc="-15" dirty="0">
                <a:latin typeface="Calibri"/>
                <a:cs typeface="Calibri"/>
              </a:rPr>
              <a:t>container </a:t>
            </a:r>
            <a:r>
              <a:rPr sz="2800" spc="-5" dirty="0">
                <a:latin typeface="Calibri"/>
                <a:cs typeface="Calibri"/>
              </a:rPr>
              <a:t>but not  the</a:t>
            </a:r>
            <a:r>
              <a:rPr sz="2800" dirty="0">
                <a:latin typeface="Calibri"/>
                <a:cs typeface="Calibri"/>
              </a:rPr>
              <a:t> </a:t>
            </a:r>
            <a:r>
              <a:rPr sz="2800" spc="-15" dirty="0">
                <a:latin typeface="Calibri"/>
                <a:cs typeface="Calibri"/>
              </a:rPr>
              <a:t>others</a:t>
            </a:r>
            <a:endParaRPr sz="2800">
              <a:latin typeface="Calibri"/>
              <a:cs typeface="Calibri"/>
            </a:endParaRPr>
          </a:p>
          <a:p>
            <a:pPr marL="298450" marR="805180" indent="-285750" algn="just">
              <a:lnSpc>
                <a:spcPct val="100000"/>
              </a:lnSpc>
              <a:buFont typeface="Arial"/>
              <a:buChar char="•"/>
              <a:tabLst>
                <a:tab pos="298450" algn="l"/>
              </a:tabLst>
            </a:pPr>
            <a:r>
              <a:rPr sz="2800" spc="-20" dirty="0">
                <a:latin typeface="Calibri"/>
                <a:cs typeface="Calibri"/>
              </a:rPr>
              <a:t>Saves </a:t>
            </a:r>
            <a:r>
              <a:rPr sz="2800" dirty="0">
                <a:latin typeface="Calibri"/>
                <a:cs typeface="Calibri"/>
              </a:rPr>
              <a:t>a </a:t>
            </a:r>
            <a:r>
              <a:rPr sz="2800" spc="-10" dirty="0">
                <a:latin typeface="Calibri"/>
                <a:cs typeface="Calibri"/>
              </a:rPr>
              <a:t>significant amount </a:t>
            </a:r>
            <a:r>
              <a:rPr sz="2800" spc="-5" dirty="0">
                <a:latin typeface="Calibri"/>
                <a:cs typeface="Calibri"/>
              </a:rPr>
              <a:t>of typing and </a:t>
            </a:r>
            <a:r>
              <a:rPr sz="2800" spc="-10" dirty="0">
                <a:latin typeface="Calibri"/>
                <a:cs typeface="Calibri"/>
              </a:rPr>
              <a:t>maintenance  </a:t>
            </a:r>
            <a:r>
              <a:rPr sz="2800" spc="-25" dirty="0">
                <a:latin typeface="Calibri"/>
                <a:cs typeface="Calibri"/>
              </a:rPr>
              <a:t>effort </a:t>
            </a:r>
            <a:r>
              <a:rPr sz="2800" spc="-5" dirty="0">
                <a:latin typeface="Calibri"/>
                <a:cs typeface="Calibri"/>
              </a:rPr>
              <a:t>of</a:t>
            </a:r>
            <a:r>
              <a:rPr sz="2800" dirty="0">
                <a:latin typeface="Calibri"/>
                <a:cs typeface="Calibri"/>
              </a:rPr>
              <a:t> </a:t>
            </a:r>
            <a:r>
              <a:rPr sz="2800" spc="-15" dirty="0">
                <a:latin typeface="Calibri"/>
                <a:cs typeface="Calibri"/>
              </a:rPr>
              <a:t>developers.</a:t>
            </a:r>
            <a:endParaRPr sz="2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5771"/>
            <a:ext cx="552069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Narrow"/>
                <a:cs typeface="Arial Narrow"/>
              </a:rPr>
              <a:t>AOP (Aspect Oriented</a:t>
            </a:r>
            <a:r>
              <a:rPr sz="3200" spc="-30" dirty="0">
                <a:latin typeface="Arial Narrow"/>
                <a:cs typeface="Arial Narrow"/>
              </a:rPr>
              <a:t> </a:t>
            </a:r>
            <a:r>
              <a:rPr sz="3200" spc="-5" dirty="0">
                <a:latin typeface="Arial Narrow"/>
                <a:cs typeface="Arial Narrow"/>
              </a:rPr>
              <a:t>Programming)</a:t>
            </a:r>
            <a:endParaRPr sz="3200">
              <a:latin typeface="Arial Narrow"/>
              <a:cs typeface="Arial Narrow"/>
            </a:endParaRPr>
          </a:p>
        </p:txBody>
      </p:sp>
      <p:sp>
        <p:nvSpPr>
          <p:cNvPr id="3" name="object 3"/>
          <p:cNvSpPr txBox="1"/>
          <p:nvPr/>
        </p:nvSpPr>
        <p:spPr>
          <a:xfrm>
            <a:off x="188395" y="867050"/>
            <a:ext cx="8569325" cy="3013075"/>
          </a:xfrm>
          <a:prstGeom prst="rect">
            <a:avLst/>
          </a:prstGeom>
        </p:spPr>
        <p:txBody>
          <a:bodyPr vert="horz" wrap="square" lIns="0" tIns="12700" rIns="0" bIns="0" rtlCol="0">
            <a:spAutoFit/>
          </a:bodyPr>
          <a:lstStyle/>
          <a:p>
            <a:pPr marL="469900" marR="5080" indent="-457200">
              <a:lnSpc>
                <a:spcPct val="100000"/>
              </a:lnSpc>
              <a:spcBef>
                <a:spcPts val="100"/>
              </a:spcBef>
              <a:buFont typeface="Arial"/>
              <a:buChar char="•"/>
              <a:tabLst>
                <a:tab pos="469900" algn="l"/>
                <a:tab pos="470534" algn="l"/>
              </a:tabLst>
            </a:pPr>
            <a:r>
              <a:rPr sz="2800" spc="-5" dirty="0">
                <a:latin typeface="Calibri"/>
                <a:cs typeface="Calibri"/>
              </a:rPr>
              <a:t>Solutions </a:t>
            </a:r>
            <a:r>
              <a:rPr sz="2800" spc="-15" dirty="0">
                <a:latin typeface="Calibri"/>
                <a:cs typeface="Calibri"/>
              </a:rPr>
              <a:t>are </a:t>
            </a:r>
            <a:r>
              <a:rPr sz="2800" spc="-5" dirty="0">
                <a:latin typeface="Calibri"/>
                <a:cs typeface="Calibri"/>
              </a:rPr>
              <a:t>applied </a:t>
            </a:r>
            <a:r>
              <a:rPr sz="2800" spc="-20" dirty="0">
                <a:latin typeface="Calibri"/>
                <a:cs typeface="Calibri"/>
              </a:rPr>
              <a:t>to </a:t>
            </a:r>
            <a:r>
              <a:rPr sz="2800" spc="-5" dirty="0">
                <a:latin typeface="Calibri"/>
                <a:cs typeface="Calibri"/>
              </a:rPr>
              <a:t>those </a:t>
            </a:r>
            <a:r>
              <a:rPr sz="2800" spc="-10" dirty="0">
                <a:latin typeface="Calibri"/>
                <a:cs typeface="Calibri"/>
              </a:rPr>
              <a:t>enterprise concerns, </a:t>
            </a:r>
            <a:r>
              <a:rPr sz="2800" spc="-5" dirty="0">
                <a:latin typeface="Calibri"/>
                <a:cs typeface="Calibri"/>
              </a:rPr>
              <a:t>such  </a:t>
            </a:r>
            <a:r>
              <a:rPr sz="2800" dirty="0">
                <a:latin typeface="Calibri"/>
                <a:cs typeface="Calibri"/>
              </a:rPr>
              <a:t>as </a:t>
            </a:r>
            <a:r>
              <a:rPr sz="2800" spc="-10" dirty="0">
                <a:latin typeface="Calibri"/>
                <a:cs typeface="Calibri"/>
              </a:rPr>
              <a:t>transaction management, </a:t>
            </a:r>
            <a:r>
              <a:rPr sz="2800" spc="-5" dirty="0">
                <a:latin typeface="Calibri"/>
                <a:cs typeface="Calibri"/>
              </a:rPr>
              <a:t>which </a:t>
            </a:r>
            <a:r>
              <a:rPr sz="2800" spc="-25" dirty="0">
                <a:latin typeface="Calibri"/>
                <a:cs typeface="Calibri"/>
              </a:rPr>
              <a:t>have </a:t>
            </a:r>
            <a:r>
              <a:rPr sz="2800" spc="-10" dirty="0">
                <a:latin typeface="Calibri"/>
                <a:cs typeface="Calibri"/>
              </a:rPr>
              <a:t>traditionally  </a:t>
            </a:r>
            <a:r>
              <a:rPr sz="2800" spc="-5" dirty="0">
                <a:latin typeface="Calibri"/>
                <a:cs typeface="Calibri"/>
              </a:rPr>
              <a:t>been </a:t>
            </a:r>
            <a:r>
              <a:rPr sz="2800" spc="-10" dirty="0">
                <a:latin typeface="Calibri"/>
                <a:cs typeface="Calibri"/>
              </a:rPr>
              <a:t>addressed by</a:t>
            </a:r>
            <a:r>
              <a:rPr sz="2800" spc="15" dirty="0">
                <a:latin typeface="Calibri"/>
                <a:cs typeface="Calibri"/>
              </a:rPr>
              <a:t> </a:t>
            </a:r>
            <a:r>
              <a:rPr sz="2800" spc="-5" dirty="0">
                <a:latin typeface="Calibri"/>
                <a:cs typeface="Calibri"/>
              </a:rPr>
              <a:t>EJB.</a:t>
            </a:r>
            <a:endParaRPr sz="2800">
              <a:latin typeface="Calibri"/>
              <a:cs typeface="Calibri"/>
            </a:endParaRPr>
          </a:p>
          <a:p>
            <a:pPr marL="469900" marR="785495" indent="-457834">
              <a:lnSpc>
                <a:spcPts val="3360"/>
              </a:lnSpc>
              <a:spcBef>
                <a:spcPts val="110"/>
              </a:spcBef>
              <a:buFont typeface="Arial"/>
              <a:buChar char="•"/>
              <a:tabLst>
                <a:tab pos="469900" algn="l"/>
                <a:tab pos="470534" algn="l"/>
              </a:tabLst>
            </a:pPr>
            <a:r>
              <a:rPr sz="2800" spc="-5" dirty="0">
                <a:latin typeface="Calibri"/>
                <a:cs typeface="Calibri"/>
              </a:rPr>
              <a:t>The </a:t>
            </a:r>
            <a:r>
              <a:rPr sz="2800" spc="-10" dirty="0">
                <a:latin typeface="Calibri"/>
                <a:cs typeface="Calibri"/>
              </a:rPr>
              <a:t>goal </a:t>
            </a:r>
            <a:r>
              <a:rPr sz="2800" spc="-5" dirty="0">
                <a:latin typeface="Calibri"/>
                <a:cs typeface="Calibri"/>
              </a:rPr>
              <a:t>of Spring's </a:t>
            </a:r>
            <a:r>
              <a:rPr sz="2800" spc="-15" dirty="0">
                <a:latin typeface="Calibri"/>
                <a:cs typeface="Calibri"/>
              </a:rPr>
              <a:t>AOP </a:t>
            </a:r>
            <a:r>
              <a:rPr sz="2800" spc="-5" dirty="0">
                <a:latin typeface="Calibri"/>
                <a:cs typeface="Calibri"/>
              </a:rPr>
              <a:t>support is </a:t>
            </a:r>
            <a:r>
              <a:rPr sz="2800" spc="-20" dirty="0">
                <a:latin typeface="Calibri"/>
                <a:cs typeface="Calibri"/>
              </a:rPr>
              <a:t>to </a:t>
            </a:r>
            <a:r>
              <a:rPr sz="2800" spc="-15" dirty="0">
                <a:latin typeface="Calibri"/>
                <a:cs typeface="Calibri"/>
              </a:rPr>
              <a:t>provide </a:t>
            </a:r>
            <a:r>
              <a:rPr sz="2800" spc="-5" dirty="0">
                <a:latin typeface="Calibri"/>
                <a:cs typeface="Calibri"/>
              </a:rPr>
              <a:t>J2EE  </a:t>
            </a:r>
            <a:r>
              <a:rPr sz="2800" dirty="0">
                <a:latin typeface="Calibri"/>
                <a:cs typeface="Calibri"/>
              </a:rPr>
              <a:t>services </a:t>
            </a:r>
            <a:r>
              <a:rPr sz="2800" spc="-20" dirty="0">
                <a:latin typeface="Calibri"/>
                <a:cs typeface="Calibri"/>
              </a:rPr>
              <a:t>to</a:t>
            </a:r>
            <a:r>
              <a:rPr sz="2800" spc="-5" dirty="0">
                <a:latin typeface="Calibri"/>
                <a:cs typeface="Calibri"/>
              </a:rPr>
              <a:t> </a:t>
            </a:r>
            <a:r>
              <a:rPr sz="2800" spc="-10" dirty="0">
                <a:latin typeface="Calibri"/>
                <a:cs typeface="Calibri"/>
              </a:rPr>
              <a:t>POJOs.</a:t>
            </a:r>
            <a:endParaRPr sz="2800">
              <a:latin typeface="Calibri"/>
              <a:cs typeface="Calibri"/>
            </a:endParaRPr>
          </a:p>
          <a:p>
            <a:pPr marL="469900" marR="354965" indent="-457834">
              <a:lnSpc>
                <a:spcPts val="3360"/>
              </a:lnSpc>
              <a:buFont typeface="Arial"/>
              <a:buChar char="•"/>
              <a:tabLst>
                <a:tab pos="469900" algn="l"/>
                <a:tab pos="470534" algn="l"/>
              </a:tabLst>
            </a:pPr>
            <a:r>
              <a:rPr sz="2800" spc="-5" dirty="0">
                <a:latin typeface="Calibri"/>
                <a:cs typeface="Calibri"/>
              </a:rPr>
              <a:t>Spring </a:t>
            </a:r>
            <a:r>
              <a:rPr sz="2800" spc="-15" dirty="0">
                <a:latin typeface="Calibri"/>
                <a:cs typeface="Calibri"/>
              </a:rPr>
              <a:t>AOP </a:t>
            </a:r>
            <a:r>
              <a:rPr sz="2800" spc="-5" dirty="0">
                <a:latin typeface="Calibri"/>
                <a:cs typeface="Calibri"/>
              </a:rPr>
              <a:t>is </a:t>
            </a:r>
            <a:r>
              <a:rPr sz="2800" spc="-10" dirty="0">
                <a:latin typeface="Calibri"/>
                <a:cs typeface="Calibri"/>
              </a:rPr>
              <a:t>portable between application servers, </a:t>
            </a:r>
            <a:r>
              <a:rPr sz="2800" spc="-5" dirty="0">
                <a:latin typeface="Calibri"/>
                <a:cs typeface="Calibri"/>
              </a:rPr>
              <a:t>it  </a:t>
            </a:r>
            <a:r>
              <a:rPr sz="2800" spc="-15" dirty="0">
                <a:latin typeface="Calibri"/>
                <a:cs typeface="Calibri"/>
              </a:rPr>
              <a:t>works </a:t>
            </a:r>
            <a:r>
              <a:rPr sz="2800" spc="-5" dirty="0">
                <a:latin typeface="Calibri"/>
                <a:cs typeface="Calibri"/>
              </a:rPr>
              <a:t>in either </a:t>
            </a:r>
            <a:r>
              <a:rPr sz="2800" spc="-10" dirty="0">
                <a:latin typeface="Calibri"/>
                <a:cs typeface="Calibri"/>
              </a:rPr>
              <a:t>web </a:t>
            </a:r>
            <a:r>
              <a:rPr sz="2800" spc="-5" dirty="0">
                <a:latin typeface="Calibri"/>
                <a:cs typeface="Calibri"/>
              </a:rPr>
              <a:t>or EJB</a:t>
            </a:r>
            <a:r>
              <a:rPr sz="2800" spc="10" dirty="0">
                <a:latin typeface="Calibri"/>
                <a:cs typeface="Calibri"/>
              </a:rPr>
              <a:t> </a:t>
            </a:r>
            <a:r>
              <a:rPr sz="2800" spc="-40" dirty="0">
                <a:latin typeface="Calibri"/>
                <a:cs typeface="Calibri"/>
              </a:rPr>
              <a:t>container.</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2138</Words>
  <Application>Microsoft Macintosh PowerPoint</Application>
  <PresentationFormat>On-screen Show (4:3)</PresentationFormat>
  <Paragraphs>164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ArialNarrow-BoldItalic</vt:lpstr>
      <vt:lpstr>Calibri</vt:lpstr>
      <vt:lpstr>Calibri-BoldItalic</vt:lpstr>
      <vt:lpstr>Office Theme</vt:lpstr>
      <vt:lpstr>MONASH  INFORMATION  TECHNOLOGY</vt:lpstr>
      <vt:lpstr>This Week</vt:lpstr>
      <vt:lpstr>Introduction to SpringMVC</vt:lpstr>
      <vt:lpstr>PowerPoint Presentation</vt:lpstr>
      <vt:lpstr>Core SpringMVC</vt:lpstr>
      <vt:lpstr>Inversion of Control (IoC)</vt:lpstr>
      <vt:lpstr>DI (Dependency Injection)</vt:lpstr>
      <vt:lpstr>Auto wiring</vt:lpstr>
      <vt:lpstr>AOP (Aspect Oriented Programming)</vt:lpstr>
      <vt:lpstr>MVC (Model view controller)</vt:lpstr>
      <vt:lpstr>Spring MVC Framework</vt:lpstr>
      <vt:lpstr>Spring MVC Framework</vt:lpstr>
      <vt:lpstr>DispatcherServlet</vt:lpstr>
      <vt:lpstr>Sequence of events corresponding to  incoming HTTP request to DispatcherServlet</vt:lpstr>
      <vt:lpstr>WebApplicationContext</vt:lpstr>
      <vt:lpstr>Flow Control - Request Processing Lifecycle</vt:lpstr>
      <vt:lpstr>Request process lifecycle of  Spring MVC:</vt:lpstr>
      <vt:lpstr>Spring MVC application</vt:lpstr>
      <vt:lpstr>Creating a Spring MVC application</vt:lpstr>
      <vt:lpstr>Configuration – dispatcher servlet</vt:lpstr>
      <vt:lpstr>Configuration – application context</vt:lpstr>
      <vt:lpstr>Configuration – HandlerMapping and ViewController</vt:lpstr>
      <vt:lpstr>Configuration – ViewResolver</vt:lpstr>
      <vt:lpstr>Important Information</vt:lpstr>
      <vt:lpstr>Controller</vt:lpstr>
      <vt:lpstr>Model</vt:lpstr>
      <vt:lpstr>Views</vt:lpstr>
      <vt:lpstr>Benefits of Spring</vt:lpstr>
      <vt:lpstr>Benefits - a</vt:lpstr>
      <vt:lpstr>Benefits - b</vt:lpstr>
      <vt:lpstr>Benefits - c</vt:lpstr>
      <vt:lpstr>Spring and EJB comparison</vt:lpstr>
      <vt:lpstr>Spring and EJB comparison</vt:lpstr>
      <vt:lpstr>Conclusion</vt:lpstr>
      <vt:lpstr>PowerPoint Presentation</vt:lpstr>
      <vt:lpstr>Seeyou in the 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FIT5042 Week 11</dc:title>
  <dc:subject>FIT5042 Week 11</dc:subject>
  <dc:creator>Microsoft Office User</dc:creator>
  <cp:lastModifiedBy>Sunil Panda</cp:lastModifiedBy>
  <cp:revision>13</cp:revision>
  <dcterms:created xsi:type="dcterms:W3CDTF">2020-04-13T00:56:04Z</dcterms:created>
  <dcterms:modified xsi:type="dcterms:W3CDTF">2020-04-19T02:09:18Z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2018-07-21T00:00:00Z</vt:filetime>
  </property>
  <property fmtid="{D5CDD505-2E9C-101B-9397-08002B2CF9AE}" pid="3" name="Creator">
    <vt:lpwstr>Acrobat PDFMaker 15 for PowerPoint</vt:lpwstr>
  </property>
  <property fmtid="{D5CDD505-2E9C-101B-9397-08002B2CF9AE}" pid="4" name="LastSaved">
    <vt:filetime>2020-04-13T00:00:00Z</vt:filetime>
  </property>
</Properties>
</file>