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0" r:id="rId3"/>
    <p:sldId id="422" r:id="rId4"/>
    <p:sldId id="423" r:id="rId5"/>
    <p:sldId id="425" r:id="rId6"/>
    <p:sldId id="429" r:id="rId7"/>
    <p:sldId id="431" r:id="rId8"/>
    <p:sldId id="430" r:id="rId9"/>
    <p:sldId id="432" r:id="rId10"/>
    <p:sldId id="433" r:id="rId11"/>
    <p:sldId id="434" r:id="rId12"/>
    <p:sldId id="436" r:id="rId13"/>
    <p:sldId id="435" r:id="rId14"/>
    <p:sldId id="437" r:id="rId15"/>
    <p:sldId id="439" r:id="rId16"/>
    <p:sldId id="419" r:id="rId17"/>
    <p:sldId id="42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>
      <p:cViewPr>
        <p:scale>
          <a:sx n="114" d="100"/>
          <a:sy n="114" d="100"/>
        </p:scale>
        <p:origin x="158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DataflowJavaSDK-examples" TargetMode="External"/><Relationship Id="rId4" Type="http://schemas.openxmlformats.org/officeDocument/2006/relationships/hyperlink" Target="https://github.com/GoogleCloudPlatform/DataflowJavaSDK/tree/master/examples/src/main/java/com/google/cloud/dataflow/examples/complete" TargetMode="External"/><Relationship Id="rId5" Type="http://schemas.openxmlformats.org/officeDocument/2006/relationships/hyperlink" Target="https://github.com/GoogleCloudPlatform/DataflowJavaSDK/tree/master/examples/src/main/java/com/google/cloud/dataflow/examples/cookbook" TargetMode="External"/><Relationship Id="rId6" Type="http://schemas.openxmlformats.org/officeDocument/2006/relationships/hyperlink" Target="http://research.google.com/pubs/pub4386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dataflow/doc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Jt5J4SMQNko" TargetMode="External"/><Relationship Id="rId3" Type="http://schemas.openxmlformats.org/officeDocument/2006/relationships/hyperlink" Target="https://youtu.be/kjFoB6ZM9I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</a:t>
            </a:r>
            <a:r>
              <a:rPr lang="en-US" sz="3200" b="1" dirty="0"/>
              <a:t>Google Cloud Dataflow Real-time Service for Batch and Stream Processing</a:t>
            </a:r>
            <a:r>
              <a:rPr lang="en-US" sz="3200" dirty="0"/>
              <a:t> 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Hanjiao Qiu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@Hanjiao Qiu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" name="Picture 9" descr="newfig/Screen%20Shot%202016-05-11%20at%201.01.01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548936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newfig/Screen%20Shot%202016-05-11%20at%201.32.39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3505599" cy="379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newfig/Screen%20Shot%202016-05-11%20at%201.29.14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14" y="3962400"/>
            <a:ext cx="4841371" cy="2067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complex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Branching </a:t>
            </a:r>
            <a:r>
              <a:rPr lang="en-US" sz="2400" b="1" dirty="0" smtClean="0"/>
              <a:t>PCollections</a:t>
            </a:r>
            <a:endParaRPr lang="en-US" sz="2400" dirty="0"/>
          </a:p>
          <a:p>
            <a:pPr lvl="1"/>
            <a:r>
              <a:rPr lang="en-US" sz="2000" dirty="0"/>
              <a:t>Multiple transforms process the same </a:t>
            </a:r>
            <a:r>
              <a:rPr lang="en-US" sz="2000" dirty="0" err="1" smtClean="0"/>
              <a:t>PCollection</a:t>
            </a:r>
            <a:endParaRPr lang="en-US" sz="2000" dirty="0"/>
          </a:p>
          <a:p>
            <a:pPr lvl="1"/>
            <a:r>
              <a:rPr lang="en-US" sz="2000" dirty="0"/>
              <a:t>A single transform that uses side </a:t>
            </a:r>
            <a:r>
              <a:rPr lang="en-US" sz="2000" dirty="0" smtClean="0"/>
              <a:t>outputs</a:t>
            </a:r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 descr="figures/Screen%20Shot%202016-05-11%20at%201.36.19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619858" cy="325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figures/Screen%20Shot%202016-05-11%20at%201.36.26%20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80" y="2236077"/>
            <a:ext cx="2692429" cy="3309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Dataflow SDKs use </a:t>
            </a:r>
            <a:r>
              <a:rPr lang="en-US" sz="2400" b="1" dirty="0"/>
              <a:t>Windowing</a:t>
            </a:r>
            <a:r>
              <a:rPr lang="en-US" sz="2400" dirty="0"/>
              <a:t> to subdivide a </a:t>
            </a:r>
            <a:r>
              <a:rPr lang="en-US" sz="2400" b="1" dirty="0" err="1"/>
              <a:t>PCollection</a:t>
            </a:r>
            <a:r>
              <a:rPr lang="en-US" sz="2400" dirty="0"/>
              <a:t> according to the timestamps of its individual elements. Dataflow transforms that aggregate multiple elements, such as </a:t>
            </a:r>
            <a:r>
              <a:rPr lang="en-US" sz="2400" dirty="0" err="1"/>
              <a:t>GroupByKey</a:t>
            </a:r>
            <a:r>
              <a:rPr lang="en-US" sz="2400" dirty="0"/>
              <a:t> and Combine, work implicitly on a per-window. </a:t>
            </a:r>
            <a:endParaRPr lang="en-US" sz="2400" dirty="0" smtClean="0"/>
          </a:p>
          <a:p>
            <a:r>
              <a:rPr lang="en-US" sz="2400" dirty="0"/>
              <a:t>The window types can be:</a:t>
            </a:r>
          </a:p>
          <a:p>
            <a:pPr lvl="1"/>
            <a:r>
              <a:rPr lang="en-US" sz="2000" dirty="0"/>
              <a:t>Fixed Time Windows</a:t>
            </a:r>
          </a:p>
          <a:p>
            <a:pPr lvl="1"/>
            <a:r>
              <a:rPr lang="en-US" sz="2000" dirty="0"/>
              <a:t>Sliding Time Windows</a:t>
            </a:r>
          </a:p>
          <a:p>
            <a:pPr lvl="1"/>
            <a:r>
              <a:rPr lang="en-US" sz="2000" dirty="0"/>
              <a:t>Per-Session Windows</a:t>
            </a:r>
          </a:p>
          <a:p>
            <a:pPr lvl="1"/>
            <a:r>
              <a:rPr lang="en-US" sz="2000" dirty="0"/>
              <a:t>Single Global Window</a:t>
            </a:r>
          </a:p>
          <a:p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 descr="figures/Screen%20Shot%202016-05-11%20at%201.43.54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64" y="4738052"/>
            <a:ext cx="5665271" cy="1618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9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ures/Screen%20Shot%202016-05-10%20at%204.57.13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58" y="990600"/>
            <a:ext cx="3962400" cy="4856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using no-windowing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 descr="figures/Screen%20Shot%202016-05-10%20at%208.37.49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5363113" cy="423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newfig/Screen%20Shot%202016-05-11%20at%202.02.12%20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96" y="1133793"/>
            <a:ext cx="4438489" cy="4700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5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using windowing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 descr="../../../../../Desktop/Screen%20Shot%202016-05-11%20at%203.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5" y="1524000"/>
            <a:ext cx="4007490" cy="251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newfig/Screen%20Shot%202016-05-11%20at%202.54.05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5556"/>
            <a:ext cx="3886200" cy="41446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95400" y="5486400"/>
            <a:ext cx="6949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n-lt"/>
                <a:ea typeface="宋体" charset="-122"/>
              </a:rPr>
              <a:t>P</a:t>
            </a:r>
            <a:r>
              <a:rPr lang="en-US" sz="2400" b="1" dirty="0" err="1" smtClean="0">
                <a:latin typeface="+mn-lt"/>
                <a:ea typeface="宋体" charset="-122"/>
              </a:rPr>
              <a:t>ageid</a:t>
            </a:r>
            <a:r>
              <a:rPr lang="en-US" sz="2400" dirty="0" smtClean="0">
                <a:latin typeface="+mn-lt"/>
                <a:ea typeface="宋体" charset="-122"/>
              </a:rPr>
              <a:t> </a:t>
            </a:r>
            <a:r>
              <a:rPr lang="en-US" sz="2400" dirty="0">
                <a:latin typeface="+mn-lt"/>
                <a:ea typeface="宋体" charset="-122"/>
              </a:rPr>
              <a:t>is processed by both </a:t>
            </a:r>
            <a:r>
              <a:rPr lang="en-US" sz="2400" b="1" dirty="0">
                <a:latin typeface="+mn-lt"/>
                <a:ea typeface="宋体" charset="-122"/>
              </a:rPr>
              <a:t>key</a:t>
            </a:r>
            <a:r>
              <a:rPr lang="en-US" sz="2400" dirty="0">
                <a:latin typeface="+mn-lt"/>
                <a:ea typeface="宋体" charset="-122"/>
              </a:rPr>
              <a:t> and </a:t>
            </a:r>
            <a:r>
              <a:rPr lang="en-US" sz="2400" b="1" dirty="0">
                <a:latin typeface="+mn-lt"/>
                <a:ea typeface="宋体" charset="-122"/>
              </a:rPr>
              <a:t>window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9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Try more </a:t>
            </a:r>
            <a:r>
              <a:rPr lang="en-US" sz="2400" dirty="0"/>
              <a:t>complicated </a:t>
            </a:r>
            <a:r>
              <a:rPr lang="en-US" sz="2400" dirty="0" smtClean="0"/>
              <a:t>models in windowing, triggering, </a:t>
            </a:r>
            <a:r>
              <a:rPr lang="en-US" sz="2400" dirty="0"/>
              <a:t>incremental processing model and so </a:t>
            </a:r>
            <a:r>
              <a:rPr lang="en-US" sz="2400" dirty="0" smtClean="0"/>
              <a:t>on.</a:t>
            </a:r>
          </a:p>
          <a:p>
            <a:pPr lvl="0"/>
            <a:r>
              <a:rPr lang="en-US" sz="2400" dirty="0" smtClean="0"/>
              <a:t>Do some benchmarking or performance </a:t>
            </a:r>
            <a:r>
              <a:rPr lang="en-US" sz="2400" dirty="0"/>
              <a:t>comparison with other data processing models. </a:t>
            </a:r>
            <a:endParaRPr lang="en-US" sz="2400" dirty="0" smtClean="0"/>
          </a:p>
          <a:p>
            <a:pPr lvl="0"/>
            <a:r>
              <a:rPr lang="en-US" sz="2400" dirty="0"/>
              <a:t>Highly recommend reading the official research paper and try using them to solve real world problems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Dataflow documentation:</a:t>
            </a:r>
          </a:p>
          <a:p>
            <a:r>
              <a:rPr lang="en-US" u="sng" dirty="0">
                <a:hlinkClick r:id="rId2"/>
              </a:rPr>
              <a:t>https://cloud.google.com/dataflow/docs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Examples of the Cloud Dataflow SDK for Java:</a:t>
            </a:r>
          </a:p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github.com/GoogleCloudPlatform/DataflowJavaSDK-examples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Complete end-to-end example pipelines that perform complex data processing tasks:</a:t>
            </a:r>
          </a:p>
          <a:p>
            <a:r>
              <a:rPr lang="en-US" u="sng" dirty="0">
                <a:hlinkClick r:id="rId4"/>
              </a:rPr>
              <a:t>https://github.com/GoogleCloudPlatform/DataflowJavaSDK/tree/master/examples/src/main/java/com/google/cloud/dataflow/examples/complete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Simple "cookbook" examples, which show how to define commonly-used data analysis patterns that you would likely incorporate into a larger Dataflow pipeline:</a:t>
            </a:r>
          </a:p>
          <a:p>
            <a:r>
              <a:rPr lang="en-US" u="sng" dirty="0">
                <a:hlinkClick r:id="rId5"/>
              </a:rPr>
              <a:t>https://github.com/GoogleCloudPlatform/DataflowJavaSDK/tree/master/examples/src/main/java/com/google/cloud/dataflow/examples/cookbook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Google Dataflow model research paper:</a:t>
            </a:r>
          </a:p>
          <a:p>
            <a:r>
              <a:rPr lang="en-US" u="sng" dirty="0">
                <a:hlinkClick r:id="rId6"/>
              </a:rPr>
              <a:t>http://</a:t>
            </a:r>
            <a:r>
              <a:rPr lang="en-US" u="sng" dirty="0" smtClean="0">
                <a:hlinkClick r:id="rId6"/>
              </a:rPr>
              <a:t>research.google.com/pubs/pub43864.html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 </a:t>
            </a:r>
            <a:r>
              <a:rPr lang="en-US" u="sng" dirty="0">
                <a:hlinkClick r:id="rId2"/>
              </a:rPr>
              <a:t>https://youtu.be/Jt5J4SMQNko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15 minutes (long</a:t>
            </a:r>
            <a:r>
              <a:rPr lang="en-US" dirty="0" smtClean="0"/>
              <a:t>): </a:t>
            </a:r>
            <a:r>
              <a:rPr lang="en-US" u="sng" dirty="0">
                <a:hlinkClick r:id="rId3"/>
              </a:rPr>
              <a:t>https://youtu.be</a:t>
            </a:r>
            <a:r>
              <a:rPr lang="en-US" u="sng">
                <a:hlinkClick r:id="rId3"/>
              </a:rPr>
              <a:t>/kjFoB6ZM9Iw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Dataflow?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fully-managed cloud service and programming model for batch and streaming big data </a:t>
            </a:r>
            <a:r>
              <a:rPr lang="en-US" sz="2400" dirty="0" smtClean="0"/>
              <a:t>processing.</a:t>
            </a:r>
          </a:p>
          <a:p>
            <a:r>
              <a:rPr lang="en-US" sz="2400" dirty="0" smtClean="0"/>
              <a:t>Can process massive-scale, </a:t>
            </a:r>
            <a:r>
              <a:rPr lang="en-US" sz="2400" dirty="0"/>
              <a:t>unbounded and unordered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Support </a:t>
            </a:r>
            <a:r>
              <a:rPr lang="en-US" sz="2400" dirty="0"/>
              <a:t>the unaligned, event-time-ordered windows modern data consumers </a:t>
            </a:r>
            <a:r>
              <a:rPr lang="en-US" sz="2400" dirty="0" smtClean="0"/>
              <a:t>require.</a:t>
            </a:r>
          </a:p>
          <a:p>
            <a:r>
              <a:rPr lang="en-US" sz="2400" dirty="0" smtClean="0"/>
              <a:t>Key features:</a:t>
            </a:r>
          </a:p>
          <a:p>
            <a:pPr lvl="1"/>
            <a:r>
              <a:rPr lang="en-US" dirty="0"/>
              <a:t>Automated resource management</a:t>
            </a:r>
          </a:p>
          <a:p>
            <a:pPr lvl="1"/>
            <a:r>
              <a:rPr lang="en-US" dirty="0" smtClean="0"/>
              <a:t>Intelligent </a:t>
            </a:r>
            <a:r>
              <a:rPr lang="en-US" dirty="0"/>
              <a:t>work scheduling</a:t>
            </a:r>
          </a:p>
          <a:p>
            <a:pPr lvl="1"/>
            <a:r>
              <a:rPr lang="en-US" dirty="0"/>
              <a:t>Horizontal auto scaling</a:t>
            </a:r>
          </a:p>
          <a:p>
            <a:pPr lvl="1"/>
            <a:r>
              <a:rPr lang="en-US" dirty="0"/>
              <a:t>Unified programming model</a:t>
            </a:r>
          </a:p>
          <a:p>
            <a:pPr lvl="1"/>
            <a:r>
              <a:rPr lang="en-US" dirty="0" smtClean="0"/>
              <a:t>Real-time </a:t>
            </a:r>
            <a:r>
              <a:rPr lang="en-US" dirty="0"/>
              <a:t>monitoring</a:t>
            </a:r>
          </a:p>
          <a:p>
            <a:pPr lvl="1"/>
            <a:r>
              <a:rPr lang="en-US" dirty="0" smtClean="0"/>
              <a:t>Integrated with Google Cloud products</a:t>
            </a:r>
            <a:endParaRPr lang="en-US" dirty="0"/>
          </a:p>
          <a:p>
            <a:pPr lvl="1"/>
            <a:r>
              <a:rPr lang="en-US" dirty="0"/>
              <a:t>Reliable &amp; consistent processing</a:t>
            </a:r>
          </a:p>
          <a:p>
            <a:pPr lvl="1"/>
            <a:endParaRPr lang="en-US" sz="20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@Hanjiao Qiu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Process massive HTTP Archive </a:t>
            </a:r>
            <a:r>
              <a:rPr lang="en-US" sz="2400" dirty="0" smtClean="0"/>
              <a:t>dataset. Analyze </a:t>
            </a:r>
            <a:r>
              <a:rPr lang="en-US" sz="2400" dirty="0"/>
              <a:t>the trends in web technology and measure the website </a:t>
            </a:r>
            <a:r>
              <a:rPr lang="en-US" sz="2400" dirty="0" smtClean="0"/>
              <a:t>performance.</a:t>
            </a:r>
          </a:p>
          <a:p>
            <a:r>
              <a:rPr lang="en-US" sz="2400" dirty="0" smtClean="0"/>
              <a:t>Build linear pipeline</a:t>
            </a:r>
          </a:p>
          <a:p>
            <a:pPr lvl="1"/>
            <a:r>
              <a:rPr lang="en-US" sz="2000" dirty="0" smtClean="0"/>
              <a:t>Search </a:t>
            </a:r>
            <a:r>
              <a:rPr lang="en-US" sz="2000" dirty="0"/>
              <a:t>and sort the popular CDN (Content Delivery Network) </a:t>
            </a:r>
            <a:r>
              <a:rPr lang="en-US" sz="2000" dirty="0" smtClean="0"/>
              <a:t> provider</a:t>
            </a:r>
          </a:p>
          <a:p>
            <a:pPr lvl="1"/>
            <a:r>
              <a:rPr lang="en-US" sz="2000" dirty="0" smtClean="0"/>
              <a:t>Compute </a:t>
            </a:r>
            <a:r>
              <a:rPr lang="en-US" sz="2000" dirty="0"/>
              <a:t>the distribution of requests for different image format. </a:t>
            </a:r>
          </a:p>
          <a:p>
            <a:pPr lvl="1"/>
            <a:r>
              <a:rPr lang="en-US" sz="2000" dirty="0" smtClean="0"/>
              <a:t>Calculate </a:t>
            </a:r>
            <a:r>
              <a:rPr lang="en-US" sz="2000" dirty="0"/>
              <a:t>the average </a:t>
            </a:r>
            <a:r>
              <a:rPr lang="en-US" sz="2000" dirty="0" smtClean="0"/>
              <a:t>response content </a:t>
            </a:r>
            <a:r>
              <a:rPr lang="en-US" sz="2000" dirty="0"/>
              <a:t>length based on content </a:t>
            </a:r>
            <a:r>
              <a:rPr lang="en-US" sz="2000" dirty="0" smtClean="0"/>
              <a:t>type</a:t>
            </a:r>
            <a:endParaRPr lang="en-US" sz="2000" dirty="0"/>
          </a:p>
          <a:p>
            <a:r>
              <a:rPr lang="en-US" sz="2400" dirty="0" smtClean="0"/>
              <a:t>Complex pipeline, use pipeline </a:t>
            </a:r>
            <a:r>
              <a:rPr lang="en-US" sz="2400" dirty="0"/>
              <a:t>derived data as a side </a:t>
            </a:r>
            <a:r>
              <a:rPr lang="en-US" sz="2400" dirty="0" smtClean="0"/>
              <a:t>input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ilter </a:t>
            </a:r>
            <a:r>
              <a:rPr lang="en-US" sz="2000" dirty="0"/>
              <a:t>image object whose size is larger than global mean </a:t>
            </a:r>
            <a:r>
              <a:rPr lang="en-US" sz="2000" dirty="0" smtClean="0"/>
              <a:t>value</a:t>
            </a:r>
            <a:endParaRPr lang="en-US" sz="2000" dirty="0"/>
          </a:p>
          <a:p>
            <a:r>
              <a:rPr lang="en-US" sz="2400" dirty="0" smtClean="0"/>
              <a:t>Apply Dataflow </a:t>
            </a:r>
            <a:r>
              <a:rPr lang="en-US" sz="2400" dirty="0"/>
              <a:t>time-based windowing </a:t>
            </a:r>
            <a:r>
              <a:rPr lang="en-US" sz="2400" dirty="0" smtClean="0"/>
              <a:t>model 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ggregate </a:t>
            </a:r>
            <a:r>
              <a:rPr lang="en-US" sz="2000" dirty="0"/>
              <a:t>total number of requests per </a:t>
            </a:r>
            <a:r>
              <a:rPr lang="en-US" sz="2000" dirty="0" smtClean="0"/>
              <a:t>page during a certain time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figures/Screen%20Shot%202016-05-08%20at%209.04.40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305300" cy="4052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7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Dataflow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 smtClean="0"/>
              <a:t>Pipelines</a:t>
            </a:r>
          </a:p>
          <a:p>
            <a:pPr lvl="1"/>
            <a:r>
              <a:rPr lang="en-US" sz="2000" dirty="0" smtClean="0"/>
              <a:t>A data </a:t>
            </a:r>
            <a:r>
              <a:rPr lang="en-US" sz="2000" dirty="0"/>
              <a:t>processing </a:t>
            </a:r>
            <a:r>
              <a:rPr lang="en-US" sz="2000" dirty="0" smtClean="0"/>
              <a:t>job</a:t>
            </a:r>
          </a:p>
          <a:p>
            <a:pPr lvl="1"/>
            <a:r>
              <a:rPr lang="en-US" sz="2000" dirty="0" smtClean="0"/>
              <a:t>Consist operations like read/write, transform data</a:t>
            </a:r>
            <a:endParaRPr lang="en-US" sz="2000" dirty="0"/>
          </a:p>
          <a:p>
            <a:pPr lvl="0"/>
            <a:r>
              <a:rPr lang="en-US" sz="2400" b="1" dirty="0" smtClean="0"/>
              <a:t>PCollections</a:t>
            </a:r>
          </a:p>
          <a:p>
            <a:pPr lvl="1"/>
            <a:r>
              <a:rPr lang="en-US" sz="2000" dirty="0" smtClean="0"/>
              <a:t>Specialized class in Dataflow SDK, represent multi-element data</a:t>
            </a:r>
          </a:p>
          <a:p>
            <a:pPr lvl="1"/>
            <a:r>
              <a:rPr lang="en-US" sz="2000" dirty="0" smtClean="0"/>
              <a:t>Data in pipeline must be in form of PCollections</a:t>
            </a:r>
          </a:p>
          <a:p>
            <a:pPr lvl="0"/>
            <a:r>
              <a:rPr lang="en-US" sz="2400" b="1" dirty="0" smtClean="0"/>
              <a:t>Transforms</a:t>
            </a:r>
          </a:p>
          <a:p>
            <a:pPr lvl="1"/>
            <a:r>
              <a:rPr lang="en-US" sz="2000" dirty="0" smtClean="0"/>
              <a:t>A step or processing operation to transform data</a:t>
            </a:r>
          </a:p>
          <a:p>
            <a:pPr lvl="0"/>
            <a:r>
              <a:rPr lang="en-US" sz="2400" b="1" dirty="0" smtClean="0"/>
              <a:t>Pipeline I/O</a:t>
            </a:r>
          </a:p>
          <a:p>
            <a:pPr lvl="1"/>
            <a:r>
              <a:rPr lang="en-US" sz="2000" dirty="0" smtClean="0"/>
              <a:t>Read/Write data from external resource (Cloud Storage, BigQuery)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 descr="figures/Screen%20Shot%202016-05-11%20at%201.36.09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4833233"/>
            <a:ext cx="5935345" cy="13131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2971799" y="5934268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Simple linear Dataflow pipeline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Pipeline using Dataflow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Steps to create a pipeline: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the pipeline object.</a:t>
            </a:r>
          </a:p>
          <a:p>
            <a:pPr lvl="1"/>
            <a:r>
              <a:rPr lang="en-US" sz="2000" dirty="0"/>
              <a:t>Read data into the pipeline.</a:t>
            </a:r>
          </a:p>
          <a:p>
            <a:pPr lvl="1"/>
            <a:r>
              <a:rPr lang="en-US" sz="2000" dirty="0"/>
              <a:t>Apply transforms to process pipeline data.</a:t>
            </a:r>
          </a:p>
          <a:p>
            <a:pPr lvl="1"/>
            <a:r>
              <a:rPr lang="en-US" sz="2000" dirty="0"/>
              <a:t>Write / Output the final pipeline data.</a:t>
            </a:r>
          </a:p>
          <a:p>
            <a:pPr lvl="1"/>
            <a:r>
              <a:rPr lang="en-US" sz="2000" dirty="0"/>
              <a:t>Run the pipeline.</a:t>
            </a:r>
          </a:p>
          <a:p>
            <a:r>
              <a:rPr lang="en-US" sz="2400" dirty="0"/>
              <a:t>Search and sort the popular CDN (Content Delivery Network) providers by building linear Dataflow pipeline.</a:t>
            </a:r>
          </a:p>
          <a:p>
            <a:pPr lvl="0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Pipeline using Dataflow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sz="2000" dirty="0"/>
              <a:t>Create a </a:t>
            </a:r>
            <a:r>
              <a:rPr lang="en-US" sz="2000" b="1" dirty="0"/>
              <a:t>Pipeline</a:t>
            </a:r>
            <a:r>
              <a:rPr lang="en-US" sz="2000" dirty="0"/>
              <a:t> object and pass it </a:t>
            </a:r>
            <a:r>
              <a:rPr lang="en-US" sz="2000" b="1" dirty="0"/>
              <a:t>configuration options</a:t>
            </a:r>
            <a:r>
              <a:rPr lang="en-US" sz="2000" dirty="0"/>
              <a:t>. </a:t>
            </a:r>
          </a:p>
          <a:p>
            <a:r>
              <a:rPr lang="en-US" sz="2000" smtClean="0"/>
              <a:t>Construct </a:t>
            </a:r>
            <a:r>
              <a:rPr lang="en-US" sz="2000"/>
              <a:t>and </a:t>
            </a:r>
            <a:r>
              <a:rPr lang="en-US" sz="2000" smtClean="0"/>
              <a:t>run </a:t>
            </a:r>
            <a:r>
              <a:rPr lang="en-US" sz="2000" dirty="0"/>
              <a:t>a </a:t>
            </a:r>
            <a:r>
              <a:rPr lang="en-US" sz="2000" b="1" dirty="0"/>
              <a:t>pipeline</a:t>
            </a:r>
            <a:r>
              <a:rPr lang="en-US" sz="2000" dirty="0"/>
              <a:t> with three </a:t>
            </a:r>
            <a:r>
              <a:rPr lang="en-US" sz="2000" b="1" dirty="0"/>
              <a:t>transforms</a:t>
            </a:r>
            <a:r>
              <a:rPr lang="en-US" sz="2000" dirty="0"/>
              <a:t>: a </a:t>
            </a:r>
            <a:r>
              <a:rPr lang="en-US" sz="2000" b="1" dirty="0"/>
              <a:t>transform</a:t>
            </a:r>
            <a:r>
              <a:rPr lang="en-US" sz="2000" dirty="0"/>
              <a:t> to read in some data, a </a:t>
            </a:r>
            <a:r>
              <a:rPr lang="en-US" sz="2000" b="1" dirty="0"/>
              <a:t>transform</a:t>
            </a:r>
            <a:r>
              <a:rPr lang="en-US" sz="2000" dirty="0"/>
              <a:t> to do some processing, and a </a:t>
            </a:r>
            <a:r>
              <a:rPr lang="en-US" sz="2000" b="1" dirty="0"/>
              <a:t>transform</a:t>
            </a:r>
            <a:r>
              <a:rPr lang="en-US" sz="2000" dirty="0"/>
              <a:t> to write out the results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63776"/>
            <a:ext cx="8722525" cy="39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Pipeline using Dataflow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b="1" dirty="0"/>
              <a:t>transform</a:t>
            </a:r>
            <a:r>
              <a:rPr lang="en-US" sz="2000" dirty="0"/>
              <a:t> takes one or more </a:t>
            </a:r>
            <a:r>
              <a:rPr lang="en-US" sz="2000" b="1" dirty="0"/>
              <a:t>PCollections</a:t>
            </a:r>
            <a:r>
              <a:rPr lang="en-US" sz="2000" dirty="0"/>
              <a:t> as input, changes or otherwise manipulates the elements of that </a:t>
            </a:r>
            <a:r>
              <a:rPr lang="en-US" sz="2000" b="1" dirty="0" err="1"/>
              <a:t>PCollection</a:t>
            </a:r>
            <a:r>
              <a:rPr lang="en-US" sz="2000" dirty="0"/>
              <a:t>, and produces one or more new </a:t>
            </a:r>
            <a:r>
              <a:rPr lang="en-US" sz="2000" b="1" dirty="0"/>
              <a:t>PCollections</a:t>
            </a:r>
            <a:r>
              <a:rPr lang="en-US" sz="2000" dirty="0"/>
              <a:t> as output.</a:t>
            </a:r>
          </a:p>
          <a:p>
            <a:r>
              <a:rPr lang="en-US" sz="2000" b="1" dirty="0" err="1"/>
              <a:t>ParDo</a:t>
            </a:r>
            <a:r>
              <a:rPr lang="en-US" sz="2000" dirty="0"/>
              <a:t> is the </a:t>
            </a:r>
            <a:r>
              <a:rPr lang="en-US" sz="2000" b="1" dirty="0"/>
              <a:t>core parallel </a:t>
            </a:r>
            <a:r>
              <a:rPr lang="en-US" sz="2000" dirty="0"/>
              <a:t>processing operation in the Dataflow </a:t>
            </a:r>
            <a:r>
              <a:rPr lang="en-US" sz="2000" dirty="0" smtClean="0"/>
              <a:t>SDKs. Its processing style is similar </a:t>
            </a:r>
            <a:r>
              <a:rPr lang="en-US" sz="2000" dirty="0"/>
              <a:t>to </a:t>
            </a:r>
            <a:r>
              <a:rPr lang="en-US" sz="2000" dirty="0" smtClean="0"/>
              <a:t>"Mapper/Reducer”.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590800"/>
            <a:ext cx="6247142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Pipeline using Dataflow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sz="2000" dirty="0"/>
              <a:t>The argument that </a:t>
            </a:r>
            <a:r>
              <a:rPr lang="en-US" sz="2000" dirty="0" smtClean="0"/>
              <a:t>provide </a:t>
            </a:r>
            <a:r>
              <a:rPr lang="en-US" sz="2000" dirty="0"/>
              <a:t>to </a:t>
            </a:r>
            <a:r>
              <a:rPr lang="en-US" sz="2000" b="1" dirty="0" err="1"/>
              <a:t>ParDo</a:t>
            </a:r>
            <a:r>
              <a:rPr lang="en-US" sz="2000" b="1" dirty="0"/>
              <a:t> </a:t>
            </a:r>
            <a:r>
              <a:rPr lang="en-US" sz="2000" dirty="0"/>
              <a:t>must be a subclass of a specific type provided by the Dataflow SDK, called </a:t>
            </a:r>
            <a:r>
              <a:rPr lang="en-US" sz="2000" b="1" dirty="0" err="1"/>
              <a:t>DoFn</a:t>
            </a:r>
            <a:r>
              <a:rPr lang="en-US" sz="2000" dirty="0"/>
              <a:t>. A </a:t>
            </a:r>
            <a:r>
              <a:rPr lang="en-US" sz="2000" b="1" dirty="0" err="1"/>
              <a:t>DoFn</a:t>
            </a:r>
            <a:r>
              <a:rPr lang="en-US" sz="2000" dirty="0"/>
              <a:t> processes one element at a time from the input </a:t>
            </a:r>
            <a:r>
              <a:rPr lang="en-US" sz="2000" b="1" dirty="0" err="1" smtClean="0"/>
              <a:t>Pcollection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593254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configuration in Eclipse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@Hanjiao Qiu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" name="Picture 9" descr="figures/Screen%20Shot%202016-05-11%20at%201.33.01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2" y="1447800"/>
            <a:ext cx="7898955" cy="366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igures/Screen%20Shot%202016-05-11%20at%201.33.29%20A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27" y="1367171"/>
            <a:ext cx="4233545" cy="4399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4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9568</TotalTime>
  <Words>721</Words>
  <Application>Microsoft Macintosh PowerPoint</Application>
  <PresentationFormat>On-screen Show (4:3)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Wingdings</vt:lpstr>
      <vt:lpstr>宋体</vt:lpstr>
      <vt:lpstr>Arial</vt:lpstr>
      <vt:lpstr>Office Theme</vt:lpstr>
      <vt:lpstr> Final Project  Google Cloud Dataflow Real-time Service for Batch and Stream Processing   </vt:lpstr>
      <vt:lpstr>What is Cloud Dataflow?</vt:lpstr>
      <vt:lpstr>Problems to solve</vt:lpstr>
      <vt:lpstr>Cloud Dataflow Programming Model</vt:lpstr>
      <vt:lpstr>Create a Pipeline using Dataflow SDK</vt:lpstr>
      <vt:lpstr>Create a Pipeline using Dataflow SDK</vt:lpstr>
      <vt:lpstr>Create a Pipeline using Dataflow SDK</vt:lpstr>
      <vt:lpstr>Create a Pipeline using Dataflow SDK</vt:lpstr>
      <vt:lpstr>Run configuration in Eclipse</vt:lpstr>
      <vt:lpstr>Dataflow Structure</vt:lpstr>
      <vt:lpstr>More complex Pipeline</vt:lpstr>
      <vt:lpstr>Windowing model</vt:lpstr>
      <vt:lpstr>Results using no-windowing model</vt:lpstr>
      <vt:lpstr>Results using windowing model</vt:lpstr>
      <vt:lpstr>Future work</vt:lpstr>
      <vt:lpstr>References</vt:lpstr>
      <vt:lpstr>YouTube 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Qiu, Hanjiao</cp:lastModifiedBy>
  <cp:revision>923</cp:revision>
  <cp:lastPrinted>2012-11-30T20:59:45Z</cp:lastPrinted>
  <dcterms:created xsi:type="dcterms:W3CDTF">2006-08-16T00:00:00Z</dcterms:created>
  <dcterms:modified xsi:type="dcterms:W3CDTF">2016-05-12T01:40:15Z</dcterms:modified>
</cp:coreProperties>
</file>