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6"/>
  </p:notesMasterIdLst>
  <p:sldIdLst>
    <p:sldId id="260" r:id="rId2"/>
    <p:sldId id="261" r:id="rId3"/>
    <p:sldId id="325" r:id="rId4"/>
    <p:sldId id="327" r:id="rId5"/>
    <p:sldId id="330" r:id="rId6"/>
    <p:sldId id="328" r:id="rId7"/>
    <p:sldId id="335" r:id="rId8"/>
    <p:sldId id="332" r:id="rId9"/>
    <p:sldId id="334" r:id="rId10"/>
    <p:sldId id="333" r:id="rId11"/>
    <p:sldId id="337" r:id="rId12"/>
    <p:sldId id="336" r:id="rId13"/>
    <p:sldId id="329" r:id="rId14"/>
    <p:sldId id="331" r:id="rId15"/>
    <p:sldId id="326" r:id="rId16"/>
    <p:sldId id="295" r:id="rId17"/>
    <p:sldId id="296" r:id="rId18"/>
    <p:sldId id="297" r:id="rId19"/>
    <p:sldId id="321" r:id="rId20"/>
    <p:sldId id="322" r:id="rId21"/>
    <p:sldId id="323" r:id="rId22"/>
    <p:sldId id="324" r:id="rId23"/>
    <p:sldId id="279" r:id="rId24"/>
    <p:sldId id="280" r:id="rId25"/>
    <p:sldId id="281" r:id="rId26"/>
    <p:sldId id="283" r:id="rId27"/>
    <p:sldId id="284" r:id="rId28"/>
    <p:sldId id="285" r:id="rId29"/>
    <p:sldId id="286" r:id="rId30"/>
    <p:sldId id="289" r:id="rId31"/>
    <p:sldId id="290" r:id="rId32"/>
    <p:sldId id="291" r:id="rId33"/>
    <p:sldId id="292" r:id="rId34"/>
    <p:sldId id="293" r:id="rId35"/>
    <p:sldId id="294" r:id="rId36"/>
    <p:sldId id="298" r:id="rId37"/>
    <p:sldId id="300" r:id="rId38"/>
    <p:sldId id="301" r:id="rId39"/>
    <p:sldId id="306" r:id="rId40"/>
    <p:sldId id="307" r:id="rId41"/>
    <p:sldId id="308" r:id="rId42"/>
    <p:sldId id="309" r:id="rId43"/>
    <p:sldId id="315" r:id="rId44"/>
    <p:sldId id="316" r:id="rId45"/>
  </p:sldIdLst>
  <p:sldSz cx="9144000" cy="6858000" type="screen4x3"/>
  <p:notesSz cx="7315200" cy="9601200"/>
  <p:defaultTextStyle>
    <a:defPPr>
      <a:defRPr lang="en-US"/>
    </a:defPPr>
    <a:lvl1pPr algn="l" rtl="0" eaLnBrk="0" fontAlgn="base" hangingPunct="0">
      <a:spcBef>
        <a:spcPct val="0"/>
      </a:spcBef>
      <a:spcAft>
        <a:spcPct val="0"/>
      </a:spcAft>
      <a:defRPr sz="2400" u="sng"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u="sng"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u="sng"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u="sng"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u="sng" kern="1200">
        <a:solidFill>
          <a:schemeClr val="tx1"/>
        </a:solidFill>
        <a:latin typeface="Times" pitchFamily="18" charset="0"/>
        <a:ea typeface="+mn-ea"/>
        <a:cs typeface="+mn-cs"/>
      </a:defRPr>
    </a:lvl5pPr>
    <a:lvl6pPr marL="2286000" algn="l" defTabSz="914400" rtl="0" eaLnBrk="1" latinLnBrk="0" hangingPunct="1">
      <a:defRPr sz="2400" u="sng" kern="1200">
        <a:solidFill>
          <a:schemeClr val="tx1"/>
        </a:solidFill>
        <a:latin typeface="Times" pitchFamily="18" charset="0"/>
        <a:ea typeface="+mn-ea"/>
        <a:cs typeface="+mn-cs"/>
      </a:defRPr>
    </a:lvl6pPr>
    <a:lvl7pPr marL="2743200" algn="l" defTabSz="914400" rtl="0" eaLnBrk="1" latinLnBrk="0" hangingPunct="1">
      <a:defRPr sz="2400" u="sng" kern="1200">
        <a:solidFill>
          <a:schemeClr val="tx1"/>
        </a:solidFill>
        <a:latin typeface="Times" pitchFamily="18" charset="0"/>
        <a:ea typeface="+mn-ea"/>
        <a:cs typeface="+mn-cs"/>
      </a:defRPr>
    </a:lvl7pPr>
    <a:lvl8pPr marL="3200400" algn="l" defTabSz="914400" rtl="0" eaLnBrk="1" latinLnBrk="0" hangingPunct="1">
      <a:defRPr sz="2400" u="sng" kern="1200">
        <a:solidFill>
          <a:schemeClr val="tx1"/>
        </a:solidFill>
        <a:latin typeface="Times" pitchFamily="18" charset="0"/>
        <a:ea typeface="+mn-ea"/>
        <a:cs typeface="+mn-cs"/>
      </a:defRPr>
    </a:lvl8pPr>
    <a:lvl9pPr marL="3657600" algn="l" defTabSz="914400" rtl="0" eaLnBrk="1" latinLnBrk="0" hangingPunct="1">
      <a:defRPr sz="2400" u="sng"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3300"/>
    <a:srgbClr val="008000"/>
    <a:srgbClr val="394479"/>
    <a:srgbClr val="A85900"/>
    <a:srgbClr val="B0BAE2"/>
    <a:srgbClr val="4F4F4F"/>
    <a:srgbClr val="607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19" autoAdjust="0"/>
    <p:restoredTop sz="78095" autoAdjust="0"/>
  </p:normalViewPr>
  <p:slideViewPr>
    <p:cSldViewPr>
      <p:cViewPr varScale="1">
        <p:scale>
          <a:sx n="74" d="100"/>
          <a:sy n="74" d="100"/>
        </p:scale>
        <p:origin x="1963"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1530" y="21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defTabSz="965200">
              <a:defRPr sz="1300" u="none"/>
            </a:lvl1pPr>
          </a:lstStyle>
          <a:p>
            <a:pPr>
              <a:defRPr/>
            </a:pPr>
            <a:endParaRPr lang="en-US"/>
          </a:p>
        </p:txBody>
      </p:sp>
      <p:sp>
        <p:nvSpPr>
          <p:cNvPr id="819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algn="r" defTabSz="965200">
              <a:defRPr sz="1300" u="none"/>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defTabSz="965200">
              <a:defRPr sz="1300" u="none"/>
            </a:lvl1pPr>
          </a:lstStyle>
          <a:p>
            <a:pPr>
              <a:defRPr/>
            </a:pPr>
            <a:endParaRPr lang="en-US"/>
          </a:p>
        </p:txBody>
      </p:sp>
      <p:sp>
        <p:nvSpPr>
          <p:cNvPr id="819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algn="r" defTabSz="965200">
              <a:defRPr sz="1300" u="none"/>
            </a:lvl1pPr>
          </a:lstStyle>
          <a:p>
            <a:pPr>
              <a:defRPr/>
            </a:pPr>
            <a:fld id="{F341AF7F-0B4D-40BA-B5E7-5B8D310FA3FE}" type="slidenum">
              <a:rPr lang="en-US"/>
              <a:pPr>
                <a:defRPr/>
              </a:pPr>
              <a:t>‹#›</a:t>
            </a:fld>
            <a:endParaRPr lang="en-US"/>
          </a:p>
        </p:txBody>
      </p:sp>
    </p:spTree>
    <p:extLst>
      <p:ext uri="{BB962C8B-B14F-4D97-AF65-F5344CB8AC3E}">
        <p14:creationId xmlns:p14="http://schemas.microsoft.com/office/powerpoint/2010/main" val="800511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94828D1-2033-4E11-A6A1-1724336939FD}" type="slidenum">
              <a:rPr lang="en-US" smtClean="0"/>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1600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10</a:t>
            </a:fld>
            <a:endParaRPr lang="en-US"/>
          </a:p>
        </p:txBody>
      </p:sp>
    </p:spTree>
    <p:extLst>
      <p:ext uri="{BB962C8B-B14F-4D97-AF65-F5344CB8AC3E}">
        <p14:creationId xmlns:p14="http://schemas.microsoft.com/office/powerpoint/2010/main" val="2179180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11</a:t>
            </a:fld>
            <a:endParaRPr lang="en-US"/>
          </a:p>
        </p:txBody>
      </p:sp>
    </p:spTree>
    <p:extLst>
      <p:ext uri="{BB962C8B-B14F-4D97-AF65-F5344CB8AC3E}">
        <p14:creationId xmlns:p14="http://schemas.microsoft.com/office/powerpoint/2010/main" val="603846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12</a:t>
            </a:fld>
            <a:endParaRPr lang="en-US"/>
          </a:p>
        </p:txBody>
      </p:sp>
    </p:spTree>
    <p:extLst>
      <p:ext uri="{BB962C8B-B14F-4D97-AF65-F5344CB8AC3E}">
        <p14:creationId xmlns:p14="http://schemas.microsoft.com/office/powerpoint/2010/main" val="3851709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13</a:t>
            </a:fld>
            <a:endParaRPr lang="en-US"/>
          </a:p>
        </p:txBody>
      </p:sp>
    </p:spTree>
    <p:extLst>
      <p:ext uri="{BB962C8B-B14F-4D97-AF65-F5344CB8AC3E}">
        <p14:creationId xmlns:p14="http://schemas.microsoft.com/office/powerpoint/2010/main" val="1430316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14</a:t>
            </a:fld>
            <a:endParaRPr lang="en-US"/>
          </a:p>
        </p:txBody>
      </p:sp>
    </p:spTree>
    <p:extLst>
      <p:ext uri="{BB962C8B-B14F-4D97-AF65-F5344CB8AC3E}">
        <p14:creationId xmlns:p14="http://schemas.microsoft.com/office/powerpoint/2010/main" val="3752772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15</a:t>
            </a:fld>
            <a:endParaRPr lang="en-US"/>
          </a:p>
        </p:txBody>
      </p:sp>
    </p:spTree>
    <p:extLst>
      <p:ext uri="{BB962C8B-B14F-4D97-AF65-F5344CB8AC3E}">
        <p14:creationId xmlns:p14="http://schemas.microsoft.com/office/powerpoint/2010/main" val="2167754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E5D8A-8617-492A-87B9-42A0E15E433E}" type="slidenum">
              <a:rPr lang="en-US"/>
              <a:pPr/>
              <a:t>24</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pPr>
              <a:buFontTx/>
              <a:buChar char="•"/>
            </a:pPr>
            <a:r>
              <a:rPr lang="en-US" dirty="0"/>
              <a:t>Robust design (parameter design) was first introduced by Taguchi.  The premise is that parameters, both controlled and uncontrolled, will vary.  </a:t>
            </a:r>
          </a:p>
          <a:p>
            <a:pPr>
              <a:buFontTx/>
              <a:buChar char="•"/>
            </a:pPr>
            <a:r>
              <a:rPr lang="en-US" dirty="0"/>
              <a:t>The objective of this concept of “robust design” is to minimize the effects of this parameter variation on the performance of the design (reduce the sensitivity of a design). </a:t>
            </a:r>
            <a:r>
              <a:rPr lang="en-US" sz="1000" dirty="0">
                <a:solidFill>
                  <a:srgbClr val="800080"/>
                </a:solidFill>
              </a:rPr>
              <a:t> By doing this, </a:t>
            </a:r>
            <a:r>
              <a:rPr lang="en-US" sz="1000" dirty="0"/>
              <a:t>there is little need for the designer to devise corrective measures when the variability exist.</a:t>
            </a:r>
          </a:p>
          <a:p>
            <a:pPr>
              <a:buFontTx/>
              <a:buChar char="•"/>
            </a:pPr>
            <a:r>
              <a:rPr lang="en-US" sz="1000" dirty="0"/>
              <a:t>Variability is defined in terms of tolerances which bracket the variation of fluctuating quantities. (i.e., gives upper and lower limits on the expected deviations of uncertain quantities about their nominal values)</a:t>
            </a:r>
            <a:endParaRPr lang="en-US" dirty="0"/>
          </a:p>
          <a:p>
            <a:pPr>
              <a:buFontTx/>
              <a:buChar char="•"/>
            </a:pPr>
            <a:r>
              <a:rPr lang="en-US" dirty="0"/>
              <a:t>Further, in 1993, Parkinson introduced the terms </a:t>
            </a:r>
            <a:r>
              <a:rPr lang="en-US" b="1" dirty="0"/>
              <a:t>objective</a:t>
            </a:r>
            <a:r>
              <a:rPr lang="en-US" dirty="0"/>
              <a:t> </a:t>
            </a:r>
            <a:r>
              <a:rPr lang="en-US" b="1" dirty="0"/>
              <a:t>robustness</a:t>
            </a:r>
            <a:r>
              <a:rPr lang="en-US" dirty="0"/>
              <a:t> and </a:t>
            </a:r>
            <a:r>
              <a:rPr lang="en-US" b="1" dirty="0"/>
              <a:t>feasibility robustness</a:t>
            </a:r>
            <a:r>
              <a:rPr lang="en-US" dirty="0"/>
              <a:t> to refer to robustness with respect to objective and constraint functions in an optimization problem.</a:t>
            </a:r>
          </a:p>
          <a:p>
            <a:pPr lvl="1">
              <a:buFontTx/>
              <a:buChar char="•"/>
            </a:pPr>
            <a:r>
              <a:rPr lang="en-US" b="1" dirty="0"/>
              <a:t>Objective robustness</a:t>
            </a:r>
            <a:r>
              <a:rPr lang="en-US" dirty="0"/>
              <a:t> (can be single/multi-objectives) focuses on that objective function(s) is minimum and remains within an acceptable bound when design variables vary.  In this case, sensitivity measure is based on “</a:t>
            </a:r>
            <a:r>
              <a:rPr lang="en-US" b="1" dirty="0"/>
              <a:t>Two-sided</a:t>
            </a:r>
            <a:r>
              <a:rPr lang="en-US" dirty="0"/>
              <a:t>” sensitivity region.</a:t>
            </a:r>
          </a:p>
          <a:p>
            <a:pPr lvl="1">
              <a:buFontTx/>
              <a:buChar char="•"/>
            </a:pPr>
            <a:r>
              <a:rPr lang="en-US" b="1" dirty="0"/>
              <a:t>Feasibility robustness</a:t>
            </a:r>
            <a:r>
              <a:rPr lang="en-US" dirty="0"/>
              <a:t> can be achieved when inequality constraint values are always feasible regardless of variations of design parameter.  “</a:t>
            </a:r>
            <a:r>
              <a:rPr lang="en-US" b="1" dirty="0"/>
              <a:t>One-sided</a:t>
            </a:r>
            <a:r>
              <a:rPr lang="en-US" dirty="0"/>
              <a:t>” sensitivity region is considered for the feasibility robustness.  In other words, limiting the constraint deviation along one direction will be the only interest.</a:t>
            </a:r>
          </a:p>
          <a:p>
            <a:pPr lvl="2">
              <a:buFontTx/>
              <a:buChar char="•"/>
            </a:pPr>
            <a:r>
              <a:rPr lang="en-US" dirty="0"/>
              <a:t>One thing to note is that </a:t>
            </a:r>
            <a:r>
              <a:rPr lang="en-US" sz="1900" dirty="0">
                <a:solidFill>
                  <a:srgbClr val="800080"/>
                </a:solidFill>
              </a:rPr>
              <a:t>feasibility robust optimization is </a:t>
            </a:r>
            <a:r>
              <a:rPr lang="en-US" sz="1900" b="1" dirty="0">
                <a:solidFill>
                  <a:srgbClr val="800080"/>
                </a:solidFill>
              </a:rPr>
              <a:t>concerned only within inequality constraints</a:t>
            </a:r>
            <a:r>
              <a:rPr lang="en-US" sz="1900" dirty="0">
                <a:solidFill>
                  <a:srgbClr val="800080"/>
                </a:solidFill>
              </a:rPr>
              <a:t>.  This is because, </a:t>
            </a:r>
            <a:r>
              <a:rPr lang="en-US" sz="1500" dirty="0"/>
              <a:t>it is so difficult to guarantee the equality constraints will always be satisfied under the variations of parameters (delta P).</a:t>
            </a:r>
          </a:p>
          <a:p>
            <a:pPr lvl="2">
              <a:buFontTx/>
              <a:buChar char="•"/>
            </a:pPr>
            <a:endParaRPr lang="en-US" dirty="0"/>
          </a:p>
          <a:p>
            <a:r>
              <a:rPr lang="en-US" dirty="0"/>
              <a:t>Just for additional information:</a:t>
            </a:r>
          </a:p>
          <a:p>
            <a:r>
              <a:rPr lang="en-US" dirty="0"/>
              <a:t>Taguchi’s methodology was depending on direct experiment.  Further his concept was implemented using nonlinear programming.</a:t>
            </a:r>
            <a:endParaRPr lang="en-US" b="1" dirty="0"/>
          </a:p>
        </p:txBody>
      </p:sp>
    </p:spTree>
    <p:extLst>
      <p:ext uri="{BB962C8B-B14F-4D97-AF65-F5344CB8AC3E}">
        <p14:creationId xmlns:p14="http://schemas.microsoft.com/office/powerpoint/2010/main" val="3530295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725694-CC4B-4741-853D-FC605D2C4BEB}" type="slidenum">
              <a:rPr lang="en-US"/>
              <a:pPr/>
              <a:t>25</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en-US"/>
              <a:t>This slide illustrates the difference between feasibility and objective robustness.  </a:t>
            </a:r>
          </a:p>
          <a:p>
            <a:endParaRPr lang="en-US"/>
          </a:p>
          <a:p>
            <a:r>
              <a:rPr lang="en-US"/>
              <a:t>In the first figure (feasibility), a new optimum is found.  By using this optimum, slight changes in the values of the constraint function will not result in an infeasible solution.</a:t>
            </a:r>
          </a:p>
          <a:p>
            <a:endParaRPr lang="en-US"/>
          </a:p>
          <a:p>
            <a:r>
              <a:rPr lang="en-US"/>
              <a:t>The second figure illustrates objective robustness.  While the traditional optimum is the true minimum, slight variation in x and p will result in a much worse design.  By using the robust optimum, a slight variation in x and p will only result in a slight variation in f.</a:t>
            </a:r>
          </a:p>
        </p:txBody>
      </p:sp>
    </p:spTree>
    <p:extLst>
      <p:ext uri="{BB962C8B-B14F-4D97-AF65-F5344CB8AC3E}">
        <p14:creationId xmlns:p14="http://schemas.microsoft.com/office/powerpoint/2010/main" val="1983569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3DD733-C4AF-4A14-9F7B-A45FC3A2E068}" type="slidenum">
              <a:rPr lang="en-US"/>
              <a:pPr/>
              <a:t>26</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pPr>
              <a:buFontTx/>
              <a:buChar char="•"/>
            </a:pPr>
            <a:r>
              <a:rPr lang="en-US" dirty="0"/>
              <a:t>Traditional design optimization assumes that parameters and variables are </a:t>
            </a:r>
            <a:r>
              <a:rPr lang="en-US" b="1" dirty="0"/>
              <a:t>discrete numbers</a:t>
            </a:r>
            <a:r>
              <a:rPr lang="en-US" dirty="0"/>
              <a:t> and remain at those numbers.  Traditional design optimization only finds the optimal solution without addressing the possibility of variation in the design parameters.</a:t>
            </a:r>
          </a:p>
          <a:p>
            <a:pPr>
              <a:buFontTx/>
              <a:buChar char="•"/>
            </a:pPr>
            <a:r>
              <a:rPr lang="en-US" dirty="0"/>
              <a:t>Variations in design parameters:</a:t>
            </a:r>
          </a:p>
          <a:p>
            <a:pPr lvl="1">
              <a:buFontTx/>
              <a:buChar char="•"/>
            </a:pPr>
            <a:r>
              <a:rPr lang="en-US" dirty="0"/>
              <a:t>There always exist uncertainties in any engineering systems due to variations in design conditions, e.g., loading, material properties, physical dimensions of parts, and operating conditions.</a:t>
            </a:r>
          </a:p>
          <a:p>
            <a:pPr lvl="1">
              <a:buFontTx/>
              <a:buChar char="•"/>
            </a:pPr>
            <a:r>
              <a:rPr lang="en-US" dirty="0"/>
              <a:t>It can lead to violations of constraints.  In addition, </a:t>
            </a:r>
            <a:r>
              <a:rPr lang="en-US" sz="1000" dirty="0"/>
              <a:t>typically, an optimum solution to an engineering optimization problem is </a:t>
            </a:r>
            <a:r>
              <a:rPr lang="en-US" sz="1000" b="1" dirty="0"/>
              <a:t>a boundary optimum</a:t>
            </a:r>
            <a:r>
              <a:rPr lang="en-US" sz="1000" dirty="0"/>
              <a:t> (namely at the optimum, </a:t>
            </a:r>
            <a:r>
              <a:rPr lang="en-US" sz="1000" dirty="0">
                <a:solidFill>
                  <a:srgbClr val="800080"/>
                </a:solidFill>
              </a:rPr>
              <a:t>at least one of the constraints is active)</a:t>
            </a:r>
            <a:r>
              <a:rPr lang="en-US" sz="1000" dirty="0"/>
              <a:t>  So, even a slight change in parameter can result in an infeasible solution</a:t>
            </a:r>
            <a:r>
              <a:rPr lang="en-US" dirty="0"/>
              <a:t>.</a:t>
            </a:r>
            <a:endParaRPr lang="en-US" sz="1000" dirty="0"/>
          </a:p>
          <a:p>
            <a:pPr lvl="1">
              <a:buFontTx/>
              <a:buChar char="•"/>
            </a:pPr>
            <a:r>
              <a:rPr lang="en-US" sz="1000" dirty="0"/>
              <a:t>Variables can also vary, as controlled parameters also have a range of tolerances.</a:t>
            </a:r>
            <a:endParaRPr lang="en-US" dirty="0"/>
          </a:p>
          <a:p>
            <a:pPr>
              <a:buFontTx/>
              <a:buChar char="•"/>
            </a:pPr>
            <a:r>
              <a:rPr lang="en-US" dirty="0"/>
              <a:t>It is very costly to control tolerances and external parameters.  Parameter variations may re-appear in the future again. It is much more effective to design for robustness, so that the outcome will be minimally effected by the parameter variation. </a:t>
            </a:r>
          </a:p>
          <a:p>
            <a:r>
              <a:rPr lang="en-US" dirty="0"/>
              <a:t>Thus, ‘safety factor’ was introduced. However,</a:t>
            </a:r>
          </a:p>
          <a:p>
            <a:pPr>
              <a:buFontTx/>
              <a:buChar char="•"/>
            </a:pPr>
            <a:r>
              <a:rPr lang="en-US" dirty="0"/>
              <a:t>Merely using a “safety factor” can result in a violation of another constraint, or a design that is nowhere near optimal.</a:t>
            </a:r>
          </a:p>
        </p:txBody>
      </p:sp>
    </p:spTree>
    <p:extLst>
      <p:ext uri="{BB962C8B-B14F-4D97-AF65-F5344CB8AC3E}">
        <p14:creationId xmlns:p14="http://schemas.microsoft.com/office/powerpoint/2010/main" val="410704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E235D-89E8-4593-B404-1026641A0F47}" type="slidenum">
              <a:rPr lang="en-US"/>
              <a:pPr/>
              <a:t>27</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pPr lvl="1"/>
            <a:r>
              <a:rPr lang="en-US" dirty="0"/>
              <a:t>The method to obtain a feasibly robust solution is called “feasibility robust optimization” method.  Selection of constraint model, which can accurately evaluating the levels of constraint satisfaction in a computationally efficient manner, is critical. </a:t>
            </a:r>
          </a:p>
          <a:p>
            <a:pPr>
              <a:buFontTx/>
              <a:buChar char="•"/>
            </a:pPr>
            <a:r>
              <a:rPr lang="en-US" dirty="0"/>
              <a:t>Major methods for solving the feasibility robustness optimization problem can be classified into two categories; </a:t>
            </a:r>
            <a:r>
              <a:rPr lang="en-US" b="1" dirty="0"/>
              <a:t>(Probabilistic)</a:t>
            </a:r>
            <a:r>
              <a:rPr lang="en-US" dirty="0"/>
              <a:t> methods which require probability and statistical analyses and the other one </a:t>
            </a:r>
            <a:r>
              <a:rPr lang="en-US" b="1" dirty="0"/>
              <a:t>(Deterministic)</a:t>
            </a:r>
            <a:r>
              <a:rPr lang="en-US" dirty="0"/>
              <a:t> methods, which don’t require probability analysis.</a:t>
            </a:r>
          </a:p>
          <a:p>
            <a:pPr>
              <a:buFontTx/>
              <a:buChar char="•"/>
            </a:pPr>
            <a:r>
              <a:rPr lang="en-US" dirty="0"/>
              <a:t>Non-probabilistic methods include methods that are stochastic and experimental, as well as methods that design for the worst-case scenario.  </a:t>
            </a:r>
          </a:p>
          <a:p>
            <a:pPr lvl="1">
              <a:buFontTx/>
              <a:buChar char="•"/>
            </a:pPr>
            <a:r>
              <a:rPr lang="en-US" dirty="0"/>
              <a:t>Major methods include: Corner Space Evaluation, Worst-case Analysis, and Variation Patterns Formulation.  As an example, worst case analysis will be discussed in the following slides. A Simplified approach may </a:t>
            </a:r>
            <a:r>
              <a:rPr lang="en-US" dirty="0" err="1"/>
              <a:t>may</a:t>
            </a:r>
            <a:r>
              <a:rPr lang="en-US" dirty="0"/>
              <a:t> lead to either over-conservative or infeasible design solutions.</a:t>
            </a:r>
          </a:p>
          <a:p>
            <a:pPr>
              <a:buFontTx/>
              <a:buChar char="•"/>
            </a:pPr>
            <a:r>
              <a:rPr lang="en-US" dirty="0"/>
              <a:t>Probabilistic methods assign probability distributions to variables and compute the probability of constraint satisfactions.  Confidence intervals can be assigned to designs and probabilities of constraint satisfaction determined.</a:t>
            </a:r>
          </a:p>
          <a:p>
            <a:pPr lvl="1">
              <a:buFontTx/>
              <a:buChar char="•"/>
            </a:pPr>
            <a:r>
              <a:rPr lang="en-US" sz="2100" dirty="0">
                <a:solidFill>
                  <a:srgbClr val="800080"/>
                </a:solidFill>
              </a:rPr>
              <a:t>Typically, evaluation of the feasibility robustness is a computationally intensive process (complicated and time-consuming process).</a:t>
            </a:r>
            <a:endParaRPr lang="en-US" dirty="0"/>
          </a:p>
          <a:p>
            <a:pPr lvl="1">
              <a:buFontTx/>
              <a:buChar char="•"/>
            </a:pPr>
            <a:r>
              <a:rPr lang="en-US" dirty="0"/>
              <a:t>Major methods include: Moment matching Method, Probabilistic Feasibility Analysis, Most Probable point.  For instance, MPP approach can also support quality engineering practice, such as six sigma, which has been widely used.</a:t>
            </a:r>
          </a:p>
        </p:txBody>
      </p:sp>
    </p:spTree>
    <p:extLst>
      <p:ext uri="{BB962C8B-B14F-4D97-AF65-F5344CB8AC3E}">
        <p14:creationId xmlns:p14="http://schemas.microsoft.com/office/powerpoint/2010/main" val="166922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Optimization problems are a common feature of many different branches of science</a:t>
            </a:r>
          </a:p>
          <a:p>
            <a:r>
              <a:rPr lang="en-US" dirty="0"/>
              <a:t>However, oftentimes we find ourselves having to optimize across multiple domains at once, for example:</a:t>
            </a:r>
          </a:p>
          <a:p>
            <a:r>
              <a:rPr lang="en-US" dirty="0"/>
              <a:t>Structure Design often involves optimizing for everything from mechanical properties of building materials and environmental impact to the economics of the project</a:t>
            </a:r>
          </a:p>
          <a:p>
            <a:r>
              <a:rPr lang="en-US" dirty="0"/>
              <a:t>Many robotics problems require multiple systems interacting to solve problems while trying to optimize for things like speed, power consumption and accuracy</a:t>
            </a:r>
          </a:p>
          <a:p>
            <a:endParaRPr lang="en-US" dirty="0"/>
          </a:p>
          <a:p>
            <a:r>
              <a:rPr lang="en-US" dirty="0"/>
              <a:t>BUT – how do we handle solving these disparate problems separately? In many cases we end up with multiple distinct sets of equations, all with unique constraints, which only share some of their variables. The naïve approach is to try and extend methods we’ve used before for simpler problems, however this becomes incredibly difficult as the number of variables and constraints increases. In practice this means we need to approach these problems carefully, breaking them down in ways that make the optimization easier – this is where multidisciplinary optimization comes in!</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2</a:t>
            </a:fld>
            <a:endParaRPr lang="en-US"/>
          </a:p>
        </p:txBody>
      </p:sp>
    </p:spTree>
    <p:extLst>
      <p:ext uri="{BB962C8B-B14F-4D97-AF65-F5344CB8AC3E}">
        <p14:creationId xmlns:p14="http://schemas.microsoft.com/office/powerpoint/2010/main" val="3549161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BA9134-1C96-45EE-BF3D-89A95D02B609}" type="slidenum">
              <a:rPr lang="en-US"/>
              <a:pPr/>
              <a:t>28</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pPr>
              <a:buFontTx/>
              <a:buChar char="•"/>
            </a:pPr>
            <a:r>
              <a:rPr lang="en-US"/>
              <a:t>This approach is applicable to general robust design problems including those in which the distribution of random variables are not given.  Thus, it is a simple method to use. This methods was introduced by Parkinson.</a:t>
            </a:r>
          </a:p>
          <a:p>
            <a:pPr>
              <a:buFontTx/>
              <a:buChar char="•"/>
            </a:pPr>
            <a:r>
              <a:rPr lang="en-US"/>
              <a:t>The designer specifies or is given a tolerance band, which represents the maximum fluctuation from the nominal value that will ever be encountered.</a:t>
            </a:r>
          </a:p>
          <a:p>
            <a:endParaRPr lang="en-US" b="1"/>
          </a:p>
        </p:txBody>
      </p:sp>
    </p:spTree>
    <p:extLst>
      <p:ext uri="{BB962C8B-B14F-4D97-AF65-F5344CB8AC3E}">
        <p14:creationId xmlns:p14="http://schemas.microsoft.com/office/powerpoint/2010/main" val="279826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EB6B8B-3FB7-4518-B07B-397D9948A9C4}" type="slidenum">
              <a:rPr lang="en-US"/>
              <a:pPr/>
              <a:t>29</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t>This method attempts to compute the worst possible fluctuation in the constraint.</a:t>
            </a:r>
          </a:p>
          <a:p>
            <a:r>
              <a:rPr lang="en-US"/>
              <a:t>First, a linear approximation of the constraint function is made by using a Taylor’s series expansion in order to calculate the worst-case change in g.  </a:t>
            </a:r>
          </a:p>
          <a:p>
            <a:r>
              <a:rPr lang="en-US"/>
              <a:t>Then, a worst-case fluctuation in the parameters and variables is determined by the engineer based on the circumstances of the problem, and these numbers are used to compute the possible change in the constraint function (delta g).</a:t>
            </a:r>
          </a:p>
          <a:p>
            <a:r>
              <a:rPr lang="en-US"/>
              <a:t>The possible variation in g (delta g) is subtracted from g to get a </a:t>
            </a:r>
            <a:r>
              <a:rPr lang="en-US" b="1"/>
              <a:t>new constraint function.</a:t>
            </a:r>
          </a:p>
          <a:p>
            <a:r>
              <a:rPr lang="en-US"/>
              <a:t>This function is the worst-case value of g.</a:t>
            </a:r>
          </a:p>
          <a:p>
            <a:r>
              <a:rPr lang="en-US"/>
              <a:t>This new g is used in the optimization problem.</a:t>
            </a:r>
          </a:p>
          <a:p>
            <a:pPr>
              <a:buFontTx/>
              <a:buChar char="•"/>
            </a:pPr>
            <a:r>
              <a:rPr lang="en-US"/>
              <a:t>Estimation using Taylor series is not as accurate as identifying the extreme conditions, such as minimum and maximum of the performance within the given intervals of variations.</a:t>
            </a:r>
          </a:p>
          <a:p>
            <a:pPr>
              <a:buFontTx/>
              <a:buChar char="•"/>
            </a:pPr>
            <a:r>
              <a:rPr lang="en-US"/>
              <a:t>The number of constraint function evaluations would be m+n+1</a:t>
            </a:r>
          </a:p>
          <a:p>
            <a:pPr>
              <a:buFontTx/>
              <a:buChar char="•"/>
            </a:pPr>
            <a:r>
              <a:rPr lang="en-US"/>
              <a:t>Since the Taylor series approximation is used, delta x, delta p must be small in order for the Taylor series to be valid.</a:t>
            </a:r>
          </a:p>
        </p:txBody>
      </p:sp>
    </p:spTree>
    <p:extLst>
      <p:ext uri="{BB962C8B-B14F-4D97-AF65-F5344CB8AC3E}">
        <p14:creationId xmlns:p14="http://schemas.microsoft.com/office/powerpoint/2010/main" val="407958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5D7F1-E989-4C34-8DB7-195F30151EF8}" type="slidenum">
              <a:rPr lang="en-US"/>
              <a:pPr/>
              <a:t>30</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pPr>
              <a:buFontTx/>
              <a:buChar char="•"/>
            </a:pPr>
            <a:r>
              <a:rPr lang="en-US"/>
              <a:t>This simplistic approach is widely used in order to reduce the computational burden associated with the probabilistic feasibility evaluation.</a:t>
            </a:r>
          </a:p>
          <a:p>
            <a:pPr>
              <a:buFontTx/>
              <a:buChar char="•"/>
            </a:pPr>
            <a:r>
              <a:rPr lang="en-US"/>
              <a:t>The designer decides what probability of constraint satisfaction he/she desires to achieve.</a:t>
            </a:r>
          </a:p>
          <a:p>
            <a:pPr>
              <a:buFontTx/>
              <a:buChar char="•"/>
            </a:pPr>
            <a:r>
              <a:rPr lang="en-US"/>
              <a:t>K is determined by inverting the Gaussian (normal) distribution function.  As you all remember from your statistics course: 1 sigma gives 68% confidence, 2 sigma, 98% confidence, etc.</a:t>
            </a:r>
          </a:p>
          <a:p>
            <a:pPr>
              <a:buFontTx/>
              <a:buChar char="•"/>
            </a:pPr>
            <a:r>
              <a:rPr lang="en-US"/>
              <a:t>Mean and standard deviation of the constraint function can be computed in a variety of ways, including Taylor’s series expansion (simplistic approach)</a:t>
            </a:r>
          </a:p>
          <a:p>
            <a:pPr>
              <a:buFontTx/>
              <a:buChar char="•"/>
            </a:pPr>
            <a:r>
              <a:rPr lang="en-US"/>
              <a:t>The accuracy of the result if sensitive to the mathematical structure of the constraint, due to the differences which exist in the first order Taylor expansion.</a:t>
            </a:r>
          </a:p>
        </p:txBody>
      </p:sp>
    </p:spTree>
    <p:extLst>
      <p:ext uri="{BB962C8B-B14F-4D97-AF65-F5344CB8AC3E}">
        <p14:creationId xmlns:p14="http://schemas.microsoft.com/office/powerpoint/2010/main" val="1905347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7F560D-9A47-4839-82BB-56D32B3ED821}" type="slidenum">
              <a:rPr lang="en-US"/>
              <a:pPr/>
              <a:t>31</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t>Methods that use probability are more accurate because the probability of constraint satisfaction is directly addressed.</a:t>
            </a:r>
          </a:p>
          <a:p>
            <a:r>
              <a:rPr lang="en-US"/>
              <a:t>The feasible domain can be restricted or relaxed depending on the probability of constraint satisfaction that the designer needs.</a:t>
            </a:r>
          </a:p>
          <a:p>
            <a:r>
              <a:rPr lang="en-US"/>
              <a:t>For example, if it is a life or death matter, the designer can design for a high probability.  If it is something where a failure is not that big of a deal, then the designer can choose a lower probability and get a more optimal solution (provided the optimal is a boundary optimal).</a:t>
            </a:r>
          </a:p>
          <a:p>
            <a:endParaRPr lang="en-US"/>
          </a:p>
          <a:p>
            <a:r>
              <a:rPr lang="en-US"/>
              <a:t>The disadvantage is the complexity.  Because the probability distributions have to be assigned to the variables, the problem becomes complicated.</a:t>
            </a:r>
          </a:p>
          <a:p>
            <a:endParaRPr lang="en-US"/>
          </a:p>
          <a:p>
            <a:endParaRPr lang="en-US"/>
          </a:p>
        </p:txBody>
      </p:sp>
    </p:spTree>
    <p:extLst>
      <p:ext uri="{BB962C8B-B14F-4D97-AF65-F5344CB8AC3E}">
        <p14:creationId xmlns:p14="http://schemas.microsoft.com/office/powerpoint/2010/main" val="3269417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4A9B46-4232-45D7-A2B5-9F21A6A79C23}" type="slidenum">
              <a:rPr lang="en-US"/>
              <a:pPr/>
              <a:t>32</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t>In summary, we have shown that often, in engineering optimization, the optimal lies at a constraint boundary.</a:t>
            </a:r>
          </a:p>
          <a:p>
            <a:r>
              <a:rPr lang="en-US"/>
              <a:t>When parameters vary due to natural circumstances, the design point can become infeasible.</a:t>
            </a:r>
          </a:p>
          <a:p>
            <a:r>
              <a:rPr lang="en-US"/>
              <a:t>To adjust for this, feasibility robustness optimization must be employed.</a:t>
            </a:r>
          </a:p>
          <a:p>
            <a:r>
              <a:rPr lang="en-US"/>
              <a:t>Feasibility robustness optimization seeks a design point that will remain feasible even if design parameters vary slightly due to natural variations.</a:t>
            </a:r>
          </a:p>
          <a:p>
            <a:r>
              <a:rPr lang="en-US"/>
              <a:t>There are two classes of feasibility robustness optimization methods:  probability-based and not probability-based.  Examples from each were given.</a:t>
            </a:r>
          </a:p>
          <a:p>
            <a:endParaRPr lang="en-US"/>
          </a:p>
        </p:txBody>
      </p:sp>
    </p:spTree>
    <p:extLst>
      <p:ext uri="{BB962C8B-B14F-4D97-AF65-F5344CB8AC3E}">
        <p14:creationId xmlns:p14="http://schemas.microsoft.com/office/powerpoint/2010/main" val="565393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947890-A196-437C-84E4-94C6E21BD2B3}" type="slidenum">
              <a:rPr lang="en-US"/>
              <a:pPr/>
              <a:t>35</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a:buFontTx/>
              <a:buChar char="•"/>
            </a:pPr>
            <a:r>
              <a:rPr lang="en-US"/>
              <a:t>Unlike objective robustness, feasibility robustness of a design with respect to constraints is ‘one-sided’.  </a:t>
            </a:r>
          </a:p>
          <a:p>
            <a:pPr>
              <a:buFontTx/>
              <a:buChar char="•"/>
            </a:pPr>
            <a:r>
              <a:rPr lang="en-US"/>
              <a:t>This implies that we are interested in limiting the constraint deviation along one direction only, either increase or decrease.  </a:t>
            </a:r>
          </a:p>
          <a:p>
            <a:pPr>
              <a:buFontTx/>
              <a:buChar char="•"/>
            </a:pPr>
            <a:r>
              <a:rPr lang="en-US"/>
              <a:t>(for instance, in case of g(x,p)&lt;0, only focus would be an increase in the constraints)</a:t>
            </a:r>
          </a:p>
          <a:p>
            <a:pPr>
              <a:buFontTx/>
              <a:buChar char="•"/>
            </a:pPr>
            <a:r>
              <a:rPr lang="en-US"/>
              <a:t>Unlike the objective delta f limit, the delta g limit is not determine by the designer. Rather it is determined by the position of the design relative to the constraints boundary.</a:t>
            </a:r>
          </a:p>
        </p:txBody>
      </p:sp>
    </p:spTree>
    <p:extLst>
      <p:ext uri="{BB962C8B-B14F-4D97-AF65-F5344CB8AC3E}">
        <p14:creationId xmlns:p14="http://schemas.microsoft.com/office/powerpoint/2010/main" val="2438527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altLang="zh-CN" dirty="0"/>
          </a:p>
        </p:txBody>
      </p:sp>
      <p:sp>
        <p:nvSpPr>
          <p:cNvPr id="22532" name="Slide Number Placeholder 3"/>
          <p:cNvSpPr>
            <a:spLocks noGrp="1"/>
          </p:cNvSpPr>
          <p:nvPr>
            <p:ph type="sldNum" sz="quarter" idx="5"/>
          </p:nvPr>
        </p:nvSpPr>
        <p:spPr>
          <a:noFill/>
        </p:spPr>
        <p:txBody>
          <a:bodyPr/>
          <a:lstStyle/>
          <a:p>
            <a:fld id="{99BAC56F-623A-41DB-8257-2520294E6DA2}" type="slidenum">
              <a:rPr lang="en-US" altLang="zh-CN"/>
              <a:pPr/>
              <a:t>36</a:t>
            </a:fld>
            <a:endParaRPr lang="en-US" altLang="zh-CN"/>
          </a:p>
        </p:txBody>
      </p:sp>
    </p:spTree>
    <p:extLst>
      <p:ext uri="{BB962C8B-B14F-4D97-AF65-F5344CB8AC3E}">
        <p14:creationId xmlns:p14="http://schemas.microsoft.com/office/powerpoint/2010/main" val="1070515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altLang="zh-CN"/>
              <a:t>Reasons for decomposition based design:</a:t>
            </a:r>
          </a:p>
          <a:p>
            <a:pPr eaLnBrk="1" hangingPunct="1"/>
            <a:r>
              <a:rPr lang="en-US" altLang="zh-CN"/>
              <a:t>1, sometimes the computation process involves a number of engineering software, which makes the overall problem difficult to solve. Decomposing the original complex problem into several easier to solve subproblems is a good solution to such a situation.</a:t>
            </a:r>
          </a:p>
          <a:p>
            <a:pPr eaLnBrk="1" hangingPunct="1"/>
            <a:r>
              <a:rPr lang="en-US" altLang="zh-CN"/>
              <a:t>2, some design tasks are collaborative in nature. Design engineers are divided into groups to accomplish the design of subsystems. An approach is needed to take care of this task so that the engineers effectively interact with each other and the optimum for the entire system can be achieved.</a:t>
            </a:r>
            <a:endParaRPr lang="zh-CN" altLang="zh-CN"/>
          </a:p>
        </p:txBody>
      </p:sp>
      <p:sp>
        <p:nvSpPr>
          <p:cNvPr id="24580" name="Slide Number Placeholder 3"/>
          <p:cNvSpPr>
            <a:spLocks noGrp="1"/>
          </p:cNvSpPr>
          <p:nvPr>
            <p:ph type="sldNum" sz="quarter" idx="5"/>
          </p:nvPr>
        </p:nvSpPr>
        <p:spPr>
          <a:noFill/>
        </p:spPr>
        <p:txBody>
          <a:bodyPr/>
          <a:lstStyle/>
          <a:p>
            <a:fld id="{D353E6C6-01F7-4280-9168-D61541EDEB76}" type="slidenum">
              <a:rPr lang="en-US" altLang="zh-CN"/>
              <a:pPr/>
              <a:t>37</a:t>
            </a:fld>
            <a:endParaRPr lang="en-US" altLang="zh-CN"/>
          </a:p>
        </p:txBody>
      </p:sp>
    </p:spTree>
    <p:extLst>
      <p:ext uri="{BB962C8B-B14F-4D97-AF65-F5344CB8AC3E}">
        <p14:creationId xmlns:p14="http://schemas.microsoft.com/office/powerpoint/2010/main" val="70996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r>
              <a:rPr lang="en-US" altLang="zh-CN"/>
              <a:t>A system is modeled as a group of design variables and analytical functions. When we mention “system”, usually we mean the system of variables and functions.</a:t>
            </a:r>
            <a:endParaRPr lang="zh-CN" altLang="zh-CN"/>
          </a:p>
        </p:txBody>
      </p:sp>
      <p:sp>
        <p:nvSpPr>
          <p:cNvPr id="25604" name="Slide Number Placeholder 3"/>
          <p:cNvSpPr>
            <a:spLocks noGrp="1"/>
          </p:cNvSpPr>
          <p:nvPr>
            <p:ph type="sldNum" sz="quarter" idx="5"/>
          </p:nvPr>
        </p:nvSpPr>
        <p:spPr>
          <a:noFill/>
        </p:spPr>
        <p:txBody>
          <a:bodyPr/>
          <a:lstStyle/>
          <a:p>
            <a:fld id="{4AC09E18-9C31-463E-9E19-32B5B3D90BBA}" type="slidenum">
              <a:rPr lang="en-US" altLang="zh-CN"/>
              <a:pPr/>
              <a:t>38</a:t>
            </a:fld>
            <a:endParaRPr lang="en-US" altLang="zh-CN"/>
          </a:p>
        </p:txBody>
      </p:sp>
    </p:spTree>
    <p:extLst>
      <p:ext uri="{BB962C8B-B14F-4D97-AF65-F5344CB8AC3E}">
        <p14:creationId xmlns:p14="http://schemas.microsoft.com/office/powerpoint/2010/main" val="538412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r>
              <a:rPr lang="en-US" altLang="zh-CN"/>
              <a:t>The quantity of partitions, in addition to coupled sub-problems, increase the coordination computational costs of the analysis. The smaller the partition size is, more partitions exist to cover all the analyses, resulting in more coordination between all of the sub-problems.  The larger the partition size is, less partitions are needed to cover all of the analyses, resulting in less coordination between sub-problems.   In general, smaller sub-problems are computationally easier to solve, but the increased amount of sub-problems resulting from breaking up the problem increases the coordination tasks needed.</a:t>
            </a:r>
          </a:p>
        </p:txBody>
      </p:sp>
      <p:sp>
        <p:nvSpPr>
          <p:cNvPr id="30724" name="Slide Number Placeholder 3"/>
          <p:cNvSpPr>
            <a:spLocks noGrp="1"/>
          </p:cNvSpPr>
          <p:nvPr>
            <p:ph type="sldNum" sz="quarter" idx="5"/>
          </p:nvPr>
        </p:nvSpPr>
        <p:spPr>
          <a:noFill/>
        </p:spPr>
        <p:txBody>
          <a:bodyPr/>
          <a:lstStyle/>
          <a:p>
            <a:fld id="{F1C04264-56FD-4E05-850B-0ABC1BAA6DEB}" type="slidenum">
              <a:rPr lang="en-US" altLang="zh-CN"/>
              <a:pPr/>
              <a:t>39</a:t>
            </a:fld>
            <a:endParaRPr lang="en-US" altLang="zh-CN"/>
          </a:p>
        </p:txBody>
      </p:sp>
    </p:spTree>
    <p:extLst>
      <p:ext uri="{BB962C8B-B14F-4D97-AF65-F5344CB8AC3E}">
        <p14:creationId xmlns:p14="http://schemas.microsoft.com/office/powerpoint/2010/main" val="198899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3</a:t>
            </a:fld>
            <a:endParaRPr lang="en-US"/>
          </a:p>
        </p:txBody>
      </p:sp>
    </p:spTree>
    <p:extLst>
      <p:ext uri="{BB962C8B-B14F-4D97-AF65-F5344CB8AC3E}">
        <p14:creationId xmlns:p14="http://schemas.microsoft.com/office/powerpoint/2010/main" val="1092138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r>
              <a:rPr lang="en-US" altLang="zh-CN"/>
              <a:t>The partitioning and coordination problem can then be defined as the problem of optimizing the number and size of partitions needed as well as the coordination problem size within a pre-chosen problem solution framework.  There are 4 methods of approaching the solution of this problem.  Solve P and C independently, solve for P first then for C, solve for C first and then for P, or solve P and C in parallel.  Research has shown that solving in parallel yields all the pareto points for this multi-objective optimization problem which is to minimize partition size while minimizing coordination variables.  There exists tradeoff here as we have defined in previous slides.</a:t>
            </a:r>
          </a:p>
        </p:txBody>
      </p:sp>
      <p:sp>
        <p:nvSpPr>
          <p:cNvPr id="31748" name="Slide Number Placeholder 3"/>
          <p:cNvSpPr>
            <a:spLocks noGrp="1"/>
          </p:cNvSpPr>
          <p:nvPr>
            <p:ph type="sldNum" sz="quarter" idx="5"/>
          </p:nvPr>
        </p:nvSpPr>
        <p:spPr>
          <a:noFill/>
        </p:spPr>
        <p:txBody>
          <a:bodyPr/>
          <a:lstStyle/>
          <a:p>
            <a:fld id="{635AF886-1A41-4E41-9136-5994E24FD864}" type="slidenum">
              <a:rPr lang="en-US" altLang="zh-CN"/>
              <a:pPr/>
              <a:t>40</a:t>
            </a:fld>
            <a:endParaRPr lang="en-US" altLang="zh-CN"/>
          </a:p>
        </p:txBody>
      </p:sp>
    </p:spTree>
    <p:extLst>
      <p:ext uri="{BB962C8B-B14F-4D97-AF65-F5344CB8AC3E}">
        <p14:creationId xmlns:p14="http://schemas.microsoft.com/office/powerpoint/2010/main" val="282103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r>
              <a:rPr lang="en-US" altLang="zh-CN"/>
              <a:t>A quick example of the solution to this PC problem is shown above.  It is clearly seen that a pareto curve exists between the aforementioned objectives.  After further inspection it can be seen that the simultaneous solution of P and C covers all the pareto points, while the other methods may capture some, but not all of points on the pareto curve.</a:t>
            </a:r>
          </a:p>
        </p:txBody>
      </p:sp>
      <p:sp>
        <p:nvSpPr>
          <p:cNvPr id="32772" name="Slide Number Placeholder 3"/>
          <p:cNvSpPr>
            <a:spLocks noGrp="1"/>
          </p:cNvSpPr>
          <p:nvPr>
            <p:ph type="sldNum" sz="quarter" idx="5"/>
          </p:nvPr>
        </p:nvSpPr>
        <p:spPr>
          <a:noFill/>
        </p:spPr>
        <p:txBody>
          <a:bodyPr/>
          <a:lstStyle/>
          <a:p>
            <a:fld id="{68002898-C3AA-4C3B-BCAB-B63A302A1FEE}" type="slidenum">
              <a:rPr lang="en-US" altLang="zh-CN"/>
              <a:pPr/>
              <a:t>41</a:t>
            </a:fld>
            <a:endParaRPr lang="en-US" altLang="zh-CN"/>
          </a:p>
        </p:txBody>
      </p:sp>
    </p:spTree>
    <p:extLst>
      <p:ext uri="{BB962C8B-B14F-4D97-AF65-F5344CB8AC3E}">
        <p14:creationId xmlns:p14="http://schemas.microsoft.com/office/powerpoint/2010/main" val="1601234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r>
              <a:rPr lang="en-US" altLang="zh-CN"/>
              <a:t>A quick example to demonstrate the optimization of the structure of a decomposition based design problem follows.  This is the design of an electric vehicle.  3 different subsystems are shown that are coupled to each other.  How do we breakup the problem to solve it most efficiently?</a:t>
            </a:r>
          </a:p>
        </p:txBody>
      </p:sp>
      <p:sp>
        <p:nvSpPr>
          <p:cNvPr id="33796" name="Slide Number Placeholder 3"/>
          <p:cNvSpPr>
            <a:spLocks noGrp="1"/>
          </p:cNvSpPr>
          <p:nvPr>
            <p:ph type="sldNum" sz="quarter" idx="5"/>
          </p:nvPr>
        </p:nvSpPr>
        <p:spPr>
          <a:noFill/>
        </p:spPr>
        <p:txBody>
          <a:bodyPr/>
          <a:lstStyle/>
          <a:p>
            <a:fld id="{E411C101-5892-4924-B499-B2840AA187DF}" type="slidenum">
              <a:rPr lang="en-US" altLang="zh-CN"/>
              <a:pPr/>
              <a:t>42</a:t>
            </a:fld>
            <a:endParaRPr lang="en-US" altLang="zh-CN"/>
          </a:p>
        </p:txBody>
      </p:sp>
    </p:spTree>
    <p:extLst>
      <p:ext uri="{BB962C8B-B14F-4D97-AF65-F5344CB8AC3E}">
        <p14:creationId xmlns:p14="http://schemas.microsoft.com/office/powerpoint/2010/main" val="636667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p:spPr>
        <p:txBody>
          <a:bodyPr/>
          <a:lstStyle/>
          <a:p>
            <a:r>
              <a:rPr lang="en-US" altLang="zh-CN"/>
              <a:t>“Disjoint partitions” represent partitioning decisions.</a:t>
            </a:r>
          </a:p>
          <a:p>
            <a:r>
              <a:rPr lang="en-US" altLang="zh-CN"/>
              <a:t>Usually, disjoint partitions do not exist unless some variables and analytical functions are deleted. In this case, such variables and functions would be taken as shared variables or coupling variables and be ignored when partitioning the system. The simplified system can be partitioned into “disjoint partitions” and form subsystems. Shared variables and coupling variables will be treated by the system coordination algorithm.</a:t>
            </a:r>
            <a:endParaRPr lang="zh-CN" altLang="en-US"/>
          </a:p>
        </p:txBody>
      </p:sp>
      <p:sp>
        <p:nvSpPr>
          <p:cNvPr id="39940" name="灯片编号占位符 3"/>
          <p:cNvSpPr>
            <a:spLocks noGrp="1"/>
          </p:cNvSpPr>
          <p:nvPr>
            <p:ph type="sldNum" sz="quarter" idx="5"/>
          </p:nvPr>
        </p:nvSpPr>
        <p:spPr>
          <a:noFill/>
        </p:spPr>
        <p:txBody>
          <a:bodyPr/>
          <a:lstStyle/>
          <a:p>
            <a:fld id="{A717FC79-3FEA-4E99-83EB-0300E3A2FD02}" type="slidenum">
              <a:rPr lang="en-US" altLang="zh-CN"/>
              <a:pPr/>
              <a:t>43</a:t>
            </a:fld>
            <a:endParaRPr lang="en-US" altLang="zh-CN"/>
          </a:p>
        </p:txBody>
      </p:sp>
    </p:spTree>
    <p:extLst>
      <p:ext uri="{BB962C8B-B14F-4D97-AF65-F5344CB8AC3E}">
        <p14:creationId xmlns:p14="http://schemas.microsoft.com/office/powerpoint/2010/main" val="6361484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zh-CN" altLang="zh-CN"/>
          </a:p>
        </p:txBody>
      </p:sp>
      <p:sp>
        <p:nvSpPr>
          <p:cNvPr id="40964" name="Slide Number Placeholder 3"/>
          <p:cNvSpPr>
            <a:spLocks noGrp="1"/>
          </p:cNvSpPr>
          <p:nvPr>
            <p:ph type="sldNum" sz="quarter" idx="5"/>
          </p:nvPr>
        </p:nvSpPr>
        <p:spPr>
          <a:noFill/>
        </p:spPr>
        <p:txBody>
          <a:bodyPr/>
          <a:lstStyle/>
          <a:p>
            <a:fld id="{66093DEC-ABF4-4FCB-A2FA-65FB8AC47787}" type="slidenum">
              <a:rPr lang="en-US" altLang="zh-CN"/>
              <a:pPr/>
              <a:t>44</a:t>
            </a:fld>
            <a:endParaRPr lang="en-US" altLang="zh-CN"/>
          </a:p>
        </p:txBody>
      </p:sp>
    </p:spTree>
    <p:extLst>
      <p:ext uri="{BB962C8B-B14F-4D97-AF65-F5344CB8AC3E}">
        <p14:creationId xmlns:p14="http://schemas.microsoft.com/office/powerpoint/2010/main" val="2196042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start classifying problems and discussing approaches it’s helpful for us to determine a standard form to pose these problems</a:t>
            </a:r>
          </a:p>
          <a:p>
            <a:endParaRPr lang="en-US" dirty="0"/>
          </a:p>
          <a:p>
            <a:r>
              <a:rPr lang="en-US" dirty="0"/>
              <a:t>Note here that all the functions f, g and h are </a:t>
            </a:r>
            <a:r>
              <a:rPr lang="en-US" b="0" dirty="0"/>
              <a:t>vector valued</a:t>
            </a:r>
          </a:p>
          <a:p>
            <a:r>
              <a:rPr lang="en-US" b="0" dirty="0"/>
              <a:t>Our goal is to minimize a set of functions </a:t>
            </a:r>
            <a:r>
              <a:rPr lang="en-US" b="0" i="1" dirty="0"/>
              <a:t>f</a:t>
            </a:r>
            <a:r>
              <a:rPr lang="en-US" b="0" i="0" dirty="0"/>
              <a:t> which depends on the system level variables </a:t>
            </a:r>
            <a:r>
              <a:rPr lang="en-US" b="0" i="1" dirty="0"/>
              <a:t>y</a:t>
            </a:r>
            <a:r>
              <a:rPr lang="en-US" b="0" i="0" dirty="0"/>
              <a:t> and may depend on some or all of the disciplinary variables </a:t>
            </a:r>
            <a:r>
              <a:rPr lang="en-US" b="0" i="1" dirty="0"/>
              <a:t>x1,…,M</a:t>
            </a:r>
            <a:endParaRPr lang="en-US" b="0" i="0" dirty="0"/>
          </a:p>
          <a:p>
            <a:r>
              <a:rPr lang="en-US" b="0" i="0" dirty="0"/>
              <a:t>In general, we can split our constraint functions into two types: inequality based (</a:t>
            </a:r>
            <a:r>
              <a:rPr lang="en-US" b="0" i="1" dirty="0"/>
              <a:t>g</a:t>
            </a:r>
            <a:r>
              <a:rPr lang="en-US" b="0" i="0" dirty="0"/>
              <a:t>) and equality based (</a:t>
            </a:r>
            <a:r>
              <a:rPr lang="en-US" b="0" i="1" dirty="0"/>
              <a:t>h</a:t>
            </a:r>
            <a:r>
              <a:rPr lang="en-US" b="0" i="0" dirty="0"/>
              <a:t>)</a:t>
            </a:r>
          </a:p>
          <a:p>
            <a:r>
              <a:rPr lang="en-US" b="0" i="0" dirty="0"/>
              <a:t>And further split them into three types: system level constraints which depend only on system level constraints, consistency constraints which ensure that optimizing one domain doesn’t lead to infeasible solutions in another domain and can depend on any variables in the problem, and finally the disciplinary constraints which are functions of only variables in that discipline and the system level constraints</a:t>
            </a:r>
          </a:p>
          <a:p>
            <a:r>
              <a:rPr lang="en-US" b="0" i="0" dirty="0"/>
              <a:t>A few notes:</a:t>
            </a:r>
          </a:p>
          <a:p>
            <a:r>
              <a:rPr lang="en-US" b="0" i="0" dirty="0"/>
              <a:t>1 – in some cases we refer to the value of the consistency constraints as the </a:t>
            </a:r>
            <a:r>
              <a:rPr lang="en-US" b="0" i="0" dirty="0" err="1"/>
              <a:t>discrepency</a:t>
            </a:r>
            <a:r>
              <a:rPr lang="en-US" b="0" i="0" dirty="0"/>
              <a:t> </a:t>
            </a:r>
            <a:r>
              <a:rPr lang="en-US" b="0" i="1" dirty="0"/>
              <a:t>d</a:t>
            </a:r>
            <a:endParaRPr lang="en-US" b="0" i="0" dirty="0"/>
          </a:p>
          <a:p>
            <a:r>
              <a:rPr lang="en-US" b="0" i="0" dirty="0"/>
              <a:t>2 – If you read the papers (which I suggest you do if you do MDO) some of them make a distinction between the disciplinary state variables which are not optimized, </a:t>
            </a:r>
            <a:r>
              <a:rPr lang="en-US" b="0" i="1" dirty="0"/>
              <a:t>s,</a:t>
            </a:r>
            <a:r>
              <a:rPr lang="en-US" b="0" i="0" dirty="0"/>
              <a:t> and disciplinary design variables which are, </a:t>
            </a:r>
            <a:r>
              <a:rPr lang="en-US" b="0" i="1" dirty="0"/>
              <a:t>x</a:t>
            </a:r>
            <a:r>
              <a:rPr lang="en-US" b="0" i="0" dirty="0"/>
              <a:t>.  In this presentation we combine both into the vector </a:t>
            </a:r>
            <a:r>
              <a:rPr lang="en-US" b="0" i="1" dirty="0" err="1"/>
              <a:t>xj</a:t>
            </a:r>
            <a:endParaRPr lang="en-US" b="0" i="1" dirty="0"/>
          </a:p>
          <a:p>
            <a:r>
              <a:rPr lang="en-US" b="0" i="0" dirty="0"/>
              <a:t>3 – functions are variables subscripted with a zero are system level, while nonzero subscripts refer to the discipline the function is a part of</a:t>
            </a:r>
            <a:endParaRPr lang="en-US" i="0"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4</a:t>
            </a:fld>
            <a:endParaRPr lang="en-US"/>
          </a:p>
        </p:txBody>
      </p:sp>
    </p:spTree>
    <p:extLst>
      <p:ext uri="{BB962C8B-B14F-4D97-AF65-F5344CB8AC3E}">
        <p14:creationId xmlns:p14="http://schemas.microsoft.com/office/powerpoint/2010/main" val="28646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5</a:t>
            </a:fld>
            <a:endParaRPr lang="en-US"/>
          </a:p>
        </p:txBody>
      </p:sp>
    </p:spTree>
    <p:extLst>
      <p:ext uri="{BB962C8B-B14F-4D97-AF65-F5344CB8AC3E}">
        <p14:creationId xmlns:p14="http://schemas.microsoft.com/office/powerpoint/2010/main" val="3584976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6</a:t>
            </a:fld>
            <a:endParaRPr lang="en-US"/>
          </a:p>
        </p:txBody>
      </p:sp>
    </p:spTree>
    <p:extLst>
      <p:ext uri="{BB962C8B-B14F-4D97-AF65-F5344CB8AC3E}">
        <p14:creationId xmlns:p14="http://schemas.microsoft.com/office/powerpoint/2010/main" val="1830331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7</a:t>
            </a:fld>
            <a:endParaRPr lang="en-US"/>
          </a:p>
        </p:txBody>
      </p:sp>
    </p:spTree>
    <p:extLst>
      <p:ext uri="{BB962C8B-B14F-4D97-AF65-F5344CB8AC3E}">
        <p14:creationId xmlns:p14="http://schemas.microsoft.com/office/powerpoint/2010/main" val="53898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8</a:t>
            </a:fld>
            <a:endParaRPr lang="en-US"/>
          </a:p>
        </p:txBody>
      </p:sp>
    </p:spTree>
    <p:extLst>
      <p:ext uri="{BB962C8B-B14F-4D97-AF65-F5344CB8AC3E}">
        <p14:creationId xmlns:p14="http://schemas.microsoft.com/office/powerpoint/2010/main" val="243580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9</a:t>
            </a:fld>
            <a:endParaRPr lang="en-US"/>
          </a:p>
        </p:txBody>
      </p:sp>
    </p:spTree>
    <p:extLst>
      <p:ext uri="{BB962C8B-B14F-4D97-AF65-F5344CB8AC3E}">
        <p14:creationId xmlns:p14="http://schemas.microsoft.com/office/powerpoint/2010/main" val="53574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a:extLst>
              <a:ext uri="{FF2B5EF4-FFF2-40B4-BE49-F238E27FC236}">
                <a16:creationId xmlns:a16="http://schemas.microsoft.com/office/drawing/2014/main" id="{D152767D-7ACE-2428-E0F2-4D237A01EDBC}"/>
              </a:ext>
            </a:extLst>
          </p:cNvPr>
          <p:cNvSpPr>
            <a:spLocks noGrp="1"/>
          </p:cNvSpPr>
          <p:nvPr>
            <p:ph type="sldNum" sz="quarter" idx="10"/>
          </p:nvPr>
        </p:nvSpPr>
        <p:spPr/>
        <p:txBody>
          <a:bodyPr/>
          <a:lstStyle/>
          <a:p>
            <a:fld id="{500C047D-5122-AB4C-B39F-FBDAD98F9BE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
            <a:extLst>
              <a:ext uri="{FF2B5EF4-FFF2-40B4-BE49-F238E27FC236}">
                <a16:creationId xmlns:a16="http://schemas.microsoft.com/office/drawing/2014/main" id="{2935BD34-2094-13D0-47D1-8C9E27E7BE97}"/>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19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a:extLst>
              <a:ext uri="{FF2B5EF4-FFF2-40B4-BE49-F238E27FC236}">
                <a16:creationId xmlns:a16="http://schemas.microsoft.com/office/drawing/2014/main" id="{5F9A855A-043E-F543-2109-C7A9353DD473}"/>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67C4F2BB-A8A5-2FEF-51C5-497FEC71F651}"/>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457200" y="1219200"/>
            <a:ext cx="83820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5" name="Rectangle 2"/>
          <p:cNvSpPr>
            <a:spLocks noGrp="1" noChangeArrowheads="1"/>
          </p:cNvSpPr>
          <p:nvPr>
            <p:ph type="title"/>
          </p:nvPr>
        </p:nvSpPr>
        <p:spPr bwMode="auto">
          <a:xfrm>
            <a:off x="2362200" y="152400"/>
            <a:ext cx="6629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9" name="Text Box 25"/>
          <p:cNvSpPr txBox="1">
            <a:spLocks noChangeArrowheads="1"/>
          </p:cNvSpPr>
          <p:nvPr userDrawn="1"/>
        </p:nvSpPr>
        <p:spPr bwMode="auto">
          <a:xfrm>
            <a:off x="158754" y="228600"/>
            <a:ext cx="1726755" cy="584775"/>
          </a:xfrm>
          <a:prstGeom prst="rect">
            <a:avLst/>
          </a:prstGeom>
          <a:noFill/>
          <a:ln w="9525">
            <a:noFill/>
            <a:miter lim="800000"/>
            <a:headEnd/>
            <a:tailEnd/>
          </a:ln>
          <a:effectLst/>
        </p:spPr>
        <p:txBody>
          <a:bodyPr wrap="none">
            <a:spAutoFit/>
          </a:bodyPr>
          <a:lstStyle/>
          <a:p>
            <a:pPr algn="l">
              <a:defRPr/>
            </a:pPr>
            <a:r>
              <a:rPr lang="en-US" sz="1600" b="1" u="none" dirty="0">
                <a:latin typeface="Comic Sans MS" pitchFamily="66" charset="0"/>
              </a:rPr>
              <a:t>ENME625</a:t>
            </a:r>
          </a:p>
          <a:p>
            <a:pPr algn="l">
              <a:defRPr/>
            </a:pPr>
            <a:r>
              <a:rPr lang="en-US" sz="1600" b="1" u="none" dirty="0">
                <a:latin typeface="Comic Sans MS" pitchFamily="66" charset="0"/>
              </a:rPr>
              <a:t>1</a:t>
            </a:r>
            <a:r>
              <a:rPr lang="en-US" sz="1600" b="1" u="none" baseline="30000" dirty="0">
                <a:latin typeface="Comic Sans MS" pitchFamily="66" charset="0"/>
              </a:rPr>
              <a:t>st</a:t>
            </a:r>
            <a:r>
              <a:rPr lang="en-US" sz="1600" b="1" u="none" dirty="0">
                <a:latin typeface="Comic Sans MS" pitchFamily="66" charset="0"/>
              </a:rPr>
              <a:t> Half Project </a:t>
            </a:r>
          </a:p>
        </p:txBody>
      </p:sp>
      <p:sp>
        <p:nvSpPr>
          <p:cNvPr id="3" name="Slide Number Placeholder 2">
            <a:extLst>
              <a:ext uri="{FF2B5EF4-FFF2-40B4-BE49-F238E27FC236}">
                <a16:creationId xmlns:a16="http://schemas.microsoft.com/office/drawing/2014/main" id="{36F3609C-65B2-91CA-B824-17CAEC49BA63}"/>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hf hdr="0" ftr="0" dt="0"/>
  <p:txStyles>
    <p:titleStyle>
      <a:lvl1pPr algn="r" rtl="0" eaLnBrk="0" fontAlgn="base" hangingPunct="0">
        <a:spcBef>
          <a:spcPct val="0"/>
        </a:spcBef>
        <a:spcAft>
          <a:spcPct val="0"/>
        </a:spcAft>
        <a:defRPr sz="3200" b="1">
          <a:solidFill>
            <a:srgbClr val="FF3300"/>
          </a:solidFill>
          <a:latin typeface="+mj-lt"/>
          <a:ea typeface="+mj-ea"/>
          <a:cs typeface="+mj-cs"/>
        </a:defRPr>
      </a:lvl1pPr>
      <a:lvl2pPr algn="r" rtl="0" eaLnBrk="0" fontAlgn="base" hangingPunct="0">
        <a:spcBef>
          <a:spcPct val="0"/>
        </a:spcBef>
        <a:spcAft>
          <a:spcPct val="0"/>
        </a:spcAft>
        <a:defRPr sz="3200" b="1">
          <a:solidFill>
            <a:srgbClr val="FF3300"/>
          </a:solidFill>
          <a:latin typeface="Arial" charset="0"/>
        </a:defRPr>
      </a:lvl2pPr>
      <a:lvl3pPr algn="r" rtl="0" eaLnBrk="0" fontAlgn="base" hangingPunct="0">
        <a:spcBef>
          <a:spcPct val="0"/>
        </a:spcBef>
        <a:spcAft>
          <a:spcPct val="0"/>
        </a:spcAft>
        <a:defRPr sz="3200" b="1">
          <a:solidFill>
            <a:srgbClr val="FF3300"/>
          </a:solidFill>
          <a:latin typeface="Arial" charset="0"/>
        </a:defRPr>
      </a:lvl3pPr>
      <a:lvl4pPr algn="r" rtl="0" eaLnBrk="0" fontAlgn="base" hangingPunct="0">
        <a:spcBef>
          <a:spcPct val="0"/>
        </a:spcBef>
        <a:spcAft>
          <a:spcPct val="0"/>
        </a:spcAft>
        <a:defRPr sz="3200" b="1">
          <a:solidFill>
            <a:srgbClr val="FF3300"/>
          </a:solidFill>
          <a:latin typeface="Arial" charset="0"/>
        </a:defRPr>
      </a:lvl4pPr>
      <a:lvl5pPr algn="r" rtl="0" eaLnBrk="0" fontAlgn="base" hangingPunct="0">
        <a:spcBef>
          <a:spcPct val="0"/>
        </a:spcBef>
        <a:spcAft>
          <a:spcPct val="0"/>
        </a:spcAft>
        <a:defRPr sz="3200" b="1">
          <a:solidFill>
            <a:srgbClr val="FF3300"/>
          </a:solidFill>
          <a:latin typeface="Arial" charset="0"/>
        </a:defRPr>
      </a:lvl5pPr>
      <a:lvl6pPr marL="457200" algn="r" rtl="0" fontAlgn="base">
        <a:spcBef>
          <a:spcPct val="0"/>
        </a:spcBef>
        <a:spcAft>
          <a:spcPct val="0"/>
        </a:spcAft>
        <a:defRPr sz="3200" b="1">
          <a:solidFill>
            <a:srgbClr val="FF3300"/>
          </a:solidFill>
          <a:latin typeface="Arial" charset="0"/>
        </a:defRPr>
      </a:lvl6pPr>
      <a:lvl7pPr marL="914400" algn="r" rtl="0" fontAlgn="base">
        <a:spcBef>
          <a:spcPct val="0"/>
        </a:spcBef>
        <a:spcAft>
          <a:spcPct val="0"/>
        </a:spcAft>
        <a:defRPr sz="3200" b="1">
          <a:solidFill>
            <a:srgbClr val="FF3300"/>
          </a:solidFill>
          <a:latin typeface="Arial" charset="0"/>
        </a:defRPr>
      </a:lvl7pPr>
      <a:lvl8pPr marL="1371600" algn="r" rtl="0" fontAlgn="base">
        <a:spcBef>
          <a:spcPct val="0"/>
        </a:spcBef>
        <a:spcAft>
          <a:spcPct val="0"/>
        </a:spcAft>
        <a:defRPr sz="3200" b="1">
          <a:solidFill>
            <a:srgbClr val="FF3300"/>
          </a:solidFill>
          <a:latin typeface="Arial" charset="0"/>
        </a:defRPr>
      </a:lvl8pPr>
      <a:lvl9pPr marL="1828800" algn="r" rtl="0" fontAlgn="base">
        <a:spcBef>
          <a:spcPct val="0"/>
        </a:spcBef>
        <a:spcAft>
          <a:spcPct val="0"/>
        </a:spcAft>
        <a:defRPr sz="3200" b="1">
          <a:solidFill>
            <a:srgbClr val="FF3300"/>
          </a:solidFill>
          <a:latin typeface="Arial" charset="0"/>
        </a:defRPr>
      </a:lvl9pPr>
    </p:titleStyle>
    <p:bodyStyle>
      <a:lvl1pPr marL="342900" indent="-342900" algn="l" rtl="0" eaLnBrk="0" fontAlgn="base" hangingPunct="0">
        <a:spcBef>
          <a:spcPct val="20000"/>
        </a:spcBef>
        <a:spcAft>
          <a:spcPct val="0"/>
        </a:spcAft>
        <a:buChar char="•"/>
        <a:defRPr sz="2800" b="1">
          <a:solidFill>
            <a:srgbClr val="3333FF"/>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lh3.ggpht.com/_Y-PFNHJm1kc/Rxj99Wl915I/AAAAAAAAA7w/QyC6G-dpmZU/GasTurbine400MW.jpg" TargetMode="External"/><Relationship Id="rId5" Type="http://schemas.openxmlformats.org/officeDocument/2006/relationships/hyperlink" Target="http://www.aviationexplorer.com/boeing_787_rollout_photo.jpg" TargetMode="External"/><Relationship Id="rId4" Type="http://schemas.openxmlformats.org/officeDocument/2006/relationships/image" Target="../media/image18.jpe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wmf"/></Relationships>
</file>

<file path=ppt/slides/_rels/slide3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personal.umich.edu/~jtalliso/publications.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a:xfrm>
            <a:off x="495300" y="3848100"/>
            <a:ext cx="8229600" cy="1828800"/>
          </a:xfrm>
        </p:spPr>
        <p:txBody>
          <a:bodyPr/>
          <a:lstStyle/>
          <a:p>
            <a:pPr eaLnBrk="1" hangingPunct="1">
              <a:lnSpc>
                <a:spcPct val="90000"/>
              </a:lnSpc>
            </a:pPr>
            <a:r>
              <a:rPr lang="en-US" sz="2600" b="0" i="1" dirty="0">
                <a:solidFill>
                  <a:schemeClr val="tx1"/>
                </a:solidFill>
              </a:rPr>
              <a:t>Alex Beyer, Ella Vincente</a:t>
            </a:r>
          </a:p>
          <a:p>
            <a:pPr eaLnBrk="1" hangingPunct="1">
              <a:lnSpc>
                <a:spcPct val="90000"/>
              </a:lnSpc>
            </a:pPr>
            <a:r>
              <a:rPr lang="en-US" sz="2000" dirty="0">
                <a:solidFill>
                  <a:schemeClr val="tx1"/>
                </a:solidFill>
              </a:rPr>
              <a:t>Department of Mechanical Engineering</a:t>
            </a:r>
          </a:p>
          <a:p>
            <a:pPr eaLnBrk="1" hangingPunct="1">
              <a:lnSpc>
                <a:spcPct val="90000"/>
              </a:lnSpc>
            </a:pPr>
            <a:r>
              <a:rPr lang="en-US" sz="2000" dirty="0">
                <a:solidFill>
                  <a:schemeClr val="tx1"/>
                </a:solidFill>
              </a:rPr>
              <a:t>University of Maryland</a:t>
            </a:r>
          </a:p>
          <a:p>
            <a:pPr eaLnBrk="1" hangingPunct="1">
              <a:lnSpc>
                <a:spcPct val="90000"/>
              </a:lnSpc>
            </a:pPr>
            <a:r>
              <a:rPr lang="en-US" sz="2000" dirty="0">
                <a:solidFill>
                  <a:schemeClr val="tx1"/>
                </a:solidFill>
              </a:rPr>
              <a:t>College Park, MD 20742-3035</a:t>
            </a:r>
          </a:p>
          <a:p>
            <a:pPr eaLnBrk="1" hangingPunct="1">
              <a:lnSpc>
                <a:spcPct val="90000"/>
              </a:lnSpc>
            </a:pPr>
            <a:r>
              <a:rPr lang="en-US" sz="2000" dirty="0">
                <a:solidFill>
                  <a:schemeClr val="tx1"/>
                </a:solidFill>
              </a:rPr>
              <a:t>Email: {</a:t>
            </a:r>
            <a:r>
              <a:rPr lang="en-US" sz="2000" dirty="0" err="1">
                <a:solidFill>
                  <a:schemeClr val="tx1"/>
                </a:solidFill>
              </a:rPr>
              <a:t>abeyer</a:t>
            </a:r>
            <a:r>
              <a:rPr lang="en-US" sz="2000" dirty="0">
                <a:solidFill>
                  <a:schemeClr val="tx1"/>
                </a:solidFill>
              </a:rPr>
              <a:t>, </a:t>
            </a:r>
            <a:r>
              <a:rPr lang="en-US" sz="2000" dirty="0" err="1">
                <a:solidFill>
                  <a:schemeClr val="tx1"/>
                </a:solidFill>
              </a:rPr>
              <a:t>gvincente</a:t>
            </a:r>
            <a:r>
              <a:rPr lang="en-US" sz="2000" dirty="0">
                <a:solidFill>
                  <a:schemeClr val="tx1"/>
                </a:solidFill>
              </a:rPr>
              <a:t>}@umd.edu</a:t>
            </a:r>
          </a:p>
        </p:txBody>
      </p:sp>
      <p:sp>
        <p:nvSpPr>
          <p:cNvPr id="4099" name="Text Box 8"/>
          <p:cNvSpPr txBox="1">
            <a:spLocks noChangeArrowheads="1"/>
          </p:cNvSpPr>
          <p:nvPr/>
        </p:nvSpPr>
        <p:spPr bwMode="auto">
          <a:xfrm>
            <a:off x="762000" y="1219200"/>
            <a:ext cx="7696200" cy="1569660"/>
          </a:xfrm>
          <a:prstGeom prst="rect">
            <a:avLst/>
          </a:prstGeom>
          <a:noFill/>
          <a:ln w="9525">
            <a:noFill/>
            <a:miter lim="800000"/>
            <a:headEnd/>
            <a:tailEnd/>
          </a:ln>
        </p:spPr>
        <p:txBody>
          <a:bodyPr>
            <a:spAutoFit/>
          </a:bodyPr>
          <a:lstStyle/>
          <a:p>
            <a:pPr algn="ctr"/>
            <a:r>
              <a:rPr lang="en-US" sz="3200" b="1" u="none" dirty="0">
                <a:solidFill>
                  <a:srgbClr val="3333FF"/>
                </a:solidFill>
                <a:latin typeface="Arial" charset="0"/>
              </a:rPr>
              <a:t>Team 5:</a:t>
            </a:r>
          </a:p>
          <a:p>
            <a:pPr algn="ctr"/>
            <a:r>
              <a:rPr lang="en-US" sz="3200" b="1" u="none" dirty="0">
                <a:solidFill>
                  <a:srgbClr val="3333FF"/>
                </a:solidFill>
                <a:latin typeface="Arial" charset="0"/>
              </a:rPr>
              <a:t>Multidisciplinary Optimization –</a:t>
            </a:r>
          </a:p>
          <a:p>
            <a:pPr algn="ctr"/>
            <a:r>
              <a:rPr lang="en-US" sz="3200" b="1" u="none" dirty="0">
                <a:solidFill>
                  <a:srgbClr val="3333FF"/>
                </a:solidFill>
                <a:latin typeface="Arial" charset="0"/>
              </a:rPr>
              <a:t>Formulations and </a:t>
            </a:r>
            <a:r>
              <a:rPr lang="en-US" sz="3200" b="1" u="none" dirty="0" err="1">
                <a:solidFill>
                  <a:srgbClr val="3333FF"/>
                </a:solidFill>
                <a:latin typeface="Arial" charset="0"/>
              </a:rPr>
              <a:t>Mehtods</a:t>
            </a:r>
            <a:endParaRPr lang="en-US" sz="3200" b="1" dirty="0">
              <a:solidFill>
                <a:srgbClr val="3333FF"/>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Setup</a:t>
            </a:r>
          </a:p>
        </p:txBody>
      </p:sp>
      <p:sp>
        <p:nvSpPr>
          <p:cNvPr id="443395" name="Rectangle 3"/>
          <p:cNvSpPr>
            <a:spLocks noGrp="1" noChangeArrowheads="1"/>
          </p:cNvSpPr>
          <p:nvPr>
            <p:ph type="body" idx="1"/>
          </p:nvPr>
        </p:nvSpPr>
        <p:spPr>
          <a:xfrm>
            <a:off x="381000" y="1447800"/>
            <a:ext cx="8610600" cy="4114800"/>
          </a:xfrm>
        </p:spPr>
        <p:txBody>
          <a:bodyPr/>
          <a:lstStyle/>
          <a:p>
            <a:pPr eaLnBrk="1" hangingPunct="1"/>
            <a:r>
              <a:rPr lang="en-US" i="1" dirty="0"/>
              <a:t>Simultaneous Analysis and Design </a:t>
            </a:r>
            <a:r>
              <a:rPr lang="en-US" dirty="0"/>
              <a:t>(SAND) </a:t>
            </a:r>
          </a:p>
          <a:p>
            <a:pPr lvl="1" eaLnBrk="1" hangingPunct="1"/>
            <a:r>
              <a:rPr lang="en-US" dirty="0"/>
              <a:t>A system optimizer determines the system, disciplinary and coupling variables all at once</a:t>
            </a:r>
          </a:p>
          <a:p>
            <a:pPr eaLnBrk="1" hangingPunct="1"/>
            <a:r>
              <a:rPr lang="en-US" i="1" dirty="0"/>
              <a:t>Nested Analysis and Design </a:t>
            </a:r>
            <a:r>
              <a:rPr lang="en-US" dirty="0"/>
              <a:t>(NAND) </a:t>
            </a:r>
          </a:p>
          <a:p>
            <a:pPr lvl="1" eaLnBrk="1" hangingPunct="1"/>
            <a:r>
              <a:rPr lang="en-US" dirty="0"/>
              <a:t>Limits system optimizers to only finding disciplinary variables, including an analyzer to find coupling variables</a:t>
            </a:r>
          </a:p>
          <a:p>
            <a:pPr lvl="1" eaLnBrk="1" hangingPunct="1"/>
            <a:endParaRPr lang="en-US" dirty="0"/>
          </a:p>
          <a:p>
            <a:pPr lvl="1" eaLnBrk="1" hangingPunct="1"/>
            <a:endParaRPr lang="en-US"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10</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p:spTree>
    <p:extLst>
      <p:ext uri="{BB962C8B-B14F-4D97-AF65-F5344CB8AC3E}">
        <p14:creationId xmlns:p14="http://schemas.microsoft.com/office/powerpoint/2010/main" val="208928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Setup</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11</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7C22ED9-8DF9-9A4F-525D-CE84308D718E}"/>
                  </a:ext>
                </a:extLst>
              </p:cNvPr>
              <p:cNvSpPr txBox="1"/>
              <p:nvPr/>
            </p:nvSpPr>
            <p:spPr>
              <a:xfrm>
                <a:off x="1688424" y="1668288"/>
                <a:ext cx="2270512" cy="1938992"/>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𝑓</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endParaRPr lang="en-US" u="none" dirty="0"/>
              </a:p>
              <a:p>
                <a:endParaRPr lang="en-US" u="none" dirty="0"/>
              </a:p>
              <a:p>
                <a:pPr/>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𝑓</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endParaRPr lang="en-US" u="none" dirty="0"/>
              </a:p>
            </p:txBody>
          </p:sp>
        </mc:Choice>
        <mc:Fallback>
          <p:sp>
            <p:nvSpPr>
              <p:cNvPr id="5" name="TextBox 4">
                <a:extLst>
                  <a:ext uri="{FF2B5EF4-FFF2-40B4-BE49-F238E27FC236}">
                    <a16:creationId xmlns:a16="http://schemas.microsoft.com/office/drawing/2014/main" id="{07C22ED9-8DF9-9A4F-525D-CE84308D718E}"/>
                  </a:ext>
                </a:extLst>
              </p:cNvPr>
              <p:cNvSpPr txBox="1">
                <a:spLocks noRot="1" noChangeAspect="1" noMove="1" noResize="1" noEditPoints="1" noAdjustHandles="1" noChangeArrowheads="1" noChangeShapeType="1" noTextEdit="1"/>
              </p:cNvSpPr>
              <p:nvPr/>
            </p:nvSpPr>
            <p:spPr>
              <a:xfrm>
                <a:off x="1688424" y="1668288"/>
                <a:ext cx="2270512" cy="1938992"/>
              </a:xfrm>
              <a:prstGeom prst="rect">
                <a:avLst/>
              </a:prstGeom>
              <a:blipFill>
                <a:blip r:embed="rId3"/>
                <a:stretch>
                  <a:fillRect l="-1587"/>
                </a:stretch>
              </a:blipFill>
              <a:ln w="381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65AE374-5018-AB4D-FEDE-0702FE32949D}"/>
                  </a:ext>
                </a:extLst>
              </p:cNvPr>
              <p:cNvSpPr txBox="1"/>
              <p:nvPr/>
            </p:nvSpPr>
            <p:spPr>
              <a:xfrm>
                <a:off x="5392882" y="1654456"/>
                <a:ext cx="2303318" cy="830997"/>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m:t>
                          </m:r>
                          <m:r>
                            <a:rPr lang="en-US" b="0" i="1" u="none" smtClean="0">
                              <a:latin typeface="Cambria Math" panose="02040503050406030204" pitchFamily="18" charset="0"/>
                            </a:rPr>
                            <m:t>𝑑</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13</m:t>
                          </m:r>
                        </m:sub>
                      </m:sSub>
                    </m:oMath>
                  </m:oMathPara>
                </a14:m>
                <a:endParaRPr lang="en-US" u="none" dirty="0"/>
              </a:p>
            </p:txBody>
          </p:sp>
        </mc:Choice>
        <mc:Fallback>
          <p:sp>
            <p:nvSpPr>
              <p:cNvPr id="6" name="TextBox 5">
                <a:extLst>
                  <a:ext uri="{FF2B5EF4-FFF2-40B4-BE49-F238E27FC236}">
                    <a16:creationId xmlns:a16="http://schemas.microsoft.com/office/drawing/2014/main" id="{A65AE374-5018-AB4D-FEDE-0702FE32949D}"/>
                  </a:ext>
                </a:extLst>
              </p:cNvPr>
              <p:cNvSpPr txBox="1">
                <a:spLocks noRot="1" noChangeAspect="1" noMove="1" noResize="1" noEditPoints="1" noAdjustHandles="1" noChangeArrowheads="1" noChangeShapeType="1" noTextEdit="1"/>
              </p:cNvSpPr>
              <p:nvPr/>
            </p:nvSpPr>
            <p:spPr>
              <a:xfrm>
                <a:off x="5392882" y="1654456"/>
                <a:ext cx="2303318" cy="830997"/>
              </a:xfrm>
              <a:prstGeom prst="rect">
                <a:avLst/>
              </a:prstGeom>
              <a:blipFill>
                <a:blip r:embed="rId4"/>
                <a:stretch>
                  <a:fillRect l="-1563" r="-2083" b="-6993"/>
                </a:stretch>
              </a:blipFill>
              <a:ln w="381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485EF08-B56E-81F3-1CC3-34D92A47E2B2}"/>
                  </a:ext>
                </a:extLst>
              </p:cNvPr>
              <p:cNvSpPr txBox="1"/>
              <p:nvPr/>
            </p:nvSpPr>
            <p:spPr>
              <a:xfrm>
                <a:off x="5399808" y="2740058"/>
                <a:ext cx="2296392" cy="830997"/>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𝑑</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23</m:t>
                          </m:r>
                        </m:sub>
                      </m:sSub>
                    </m:oMath>
                  </m:oMathPara>
                </a14:m>
                <a:endParaRPr lang="en-US" u="none" dirty="0"/>
              </a:p>
            </p:txBody>
          </p:sp>
        </mc:Choice>
        <mc:Fallback>
          <p:sp>
            <p:nvSpPr>
              <p:cNvPr id="7" name="TextBox 6">
                <a:extLst>
                  <a:ext uri="{FF2B5EF4-FFF2-40B4-BE49-F238E27FC236}">
                    <a16:creationId xmlns:a16="http://schemas.microsoft.com/office/drawing/2014/main" id="{4485EF08-B56E-81F3-1CC3-34D92A47E2B2}"/>
                  </a:ext>
                </a:extLst>
              </p:cNvPr>
              <p:cNvSpPr txBox="1">
                <a:spLocks noRot="1" noChangeAspect="1" noMove="1" noResize="1" noEditPoints="1" noAdjustHandles="1" noChangeArrowheads="1" noChangeShapeType="1" noTextEdit="1"/>
              </p:cNvSpPr>
              <p:nvPr/>
            </p:nvSpPr>
            <p:spPr>
              <a:xfrm>
                <a:off x="5399808" y="2740058"/>
                <a:ext cx="2296392" cy="830997"/>
              </a:xfrm>
              <a:prstGeom prst="rect">
                <a:avLst/>
              </a:prstGeom>
              <a:blipFill>
                <a:blip r:embed="rId5"/>
                <a:stretch>
                  <a:fillRect l="-1567" r="-1828" b="-6993"/>
                </a:stretch>
              </a:blipFill>
              <a:ln w="38100">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77DD8F5C-2C6F-C507-88E7-5B7F213FA067}"/>
              </a:ext>
            </a:extLst>
          </p:cNvPr>
          <p:cNvSpPr txBox="1"/>
          <p:nvPr/>
        </p:nvSpPr>
        <p:spPr>
          <a:xfrm>
            <a:off x="685800" y="762000"/>
            <a:ext cx="6364243" cy="461665"/>
          </a:xfrm>
          <a:prstGeom prst="rect">
            <a:avLst/>
          </a:prstGeom>
          <a:noFill/>
        </p:spPr>
        <p:txBody>
          <a:bodyPr wrap="none" rtlCol="0">
            <a:spAutoFit/>
          </a:bodyPr>
          <a:lstStyle/>
          <a:p>
            <a:r>
              <a:rPr lang="en-US" dirty="0">
                <a:latin typeface="+mn-lt"/>
              </a:rPr>
              <a:t>Simplified Single Level SAND/SAND System:</a:t>
            </a:r>
          </a:p>
        </p:txBody>
      </p:sp>
      <p:sp>
        <p:nvSpPr>
          <p:cNvPr id="9" name="TextBox 8">
            <a:extLst>
              <a:ext uri="{FF2B5EF4-FFF2-40B4-BE49-F238E27FC236}">
                <a16:creationId xmlns:a16="http://schemas.microsoft.com/office/drawing/2014/main" id="{61FE6666-60B6-1A92-7A73-C8CF840E4611}"/>
              </a:ext>
            </a:extLst>
          </p:cNvPr>
          <p:cNvSpPr txBox="1"/>
          <p:nvPr/>
        </p:nvSpPr>
        <p:spPr>
          <a:xfrm>
            <a:off x="685800" y="3622008"/>
            <a:ext cx="6005170" cy="461665"/>
          </a:xfrm>
          <a:prstGeom prst="rect">
            <a:avLst/>
          </a:prstGeom>
          <a:noFill/>
        </p:spPr>
        <p:txBody>
          <a:bodyPr wrap="none" rtlCol="0">
            <a:spAutoFit/>
          </a:bodyPr>
          <a:lstStyle/>
          <a:p>
            <a:r>
              <a:rPr lang="en-US" dirty="0">
                <a:latin typeface="+mn-lt"/>
              </a:rPr>
              <a:t>Simplified Multilevel NAND/NAND System:</a:t>
            </a:r>
          </a:p>
        </p:txBody>
      </p:sp>
      <p:sp>
        <p:nvSpPr>
          <p:cNvPr id="10" name="TextBox 9">
            <a:extLst>
              <a:ext uri="{FF2B5EF4-FFF2-40B4-BE49-F238E27FC236}">
                <a16:creationId xmlns:a16="http://schemas.microsoft.com/office/drawing/2014/main" id="{27E53FB5-723D-C9BC-1D58-0ECA4E2107E1}"/>
              </a:ext>
            </a:extLst>
          </p:cNvPr>
          <p:cNvSpPr txBox="1"/>
          <p:nvPr/>
        </p:nvSpPr>
        <p:spPr>
          <a:xfrm>
            <a:off x="1922318" y="1132655"/>
            <a:ext cx="2613216" cy="461665"/>
          </a:xfrm>
          <a:prstGeom prst="rect">
            <a:avLst/>
          </a:prstGeom>
          <a:noFill/>
        </p:spPr>
        <p:txBody>
          <a:bodyPr wrap="none" rtlCol="0">
            <a:spAutoFit/>
          </a:bodyPr>
          <a:lstStyle/>
          <a:p>
            <a:r>
              <a:rPr lang="en-US" u="none" dirty="0">
                <a:latin typeface="+mn-lt"/>
              </a:rPr>
              <a:t>System Optimizer</a:t>
            </a:r>
          </a:p>
        </p:txBody>
      </p:sp>
      <p:sp>
        <p:nvSpPr>
          <p:cNvPr id="11" name="TextBox 10">
            <a:extLst>
              <a:ext uri="{FF2B5EF4-FFF2-40B4-BE49-F238E27FC236}">
                <a16:creationId xmlns:a16="http://schemas.microsoft.com/office/drawing/2014/main" id="{FC1874EF-6C77-E813-C8AA-4FC726673C81}"/>
              </a:ext>
            </a:extLst>
          </p:cNvPr>
          <p:cNvSpPr txBox="1"/>
          <p:nvPr/>
        </p:nvSpPr>
        <p:spPr>
          <a:xfrm>
            <a:off x="4673346" y="1162942"/>
            <a:ext cx="3302507" cy="461665"/>
          </a:xfrm>
          <a:prstGeom prst="rect">
            <a:avLst/>
          </a:prstGeom>
          <a:noFill/>
        </p:spPr>
        <p:txBody>
          <a:bodyPr wrap="none" rtlCol="0">
            <a:spAutoFit/>
          </a:bodyPr>
          <a:lstStyle/>
          <a:p>
            <a:r>
              <a:rPr lang="en-US" u="none" dirty="0">
                <a:latin typeface="+mn-lt"/>
              </a:rPr>
              <a:t>Disciplinary Evaluators</a:t>
            </a:r>
          </a:p>
        </p:txBody>
      </p:sp>
      <p:cxnSp>
        <p:nvCxnSpPr>
          <p:cNvPr id="13" name="Straight Arrow Connector 12">
            <a:extLst>
              <a:ext uri="{FF2B5EF4-FFF2-40B4-BE49-F238E27FC236}">
                <a16:creationId xmlns:a16="http://schemas.microsoft.com/office/drawing/2014/main" id="{EC72BDDA-ACF3-5A11-2CEF-6A4832EE2D69}"/>
              </a:ext>
            </a:extLst>
          </p:cNvPr>
          <p:cNvCxnSpPr>
            <a:cxnSpLocks/>
          </p:cNvCxnSpPr>
          <p:nvPr/>
        </p:nvCxnSpPr>
        <p:spPr bwMode="auto">
          <a:xfrm>
            <a:off x="3984815" y="1849628"/>
            <a:ext cx="1397676"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F90BC0DB-C946-ECB0-9430-27F0C3B5FDFE}"/>
              </a:ext>
            </a:extLst>
          </p:cNvPr>
          <p:cNvCxnSpPr>
            <a:cxnSpLocks/>
          </p:cNvCxnSpPr>
          <p:nvPr/>
        </p:nvCxnSpPr>
        <p:spPr bwMode="auto">
          <a:xfrm flipH="1">
            <a:off x="3958936" y="2199455"/>
            <a:ext cx="145126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12E645CF-BCA8-616F-558F-A5C09C912135}"/>
              </a:ext>
            </a:extLst>
          </p:cNvPr>
          <p:cNvCxnSpPr>
            <a:cxnSpLocks/>
          </p:cNvCxnSpPr>
          <p:nvPr/>
        </p:nvCxnSpPr>
        <p:spPr bwMode="auto">
          <a:xfrm flipH="1">
            <a:off x="3984815" y="3352800"/>
            <a:ext cx="140550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A4C331F5-5B10-7FCE-9C6A-4493922EFCF3}"/>
              </a:ext>
            </a:extLst>
          </p:cNvPr>
          <p:cNvCxnSpPr>
            <a:cxnSpLocks/>
          </p:cNvCxnSpPr>
          <p:nvPr/>
        </p:nvCxnSpPr>
        <p:spPr bwMode="auto">
          <a:xfrm>
            <a:off x="3984815" y="3048000"/>
            <a:ext cx="141499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84B6EA11-A47C-4550-C7E9-4E37174A93BE}"/>
                  </a:ext>
                </a:extLst>
              </p:cNvPr>
              <p:cNvSpPr txBox="1"/>
              <p:nvPr/>
            </p:nvSpPr>
            <p:spPr>
              <a:xfrm>
                <a:off x="304800" y="4535759"/>
                <a:ext cx="1828800" cy="1938992"/>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𝑓</m:t>
                      </m:r>
                      <m:r>
                        <a:rPr lang="en-US" b="0" i="1" u="none" smtClean="0">
                          <a:latin typeface="Cambria Math" panose="02040503050406030204" pitchFamily="18" charset="0"/>
                        </a:rPr>
                        <m:t>,</m:t>
                      </m:r>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endParaRPr lang="en-US" u="none" dirty="0"/>
              </a:p>
              <a:p>
                <a:endParaRPr lang="en-US" u="none" dirty="0"/>
              </a:p>
              <a:p>
                <a:pPr/>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𝑓</m:t>
                      </m:r>
                      <m:r>
                        <a:rPr lang="en-US" b="0" i="1" u="none" smtClean="0">
                          <a:latin typeface="Cambria Math" panose="02040503050406030204" pitchFamily="18" charset="0"/>
                        </a:rPr>
                        <m:t>,</m:t>
                      </m:r>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endParaRPr lang="en-US" u="none" dirty="0"/>
              </a:p>
            </p:txBody>
          </p:sp>
        </mc:Choice>
        <mc:Fallback>
          <p:sp>
            <p:nvSpPr>
              <p:cNvPr id="31" name="TextBox 30">
                <a:extLst>
                  <a:ext uri="{FF2B5EF4-FFF2-40B4-BE49-F238E27FC236}">
                    <a16:creationId xmlns:a16="http://schemas.microsoft.com/office/drawing/2014/main" id="{84B6EA11-A47C-4550-C7E9-4E37174A93BE}"/>
                  </a:ext>
                </a:extLst>
              </p:cNvPr>
              <p:cNvSpPr txBox="1">
                <a:spLocks noRot="1" noChangeAspect="1" noMove="1" noResize="1" noEditPoints="1" noAdjustHandles="1" noChangeArrowheads="1" noChangeShapeType="1" noTextEdit="1"/>
              </p:cNvSpPr>
              <p:nvPr/>
            </p:nvSpPr>
            <p:spPr>
              <a:xfrm>
                <a:off x="304800" y="4535759"/>
                <a:ext cx="1828800" cy="1938992"/>
              </a:xfrm>
              <a:prstGeom prst="rect">
                <a:avLst/>
              </a:prstGeom>
              <a:blipFill>
                <a:blip r:embed="rId6"/>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1B1A5971-F864-2B22-E4C8-A12A00D8960A}"/>
                  </a:ext>
                </a:extLst>
              </p:cNvPr>
              <p:cNvSpPr txBox="1"/>
              <p:nvPr/>
            </p:nvSpPr>
            <p:spPr>
              <a:xfrm>
                <a:off x="3326141" y="4521927"/>
                <a:ext cx="2286000" cy="830997"/>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𝑑</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13</m:t>
                          </m:r>
                        </m:sub>
                      </m:sSub>
                    </m:oMath>
                  </m:oMathPara>
                </a14:m>
                <a:endParaRPr lang="en-US" u="none" dirty="0"/>
              </a:p>
            </p:txBody>
          </p:sp>
        </mc:Choice>
        <mc:Fallback>
          <p:sp>
            <p:nvSpPr>
              <p:cNvPr id="32" name="TextBox 31">
                <a:extLst>
                  <a:ext uri="{FF2B5EF4-FFF2-40B4-BE49-F238E27FC236}">
                    <a16:creationId xmlns:a16="http://schemas.microsoft.com/office/drawing/2014/main" id="{1B1A5971-F864-2B22-E4C8-A12A00D8960A}"/>
                  </a:ext>
                </a:extLst>
              </p:cNvPr>
              <p:cNvSpPr txBox="1">
                <a:spLocks noRot="1" noChangeAspect="1" noMove="1" noResize="1" noEditPoints="1" noAdjustHandles="1" noChangeArrowheads="1" noChangeShapeType="1" noTextEdit="1"/>
              </p:cNvSpPr>
              <p:nvPr/>
            </p:nvSpPr>
            <p:spPr>
              <a:xfrm>
                <a:off x="3326141" y="4521927"/>
                <a:ext cx="2286000" cy="830997"/>
              </a:xfrm>
              <a:prstGeom prst="rect">
                <a:avLst/>
              </a:prstGeom>
              <a:blipFill>
                <a:blip r:embed="rId7"/>
                <a:stretch>
                  <a:fillRect l="-1575" r="-787" b="-7746"/>
                </a:stretch>
              </a:blipFill>
              <a:ln w="381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77BA4EC2-BCB2-A6CF-B867-DAEC73EB49E6}"/>
                  </a:ext>
                </a:extLst>
              </p:cNvPr>
              <p:cNvSpPr txBox="1"/>
              <p:nvPr/>
            </p:nvSpPr>
            <p:spPr>
              <a:xfrm>
                <a:off x="3326141" y="5607529"/>
                <a:ext cx="2263117" cy="830997"/>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𝑑</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23</m:t>
                          </m:r>
                        </m:sub>
                      </m:sSub>
                    </m:oMath>
                  </m:oMathPara>
                </a14:m>
                <a:endParaRPr lang="en-US" u="none" dirty="0"/>
              </a:p>
            </p:txBody>
          </p:sp>
        </mc:Choice>
        <mc:Fallback>
          <p:sp>
            <p:nvSpPr>
              <p:cNvPr id="33" name="TextBox 32">
                <a:extLst>
                  <a:ext uri="{FF2B5EF4-FFF2-40B4-BE49-F238E27FC236}">
                    <a16:creationId xmlns:a16="http://schemas.microsoft.com/office/drawing/2014/main" id="{77BA4EC2-BCB2-A6CF-B867-DAEC73EB49E6}"/>
                  </a:ext>
                </a:extLst>
              </p:cNvPr>
              <p:cNvSpPr txBox="1">
                <a:spLocks noRot="1" noChangeAspect="1" noMove="1" noResize="1" noEditPoints="1" noAdjustHandles="1" noChangeArrowheads="1" noChangeShapeType="1" noTextEdit="1"/>
              </p:cNvSpPr>
              <p:nvPr/>
            </p:nvSpPr>
            <p:spPr>
              <a:xfrm>
                <a:off x="3326141" y="5607529"/>
                <a:ext cx="2263117" cy="830997"/>
              </a:xfrm>
              <a:prstGeom prst="rect">
                <a:avLst/>
              </a:prstGeom>
              <a:blipFill>
                <a:blip r:embed="rId8"/>
                <a:stretch>
                  <a:fillRect l="-1592" r="-2918" b="-7746"/>
                </a:stretch>
              </a:blipFill>
              <a:ln w="38100">
                <a:solidFill>
                  <a:schemeClr val="tx1"/>
                </a:solid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2F5782F6-A1CA-6661-E567-C11AF36D7034}"/>
              </a:ext>
            </a:extLst>
          </p:cNvPr>
          <p:cNvSpPr txBox="1"/>
          <p:nvPr/>
        </p:nvSpPr>
        <p:spPr>
          <a:xfrm>
            <a:off x="0" y="4034135"/>
            <a:ext cx="2613216" cy="461665"/>
          </a:xfrm>
          <a:prstGeom prst="rect">
            <a:avLst/>
          </a:prstGeom>
          <a:noFill/>
        </p:spPr>
        <p:txBody>
          <a:bodyPr wrap="none" rtlCol="0">
            <a:spAutoFit/>
          </a:bodyPr>
          <a:lstStyle/>
          <a:p>
            <a:r>
              <a:rPr lang="en-US" u="none" dirty="0">
                <a:latin typeface="+mn-lt"/>
              </a:rPr>
              <a:t>System Optimizer</a:t>
            </a:r>
          </a:p>
        </p:txBody>
      </p:sp>
      <p:sp>
        <p:nvSpPr>
          <p:cNvPr id="35" name="TextBox 34">
            <a:extLst>
              <a:ext uri="{FF2B5EF4-FFF2-40B4-BE49-F238E27FC236}">
                <a16:creationId xmlns:a16="http://schemas.microsoft.com/office/drawing/2014/main" id="{5464E8E0-A9D0-A3F3-C856-1B1FAC02A3C2}"/>
              </a:ext>
            </a:extLst>
          </p:cNvPr>
          <p:cNvSpPr txBox="1"/>
          <p:nvPr/>
        </p:nvSpPr>
        <p:spPr>
          <a:xfrm>
            <a:off x="2743200" y="4038600"/>
            <a:ext cx="3302507" cy="461665"/>
          </a:xfrm>
          <a:prstGeom prst="rect">
            <a:avLst/>
          </a:prstGeom>
          <a:noFill/>
        </p:spPr>
        <p:txBody>
          <a:bodyPr wrap="none" rtlCol="0">
            <a:spAutoFit/>
          </a:bodyPr>
          <a:lstStyle/>
          <a:p>
            <a:r>
              <a:rPr lang="en-US" u="none" dirty="0">
                <a:latin typeface="+mn-lt"/>
              </a:rPr>
              <a:t>Disciplinary Evaluators</a:t>
            </a:r>
          </a:p>
        </p:txBody>
      </p:sp>
      <p:cxnSp>
        <p:nvCxnSpPr>
          <p:cNvPr id="36" name="Straight Arrow Connector 35">
            <a:extLst>
              <a:ext uri="{FF2B5EF4-FFF2-40B4-BE49-F238E27FC236}">
                <a16:creationId xmlns:a16="http://schemas.microsoft.com/office/drawing/2014/main" id="{2EA94B56-C6CE-FCD2-1E1E-C58A00ED657D}"/>
              </a:ext>
            </a:extLst>
          </p:cNvPr>
          <p:cNvCxnSpPr>
            <a:cxnSpLocks/>
          </p:cNvCxnSpPr>
          <p:nvPr/>
        </p:nvCxnSpPr>
        <p:spPr bwMode="auto">
          <a:xfrm>
            <a:off x="2159479" y="4752945"/>
            <a:ext cx="117268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BF233BFF-51EA-6209-0831-E4EA9748F648}"/>
              </a:ext>
            </a:extLst>
          </p:cNvPr>
          <p:cNvCxnSpPr>
            <a:cxnSpLocks/>
          </p:cNvCxnSpPr>
          <p:nvPr/>
        </p:nvCxnSpPr>
        <p:spPr bwMode="auto">
          <a:xfrm flipH="1">
            <a:off x="2133600" y="5119212"/>
            <a:ext cx="1122367"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C2BAF0C4-8314-189D-08DE-8F32BB4B1C41}"/>
              </a:ext>
            </a:extLst>
          </p:cNvPr>
          <p:cNvCxnSpPr>
            <a:cxnSpLocks/>
          </p:cNvCxnSpPr>
          <p:nvPr/>
        </p:nvCxnSpPr>
        <p:spPr bwMode="auto">
          <a:xfrm flipH="1">
            <a:off x="2133600" y="6141730"/>
            <a:ext cx="119254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A5CC72A7-E972-41DD-382E-712A4683D276}"/>
              </a:ext>
            </a:extLst>
          </p:cNvPr>
          <p:cNvCxnSpPr>
            <a:cxnSpLocks/>
          </p:cNvCxnSpPr>
          <p:nvPr/>
        </p:nvCxnSpPr>
        <p:spPr bwMode="auto">
          <a:xfrm>
            <a:off x="2133600" y="5822324"/>
            <a:ext cx="119254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6F9A1B40-1F84-D9DF-D326-CA952FC780BD}"/>
                  </a:ext>
                </a:extLst>
              </p:cNvPr>
              <p:cNvSpPr txBox="1"/>
              <p:nvPr/>
            </p:nvSpPr>
            <p:spPr>
              <a:xfrm>
                <a:off x="6774873" y="4560401"/>
                <a:ext cx="1828800" cy="830997"/>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13</m:t>
                          </m:r>
                        </m:sub>
                      </m:sSub>
                    </m:oMath>
                  </m:oMathPara>
                </a14:m>
                <a:endParaRPr lang="en-US" u="none" dirty="0"/>
              </a:p>
            </p:txBody>
          </p:sp>
        </mc:Choice>
        <mc:Fallback>
          <p:sp>
            <p:nvSpPr>
              <p:cNvPr id="41" name="TextBox 40">
                <a:extLst>
                  <a:ext uri="{FF2B5EF4-FFF2-40B4-BE49-F238E27FC236}">
                    <a16:creationId xmlns:a16="http://schemas.microsoft.com/office/drawing/2014/main" id="{6F9A1B40-1F84-D9DF-D326-CA952FC780BD}"/>
                  </a:ext>
                </a:extLst>
              </p:cNvPr>
              <p:cNvSpPr txBox="1">
                <a:spLocks noRot="1" noChangeAspect="1" noMove="1" noResize="1" noEditPoints="1" noAdjustHandles="1" noChangeArrowheads="1" noChangeShapeType="1" noTextEdit="1"/>
              </p:cNvSpPr>
              <p:nvPr/>
            </p:nvSpPr>
            <p:spPr>
              <a:xfrm>
                <a:off x="6774873" y="4560401"/>
                <a:ext cx="1828800" cy="830997"/>
              </a:xfrm>
              <a:prstGeom prst="rect">
                <a:avLst/>
              </a:prstGeom>
              <a:blipFill>
                <a:blip r:embed="rId9"/>
                <a:stretch>
                  <a:fillRect l="-1634" r="-2941" b="-7746"/>
                </a:stretch>
              </a:blipFill>
              <a:ln w="381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86E6EFB4-B8E3-4CEC-716C-5C1E9BF3D1AC}"/>
                  </a:ext>
                </a:extLst>
              </p:cNvPr>
              <p:cNvSpPr txBox="1"/>
              <p:nvPr/>
            </p:nvSpPr>
            <p:spPr>
              <a:xfrm>
                <a:off x="6781800" y="5646003"/>
                <a:ext cx="1828800" cy="830997"/>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23</m:t>
                          </m:r>
                        </m:sub>
                      </m:sSub>
                    </m:oMath>
                  </m:oMathPara>
                </a14:m>
                <a:endParaRPr lang="en-US" u="none" dirty="0"/>
              </a:p>
            </p:txBody>
          </p:sp>
        </mc:Choice>
        <mc:Fallback>
          <p:sp>
            <p:nvSpPr>
              <p:cNvPr id="42" name="TextBox 41">
                <a:extLst>
                  <a:ext uri="{FF2B5EF4-FFF2-40B4-BE49-F238E27FC236}">
                    <a16:creationId xmlns:a16="http://schemas.microsoft.com/office/drawing/2014/main" id="{86E6EFB4-B8E3-4CEC-716C-5C1E9BF3D1AC}"/>
                  </a:ext>
                </a:extLst>
              </p:cNvPr>
              <p:cNvSpPr txBox="1">
                <a:spLocks noRot="1" noChangeAspect="1" noMove="1" noResize="1" noEditPoints="1" noAdjustHandles="1" noChangeArrowheads="1" noChangeShapeType="1" noTextEdit="1"/>
              </p:cNvSpPr>
              <p:nvPr/>
            </p:nvSpPr>
            <p:spPr>
              <a:xfrm>
                <a:off x="6781800" y="5646003"/>
                <a:ext cx="1828800" cy="830997"/>
              </a:xfrm>
              <a:prstGeom prst="rect">
                <a:avLst/>
              </a:prstGeom>
              <a:blipFill>
                <a:blip r:embed="rId10"/>
                <a:stretch>
                  <a:fillRect l="-1961" r="-3922" b="-6993"/>
                </a:stretch>
              </a:blipFill>
              <a:ln w="38100">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FC22B174-CA00-D21F-107F-227EBE7421BA}"/>
              </a:ext>
            </a:extLst>
          </p:cNvPr>
          <p:cNvCxnSpPr>
            <a:cxnSpLocks/>
          </p:cNvCxnSpPr>
          <p:nvPr/>
        </p:nvCxnSpPr>
        <p:spPr bwMode="auto">
          <a:xfrm>
            <a:off x="5612141" y="4800600"/>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DCC5AEEF-E730-9D00-46A2-DE4478FAD254}"/>
              </a:ext>
            </a:extLst>
          </p:cNvPr>
          <p:cNvCxnSpPr>
            <a:cxnSpLocks/>
          </p:cNvCxnSpPr>
          <p:nvPr/>
        </p:nvCxnSpPr>
        <p:spPr bwMode="auto">
          <a:xfrm flipH="1">
            <a:off x="5612141" y="5181600"/>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F4F40648-5A63-8EE1-172B-F906A59D8DA1}"/>
              </a:ext>
            </a:extLst>
          </p:cNvPr>
          <p:cNvCxnSpPr>
            <a:cxnSpLocks/>
          </p:cNvCxnSpPr>
          <p:nvPr/>
        </p:nvCxnSpPr>
        <p:spPr bwMode="auto">
          <a:xfrm flipH="1">
            <a:off x="5613422" y="6172200"/>
            <a:ext cx="116837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2E43AC77-5267-C17F-167B-3CDCDCB663AD}"/>
              </a:ext>
            </a:extLst>
          </p:cNvPr>
          <p:cNvCxnSpPr>
            <a:cxnSpLocks/>
          </p:cNvCxnSpPr>
          <p:nvPr/>
        </p:nvCxnSpPr>
        <p:spPr bwMode="auto">
          <a:xfrm>
            <a:off x="5612141" y="5822324"/>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4AAE63B0-D3EC-848E-14F3-17E7BE34ED05}"/>
              </a:ext>
            </a:extLst>
          </p:cNvPr>
          <p:cNvSpPr txBox="1"/>
          <p:nvPr/>
        </p:nvSpPr>
        <p:spPr>
          <a:xfrm>
            <a:off x="5943600" y="4099638"/>
            <a:ext cx="3318537" cy="461665"/>
          </a:xfrm>
          <a:prstGeom prst="rect">
            <a:avLst/>
          </a:prstGeom>
          <a:noFill/>
        </p:spPr>
        <p:txBody>
          <a:bodyPr wrap="none" rtlCol="0">
            <a:spAutoFit/>
          </a:bodyPr>
          <a:lstStyle/>
          <a:p>
            <a:r>
              <a:rPr lang="en-US" u="none" dirty="0">
                <a:latin typeface="+mn-lt"/>
              </a:rPr>
              <a:t>Disciplinary Optimizers</a:t>
            </a:r>
          </a:p>
        </p:txBody>
      </p:sp>
    </p:spTree>
    <p:extLst>
      <p:ext uri="{BB962C8B-B14F-4D97-AF65-F5344CB8AC3E}">
        <p14:creationId xmlns:p14="http://schemas.microsoft.com/office/powerpoint/2010/main" val="191027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Setup</a:t>
            </a:r>
          </a:p>
        </p:txBody>
      </p:sp>
      <p:sp>
        <p:nvSpPr>
          <p:cNvPr id="443395" name="Rectangle 3"/>
          <p:cNvSpPr>
            <a:spLocks noGrp="1" noChangeArrowheads="1"/>
          </p:cNvSpPr>
          <p:nvPr>
            <p:ph type="body" idx="1"/>
          </p:nvPr>
        </p:nvSpPr>
        <p:spPr>
          <a:xfrm>
            <a:off x="381000" y="1447800"/>
            <a:ext cx="8610600" cy="4114800"/>
          </a:xfrm>
        </p:spPr>
        <p:txBody>
          <a:bodyPr/>
          <a:lstStyle/>
          <a:p>
            <a:pPr marL="0" indent="0" eaLnBrk="1" hangingPunct="1">
              <a:buNone/>
            </a:pPr>
            <a:endParaRPr lang="en-US"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12</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p:spTree>
    <p:extLst>
      <p:ext uri="{BB962C8B-B14F-4D97-AF65-F5344CB8AC3E}">
        <p14:creationId xmlns:p14="http://schemas.microsoft.com/office/powerpoint/2010/main" val="34007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D5743AF-BBD6-AE48-B7B3-F1D7298286D8}"/>
              </a:ext>
            </a:extLst>
          </p:cNvPr>
          <p:cNvSpPr txBox="1"/>
          <p:nvPr/>
        </p:nvSpPr>
        <p:spPr>
          <a:xfrm>
            <a:off x="592319" y="5239434"/>
            <a:ext cx="1617481" cy="646331"/>
          </a:xfrm>
          <a:prstGeom prst="rect">
            <a:avLst/>
          </a:prstGeom>
          <a:noFill/>
        </p:spPr>
        <p:txBody>
          <a:bodyPr wrap="square" rtlCol="0">
            <a:spAutoFit/>
          </a:bodyPr>
          <a:lstStyle/>
          <a:p>
            <a:r>
              <a:rPr lang="en-US" sz="1800" b="1" u="none" dirty="0">
                <a:latin typeface="+mj-lt"/>
              </a:rPr>
              <a:t>Disciplinary Constraints</a:t>
            </a:r>
          </a:p>
        </p:txBody>
      </p:sp>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Optimization Approach</a:t>
            </a:r>
          </a:p>
        </p:txBody>
      </p:sp>
      <mc:AlternateContent xmlns:mc="http://schemas.openxmlformats.org/markup-compatibility/2006" xmlns:a14="http://schemas.microsoft.com/office/drawing/2010/main">
        <mc:Choice Requires="a14">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In general, we can pose the problem we want to solve as:</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limLow>
                        <m:limLowPr>
                          <m:ctrlPr>
                            <a:rPr lang="en-US" b="1"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1" i="1" smtClean="0">
                                  <a:latin typeface="Cambria Math" panose="02040503050406030204" pitchFamily="18" charset="0"/>
                                </a:rPr>
                                <m:t>𝑴</m:t>
                              </m:r>
                            </m:sub>
                          </m:sSub>
                        </m:lim>
                      </m:limLow>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oMath>
                  </m:oMathPara>
                </a14:m>
                <a:endParaRPr lang="en-US" b="1" dirty="0"/>
              </a:p>
              <a:p>
                <a:pPr marL="0" indent="0" algn="ctr" eaLnBrk="1" hangingPunct="1">
                  <a:lnSpc>
                    <a:spcPct val="150000"/>
                  </a:lnSpc>
                  <a:buNone/>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𝒕</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𝒈</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𝒉</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𝑴</m:t>
                              </m:r>
                            </m:sub>
                          </m:sSub>
                        </m:e>
                      </m:d>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𝒋</m:t>
                          </m:r>
                        </m:sub>
                      </m:sSub>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𝒋</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𝑴</m:t>
                      </m:r>
                      <m:r>
                        <a:rPr lang="en-US" b="1" i="1" smtClean="0">
                          <a:latin typeface="Cambria Math" panose="02040503050406030204" pitchFamily="18" charset="0"/>
                        </a:rPr>
                        <m:t>]</m:t>
                      </m:r>
                    </m:oMath>
                  </m:oMathPara>
                </a14:m>
                <a:endParaRPr lang="en-US" dirty="0"/>
              </a:p>
            </p:txBody>
          </p:sp>
        </mc:Choice>
        <mc:Fallback xmlns="">
          <p:sp>
            <p:nvSpPr>
              <p:cNvPr id="443395" name="Rectangle 3"/>
              <p:cNvSpPr>
                <a:spLocks noGrp="1" noRot="1" noChangeAspect="1" noMove="1" noResize="1" noEditPoints="1" noAdjustHandles="1" noChangeArrowheads="1" noChangeShapeType="1" noTextEdit="1"/>
              </p:cNvSpPr>
              <p:nvPr>
                <p:ph type="body" idx="1"/>
              </p:nvPr>
            </p:nvSpPr>
            <p:spPr>
              <a:xfrm>
                <a:off x="381000" y="1447800"/>
                <a:ext cx="8382000" cy="4114800"/>
              </a:xfrm>
              <a:blipFill>
                <a:blip r:embed="rId3"/>
                <a:stretch>
                  <a:fillRect l="-1309" t="-163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13</a:t>
            </a:fld>
            <a:endParaRPr lang="en-US" dirty="0"/>
          </a:p>
        </p:txBody>
      </p:sp>
      <p:cxnSp>
        <p:nvCxnSpPr>
          <p:cNvPr id="4" name="Connector: Elbow 3">
            <a:extLst>
              <a:ext uri="{FF2B5EF4-FFF2-40B4-BE49-F238E27FC236}">
                <a16:creationId xmlns:a16="http://schemas.microsoft.com/office/drawing/2014/main" id="{EB421CB6-FB8E-A959-40EB-FB5D1CF66DE1}"/>
              </a:ext>
            </a:extLst>
          </p:cNvPr>
          <p:cNvCxnSpPr>
            <a:cxnSpLocks/>
          </p:cNvCxnSpPr>
          <p:nvPr/>
        </p:nvCxnSpPr>
        <p:spPr bwMode="auto">
          <a:xfrm>
            <a:off x="457200" y="3645188"/>
            <a:ext cx="1905000" cy="12700"/>
          </a:xfrm>
          <a:prstGeom prst="bentConnector3">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8" name="Connector: Elbow 7">
            <a:extLst>
              <a:ext uri="{FF2B5EF4-FFF2-40B4-BE49-F238E27FC236}">
                <a16:creationId xmlns:a16="http://schemas.microsoft.com/office/drawing/2014/main" id="{C95DBA68-150B-CB06-86FF-B8B9D1AE7636}"/>
              </a:ext>
            </a:extLst>
          </p:cNvPr>
          <p:cNvCxnSpPr>
            <a:cxnSpLocks/>
          </p:cNvCxnSpPr>
          <p:nvPr/>
        </p:nvCxnSpPr>
        <p:spPr bwMode="auto">
          <a:xfrm rot="10800000" flipV="1">
            <a:off x="7162800" y="3564082"/>
            <a:ext cx="1118756" cy="474519"/>
          </a:xfrm>
          <a:prstGeom prst="bentConnector3">
            <a:avLst>
              <a:gd name="adj1" fmla="val 100155"/>
            </a:avLst>
          </a:prstGeom>
          <a:solidFill>
            <a:schemeClr val="accent1"/>
          </a:solidFill>
          <a:ln w="38100" cap="flat" cmpd="sng" algn="ctr">
            <a:solidFill>
              <a:srgbClr val="FF0000"/>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2601919F-D4BA-3D34-78F9-2837C91E8B25}"/>
              </a:ext>
            </a:extLst>
          </p:cNvPr>
          <p:cNvCxnSpPr>
            <a:cxnSpLocks/>
          </p:cNvCxnSpPr>
          <p:nvPr/>
        </p:nvCxnSpPr>
        <p:spPr bwMode="auto">
          <a:xfrm flipV="1">
            <a:off x="685800" y="5410200"/>
            <a:ext cx="1524000" cy="445076"/>
          </a:xfrm>
          <a:prstGeom prst="bentConnector3">
            <a:avLst>
              <a:gd name="adj1" fmla="val 99500"/>
            </a:avLst>
          </a:prstGeom>
          <a:solidFill>
            <a:schemeClr val="accent1"/>
          </a:solidFill>
          <a:ln w="38100" cap="flat" cmpd="sng" algn="ctr">
            <a:solidFill>
              <a:srgbClr val="FF0000"/>
            </a:solidFill>
            <a:prstDash val="solid"/>
            <a:round/>
            <a:headEnd type="none" w="med" len="med"/>
            <a:tailEnd type="triangle" w="med" len="med"/>
          </a:ln>
          <a:effectLst/>
        </p:spPr>
      </p:cxnSp>
      <p:sp>
        <p:nvSpPr>
          <p:cNvPr id="19" name="TextBox 18">
            <a:extLst>
              <a:ext uri="{FF2B5EF4-FFF2-40B4-BE49-F238E27FC236}">
                <a16:creationId xmlns:a16="http://schemas.microsoft.com/office/drawing/2014/main" id="{C57C85D7-89DE-3121-362D-92F99FE54626}"/>
              </a:ext>
            </a:extLst>
          </p:cNvPr>
          <p:cNvSpPr txBox="1"/>
          <p:nvPr/>
        </p:nvSpPr>
        <p:spPr>
          <a:xfrm>
            <a:off x="409859" y="3019773"/>
            <a:ext cx="1462042" cy="646331"/>
          </a:xfrm>
          <a:prstGeom prst="rect">
            <a:avLst/>
          </a:prstGeom>
          <a:noFill/>
        </p:spPr>
        <p:txBody>
          <a:bodyPr wrap="square" rtlCol="0">
            <a:spAutoFit/>
          </a:bodyPr>
          <a:lstStyle/>
          <a:p>
            <a:r>
              <a:rPr lang="en-US" sz="1800" b="1" u="none" dirty="0">
                <a:latin typeface="+mj-lt"/>
              </a:rPr>
              <a:t>System Constraints</a:t>
            </a:r>
          </a:p>
        </p:txBody>
      </p:sp>
      <p:sp>
        <p:nvSpPr>
          <p:cNvPr id="21" name="TextBox 20">
            <a:extLst>
              <a:ext uri="{FF2B5EF4-FFF2-40B4-BE49-F238E27FC236}">
                <a16:creationId xmlns:a16="http://schemas.microsoft.com/office/drawing/2014/main" id="{0BEB5FF1-78EB-3BA8-DBDE-2125EAF8B6BC}"/>
              </a:ext>
            </a:extLst>
          </p:cNvPr>
          <p:cNvSpPr txBox="1"/>
          <p:nvPr/>
        </p:nvSpPr>
        <p:spPr>
          <a:xfrm>
            <a:off x="7069318" y="2970752"/>
            <a:ext cx="1617481" cy="646331"/>
          </a:xfrm>
          <a:prstGeom prst="rect">
            <a:avLst/>
          </a:prstGeom>
          <a:noFill/>
        </p:spPr>
        <p:txBody>
          <a:bodyPr wrap="square" rtlCol="0">
            <a:spAutoFit/>
          </a:bodyPr>
          <a:lstStyle/>
          <a:p>
            <a:r>
              <a:rPr lang="en-US" sz="1800" b="1" u="none" dirty="0">
                <a:latin typeface="+mj-lt"/>
              </a:rPr>
              <a:t>Consistency Constraints</a:t>
            </a:r>
          </a:p>
        </p:txBody>
      </p:sp>
    </p:spTree>
    <p:extLst>
      <p:ext uri="{BB962C8B-B14F-4D97-AF65-F5344CB8AC3E}">
        <p14:creationId xmlns:p14="http://schemas.microsoft.com/office/powerpoint/2010/main" val="215828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Sources</a:t>
            </a:r>
          </a:p>
        </p:txBody>
      </p:sp>
      <p:sp>
        <p:nvSpPr>
          <p:cNvPr id="443395" name="Rectangle 3"/>
          <p:cNvSpPr>
            <a:spLocks noGrp="1" noChangeArrowheads="1"/>
          </p:cNvSpPr>
          <p:nvPr>
            <p:ph type="body" idx="1"/>
          </p:nvPr>
        </p:nvSpPr>
        <p:spPr>
          <a:xfrm>
            <a:off x="381000" y="1447800"/>
            <a:ext cx="8382000" cy="4114800"/>
          </a:xfrm>
        </p:spPr>
        <p:txBody>
          <a:bodyPr/>
          <a:lstStyle/>
          <a:p>
            <a:r>
              <a:rPr lang="en-US" sz="1200" dirty="0"/>
              <a:t>[1]</a:t>
            </a:r>
            <a:r>
              <a:rPr lang="en-US" sz="1200" dirty="0">
                <a:effectLst/>
              </a:rPr>
              <a:t> Balling, R. J., &amp; </a:t>
            </a:r>
            <a:r>
              <a:rPr lang="en-US" sz="1200" dirty="0" err="1">
                <a:effectLst/>
              </a:rPr>
              <a:t>Sobieszczanski</a:t>
            </a:r>
            <a:r>
              <a:rPr lang="en-US" sz="1200" dirty="0">
                <a:effectLst/>
              </a:rPr>
              <a:t>-Sobieski, J. (1996). Optimization of Coupled Systems - A critical overview of approaches. </a:t>
            </a:r>
            <a:r>
              <a:rPr lang="en-US" sz="1200" i="1" dirty="0">
                <a:effectLst/>
              </a:rPr>
              <a:t>AIAA Journal</a:t>
            </a:r>
            <a:r>
              <a:rPr lang="en-US" sz="1200" dirty="0">
                <a:effectLst/>
              </a:rPr>
              <a:t>, </a:t>
            </a:r>
            <a:r>
              <a:rPr lang="en-US" sz="1200" i="1" dirty="0">
                <a:effectLst/>
              </a:rPr>
              <a:t>34</a:t>
            </a:r>
            <a:r>
              <a:rPr lang="en-US" sz="1200" dirty="0">
                <a:effectLst/>
              </a:rPr>
              <a:t>(1), 6–17. https://doi.org/10.2514/3.13015 </a:t>
            </a:r>
          </a:p>
          <a:p>
            <a:r>
              <a:rPr lang="en-US" sz="1200" dirty="0">
                <a:effectLst/>
              </a:rPr>
              <a:t>[2]Cramer, E. J., Dennis, Jr., J. E., Frank, P. D., Lewis, R. M., &amp; Shubin, G. R. (1994). Problem formulation for multidisciplinary optimization. </a:t>
            </a:r>
            <a:r>
              <a:rPr lang="en-US" sz="1200" i="1" dirty="0">
                <a:effectLst/>
              </a:rPr>
              <a:t>SIAM Journal on Optimization</a:t>
            </a:r>
            <a:r>
              <a:rPr lang="en-US" sz="1200" dirty="0">
                <a:effectLst/>
              </a:rPr>
              <a:t>, </a:t>
            </a:r>
            <a:r>
              <a:rPr lang="en-US" sz="1200" i="1" dirty="0">
                <a:effectLst/>
              </a:rPr>
              <a:t>4</a:t>
            </a:r>
            <a:r>
              <a:rPr lang="en-US" sz="1200" dirty="0">
                <a:effectLst/>
              </a:rPr>
              <a:t>(4), 754–776. https://doi.org/10.1137/0804044 </a:t>
            </a:r>
          </a:p>
          <a:p>
            <a:r>
              <a:rPr lang="en-US" sz="1200" dirty="0">
                <a:effectLst/>
              </a:rPr>
              <a:t>[3]</a:t>
            </a:r>
            <a:r>
              <a:rPr lang="en-US" sz="1200" dirty="0" err="1">
                <a:effectLst/>
              </a:rPr>
              <a:t>Tosserams</a:t>
            </a:r>
            <a:r>
              <a:rPr lang="en-US" sz="1200" dirty="0">
                <a:effectLst/>
              </a:rPr>
              <a:t>, S., </a:t>
            </a:r>
            <a:r>
              <a:rPr lang="en-US" sz="1200" dirty="0" err="1">
                <a:effectLst/>
              </a:rPr>
              <a:t>Etman</a:t>
            </a:r>
            <a:r>
              <a:rPr lang="en-US" sz="1200" dirty="0">
                <a:effectLst/>
              </a:rPr>
              <a:t>, L. F., &amp; </a:t>
            </a:r>
            <a:r>
              <a:rPr lang="en-US" sz="1200" dirty="0" err="1">
                <a:effectLst/>
              </a:rPr>
              <a:t>Rooda</a:t>
            </a:r>
            <a:r>
              <a:rPr lang="en-US" sz="1200" dirty="0">
                <a:effectLst/>
              </a:rPr>
              <a:t>, J. E. (2009). A classification of methods for distributed system optimization based on formulation structure. </a:t>
            </a:r>
            <a:r>
              <a:rPr lang="en-US" sz="1200" i="1" dirty="0">
                <a:effectLst/>
              </a:rPr>
              <a:t>Structural and Multidisciplinary Optimization</a:t>
            </a:r>
            <a:r>
              <a:rPr lang="en-US" sz="1200" dirty="0">
                <a:effectLst/>
              </a:rPr>
              <a:t>, </a:t>
            </a:r>
            <a:r>
              <a:rPr lang="en-US" sz="1200" i="1" dirty="0">
                <a:effectLst/>
              </a:rPr>
              <a:t>39</a:t>
            </a:r>
            <a:r>
              <a:rPr lang="en-US" sz="1200" dirty="0">
                <a:effectLst/>
              </a:rPr>
              <a:t>(5), 503–517. https://doi.org/10.1007/s00158-008-0347-z </a:t>
            </a:r>
          </a:p>
          <a:p>
            <a:pPr eaLnBrk="1" hangingPunct="1"/>
            <a:endParaRPr lang="en-US" sz="1200"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14</a:t>
            </a:fld>
            <a:endParaRPr lang="en-US" dirty="0"/>
          </a:p>
        </p:txBody>
      </p:sp>
    </p:spTree>
    <p:extLst>
      <p:ext uri="{BB962C8B-B14F-4D97-AF65-F5344CB8AC3E}">
        <p14:creationId xmlns:p14="http://schemas.microsoft.com/office/powerpoint/2010/main" val="177643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00200" y="152400"/>
            <a:ext cx="7391400" cy="762000"/>
          </a:xfrm>
        </p:spPr>
        <p:txBody>
          <a:bodyPr/>
          <a:lstStyle/>
          <a:p>
            <a:pPr eaLnBrk="1" hangingPunct="1"/>
            <a:r>
              <a:rPr lang="en-US" dirty="0"/>
              <a:t>1</a:t>
            </a:r>
            <a:r>
              <a:rPr lang="en-US" baseline="30000" dirty="0"/>
              <a:t>st</a:t>
            </a:r>
            <a:r>
              <a:rPr lang="en-US" dirty="0"/>
              <a:t> Half Project Preferences: </a:t>
            </a:r>
            <a:br>
              <a:rPr lang="en-US" dirty="0"/>
            </a:br>
            <a:r>
              <a:rPr lang="en-US" dirty="0"/>
              <a:t>Assignment Due by Feb 16 @ Noon  </a:t>
            </a:r>
          </a:p>
        </p:txBody>
      </p:sp>
      <p:sp>
        <p:nvSpPr>
          <p:cNvPr id="4" name="Slide Number Placeholder 3">
            <a:extLst>
              <a:ext uri="{FF2B5EF4-FFF2-40B4-BE49-F238E27FC236}">
                <a16:creationId xmlns:a16="http://schemas.microsoft.com/office/drawing/2014/main" id="{C1F38F8C-DA88-B68E-DBE7-6B9E0296AAFD}"/>
              </a:ext>
            </a:extLst>
          </p:cNvPr>
          <p:cNvSpPr>
            <a:spLocks noGrp="1"/>
          </p:cNvSpPr>
          <p:nvPr>
            <p:ph type="sldNum" sz="quarter" idx="4"/>
          </p:nvPr>
        </p:nvSpPr>
        <p:spPr/>
        <p:txBody>
          <a:bodyPr/>
          <a:lstStyle/>
          <a:p>
            <a:fld id="{500C047D-5122-AB4C-B39F-FBDAD98F9BE8}" type="slidenum">
              <a:rPr lang="en-US" smtClean="0"/>
              <a:pPr/>
              <a:t>15</a:t>
            </a:fld>
            <a:endParaRPr lang="en-US" dirty="0"/>
          </a:p>
        </p:txBody>
      </p:sp>
      <p:graphicFrame>
        <p:nvGraphicFramePr>
          <p:cNvPr id="2" name="Object 1">
            <a:extLst>
              <a:ext uri="{FF2B5EF4-FFF2-40B4-BE49-F238E27FC236}">
                <a16:creationId xmlns:a16="http://schemas.microsoft.com/office/drawing/2014/main" id="{F53D273C-EFB5-D4B3-6496-F8A87D612663}"/>
              </a:ext>
            </a:extLst>
          </p:cNvPr>
          <p:cNvGraphicFramePr>
            <a:graphicFrameLocks noChangeAspect="1"/>
          </p:cNvGraphicFramePr>
          <p:nvPr>
            <p:extLst>
              <p:ext uri="{D42A27DB-BD31-4B8C-83A1-F6EECF244321}">
                <p14:modId xmlns:p14="http://schemas.microsoft.com/office/powerpoint/2010/main" val="1419287936"/>
              </p:ext>
            </p:extLst>
          </p:nvPr>
        </p:nvGraphicFramePr>
        <p:xfrm>
          <a:off x="457200" y="1014294"/>
          <a:ext cx="8153400" cy="5880100"/>
        </p:xfrm>
        <a:graphic>
          <a:graphicData uri="http://schemas.openxmlformats.org/presentationml/2006/ole">
            <mc:AlternateContent xmlns:mc="http://schemas.openxmlformats.org/markup-compatibility/2006">
              <mc:Choice xmlns:v="urn:schemas-microsoft-com:vml" Requires="v">
                <p:oleObj name="Document" r:id="rId3" imgW="5943600" imgH="5880100" progId="Word.Document.12">
                  <p:embed/>
                </p:oleObj>
              </mc:Choice>
              <mc:Fallback>
                <p:oleObj name="Document" r:id="rId3" imgW="5943600" imgH="5880100" progId="Word.Document.12">
                  <p:embed/>
                  <p:pic>
                    <p:nvPicPr>
                      <p:cNvPr id="0" name=""/>
                      <p:cNvPicPr/>
                      <p:nvPr/>
                    </p:nvPicPr>
                    <p:blipFill>
                      <a:blip r:embed="rId4"/>
                      <a:stretch>
                        <a:fillRect/>
                      </a:stretch>
                    </p:blipFill>
                    <p:spPr>
                      <a:xfrm>
                        <a:off x="457200" y="1014294"/>
                        <a:ext cx="8153400" cy="5880100"/>
                      </a:xfrm>
                      <a:prstGeom prst="rect">
                        <a:avLst/>
                      </a:prstGeom>
                    </p:spPr>
                  </p:pic>
                </p:oleObj>
              </mc:Fallback>
            </mc:AlternateContent>
          </a:graphicData>
        </a:graphic>
      </p:graphicFrame>
    </p:spTree>
    <p:extLst>
      <p:ext uri="{BB962C8B-B14F-4D97-AF65-F5344CB8AC3E}">
        <p14:creationId xmlns:p14="http://schemas.microsoft.com/office/powerpoint/2010/main" val="265427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362200" y="114300"/>
            <a:ext cx="6629400" cy="7620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3200" b="1" u="none" kern="0" dirty="0">
                <a:solidFill>
                  <a:srgbClr val="FF3300"/>
                </a:solidFill>
                <a:latin typeface="+mj-lt"/>
                <a:ea typeface="+mj-ea"/>
                <a:cs typeface="+mj-cs"/>
              </a:rPr>
              <a:t>1</a:t>
            </a:r>
            <a:r>
              <a:rPr lang="en-US" sz="3200" b="1" u="none" kern="0" baseline="30000" dirty="0">
                <a:solidFill>
                  <a:srgbClr val="FF3300"/>
                </a:solidFill>
                <a:latin typeface="+mj-lt"/>
                <a:ea typeface="+mj-ea"/>
                <a:cs typeface="+mj-cs"/>
              </a:rPr>
              <a:t>st</a:t>
            </a:r>
            <a:r>
              <a:rPr kumimoji="0" lang="en-US" sz="3200" b="1" i="0" u="none" strike="noStrike" kern="0" cap="none" spc="0" normalizeH="0" baseline="0" noProof="0" dirty="0">
                <a:ln>
                  <a:noFill/>
                </a:ln>
                <a:solidFill>
                  <a:srgbClr val="FF3300"/>
                </a:solidFill>
                <a:effectLst/>
                <a:uLnTx/>
                <a:uFillTx/>
                <a:latin typeface="+mj-lt"/>
                <a:ea typeface="+mj-ea"/>
                <a:cs typeface="+mj-cs"/>
              </a:rPr>
              <a:t>-Half Project Assignment</a:t>
            </a:r>
          </a:p>
        </p:txBody>
      </p:sp>
      <p:sp>
        <p:nvSpPr>
          <p:cNvPr id="3" name="Rectangle 3"/>
          <p:cNvSpPr txBox="1">
            <a:spLocks noChangeArrowheads="1"/>
          </p:cNvSpPr>
          <p:nvPr/>
        </p:nvSpPr>
        <p:spPr>
          <a:xfrm>
            <a:off x="228600" y="1143000"/>
            <a:ext cx="8382000" cy="4562475"/>
          </a:xfrm>
          <a:prstGeom prst="rect">
            <a:avLst/>
          </a:prstGeom>
        </p:spPr>
        <p:txBody>
          <a:bodyPr/>
          <a:lstStyle/>
          <a:p>
            <a:pPr marL="342900" indent="-342900" eaLnBrk="1" hangingPunct="1">
              <a:spcBef>
                <a:spcPct val="20000"/>
              </a:spcBef>
              <a:buFont typeface="Arial" panose="020B0604020202020204" pitchFamily="34" charset="0"/>
              <a:buChar char="•"/>
              <a:defRPr/>
            </a:pPr>
            <a:r>
              <a:rPr lang="en-US" b="1" u="none" kern="0" dirty="0">
                <a:solidFill>
                  <a:srgbClr val="3333FF"/>
                </a:solidFill>
                <a:latin typeface="+mn-lt"/>
              </a:rPr>
              <a:t>For each project topic, a couple of references are provided</a:t>
            </a:r>
          </a:p>
          <a:p>
            <a:pPr marL="342900" indent="-342900" eaLnBrk="1" hangingPunct="1">
              <a:spcBef>
                <a:spcPct val="20000"/>
              </a:spcBef>
              <a:buFont typeface="Arial" panose="020B0604020202020204" pitchFamily="34" charset="0"/>
              <a:buChar char="•"/>
              <a:defRPr/>
            </a:pPr>
            <a:r>
              <a:rPr lang="en-US" b="1" u="none" kern="0" dirty="0">
                <a:solidFill>
                  <a:srgbClr val="3333FF"/>
                </a:solidFill>
                <a:latin typeface="+mn-lt"/>
              </a:rPr>
              <a:t>R</a:t>
            </a:r>
            <a:r>
              <a:rPr kumimoji="0" lang="en-US" b="1" i="0" u="none" strike="noStrike" kern="0" cap="none" spc="0" normalizeH="0" noProof="0" dirty="0" err="1">
                <a:ln>
                  <a:noFill/>
                </a:ln>
                <a:solidFill>
                  <a:srgbClr val="3333FF"/>
                </a:solidFill>
                <a:effectLst/>
                <a:uLnTx/>
                <a:uFillTx/>
                <a:latin typeface="+mn-lt"/>
              </a:rPr>
              <a:t>eference</a:t>
            </a:r>
            <a:r>
              <a:rPr kumimoji="0" lang="en-US" b="1" i="0" u="none" strike="noStrike" kern="0" cap="none" spc="0" normalizeH="0" noProof="0" dirty="0">
                <a:ln>
                  <a:noFill/>
                </a:ln>
                <a:solidFill>
                  <a:srgbClr val="3333FF"/>
                </a:solidFill>
                <a:effectLst/>
                <a:uLnTx/>
                <a:uFillTx/>
                <a:latin typeface="+mn-lt"/>
              </a:rPr>
              <a:t> paper</a:t>
            </a:r>
            <a:r>
              <a:rPr lang="en-US" b="1" u="none" kern="0" dirty="0">
                <a:solidFill>
                  <a:srgbClr val="3333FF"/>
                </a:solidFill>
                <a:latin typeface="+mn-lt"/>
              </a:rPr>
              <a:t>s provided</a:t>
            </a:r>
            <a:r>
              <a:rPr kumimoji="0" lang="en-US" b="1" i="0" u="none" strike="noStrike" kern="0" cap="none" spc="0" normalizeH="0" noProof="0" dirty="0">
                <a:ln>
                  <a:noFill/>
                </a:ln>
                <a:solidFill>
                  <a:srgbClr val="3333FF"/>
                </a:solidFill>
                <a:effectLst/>
                <a:uLnTx/>
                <a:uFillTx/>
                <a:latin typeface="+mn-lt"/>
              </a:rPr>
              <a:t> are just what I found: may not be the </a:t>
            </a:r>
            <a:r>
              <a:rPr lang="en-US" b="1" u="none" kern="0" dirty="0">
                <a:solidFill>
                  <a:srgbClr val="3333FF"/>
                </a:solidFill>
                <a:latin typeface="+mn-lt"/>
              </a:rPr>
              <a:t>most appropriate</a:t>
            </a:r>
            <a:r>
              <a:rPr kumimoji="0" lang="en-US" b="1" i="0" u="none" strike="noStrike" kern="0" cap="none" spc="0" normalizeH="0" noProof="0" dirty="0">
                <a:ln>
                  <a:noFill/>
                </a:ln>
                <a:solidFill>
                  <a:srgbClr val="3333FF"/>
                </a:solidFill>
                <a:effectLst/>
                <a:uLnTx/>
                <a:uFillTx/>
                <a:latin typeface="+mn-lt"/>
              </a:rPr>
              <a:t> for a tutorial</a:t>
            </a:r>
          </a:p>
          <a:p>
            <a:pPr marL="342900" indent="-342900" eaLnBrk="1" hangingPunct="1">
              <a:spcBef>
                <a:spcPct val="20000"/>
              </a:spcBef>
              <a:buFont typeface="Arial" panose="020B0604020202020204" pitchFamily="34" charset="0"/>
              <a:buChar char="•"/>
            </a:pPr>
            <a:r>
              <a:rPr lang="en-US" b="1" u="none" kern="0" noProof="0" dirty="0">
                <a:solidFill>
                  <a:srgbClr val="3333FF"/>
                </a:solidFill>
                <a:latin typeface="+mn-lt"/>
              </a:rPr>
              <a:t>Give </a:t>
            </a:r>
            <a:r>
              <a:rPr lang="en-US" b="1" u="none" kern="0" dirty="0">
                <a:solidFill>
                  <a:srgbClr val="3333FF"/>
                </a:solidFill>
                <a:latin typeface="+mn-lt"/>
              </a:rPr>
              <a:t>a tutorial on background</a:t>
            </a:r>
            <a:r>
              <a:rPr lang="en-US" b="1" u="none" kern="0" noProof="0" dirty="0">
                <a:solidFill>
                  <a:srgbClr val="3333FF"/>
                </a:solidFill>
                <a:latin typeface="+mn-lt"/>
              </a:rPr>
              <a:t>, how the method work, main issues, example(s), etc.</a:t>
            </a:r>
          </a:p>
          <a:p>
            <a:pPr marL="800100" lvl="1" indent="-342900" eaLnBrk="1" hangingPunct="1">
              <a:spcBef>
                <a:spcPct val="20000"/>
              </a:spcBef>
              <a:buFont typeface="Arial" panose="020B0604020202020204" pitchFamily="34" charset="0"/>
              <a:buChar char="•"/>
            </a:pPr>
            <a:r>
              <a:rPr lang="en-US" b="1" u="none" kern="0" dirty="0">
                <a:solidFill>
                  <a:srgbClr val="3333FF"/>
                </a:solidFill>
                <a:latin typeface="+mn-lt"/>
              </a:rPr>
              <a:t>F</a:t>
            </a:r>
            <a:r>
              <a:rPr lang="en-US" b="1" u="none" kern="0" noProof="0" dirty="0">
                <a:solidFill>
                  <a:srgbClr val="3333FF"/>
                </a:solidFill>
                <a:latin typeface="+mn-lt"/>
              </a:rPr>
              <a:t>rom the audience point of view: </a:t>
            </a:r>
            <a:r>
              <a:rPr lang="en-US" b="1" kern="0" noProof="0" dirty="0">
                <a:solidFill>
                  <a:srgbClr val="3333FF"/>
                </a:solidFill>
                <a:latin typeface="+mn-lt"/>
              </a:rPr>
              <a:t>“What are the </a:t>
            </a:r>
            <a:r>
              <a:rPr lang="en-US" b="1" kern="0" dirty="0">
                <a:solidFill>
                  <a:srgbClr val="3333FF"/>
                </a:solidFill>
                <a:latin typeface="+mn-lt"/>
              </a:rPr>
              <a:t>TAKEAWAYS?</a:t>
            </a:r>
          </a:p>
          <a:p>
            <a:pPr marL="342900" indent="-342900" eaLnBrk="1" hangingPunct="1">
              <a:spcBef>
                <a:spcPct val="20000"/>
              </a:spcBef>
              <a:buFont typeface="Arial" panose="020B0604020202020204" pitchFamily="34" charset="0"/>
              <a:buChar char="•"/>
            </a:pPr>
            <a:r>
              <a:rPr kumimoji="0" lang="en-US" b="1" i="0" u="none" strike="noStrike" kern="0" cap="none" spc="0" normalizeH="0" baseline="0" noProof="0" dirty="0">
                <a:ln>
                  <a:noFill/>
                </a:ln>
                <a:solidFill>
                  <a:srgbClr val="3333FF"/>
                </a:solidFill>
                <a:effectLst/>
                <a:uLnTx/>
                <a:uFillTx/>
                <a:latin typeface="+mn-lt"/>
              </a:rPr>
              <a:t>Make</a:t>
            </a:r>
            <a:r>
              <a:rPr kumimoji="0" lang="en-US" b="1" i="0" u="none" strike="noStrike" kern="0" cap="none" spc="0" normalizeH="0" noProof="0" dirty="0">
                <a:ln>
                  <a:noFill/>
                </a:ln>
                <a:solidFill>
                  <a:srgbClr val="3333FF"/>
                </a:solidFill>
                <a:effectLst/>
                <a:uLnTx/>
                <a:uFillTx/>
                <a:latin typeface="+mn-lt"/>
              </a:rPr>
              <a:t> your presentation </a:t>
            </a:r>
            <a:r>
              <a:rPr kumimoji="0" lang="en-US" b="1" i="0" strike="noStrike" kern="0" cap="none" spc="0" normalizeH="0" noProof="0" dirty="0">
                <a:ln>
                  <a:noFill/>
                </a:ln>
                <a:solidFill>
                  <a:srgbClr val="3333FF"/>
                </a:solidFill>
                <a:effectLst>
                  <a:outerShdw blurRad="38100" dist="38100" dir="2700000" algn="tl">
                    <a:srgbClr val="000000">
                      <a:alpha val="43137"/>
                    </a:srgbClr>
                  </a:outerShdw>
                </a:effectLst>
                <a:uLnTx/>
                <a:uFillTx/>
                <a:latin typeface="+mn-lt"/>
              </a:rPr>
              <a:t>self-contained</a:t>
            </a:r>
            <a:r>
              <a:rPr kumimoji="0" lang="en-US" b="1" i="0" u="none" strike="noStrike" kern="0" cap="none" spc="0" normalizeH="0" noProof="0" dirty="0">
                <a:ln>
                  <a:noFill/>
                </a:ln>
                <a:solidFill>
                  <a:srgbClr val="3333FF"/>
                </a:solidFill>
                <a:effectLst>
                  <a:outerShdw blurRad="38100" dist="38100" dir="2700000" algn="tl">
                    <a:srgbClr val="000000">
                      <a:alpha val="43137"/>
                    </a:srgbClr>
                  </a:outerShdw>
                </a:effectLst>
                <a:uLnTx/>
                <a:uFillTx/>
                <a:latin typeface="+mn-lt"/>
              </a:rPr>
              <a:t> </a:t>
            </a:r>
            <a:r>
              <a:rPr lang="en-US" b="1" u="none" kern="0" dirty="0">
                <a:solidFill>
                  <a:srgbClr val="3333FF"/>
                </a:solidFill>
                <a:latin typeface="+mn-lt"/>
              </a:rPr>
              <a:t>and NOT too technical (too many math </a:t>
            </a:r>
            <a:r>
              <a:rPr lang="en-US" b="1" u="none" kern="0" dirty="0" err="1">
                <a:solidFill>
                  <a:srgbClr val="3333FF"/>
                </a:solidFill>
                <a:latin typeface="+mn-lt"/>
              </a:rPr>
              <a:t>eqs</a:t>
            </a:r>
            <a:r>
              <a:rPr lang="en-US" b="1" u="none" kern="0" dirty="0">
                <a:solidFill>
                  <a:srgbClr val="3333FF"/>
                </a:solidFill>
                <a:latin typeface="+mn-lt"/>
              </a:rPr>
              <a:t>.)</a:t>
            </a:r>
            <a:r>
              <a:rPr kumimoji="0" lang="en-US" b="1" i="0" u="none" strike="noStrike" kern="0" cap="none" spc="0" normalizeH="0" noProof="0" dirty="0">
                <a:ln>
                  <a:noFill/>
                </a:ln>
                <a:solidFill>
                  <a:srgbClr val="3333FF"/>
                </a:solidFill>
                <a:effectLst/>
                <a:uLnTx/>
                <a:uFillTx/>
                <a:latin typeface="+mn-lt"/>
              </a:rPr>
              <a:t>: </a:t>
            </a:r>
            <a:r>
              <a:rPr lang="en-US" b="1" u="none" kern="0" dirty="0">
                <a:solidFill>
                  <a:srgbClr val="3333FF"/>
                </a:solidFill>
                <a:latin typeface="+mn-lt"/>
              </a:rPr>
              <a:t>Include</a:t>
            </a:r>
            <a:r>
              <a:rPr kumimoji="0" lang="en-US" b="1" i="0" u="none" strike="noStrike" kern="0" cap="none" spc="0" normalizeH="0" noProof="0" dirty="0">
                <a:ln>
                  <a:noFill/>
                </a:ln>
                <a:solidFill>
                  <a:srgbClr val="3333FF"/>
                </a:solidFill>
                <a:effectLst/>
                <a:uLnTx/>
                <a:uFillTx/>
                <a:latin typeface="+mn-lt"/>
              </a:rPr>
              <a:t> simple concepts, figures, flowchart, etc. to communicate your points efficiently, in 25 minutes! </a:t>
            </a:r>
          </a:p>
          <a:p>
            <a:pPr marL="742950" lvl="1" indent="-285750" eaLnBrk="1" hangingPunct="1">
              <a:spcBef>
                <a:spcPct val="20000"/>
              </a:spcBef>
              <a:buFontTx/>
              <a:buChar char="–"/>
            </a:pPr>
            <a:endParaRPr kumimoji="0" lang="en-US" sz="2000" b="1" i="0" strike="noStrike" kern="0" cap="none" spc="0" normalizeH="0" baseline="0" noProof="0" dirty="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Tx/>
              <a:buSzTx/>
              <a:tabLst/>
              <a:defRPr/>
            </a:pPr>
            <a:endParaRPr kumimoji="0" lang="en-US" sz="2000" b="1" i="0" u="none" strike="noStrike" kern="0" cap="none" spc="0" normalizeH="0" baseline="0" noProof="0" dirty="0">
              <a:ln>
                <a:noFill/>
              </a:ln>
              <a:solidFill>
                <a:schemeClr val="tx1"/>
              </a:solidFill>
              <a:effectLst/>
              <a:uLnTx/>
              <a:uFillTx/>
              <a:latin typeface="+mn-lt"/>
            </a:endParaRPr>
          </a:p>
        </p:txBody>
      </p:sp>
      <p:sp>
        <p:nvSpPr>
          <p:cNvPr id="4" name="Slide Number Placeholder 3">
            <a:extLst>
              <a:ext uri="{FF2B5EF4-FFF2-40B4-BE49-F238E27FC236}">
                <a16:creationId xmlns:a16="http://schemas.microsoft.com/office/drawing/2014/main" id="{B83B197C-7C42-D876-15C1-3112BF4A8D4E}"/>
              </a:ext>
            </a:extLst>
          </p:cNvPr>
          <p:cNvSpPr>
            <a:spLocks noGrp="1"/>
          </p:cNvSpPr>
          <p:nvPr>
            <p:ph type="sldNum" sz="quarter" idx="4"/>
          </p:nvPr>
        </p:nvSpPr>
        <p:spPr/>
        <p:txBody>
          <a:bodyPr/>
          <a:lstStyle/>
          <a:p>
            <a:fld id="{500C047D-5122-AB4C-B39F-FBDAD98F9BE8}" type="slidenum">
              <a:rPr lang="en-US" smtClean="0"/>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362200" y="0"/>
            <a:ext cx="6629400" cy="7620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3200" b="1" u="none" kern="0" dirty="0">
                <a:solidFill>
                  <a:srgbClr val="FF3300"/>
                </a:solidFill>
                <a:latin typeface="+mj-lt"/>
                <a:ea typeface="+mj-ea"/>
                <a:cs typeface="+mj-cs"/>
              </a:rPr>
              <a:t>1</a:t>
            </a:r>
            <a:r>
              <a:rPr lang="en-US" sz="3200" b="1" u="none" kern="0" baseline="30000" dirty="0">
                <a:solidFill>
                  <a:srgbClr val="FF3300"/>
                </a:solidFill>
                <a:latin typeface="+mj-lt"/>
                <a:ea typeface="+mj-ea"/>
                <a:cs typeface="+mj-cs"/>
              </a:rPr>
              <a:t>st</a:t>
            </a:r>
            <a:r>
              <a:rPr kumimoji="0" lang="en-US" sz="3200" b="1" i="0" u="none" strike="noStrike" kern="0" cap="none" spc="0" normalizeH="0" baseline="0" noProof="0" dirty="0">
                <a:ln>
                  <a:noFill/>
                </a:ln>
                <a:solidFill>
                  <a:srgbClr val="FF3300"/>
                </a:solidFill>
                <a:effectLst/>
                <a:uLnTx/>
                <a:uFillTx/>
                <a:latin typeface="+mj-lt"/>
                <a:ea typeface="+mj-ea"/>
                <a:cs typeface="+mj-cs"/>
              </a:rPr>
              <a:t>-Half Project Assignment (cont’d)</a:t>
            </a:r>
          </a:p>
        </p:txBody>
      </p:sp>
      <p:sp>
        <p:nvSpPr>
          <p:cNvPr id="3" name="Rectangle 3"/>
          <p:cNvSpPr txBox="1">
            <a:spLocks noChangeArrowheads="1"/>
          </p:cNvSpPr>
          <p:nvPr/>
        </p:nvSpPr>
        <p:spPr>
          <a:xfrm>
            <a:off x="76200" y="914400"/>
            <a:ext cx="8763000" cy="45624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1" i="0" u="none" strike="noStrike" kern="0" cap="none" spc="0" normalizeH="0" baseline="0" noProof="0" dirty="0">
                <a:ln>
                  <a:noFill/>
                </a:ln>
                <a:solidFill>
                  <a:srgbClr val="3333FF"/>
                </a:solidFill>
                <a:effectLst/>
                <a:uLnTx/>
                <a:uFillTx/>
                <a:latin typeface="+mn-lt"/>
                <a:ea typeface="+mn-ea"/>
                <a:cs typeface="+mn-cs"/>
              </a:rPr>
              <a:t>For your presentation</a:t>
            </a:r>
            <a:r>
              <a:rPr kumimoji="0" lang="en-US" sz="2400" b="1" i="0" u="none" strike="noStrike" kern="0" cap="none" spc="0" normalizeH="0" noProof="0" dirty="0">
                <a:ln>
                  <a:noFill/>
                </a:ln>
                <a:solidFill>
                  <a:srgbClr val="3333FF"/>
                </a:solidFill>
                <a:effectLst/>
                <a:uLnTx/>
                <a:uFillTx/>
                <a:latin typeface="+mn-lt"/>
                <a:ea typeface="+mn-ea"/>
                <a:cs typeface="+mn-cs"/>
              </a:rPr>
              <a:t>:</a:t>
            </a:r>
            <a:endParaRPr kumimoji="0" lang="en-US" sz="2400" b="1" i="0" u="none" strike="noStrike" kern="0" cap="none" spc="0" normalizeH="0" baseline="0" noProof="0" dirty="0">
              <a:ln>
                <a:noFill/>
              </a:ln>
              <a:solidFill>
                <a:srgbClr val="3333FF"/>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lang="en-US" sz="2000" b="1" u="none" kern="0" dirty="0">
                <a:latin typeface="+mn-lt"/>
              </a:rPr>
              <a:t>Make sure your slides give a connected and meaningful story: contents of the slides must be connected together</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lang="en-US" sz="2000" b="1" u="none" kern="0" dirty="0">
                <a:latin typeface="+mn-lt"/>
              </a:rPr>
              <a:t>Make your presentation interesting – e.g., good presentation should engage audience, raise questions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lang="en-US" sz="2000" b="1" u="none" kern="0" dirty="0">
                <a:latin typeface="+mn-lt"/>
              </a:rPr>
              <a:t>Do not overload your slides with too much information or too much text with small fonts – use fonts &gt;18 </a:t>
            </a:r>
            <a:r>
              <a:rPr lang="en-US" sz="2000" b="1" u="none" kern="0" dirty="0" err="1">
                <a:latin typeface="+mn-lt"/>
              </a:rPr>
              <a:t>pt</a:t>
            </a:r>
            <a:endParaRPr lang="en-US" sz="2000" b="1" kern="0" dirty="0">
              <a:latin typeface="+mn-lt"/>
            </a:endParaRPr>
          </a:p>
          <a:p>
            <a:pPr marL="742950" lvl="1" indent="-285750" eaLnBrk="1" hangingPunct="1">
              <a:spcBef>
                <a:spcPct val="20000"/>
              </a:spcBef>
              <a:buFontTx/>
              <a:buChar char="–"/>
            </a:pPr>
            <a:r>
              <a:rPr lang="en-US" sz="2000" b="1" u="none" kern="0" dirty="0">
                <a:latin typeface="+mn-lt"/>
              </a:rPr>
              <a:t>You’re expected to have a SINGLE “Insightful Q/A”:</a:t>
            </a:r>
          </a:p>
          <a:p>
            <a:pPr marL="1200150" lvl="2" indent="-285750" eaLnBrk="1" hangingPunct="1">
              <a:spcBef>
                <a:spcPct val="20000"/>
              </a:spcBef>
              <a:buFontTx/>
              <a:buChar char="–"/>
            </a:pPr>
            <a:r>
              <a:rPr lang="en-US" sz="2000" b="1" u="none" kern="0" dirty="0">
                <a:latin typeface="+mn-lt"/>
              </a:rPr>
              <a:t>Should be related to and already covered (directly or indirectly) in your tutorial</a:t>
            </a:r>
          </a:p>
          <a:p>
            <a:pPr marL="1200150" lvl="2" indent="-285750" eaLnBrk="1" hangingPunct="1">
              <a:spcBef>
                <a:spcPct val="20000"/>
              </a:spcBef>
              <a:buFontTx/>
              <a:buChar char="–"/>
            </a:pPr>
            <a:r>
              <a:rPr lang="en-US" sz="2000" b="1" u="none" kern="0" dirty="0">
                <a:latin typeface="+mn-lt"/>
              </a:rPr>
              <a:t>Should be related to a fundamental (</a:t>
            </a:r>
            <a:r>
              <a:rPr lang="en-US" sz="2000" b="1" kern="0" dirty="0">
                <a:latin typeface="+mn-lt"/>
              </a:rPr>
              <a:t>non-trivial</a:t>
            </a:r>
            <a:r>
              <a:rPr lang="en-US" sz="2000" b="1" u="none" kern="0" dirty="0">
                <a:latin typeface="+mn-lt"/>
              </a:rPr>
              <a:t>) concept on the assigned topic</a:t>
            </a:r>
          </a:p>
          <a:p>
            <a:pPr marL="1200150" lvl="2" indent="-285750" eaLnBrk="1" hangingPunct="1">
              <a:spcBef>
                <a:spcPct val="20000"/>
              </a:spcBef>
              <a:buFontTx/>
              <a:buChar char="–"/>
            </a:pPr>
            <a:r>
              <a:rPr lang="en-US" sz="2000" b="1" u="none" kern="0" dirty="0">
                <a:latin typeface="+mn-lt"/>
              </a:rPr>
              <a:t>I may use your Q&amp;A as part of the course material for Exam II!</a:t>
            </a:r>
          </a:p>
          <a:p>
            <a:pPr marL="742950" lvl="1" indent="-285750" eaLnBrk="1" hangingPunct="1">
              <a:spcBef>
                <a:spcPct val="20000"/>
              </a:spcBef>
              <a:buFontTx/>
              <a:buChar char="–"/>
            </a:pPr>
            <a:r>
              <a:rPr lang="en-US" sz="2000" b="1" u="none" kern="0" dirty="0">
                <a:latin typeface="+mn-lt"/>
              </a:rPr>
              <a:t>Prepare a (written) verbatim transcription of your talk for each slide in the “Notes Page” of Power Point</a:t>
            </a:r>
          </a:p>
          <a:p>
            <a:pPr marL="742950" lvl="1" indent="-285750" eaLnBrk="1" hangingPunct="1">
              <a:spcBef>
                <a:spcPct val="20000"/>
              </a:spcBef>
              <a:buFontTx/>
              <a:buChar char="–"/>
            </a:pPr>
            <a:r>
              <a:rPr lang="en-US" sz="2000" b="1" kern="0" dirty="0">
                <a:latin typeface="+mn-lt"/>
              </a:rPr>
              <a:t>Use THIS template for your tutorial slides!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en-US" sz="2000" b="1" i="0" u="none" strike="noStrike" kern="0" cap="none" spc="0" normalizeH="0" baseline="0" noProof="0" dirty="0">
              <a:ln>
                <a:noFill/>
              </a:ln>
              <a:solidFill>
                <a:schemeClr val="tx1"/>
              </a:solidFill>
              <a:effectLst/>
              <a:uLnTx/>
              <a:uFillTx/>
              <a:latin typeface="+mn-lt"/>
            </a:endParaRPr>
          </a:p>
        </p:txBody>
      </p:sp>
      <p:sp>
        <p:nvSpPr>
          <p:cNvPr id="4" name="Slide Number Placeholder 3">
            <a:extLst>
              <a:ext uri="{FF2B5EF4-FFF2-40B4-BE49-F238E27FC236}">
                <a16:creationId xmlns:a16="http://schemas.microsoft.com/office/drawing/2014/main" id="{F0AEA3B7-A301-5E30-1E57-8CF7E31B316E}"/>
              </a:ext>
            </a:extLst>
          </p:cNvPr>
          <p:cNvSpPr>
            <a:spLocks noGrp="1"/>
          </p:cNvSpPr>
          <p:nvPr>
            <p:ph type="sldNum" sz="quarter" idx="4"/>
          </p:nvPr>
        </p:nvSpPr>
        <p:spPr/>
        <p:txBody>
          <a:bodyPr/>
          <a:lstStyle/>
          <a:p>
            <a:fld id="{500C047D-5122-AB4C-B39F-FBDAD98F9BE8}" type="slidenum">
              <a:rPr lang="en-US" smtClean="0"/>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362200" y="0"/>
            <a:ext cx="6629400" cy="7620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3200" b="1" u="none" kern="0" dirty="0">
                <a:solidFill>
                  <a:srgbClr val="FF3300"/>
                </a:solidFill>
                <a:latin typeface="+mj-lt"/>
                <a:ea typeface="+mj-ea"/>
                <a:cs typeface="+mj-cs"/>
              </a:rPr>
              <a:t>1</a:t>
            </a:r>
            <a:r>
              <a:rPr lang="en-US" sz="3200" b="1" u="none" kern="0" baseline="30000" dirty="0">
                <a:solidFill>
                  <a:srgbClr val="FF3300"/>
                </a:solidFill>
                <a:latin typeface="+mj-lt"/>
                <a:ea typeface="+mj-ea"/>
                <a:cs typeface="+mj-cs"/>
              </a:rPr>
              <a:t>st</a:t>
            </a:r>
            <a:r>
              <a:rPr kumimoji="0" lang="en-US" sz="3200" b="1" i="0" u="none" strike="noStrike" kern="0" cap="none" spc="0" normalizeH="0" baseline="0" noProof="0" dirty="0">
                <a:ln>
                  <a:noFill/>
                </a:ln>
                <a:solidFill>
                  <a:srgbClr val="FF3300"/>
                </a:solidFill>
                <a:effectLst/>
                <a:uLnTx/>
                <a:uFillTx/>
                <a:latin typeface="+mj-lt"/>
                <a:ea typeface="+mj-ea"/>
                <a:cs typeface="+mj-cs"/>
              </a:rPr>
              <a:t>-Half Project Assignment (cont’d)</a:t>
            </a:r>
          </a:p>
        </p:txBody>
      </p:sp>
      <p:sp>
        <p:nvSpPr>
          <p:cNvPr id="3" name="Rectangle 3"/>
          <p:cNvSpPr txBox="1">
            <a:spLocks noChangeArrowheads="1"/>
          </p:cNvSpPr>
          <p:nvPr/>
        </p:nvSpPr>
        <p:spPr>
          <a:xfrm>
            <a:off x="76200" y="1066800"/>
            <a:ext cx="4572000" cy="19050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1" i="0" u="none" strike="noStrike" kern="0" cap="none" spc="0" normalizeH="0" baseline="0" noProof="0" dirty="0">
                <a:ln>
                  <a:noFill/>
                </a:ln>
                <a:solidFill>
                  <a:srgbClr val="3333FF"/>
                </a:solidFill>
                <a:effectLst/>
                <a:uLnTx/>
                <a:uFillTx/>
                <a:latin typeface="+mn-lt"/>
                <a:ea typeface="+mn-ea"/>
                <a:cs typeface="+mn-cs"/>
              </a:rPr>
              <a:t>For your presentation</a:t>
            </a:r>
            <a:r>
              <a:rPr kumimoji="0" lang="en-US" sz="2400" b="1" i="0" u="none" strike="noStrike" kern="0" cap="none" spc="0" normalizeH="0" noProof="0" dirty="0">
                <a:ln>
                  <a:noFill/>
                </a:ln>
                <a:solidFill>
                  <a:srgbClr val="3333FF"/>
                </a:solidFill>
                <a:effectLst/>
                <a:uLnTx/>
                <a:uFillTx/>
                <a:latin typeface="+mn-lt"/>
                <a:ea typeface="+mn-ea"/>
                <a:cs typeface="+mn-cs"/>
              </a:rPr>
              <a:t>:</a:t>
            </a:r>
            <a:endParaRPr kumimoji="0" lang="en-US" sz="2400" b="1" i="0" u="none" strike="noStrike" kern="0" cap="none" spc="0" normalizeH="0" baseline="0" noProof="0" dirty="0">
              <a:ln>
                <a:noFill/>
              </a:ln>
              <a:solidFill>
                <a:srgbClr val="3333FF"/>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lang="en-US" sz="2000" b="1" u="none" kern="0" dirty="0">
                <a:latin typeface="+mn-lt"/>
              </a:rPr>
              <a:t>If you use a picture/fig/etc. from the literature, e.g., web, paper: </a:t>
            </a:r>
            <a:r>
              <a:rPr lang="en-US" sz="2000" b="1" kern="0" dirty="0">
                <a:latin typeface="+mn-lt"/>
              </a:rPr>
              <a:t>Give the Source</a:t>
            </a:r>
            <a:r>
              <a:rPr kumimoji="0" lang="en-US" sz="2000" b="1" i="0" u="none" strike="noStrike" kern="0" cap="none" spc="0" normalizeH="0" baseline="0" noProof="0" dirty="0">
                <a:ln>
                  <a:noFill/>
                </a:ln>
                <a:solidFill>
                  <a:schemeClr val="tx1"/>
                </a:solidFill>
                <a:effectLst/>
                <a:uLnTx/>
                <a:uFillTx/>
                <a:latin typeface="+mn-lt"/>
              </a:rPr>
              <a:t> </a:t>
            </a:r>
          </a:p>
          <a:p>
            <a:pPr marL="285750" indent="-285750" eaLnBrk="1" hangingPunct="1">
              <a:spcBef>
                <a:spcPct val="20000"/>
              </a:spcBef>
              <a:buFont typeface="Arial" pitchFamily="34" charset="0"/>
              <a:buChar char="•"/>
            </a:pPr>
            <a:r>
              <a:rPr lang="en-US" b="1" u="none" kern="0" dirty="0">
                <a:solidFill>
                  <a:srgbClr val="3333FF"/>
                </a:solidFill>
                <a:latin typeface="+mn-lt"/>
              </a:rPr>
              <a:t>Order of presentations:</a:t>
            </a:r>
          </a:p>
          <a:p>
            <a:pPr marL="742950" lvl="1" indent="-285750" eaLnBrk="1" hangingPunct="1">
              <a:spcBef>
                <a:spcPct val="20000"/>
              </a:spcBef>
              <a:buFont typeface="Arial" pitchFamily="34" charset="0"/>
              <a:buChar char="•"/>
            </a:pPr>
            <a:r>
              <a:rPr lang="en-US" sz="2000" b="1" u="none" kern="0" dirty="0">
                <a:solidFill>
                  <a:srgbClr val="3333FF"/>
                </a:solidFill>
                <a:latin typeface="+mn-lt"/>
              </a:rPr>
              <a:t>TBA</a:t>
            </a:r>
            <a:endParaRPr lang="en-US" sz="2000" b="1" u="none" kern="0" dirty="0">
              <a:latin typeface="+mn-lt"/>
            </a:endParaRPr>
          </a:p>
          <a:p>
            <a:pPr marL="285750" indent="-285750" eaLnBrk="1" hangingPunct="1">
              <a:spcBef>
                <a:spcPct val="20000"/>
              </a:spcBef>
              <a:buFont typeface="Arial" pitchFamily="34" charset="0"/>
              <a:buChar char="•"/>
            </a:pPr>
            <a:r>
              <a:rPr lang="en-US" b="1" u="none" kern="0" dirty="0">
                <a:solidFill>
                  <a:srgbClr val="3333FF"/>
                </a:solidFill>
                <a:latin typeface="+mn-lt"/>
              </a:rPr>
              <a:t>Will reverse the order for second half! </a:t>
            </a:r>
          </a:p>
          <a:p>
            <a:pPr marL="342900" indent="-342900" eaLnBrk="1" hangingPunct="1">
              <a:spcBef>
                <a:spcPct val="20000"/>
              </a:spcBef>
              <a:buFont typeface="Arial" panose="020B0604020202020204" pitchFamily="34" charset="0"/>
              <a:buChar char="•"/>
            </a:pPr>
            <a:r>
              <a:rPr lang="en-US" b="1" u="none" kern="0" dirty="0">
                <a:solidFill>
                  <a:srgbClr val="3333FF"/>
                </a:solidFill>
                <a:latin typeface="+mn-lt"/>
              </a:rPr>
              <a:t>Will set up a Discussion in ELMS for your submission</a:t>
            </a:r>
            <a:endParaRPr lang="en-US" b="1" i="1" kern="0" dirty="0">
              <a:solidFill>
                <a:srgbClr val="3333FF"/>
              </a:solidFill>
              <a:effectLst>
                <a:outerShdw blurRad="38100" dist="38100" dir="2700000" algn="tl">
                  <a:srgbClr val="000000">
                    <a:alpha val="43137"/>
                  </a:srgbClr>
                </a:outerShdw>
              </a:effectLst>
              <a:latin typeface="+mn-lt"/>
            </a:endParaRPr>
          </a:p>
        </p:txBody>
      </p:sp>
      <p:pic>
        <p:nvPicPr>
          <p:cNvPr id="4" name="Picture 9" descr="http://gargles.net/wp-content/uploads/2006/06/sparrowflock2.jpg"/>
          <p:cNvPicPr>
            <a:picLocks noChangeAspect="1" noChangeArrowheads="1"/>
          </p:cNvPicPr>
          <p:nvPr/>
        </p:nvPicPr>
        <p:blipFill>
          <a:blip r:embed="rId2" cstate="print"/>
          <a:srcRect/>
          <a:stretch>
            <a:fillRect/>
          </a:stretch>
        </p:blipFill>
        <p:spPr bwMode="auto">
          <a:xfrm>
            <a:off x="5257800" y="1219200"/>
            <a:ext cx="3307963" cy="2209800"/>
          </a:xfrm>
          <a:prstGeom prst="rect">
            <a:avLst/>
          </a:prstGeom>
          <a:noFill/>
          <a:ln w="9525">
            <a:noFill/>
            <a:miter lim="800000"/>
            <a:headEnd/>
            <a:tailEnd/>
          </a:ln>
        </p:spPr>
      </p:pic>
      <p:sp>
        <p:nvSpPr>
          <p:cNvPr id="5" name="TextBox 4"/>
          <p:cNvSpPr txBox="1"/>
          <p:nvPr/>
        </p:nvSpPr>
        <p:spPr>
          <a:xfrm>
            <a:off x="4564039" y="3450609"/>
            <a:ext cx="4572000" cy="3139321"/>
          </a:xfrm>
          <a:prstGeom prst="rect">
            <a:avLst/>
          </a:prstGeom>
          <a:noFill/>
        </p:spPr>
        <p:txBody>
          <a:bodyPr wrap="square" rtlCol="0">
            <a:spAutoFit/>
          </a:bodyPr>
          <a:lstStyle/>
          <a:p>
            <a:pPr>
              <a:buFont typeface="Arial" pitchFamily="34" charset="0"/>
              <a:buChar char="•"/>
            </a:pPr>
            <a:r>
              <a:rPr lang="en-US" sz="1800" u="none" dirty="0">
                <a:latin typeface="+mn-lt"/>
              </a:rPr>
              <a:t> Source of pictures/</a:t>
            </a:r>
            <a:r>
              <a:rPr lang="en-US" sz="1800" u="none" dirty="0" err="1">
                <a:latin typeface="+mn-lt"/>
              </a:rPr>
              <a:t>eqs</a:t>
            </a:r>
            <a:r>
              <a:rPr lang="en-US" sz="1800" u="none" dirty="0">
                <a:latin typeface="+mn-lt"/>
              </a:rPr>
              <a:t>, </a:t>
            </a:r>
            <a:r>
              <a:rPr lang="en-US" sz="1800" u="none" dirty="0" err="1">
                <a:latin typeface="+mn-lt"/>
              </a:rPr>
              <a:t>etc</a:t>
            </a:r>
            <a:r>
              <a:rPr lang="en-US" sz="1800" u="none" dirty="0">
                <a:latin typeface="+mn-lt"/>
              </a:rPr>
              <a:t>[Courtesy of …]</a:t>
            </a:r>
          </a:p>
          <a:p>
            <a:pPr>
              <a:buFont typeface="Arial" pitchFamily="34" charset="0"/>
              <a:buChar char="•"/>
            </a:pPr>
            <a:r>
              <a:rPr lang="en-US" sz="1800" u="none" dirty="0">
                <a:latin typeface="+mn-lt"/>
              </a:rPr>
              <a:t> Or if it is from web: </a:t>
            </a:r>
          </a:p>
          <a:p>
            <a:r>
              <a:rPr lang="en-US" sz="1800" u="none" dirty="0">
                <a:latin typeface="+mn-lt"/>
              </a:rPr>
              <a:t>  provide the access link and the “last </a:t>
            </a:r>
          </a:p>
          <a:p>
            <a:r>
              <a:rPr lang="en-US" sz="1800" u="none" dirty="0">
                <a:latin typeface="+mn-lt"/>
              </a:rPr>
              <a:t>  date of your access”</a:t>
            </a:r>
          </a:p>
          <a:p>
            <a:pPr>
              <a:buFont typeface="Arial" pitchFamily="34" charset="0"/>
              <a:buChar char="•"/>
            </a:pPr>
            <a:r>
              <a:rPr lang="en-US" sz="1800" u="none" dirty="0">
                <a:latin typeface="+mn-lt"/>
              </a:rPr>
              <a:t> Or, you may provide a ref number: e.g., [5] below the fig and then list full information of the ref in the last slide: “Cited References”</a:t>
            </a:r>
          </a:p>
          <a:p>
            <a:pPr>
              <a:buFont typeface="Arial" pitchFamily="34" charset="0"/>
              <a:buChar char="•"/>
            </a:pPr>
            <a:r>
              <a:rPr lang="en-US" sz="1800" u="none" dirty="0">
                <a:latin typeface="+mn-lt"/>
              </a:rPr>
              <a:t> [</a:t>
            </a:r>
            <a:r>
              <a:rPr lang="en-US" sz="1800" b="1" u="none" dirty="0">
                <a:latin typeface="+mn-lt"/>
              </a:rPr>
              <a:t>Note: I do pay attention to these details, so please Be Careful!</a:t>
            </a:r>
            <a:r>
              <a:rPr lang="en-US" sz="1800" u="none" dirty="0">
                <a:latin typeface="+mn-lt"/>
              </a:rPr>
              <a:t>]</a:t>
            </a:r>
          </a:p>
        </p:txBody>
      </p:sp>
      <p:sp>
        <p:nvSpPr>
          <p:cNvPr id="6" name="Slide Number Placeholder 5">
            <a:extLst>
              <a:ext uri="{FF2B5EF4-FFF2-40B4-BE49-F238E27FC236}">
                <a16:creationId xmlns:a16="http://schemas.microsoft.com/office/drawing/2014/main" id="{144587CA-4ABE-BEE2-D3DD-C8B4C800C847}"/>
              </a:ext>
            </a:extLst>
          </p:cNvPr>
          <p:cNvSpPr>
            <a:spLocks noGrp="1"/>
          </p:cNvSpPr>
          <p:nvPr>
            <p:ph type="sldNum" sz="quarter" idx="4"/>
          </p:nvPr>
        </p:nvSpPr>
        <p:spPr/>
        <p:txBody>
          <a:bodyPr/>
          <a:lstStyle/>
          <a:p>
            <a:fld id="{500C047D-5122-AB4C-B39F-FBDAD98F9BE8}"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u="sng" dirty="0"/>
              <a:t>Do’s</a:t>
            </a:r>
            <a:r>
              <a:rPr lang="en-US" altLang="en-US" dirty="0"/>
              <a:t> and Don’ts</a:t>
            </a:r>
          </a:p>
        </p:txBody>
      </p:sp>
      <p:sp>
        <p:nvSpPr>
          <p:cNvPr id="10243" name="Content Placeholder 2"/>
          <p:cNvSpPr>
            <a:spLocks noGrp="1"/>
          </p:cNvSpPr>
          <p:nvPr>
            <p:ph idx="1"/>
          </p:nvPr>
        </p:nvSpPr>
        <p:spPr>
          <a:xfrm>
            <a:off x="609600" y="1147763"/>
            <a:ext cx="8001000" cy="5051425"/>
          </a:xfrm>
        </p:spPr>
        <p:txBody>
          <a:bodyPr/>
          <a:lstStyle/>
          <a:p>
            <a:pPr>
              <a:buFontTx/>
              <a:buNone/>
              <a:defRPr/>
            </a:pPr>
            <a:r>
              <a:rPr lang="en-US" altLang="en-US" sz="2200" dirty="0"/>
              <a:t>Do’s:</a:t>
            </a:r>
          </a:p>
          <a:p>
            <a:pPr>
              <a:defRPr/>
            </a:pPr>
            <a:r>
              <a:rPr lang="en-US" altLang="en-US" sz="2200" dirty="0"/>
              <a:t>Prepare a self-contained (as much as possible) TUTORIAL</a:t>
            </a:r>
          </a:p>
          <a:p>
            <a:pPr>
              <a:defRPr/>
            </a:pPr>
            <a:r>
              <a:rPr lang="en-US" altLang="en-US" sz="2200" dirty="0"/>
              <a:t>Use large fonts (&gt; 18pt fonts) in your slides</a:t>
            </a:r>
          </a:p>
          <a:p>
            <a:pPr>
              <a:defRPr/>
            </a:pPr>
            <a:r>
              <a:rPr lang="en-US" altLang="en-US" sz="2200" dirty="0"/>
              <a:t>If you use fig, eq., etc. from literature, do give proper credit (full citation)</a:t>
            </a:r>
          </a:p>
          <a:p>
            <a:pPr>
              <a:defRPr/>
            </a:pPr>
            <a:r>
              <a:rPr lang="en-US" altLang="en-US" sz="2200" dirty="0"/>
              <a:t>Provide an insightful question and answer (Q&amp;A): </a:t>
            </a:r>
          </a:p>
          <a:p>
            <a:pPr marL="0" indent="0">
              <a:buNone/>
              <a:defRPr/>
            </a:pPr>
            <a:r>
              <a:rPr lang="en-US" altLang="en-US" sz="2200" dirty="0"/>
              <a:t>     One slide for Question and next slide with your Answer </a:t>
            </a:r>
          </a:p>
          <a:p>
            <a:pPr lvl="1">
              <a:defRPr/>
            </a:pPr>
            <a:r>
              <a:rPr lang="en-US" altLang="en-US" sz="2200" dirty="0"/>
              <a:t>Q/A should give the most important takeaway from your talk</a:t>
            </a:r>
          </a:p>
          <a:p>
            <a:pPr>
              <a:defRPr/>
            </a:pPr>
            <a:r>
              <a:rPr lang="en-US" altLang="en-US" sz="2200" dirty="0"/>
              <a:t>Have a coherent—logically and consistently ordered slides and presentation -- basically a useful tutorial of assigned topic in 25 minutes! </a:t>
            </a:r>
          </a:p>
          <a:p>
            <a:pPr>
              <a:defRPr/>
            </a:pPr>
            <a:endParaRPr lang="en-US" altLang="en-US" sz="2200" dirty="0"/>
          </a:p>
          <a:p>
            <a:pPr>
              <a:defRPr/>
            </a:pPr>
            <a:endParaRPr lang="en-US" altLang="en-US" sz="2200" dirty="0"/>
          </a:p>
          <a:p>
            <a:pPr>
              <a:defRPr/>
            </a:pPr>
            <a:endParaRPr lang="en-US" altLang="en-US" sz="2200" dirty="0"/>
          </a:p>
        </p:txBody>
      </p:sp>
      <p:sp>
        <p:nvSpPr>
          <p:cNvPr id="2" name="Slide Number Placeholder 1">
            <a:extLst>
              <a:ext uri="{FF2B5EF4-FFF2-40B4-BE49-F238E27FC236}">
                <a16:creationId xmlns:a16="http://schemas.microsoft.com/office/drawing/2014/main" id="{98817200-6644-1D29-7F8C-718EF9EDFBB5}"/>
              </a:ext>
            </a:extLst>
          </p:cNvPr>
          <p:cNvSpPr>
            <a:spLocks noGrp="1"/>
          </p:cNvSpPr>
          <p:nvPr>
            <p:ph type="sldNum" sz="quarter" idx="4"/>
          </p:nvPr>
        </p:nvSpPr>
        <p:spPr/>
        <p:txBody>
          <a:bodyPr/>
          <a:lstStyle/>
          <a:p>
            <a:fld id="{500C047D-5122-AB4C-B39F-FBDAD98F9BE8}" type="slidenum">
              <a:rPr lang="en-US" smtClean="0"/>
              <a:pPr/>
              <a:t>19</a:t>
            </a:fld>
            <a:endParaRPr lang="en-US" dirty="0"/>
          </a:p>
        </p:txBody>
      </p:sp>
    </p:spTree>
    <p:extLst>
      <p:ext uri="{BB962C8B-B14F-4D97-AF65-F5344CB8AC3E}">
        <p14:creationId xmlns:p14="http://schemas.microsoft.com/office/powerpoint/2010/main" val="195582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Multidisciplinary Motivations</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Many common problems involve optimizing across different fields</a:t>
            </a:r>
          </a:p>
          <a:p>
            <a:pPr lvl="1" eaLnBrk="1" hangingPunct="1"/>
            <a:r>
              <a:rPr lang="en-US" dirty="0"/>
              <a:t>Structure Design</a:t>
            </a:r>
          </a:p>
          <a:p>
            <a:pPr lvl="1" eaLnBrk="1" hangingPunct="1"/>
            <a:r>
              <a:rPr lang="en-US" dirty="0"/>
              <a:t>Economics</a:t>
            </a:r>
          </a:p>
          <a:p>
            <a:pPr lvl="1" eaLnBrk="1" hangingPunct="1"/>
            <a:r>
              <a:rPr lang="en-US" dirty="0"/>
              <a:t>Robotics &amp; Controls</a:t>
            </a:r>
          </a:p>
          <a:p>
            <a:pPr eaLnBrk="1" hangingPunct="1"/>
            <a:r>
              <a:rPr lang="en-US" dirty="0"/>
              <a:t>How do we optimize these problems if they involve information and constraints across multiple distinct fields?</a:t>
            </a:r>
          </a:p>
          <a:p>
            <a:pPr lvl="1" eaLnBrk="1" hangingPunct="1"/>
            <a:r>
              <a:rPr lang="en-US" dirty="0"/>
              <a:t>How do we solve simpler problems?</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t>Do’s and </a:t>
            </a:r>
            <a:r>
              <a:rPr lang="en-US" altLang="en-US" u="sng" dirty="0"/>
              <a:t>Don’ts</a:t>
            </a:r>
          </a:p>
        </p:txBody>
      </p:sp>
      <p:sp>
        <p:nvSpPr>
          <p:cNvPr id="11267" name="Content Placeholder 2"/>
          <p:cNvSpPr>
            <a:spLocks noGrp="1"/>
          </p:cNvSpPr>
          <p:nvPr>
            <p:ph idx="1"/>
          </p:nvPr>
        </p:nvSpPr>
        <p:spPr/>
        <p:txBody>
          <a:bodyPr/>
          <a:lstStyle/>
          <a:p>
            <a:pPr>
              <a:buFontTx/>
              <a:buNone/>
            </a:pPr>
            <a:r>
              <a:rPr lang="en-US" altLang="en-US" dirty="0"/>
              <a:t>Don’ts:</a:t>
            </a:r>
          </a:p>
          <a:p>
            <a:r>
              <a:rPr lang="en-US" altLang="en-US" dirty="0"/>
              <a:t>Don’t overload your slides w/ TOO much information, small fonts, unclear/hazy figs, many </a:t>
            </a:r>
            <a:r>
              <a:rPr lang="en-US" altLang="en-US" dirty="0" err="1"/>
              <a:t>eqs</a:t>
            </a:r>
            <a:r>
              <a:rPr lang="en-US" altLang="en-US" dirty="0"/>
              <a:t>, …</a:t>
            </a:r>
          </a:p>
          <a:p>
            <a:r>
              <a:rPr lang="en-US" altLang="en-US" dirty="0"/>
              <a:t>Don’t make your talk too difficult to follow or too trivial</a:t>
            </a:r>
          </a:p>
          <a:p>
            <a:r>
              <a:rPr lang="en-US" altLang="en-US" dirty="0"/>
              <a:t>Don’t make your talk </a:t>
            </a:r>
            <a:r>
              <a:rPr lang="en-US" altLang="en-US" u="sng" dirty="0"/>
              <a:t>longer</a:t>
            </a:r>
            <a:r>
              <a:rPr lang="en-US" altLang="en-US" dirty="0"/>
              <a:t> or </a:t>
            </a:r>
            <a:r>
              <a:rPr lang="en-US" altLang="en-US" u="sng" dirty="0"/>
              <a:t>shorter</a:t>
            </a:r>
            <a:r>
              <a:rPr lang="en-US" altLang="en-US" dirty="0"/>
              <a:t> than allotted time – carefully plan your talk</a:t>
            </a:r>
          </a:p>
          <a:p>
            <a:r>
              <a:rPr lang="en-US" altLang="en-US" dirty="0"/>
              <a:t>Don’t include too many slides</a:t>
            </a:r>
          </a:p>
          <a:p>
            <a:r>
              <a:rPr lang="en-US" altLang="en-US" dirty="0"/>
              <a:t>DO NOT procrastinate completion of this project assignment!</a:t>
            </a:r>
          </a:p>
          <a:p>
            <a:endParaRPr lang="en-US" altLang="en-US" dirty="0"/>
          </a:p>
          <a:p>
            <a:endParaRPr lang="en-US" altLang="en-US" dirty="0"/>
          </a:p>
        </p:txBody>
      </p:sp>
      <p:sp>
        <p:nvSpPr>
          <p:cNvPr id="2" name="Slide Number Placeholder 1">
            <a:extLst>
              <a:ext uri="{FF2B5EF4-FFF2-40B4-BE49-F238E27FC236}">
                <a16:creationId xmlns:a16="http://schemas.microsoft.com/office/drawing/2014/main" id="{82D641AD-D7FA-7B38-A9B4-F1459F360E7A}"/>
              </a:ext>
            </a:extLst>
          </p:cNvPr>
          <p:cNvSpPr>
            <a:spLocks noGrp="1"/>
          </p:cNvSpPr>
          <p:nvPr>
            <p:ph type="sldNum" sz="quarter" idx="4"/>
          </p:nvPr>
        </p:nvSpPr>
        <p:spPr/>
        <p:txBody>
          <a:bodyPr/>
          <a:lstStyle/>
          <a:p>
            <a:fld id="{500C047D-5122-AB4C-B39F-FBDAD98F9BE8}" type="slidenum">
              <a:rPr lang="en-US" smtClean="0"/>
              <a:pPr/>
              <a:t>20</a:t>
            </a:fld>
            <a:endParaRPr lang="en-US" dirty="0"/>
          </a:p>
        </p:txBody>
      </p:sp>
    </p:spTree>
    <p:extLst>
      <p:ext uri="{BB962C8B-B14F-4D97-AF65-F5344CB8AC3E}">
        <p14:creationId xmlns:p14="http://schemas.microsoft.com/office/powerpoint/2010/main" val="212915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a:t>Rubrics</a:t>
            </a:r>
          </a:p>
        </p:txBody>
      </p:sp>
      <p:sp>
        <p:nvSpPr>
          <p:cNvPr id="9219" name="Content Placeholder 2"/>
          <p:cNvSpPr>
            <a:spLocks noGrp="1"/>
          </p:cNvSpPr>
          <p:nvPr>
            <p:ph idx="1"/>
          </p:nvPr>
        </p:nvSpPr>
        <p:spPr>
          <a:xfrm>
            <a:off x="226325" y="1143000"/>
            <a:ext cx="8686800" cy="5029200"/>
          </a:xfrm>
        </p:spPr>
        <p:txBody>
          <a:bodyPr/>
          <a:lstStyle/>
          <a:p>
            <a:pPr marL="0" indent="0">
              <a:buFontTx/>
              <a:buNone/>
              <a:defRPr/>
            </a:pPr>
            <a:r>
              <a:rPr lang="en-US" altLang="en-US" dirty="0"/>
              <a:t>1</a:t>
            </a:r>
            <a:r>
              <a:rPr lang="en-US" altLang="en-US" baseline="30000" dirty="0"/>
              <a:t>st</a:t>
            </a:r>
            <a:r>
              <a:rPr lang="en-US" altLang="en-US" dirty="0"/>
              <a:t> half project is graded based on its “Quality”:</a:t>
            </a:r>
          </a:p>
          <a:p>
            <a:pPr>
              <a:defRPr/>
            </a:pPr>
            <a:r>
              <a:rPr lang="en-US" altLang="en-US" dirty="0"/>
              <a:t>Excellent: 90% and above</a:t>
            </a:r>
          </a:p>
          <a:p>
            <a:pPr>
              <a:defRPr/>
            </a:pPr>
            <a:r>
              <a:rPr lang="en-US" altLang="en-US" dirty="0"/>
              <a:t>Good: If 80% and above</a:t>
            </a:r>
          </a:p>
          <a:p>
            <a:pPr>
              <a:defRPr/>
            </a:pPr>
            <a:r>
              <a:rPr lang="en-US" altLang="en-US" dirty="0"/>
              <a:t>Average: If 70% and above</a:t>
            </a:r>
          </a:p>
          <a:p>
            <a:pPr>
              <a:defRPr/>
            </a:pPr>
            <a:r>
              <a:rPr lang="en-US" altLang="en-US" dirty="0"/>
              <a:t>Fair: If 60% and above</a:t>
            </a:r>
          </a:p>
          <a:p>
            <a:pPr>
              <a:defRPr/>
            </a:pPr>
            <a:r>
              <a:rPr lang="en-US" altLang="en-US" dirty="0"/>
              <a:t>Poor: If less than 60% </a:t>
            </a:r>
          </a:p>
          <a:p>
            <a:pPr marL="0" indent="0">
              <a:buFontTx/>
              <a:buNone/>
              <a:defRPr/>
            </a:pPr>
            <a:endParaRPr lang="en-US" altLang="en-US" dirty="0">
              <a:solidFill>
                <a:srgbClr val="FF0000"/>
              </a:solidFill>
            </a:endParaRPr>
          </a:p>
          <a:p>
            <a:pPr marL="0" indent="0">
              <a:buFontTx/>
              <a:buNone/>
              <a:defRPr/>
            </a:pPr>
            <a:r>
              <a:rPr lang="en-US" altLang="en-US" dirty="0">
                <a:solidFill>
                  <a:srgbClr val="FF0000"/>
                </a:solidFill>
              </a:rPr>
              <a:t>Quality is assessed based on: tutorial nature of presentation, presentation creativity, neatness of delivery, insightful Q&amp;A, and basically how well the instructions are followed!</a:t>
            </a:r>
          </a:p>
          <a:p>
            <a:pPr>
              <a:defRPr/>
            </a:pPr>
            <a:endParaRPr lang="en-US" altLang="en-US" dirty="0"/>
          </a:p>
          <a:p>
            <a:pPr>
              <a:defRPr/>
            </a:pPr>
            <a:endParaRPr lang="en-US" altLang="en-US" dirty="0"/>
          </a:p>
        </p:txBody>
      </p:sp>
      <p:sp>
        <p:nvSpPr>
          <p:cNvPr id="12292" name="Rectangle 1"/>
          <p:cNvSpPr>
            <a:spLocks noChangeArrowheads="1"/>
          </p:cNvSpPr>
          <p:nvPr/>
        </p:nvSpPr>
        <p:spPr bwMode="auto">
          <a:xfrm>
            <a:off x="279779" y="4648200"/>
            <a:ext cx="8686800" cy="1836738"/>
          </a:xfrm>
          <a:prstGeom prst="rect">
            <a:avLst/>
          </a:prstGeom>
          <a:noFill/>
          <a:ln w="381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endParaRPr lang="en-US" altLang="en-US"/>
          </a:p>
        </p:txBody>
      </p:sp>
      <p:sp>
        <p:nvSpPr>
          <p:cNvPr id="2" name="Slide Number Placeholder 1">
            <a:extLst>
              <a:ext uri="{FF2B5EF4-FFF2-40B4-BE49-F238E27FC236}">
                <a16:creationId xmlns:a16="http://schemas.microsoft.com/office/drawing/2014/main" id="{33A2DF7D-942A-30DB-C34D-E7FF299B98A3}"/>
              </a:ext>
            </a:extLst>
          </p:cNvPr>
          <p:cNvSpPr>
            <a:spLocks noGrp="1"/>
          </p:cNvSpPr>
          <p:nvPr>
            <p:ph type="sldNum" sz="quarter" idx="4"/>
          </p:nvPr>
        </p:nvSpPr>
        <p:spPr/>
        <p:txBody>
          <a:bodyPr/>
          <a:lstStyle/>
          <a:p>
            <a:fld id="{500C047D-5122-AB4C-B39F-FBDAD98F9BE8}" type="slidenum">
              <a:rPr lang="en-US" smtClean="0"/>
              <a:pPr/>
              <a:t>21</a:t>
            </a:fld>
            <a:endParaRPr lang="en-US" dirty="0"/>
          </a:p>
        </p:txBody>
      </p:sp>
    </p:spTree>
    <p:extLst>
      <p:ext uri="{BB962C8B-B14F-4D97-AF65-F5344CB8AC3E}">
        <p14:creationId xmlns:p14="http://schemas.microsoft.com/office/powerpoint/2010/main" val="433762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590800" y="76200"/>
            <a:ext cx="6400800" cy="762000"/>
          </a:xfrm>
        </p:spPr>
        <p:txBody>
          <a:bodyPr/>
          <a:lstStyle/>
          <a:p>
            <a:r>
              <a:rPr lang="en-US" altLang="en-US" dirty="0"/>
              <a:t>Suggested Contents</a:t>
            </a:r>
          </a:p>
        </p:txBody>
      </p:sp>
      <p:sp>
        <p:nvSpPr>
          <p:cNvPr id="12291" name="Content Placeholder 2"/>
          <p:cNvSpPr>
            <a:spLocks noGrp="1"/>
          </p:cNvSpPr>
          <p:nvPr>
            <p:ph idx="1"/>
          </p:nvPr>
        </p:nvSpPr>
        <p:spPr>
          <a:xfrm>
            <a:off x="280988" y="1273175"/>
            <a:ext cx="8574087" cy="5051425"/>
          </a:xfrm>
        </p:spPr>
        <p:txBody>
          <a:bodyPr/>
          <a:lstStyle/>
          <a:p>
            <a:pPr>
              <a:defRPr/>
            </a:pPr>
            <a:r>
              <a:rPr lang="en-US" altLang="en-US" dirty="0"/>
              <a:t>Start your slides with </a:t>
            </a:r>
          </a:p>
          <a:p>
            <a:pPr lvl="1">
              <a:defRPr/>
            </a:pPr>
            <a:r>
              <a:rPr lang="en-US" altLang="en-US" dirty="0"/>
              <a:t>Cover page: title, name, course number, date</a:t>
            </a:r>
          </a:p>
          <a:p>
            <a:pPr>
              <a:defRPr/>
            </a:pPr>
            <a:r>
              <a:rPr lang="en-US" altLang="en-US" dirty="0"/>
              <a:t>Some suggested contents – you might have a better idea on this, which would be great:	</a:t>
            </a:r>
          </a:p>
          <a:p>
            <a:pPr lvl="1">
              <a:defRPr/>
            </a:pPr>
            <a:r>
              <a:rPr lang="en-US" altLang="en-US" dirty="0"/>
              <a:t>1. Motivation/background </a:t>
            </a:r>
          </a:p>
          <a:p>
            <a:pPr lvl="1">
              <a:defRPr/>
            </a:pPr>
            <a:r>
              <a:rPr lang="en-US" altLang="en-US" dirty="0"/>
              <a:t>2. Objective </a:t>
            </a:r>
          </a:p>
          <a:p>
            <a:pPr lvl="1">
              <a:defRPr/>
            </a:pPr>
            <a:r>
              <a:rPr lang="en-US" altLang="en-US" dirty="0"/>
              <a:t>3. approach </a:t>
            </a:r>
          </a:p>
          <a:p>
            <a:pPr lvl="1">
              <a:defRPr/>
            </a:pPr>
            <a:r>
              <a:rPr lang="en-US" altLang="en-US" dirty="0"/>
              <a:t>4. Example(s) – simple and engineering applications</a:t>
            </a:r>
          </a:p>
          <a:p>
            <a:pPr lvl="1">
              <a:defRPr/>
            </a:pPr>
            <a:r>
              <a:rPr lang="en-US" altLang="en-US" dirty="0"/>
              <a:t>5. Insightful Q&amp;A</a:t>
            </a:r>
          </a:p>
          <a:p>
            <a:pPr lvl="1">
              <a:defRPr/>
            </a:pPr>
            <a:r>
              <a:rPr lang="en-US" altLang="en-US" dirty="0"/>
              <a:t>6. Conclusions -- highlights, takeaway</a:t>
            </a:r>
          </a:p>
          <a:p>
            <a:pPr lvl="1">
              <a:defRPr/>
            </a:pPr>
            <a:r>
              <a:rPr lang="en-US" altLang="en-US" dirty="0"/>
              <a:t>7. References</a:t>
            </a:r>
          </a:p>
          <a:p>
            <a:pPr>
              <a:defRPr/>
            </a:pPr>
            <a:endParaRPr lang="en-US" altLang="en-US" dirty="0"/>
          </a:p>
        </p:txBody>
      </p:sp>
      <p:sp>
        <p:nvSpPr>
          <p:cNvPr id="2" name="Slide Number Placeholder 1">
            <a:extLst>
              <a:ext uri="{FF2B5EF4-FFF2-40B4-BE49-F238E27FC236}">
                <a16:creationId xmlns:a16="http://schemas.microsoft.com/office/drawing/2014/main" id="{082AFB5E-82D6-F9CB-D4E7-307DF8441D96}"/>
              </a:ext>
            </a:extLst>
          </p:cNvPr>
          <p:cNvSpPr>
            <a:spLocks noGrp="1"/>
          </p:cNvSpPr>
          <p:nvPr>
            <p:ph type="sldNum" sz="quarter" idx="4"/>
          </p:nvPr>
        </p:nvSpPr>
        <p:spPr/>
        <p:txBody>
          <a:bodyPr/>
          <a:lstStyle/>
          <a:p>
            <a:fld id="{500C047D-5122-AB4C-B39F-FBDAD98F9BE8}" type="slidenum">
              <a:rPr lang="en-US" smtClean="0"/>
              <a:pPr/>
              <a:t>22</a:t>
            </a:fld>
            <a:endParaRPr lang="en-US" dirty="0"/>
          </a:p>
        </p:txBody>
      </p:sp>
    </p:spTree>
    <p:extLst>
      <p:ext uri="{BB962C8B-B14F-4D97-AF65-F5344CB8AC3E}">
        <p14:creationId xmlns:p14="http://schemas.microsoft.com/office/powerpoint/2010/main" val="593507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4114800"/>
            <a:ext cx="7772400" cy="1143000"/>
          </a:xfrm>
        </p:spPr>
        <p:txBody>
          <a:bodyPr/>
          <a:lstStyle/>
          <a:p>
            <a:pPr algn="ctr"/>
            <a:r>
              <a:rPr lang="en-US" sz="4000" dirty="0"/>
              <a:t>Feasibility Robust Optimization</a:t>
            </a:r>
          </a:p>
        </p:txBody>
      </p:sp>
      <p:sp>
        <p:nvSpPr>
          <p:cNvPr id="9" name="TextBox 8"/>
          <p:cNvSpPr txBox="1"/>
          <p:nvPr/>
        </p:nvSpPr>
        <p:spPr>
          <a:xfrm>
            <a:off x="685800" y="1929080"/>
            <a:ext cx="7938392" cy="1323439"/>
          </a:xfrm>
          <a:prstGeom prst="rect">
            <a:avLst/>
          </a:prstGeom>
          <a:noFill/>
        </p:spPr>
        <p:txBody>
          <a:bodyPr wrap="none" rtlCol="0">
            <a:spAutoFit/>
          </a:bodyPr>
          <a:lstStyle/>
          <a:p>
            <a:pPr algn="ctr"/>
            <a:r>
              <a:rPr lang="en-US" sz="4000" b="1" u="none" dirty="0">
                <a:latin typeface="+mn-lt"/>
              </a:rPr>
              <a:t>Sample Example Presentations </a:t>
            </a:r>
          </a:p>
          <a:p>
            <a:pPr algn="ctr"/>
            <a:r>
              <a:rPr lang="en-US" sz="4000" b="1" u="none" dirty="0">
                <a:latin typeface="+mn-lt"/>
              </a:rPr>
              <a:t>from a Previous Semesters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04800"/>
            <a:ext cx="7772400" cy="609600"/>
          </a:xfrm>
        </p:spPr>
        <p:txBody>
          <a:bodyPr/>
          <a:lstStyle/>
          <a:p>
            <a:r>
              <a:rPr lang="en-US"/>
              <a:t>What is Robust Optimization?</a:t>
            </a:r>
          </a:p>
        </p:txBody>
      </p:sp>
      <p:sp>
        <p:nvSpPr>
          <p:cNvPr id="3075" name="Rectangle 3"/>
          <p:cNvSpPr>
            <a:spLocks noGrp="1" noChangeArrowheads="1"/>
          </p:cNvSpPr>
          <p:nvPr>
            <p:ph type="body" idx="1"/>
          </p:nvPr>
        </p:nvSpPr>
        <p:spPr>
          <a:xfrm>
            <a:off x="685800" y="1143000"/>
            <a:ext cx="7772400" cy="4876800"/>
          </a:xfrm>
        </p:spPr>
        <p:txBody>
          <a:bodyPr/>
          <a:lstStyle/>
          <a:p>
            <a:r>
              <a:rPr lang="en-US"/>
              <a:t>Optimizes performance of a design, as well as reducing its sensitivity to variations.</a:t>
            </a:r>
          </a:p>
          <a:p>
            <a:endParaRPr lang="en-US" sz="1800"/>
          </a:p>
          <a:p>
            <a:pPr>
              <a:buFontTx/>
              <a:buNone/>
            </a:pPr>
            <a:r>
              <a:rPr lang="en-US"/>
              <a:t>Historical background:</a:t>
            </a:r>
          </a:p>
          <a:p>
            <a:r>
              <a:rPr lang="en-US">
                <a:solidFill>
                  <a:srgbClr val="800080"/>
                </a:solidFill>
              </a:rPr>
              <a:t>Robustness: </a:t>
            </a:r>
            <a:r>
              <a:rPr lang="en-US"/>
              <a:t>Reducing effects of variations in parameters and variables without controlling the variation.</a:t>
            </a:r>
          </a:p>
          <a:p>
            <a:r>
              <a:rPr lang="en-US">
                <a:solidFill>
                  <a:srgbClr val="800080"/>
                </a:solidFill>
              </a:rPr>
              <a:t>“Feasibility Robustness,”</a:t>
            </a:r>
            <a:r>
              <a:rPr lang="en-US"/>
              <a:t> and “Objective Robustness,” were introduced by Parkinson, et. al., in 1993.</a:t>
            </a:r>
          </a:p>
        </p:txBody>
      </p:sp>
      <p:sp>
        <p:nvSpPr>
          <p:cNvPr id="2" name="Slide Number Placeholder 1">
            <a:extLst>
              <a:ext uri="{FF2B5EF4-FFF2-40B4-BE49-F238E27FC236}">
                <a16:creationId xmlns:a16="http://schemas.microsoft.com/office/drawing/2014/main" id="{8FDC4C5E-CE89-58FD-F7D9-D87B31133B58}"/>
              </a:ext>
            </a:extLst>
          </p:cNvPr>
          <p:cNvSpPr>
            <a:spLocks noGrp="1"/>
          </p:cNvSpPr>
          <p:nvPr>
            <p:ph type="sldNum" sz="quarter" idx="4"/>
          </p:nvPr>
        </p:nvSpPr>
        <p:spPr/>
        <p:txBody>
          <a:bodyPr/>
          <a:lstStyle/>
          <a:p>
            <a:fld id="{500C047D-5122-AB4C-B39F-FBDAD98F9BE8}"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Feasibility and Objective Robustness</a:t>
            </a:r>
          </a:p>
        </p:txBody>
      </p:sp>
      <p:sp>
        <p:nvSpPr>
          <p:cNvPr id="26670" name="Text Box 46"/>
          <p:cNvSpPr txBox="1">
            <a:spLocks noChangeArrowheads="1"/>
          </p:cNvSpPr>
          <p:nvPr/>
        </p:nvSpPr>
        <p:spPr bwMode="auto">
          <a:xfrm>
            <a:off x="1447800" y="1219200"/>
            <a:ext cx="1763713" cy="519113"/>
          </a:xfrm>
          <a:prstGeom prst="rect">
            <a:avLst/>
          </a:prstGeom>
          <a:noFill/>
          <a:ln w="9525">
            <a:noFill/>
            <a:miter lim="800000"/>
            <a:headEnd/>
            <a:tailEnd/>
          </a:ln>
          <a:effectLst/>
        </p:spPr>
        <p:txBody>
          <a:bodyPr wrap="none">
            <a:spAutoFit/>
          </a:bodyPr>
          <a:lstStyle/>
          <a:p>
            <a:r>
              <a:rPr lang="en-US" sz="2800" b="1" u="sng"/>
              <a:t>Feasibility</a:t>
            </a:r>
          </a:p>
        </p:txBody>
      </p:sp>
      <p:sp>
        <p:nvSpPr>
          <p:cNvPr id="26672" name="Text Box 48"/>
          <p:cNvSpPr txBox="1">
            <a:spLocks noChangeArrowheads="1"/>
          </p:cNvSpPr>
          <p:nvPr/>
        </p:nvSpPr>
        <p:spPr bwMode="auto">
          <a:xfrm>
            <a:off x="5943600" y="1219200"/>
            <a:ext cx="1644650" cy="519113"/>
          </a:xfrm>
          <a:prstGeom prst="rect">
            <a:avLst/>
          </a:prstGeom>
          <a:noFill/>
          <a:ln w="9525">
            <a:noFill/>
            <a:miter lim="800000"/>
            <a:headEnd/>
            <a:tailEnd/>
          </a:ln>
          <a:effectLst/>
        </p:spPr>
        <p:txBody>
          <a:bodyPr wrap="none">
            <a:spAutoFit/>
          </a:bodyPr>
          <a:lstStyle/>
          <a:p>
            <a:r>
              <a:rPr lang="en-US" sz="2800" b="1" u="sng"/>
              <a:t>Objective</a:t>
            </a:r>
          </a:p>
        </p:txBody>
      </p:sp>
      <p:grpSp>
        <p:nvGrpSpPr>
          <p:cNvPr id="2" name="Group 72"/>
          <p:cNvGrpSpPr>
            <a:grpSpLocks/>
          </p:cNvGrpSpPr>
          <p:nvPr/>
        </p:nvGrpSpPr>
        <p:grpSpPr bwMode="auto">
          <a:xfrm>
            <a:off x="300038" y="2209800"/>
            <a:ext cx="4119562" cy="3368675"/>
            <a:chOff x="189" y="1392"/>
            <a:chExt cx="2595" cy="2122"/>
          </a:xfrm>
        </p:grpSpPr>
        <p:sp>
          <p:nvSpPr>
            <p:cNvPr id="26654" name="Line 30"/>
            <p:cNvSpPr>
              <a:spLocks noChangeShapeType="1"/>
            </p:cNvSpPr>
            <p:nvPr/>
          </p:nvSpPr>
          <p:spPr bwMode="auto">
            <a:xfrm flipH="1" flipV="1">
              <a:off x="541" y="1447"/>
              <a:ext cx="2" cy="1779"/>
            </a:xfrm>
            <a:prstGeom prst="line">
              <a:avLst/>
            </a:prstGeom>
            <a:noFill/>
            <a:ln w="9525">
              <a:solidFill>
                <a:schemeClr val="tx1"/>
              </a:solidFill>
              <a:round/>
              <a:headEnd/>
              <a:tailEnd type="triangle" w="lg" len="lg"/>
            </a:ln>
            <a:effectLst/>
          </p:spPr>
          <p:txBody>
            <a:bodyPr/>
            <a:lstStyle/>
            <a:p>
              <a:endParaRPr lang="en-US"/>
            </a:p>
          </p:txBody>
        </p:sp>
        <p:sp>
          <p:nvSpPr>
            <p:cNvPr id="26656" name="Text Box 32"/>
            <p:cNvSpPr txBox="1">
              <a:spLocks noChangeArrowheads="1"/>
            </p:cNvSpPr>
            <p:nvPr/>
          </p:nvSpPr>
          <p:spPr bwMode="auto">
            <a:xfrm>
              <a:off x="1056" y="3264"/>
              <a:ext cx="1428" cy="250"/>
            </a:xfrm>
            <a:prstGeom prst="rect">
              <a:avLst/>
            </a:prstGeom>
            <a:noFill/>
            <a:ln w="9525">
              <a:noFill/>
              <a:miter lim="800000"/>
              <a:headEnd/>
              <a:tailEnd/>
            </a:ln>
            <a:effectLst/>
          </p:spPr>
          <p:txBody>
            <a:bodyPr wrap="none">
              <a:spAutoFit/>
            </a:bodyPr>
            <a:lstStyle/>
            <a:p>
              <a:r>
                <a:rPr lang="en-US" sz="2000">
                  <a:solidFill>
                    <a:srgbClr val="CC0000"/>
                  </a:solidFill>
                </a:rPr>
                <a:t>Design Parameter p</a:t>
              </a:r>
              <a:r>
                <a:rPr lang="en-US" sz="2000" baseline="-25000">
                  <a:solidFill>
                    <a:srgbClr val="CC0000"/>
                  </a:solidFill>
                </a:rPr>
                <a:t>1</a:t>
              </a:r>
            </a:p>
          </p:txBody>
        </p:sp>
        <p:sp>
          <p:nvSpPr>
            <p:cNvPr id="26657" name="Freeform 33"/>
            <p:cNvSpPr>
              <a:spLocks/>
            </p:cNvSpPr>
            <p:nvPr/>
          </p:nvSpPr>
          <p:spPr bwMode="auto">
            <a:xfrm>
              <a:off x="648" y="1635"/>
              <a:ext cx="1800" cy="1437"/>
            </a:xfrm>
            <a:custGeom>
              <a:avLst/>
              <a:gdLst/>
              <a:ahLst/>
              <a:cxnLst>
                <a:cxn ang="0">
                  <a:pos x="0" y="0"/>
                </a:cxn>
                <a:cxn ang="0">
                  <a:pos x="144" y="432"/>
                </a:cxn>
                <a:cxn ang="0">
                  <a:pos x="720" y="864"/>
                </a:cxn>
                <a:cxn ang="0">
                  <a:pos x="1152" y="1056"/>
                </a:cxn>
                <a:cxn ang="0">
                  <a:pos x="1776" y="1152"/>
                </a:cxn>
              </a:cxnLst>
              <a:rect l="0" t="0" r="r" b="b"/>
              <a:pathLst>
                <a:path w="1776" h="1152">
                  <a:moveTo>
                    <a:pt x="0" y="0"/>
                  </a:moveTo>
                  <a:cubicBezTo>
                    <a:pt x="12" y="144"/>
                    <a:pt x="24" y="288"/>
                    <a:pt x="144" y="432"/>
                  </a:cubicBezTo>
                  <a:cubicBezTo>
                    <a:pt x="264" y="576"/>
                    <a:pt x="552" y="760"/>
                    <a:pt x="720" y="864"/>
                  </a:cubicBezTo>
                  <a:cubicBezTo>
                    <a:pt x="888" y="968"/>
                    <a:pt x="976" y="1008"/>
                    <a:pt x="1152" y="1056"/>
                  </a:cubicBezTo>
                  <a:cubicBezTo>
                    <a:pt x="1328" y="1104"/>
                    <a:pt x="1672" y="1136"/>
                    <a:pt x="1776" y="1152"/>
                  </a:cubicBezTo>
                </a:path>
              </a:pathLst>
            </a:custGeom>
            <a:noFill/>
            <a:ln w="25400">
              <a:solidFill>
                <a:srgbClr val="CC0000"/>
              </a:solidFill>
              <a:round/>
              <a:headEnd/>
              <a:tailEnd/>
            </a:ln>
            <a:effectLst/>
          </p:spPr>
          <p:txBody>
            <a:bodyPr/>
            <a:lstStyle/>
            <a:p>
              <a:endParaRPr lang="en-US"/>
            </a:p>
          </p:txBody>
        </p:sp>
        <p:sp>
          <p:nvSpPr>
            <p:cNvPr id="26658" name="Text Box 34"/>
            <p:cNvSpPr txBox="1">
              <a:spLocks noChangeArrowheads="1"/>
            </p:cNvSpPr>
            <p:nvPr/>
          </p:nvSpPr>
          <p:spPr bwMode="auto">
            <a:xfrm rot="-10800000">
              <a:off x="189" y="1536"/>
              <a:ext cx="308" cy="1533"/>
            </a:xfrm>
            <a:prstGeom prst="rect">
              <a:avLst/>
            </a:prstGeom>
            <a:noFill/>
            <a:ln w="9525">
              <a:noFill/>
              <a:miter lim="800000"/>
              <a:headEnd/>
              <a:tailEnd/>
            </a:ln>
            <a:effectLst/>
          </p:spPr>
          <p:txBody>
            <a:bodyPr vert="eaVert">
              <a:spAutoFit/>
            </a:bodyPr>
            <a:lstStyle/>
            <a:p>
              <a:r>
                <a:rPr lang="en-US" sz="2000">
                  <a:solidFill>
                    <a:srgbClr val="008000"/>
                  </a:solidFill>
                </a:rPr>
                <a:t>Design Parameter p</a:t>
              </a:r>
              <a:r>
                <a:rPr lang="en-US" sz="2000" baseline="-25000">
                  <a:solidFill>
                    <a:srgbClr val="008000"/>
                  </a:solidFill>
                </a:rPr>
                <a:t>2</a:t>
              </a:r>
            </a:p>
          </p:txBody>
        </p:sp>
        <p:sp>
          <p:nvSpPr>
            <p:cNvPr id="26659" name="Line 35"/>
            <p:cNvSpPr>
              <a:spLocks noChangeShapeType="1"/>
            </p:cNvSpPr>
            <p:nvPr/>
          </p:nvSpPr>
          <p:spPr bwMode="auto">
            <a:xfrm flipV="1">
              <a:off x="762" y="1991"/>
              <a:ext cx="114" cy="89"/>
            </a:xfrm>
            <a:prstGeom prst="line">
              <a:avLst/>
            </a:prstGeom>
            <a:noFill/>
            <a:ln w="25400">
              <a:solidFill>
                <a:srgbClr val="CC0000"/>
              </a:solidFill>
              <a:round/>
              <a:headEnd/>
              <a:tailEnd type="triangle" w="med" len="med"/>
            </a:ln>
            <a:effectLst/>
          </p:spPr>
          <p:txBody>
            <a:bodyPr/>
            <a:lstStyle/>
            <a:p>
              <a:endParaRPr lang="en-US"/>
            </a:p>
          </p:txBody>
        </p:sp>
        <p:sp>
          <p:nvSpPr>
            <p:cNvPr id="26661" name="Text Box 37"/>
            <p:cNvSpPr txBox="1">
              <a:spLocks noChangeArrowheads="1"/>
            </p:cNvSpPr>
            <p:nvPr/>
          </p:nvSpPr>
          <p:spPr bwMode="auto">
            <a:xfrm>
              <a:off x="960" y="1392"/>
              <a:ext cx="1293" cy="288"/>
            </a:xfrm>
            <a:prstGeom prst="rect">
              <a:avLst/>
            </a:prstGeom>
            <a:noFill/>
            <a:ln w="9525">
              <a:noFill/>
              <a:miter lim="800000"/>
              <a:headEnd/>
              <a:tailEnd/>
            </a:ln>
            <a:effectLst/>
          </p:spPr>
          <p:txBody>
            <a:bodyPr wrap="none">
              <a:spAutoFit/>
            </a:bodyPr>
            <a:lstStyle/>
            <a:p>
              <a:r>
                <a:rPr lang="en-US"/>
                <a:t>Feasible region</a:t>
              </a:r>
            </a:p>
          </p:txBody>
        </p:sp>
        <p:sp>
          <p:nvSpPr>
            <p:cNvPr id="26662" name="Freeform 38"/>
            <p:cNvSpPr>
              <a:spLocks/>
            </p:cNvSpPr>
            <p:nvPr/>
          </p:nvSpPr>
          <p:spPr bwMode="auto">
            <a:xfrm>
              <a:off x="724" y="1728"/>
              <a:ext cx="1916" cy="1041"/>
            </a:xfrm>
            <a:custGeom>
              <a:avLst/>
              <a:gdLst/>
              <a:ahLst/>
              <a:cxnLst>
                <a:cxn ang="0">
                  <a:pos x="0" y="816"/>
                </a:cxn>
                <a:cxn ang="0">
                  <a:pos x="384" y="816"/>
                </a:cxn>
                <a:cxn ang="0">
                  <a:pos x="1152" y="672"/>
                </a:cxn>
                <a:cxn ang="0">
                  <a:pos x="1728" y="384"/>
                </a:cxn>
                <a:cxn ang="0">
                  <a:pos x="2304" y="0"/>
                </a:cxn>
              </a:cxnLst>
              <a:rect l="0" t="0" r="r" b="b"/>
              <a:pathLst>
                <a:path w="2304" h="840">
                  <a:moveTo>
                    <a:pt x="0" y="816"/>
                  </a:moveTo>
                  <a:cubicBezTo>
                    <a:pt x="96" y="828"/>
                    <a:pt x="192" y="840"/>
                    <a:pt x="384" y="816"/>
                  </a:cubicBezTo>
                  <a:cubicBezTo>
                    <a:pt x="576" y="792"/>
                    <a:pt x="928" y="744"/>
                    <a:pt x="1152" y="672"/>
                  </a:cubicBezTo>
                  <a:cubicBezTo>
                    <a:pt x="1376" y="600"/>
                    <a:pt x="1536" y="496"/>
                    <a:pt x="1728" y="384"/>
                  </a:cubicBezTo>
                  <a:cubicBezTo>
                    <a:pt x="1920" y="272"/>
                    <a:pt x="2112" y="136"/>
                    <a:pt x="2304" y="0"/>
                  </a:cubicBezTo>
                </a:path>
              </a:pathLst>
            </a:custGeom>
            <a:noFill/>
            <a:ln w="25400">
              <a:solidFill>
                <a:srgbClr val="339966"/>
              </a:solidFill>
              <a:round/>
              <a:headEnd/>
              <a:tailEnd/>
            </a:ln>
            <a:effectLst/>
          </p:spPr>
          <p:txBody>
            <a:bodyPr/>
            <a:lstStyle/>
            <a:p>
              <a:endParaRPr lang="en-US"/>
            </a:p>
          </p:txBody>
        </p:sp>
        <p:sp>
          <p:nvSpPr>
            <p:cNvPr id="26663" name="Oval 39"/>
            <p:cNvSpPr>
              <a:spLocks noChangeArrowheads="1"/>
            </p:cNvSpPr>
            <p:nvPr/>
          </p:nvSpPr>
          <p:spPr bwMode="auto">
            <a:xfrm>
              <a:off x="1296" y="2613"/>
              <a:ext cx="119" cy="123"/>
            </a:xfrm>
            <a:prstGeom prst="ellipse">
              <a:avLst/>
            </a:prstGeom>
            <a:solidFill>
              <a:srgbClr val="000080"/>
            </a:solidFill>
            <a:ln w="22225">
              <a:solidFill>
                <a:schemeClr val="tx1"/>
              </a:solidFill>
              <a:round/>
              <a:headEnd/>
              <a:tailEnd/>
            </a:ln>
            <a:effectLst/>
          </p:spPr>
          <p:txBody>
            <a:bodyPr wrap="none" anchor="ctr"/>
            <a:lstStyle/>
            <a:p>
              <a:endParaRPr lang="en-US"/>
            </a:p>
          </p:txBody>
        </p:sp>
        <p:sp>
          <p:nvSpPr>
            <p:cNvPr id="26664" name="Text Box 40"/>
            <p:cNvSpPr txBox="1">
              <a:spLocks noChangeArrowheads="1"/>
            </p:cNvSpPr>
            <p:nvPr/>
          </p:nvSpPr>
          <p:spPr bwMode="auto">
            <a:xfrm>
              <a:off x="960" y="2832"/>
              <a:ext cx="728" cy="250"/>
            </a:xfrm>
            <a:prstGeom prst="rect">
              <a:avLst/>
            </a:prstGeom>
            <a:noFill/>
            <a:ln w="9525">
              <a:noFill/>
              <a:miter lim="800000"/>
              <a:headEnd/>
              <a:tailEnd/>
            </a:ln>
            <a:effectLst/>
          </p:spPr>
          <p:txBody>
            <a:bodyPr wrap="none">
              <a:spAutoFit/>
            </a:bodyPr>
            <a:lstStyle/>
            <a:p>
              <a:r>
                <a:rPr lang="en-US" sz="2000"/>
                <a:t>Optimum</a:t>
              </a:r>
            </a:p>
          </p:txBody>
        </p:sp>
        <p:sp>
          <p:nvSpPr>
            <p:cNvPr id="26665" name="Freeform 41"/>
            <p:cNvSpPr>
              <a:spLocks/>
            </p:cNvSpPr>
            <p:nvPr/>
          </p:nvSpPr>
          <p:spPr bwMode="auto">
            <a:xfrm>
              <a:off x="836" y="1498"/>
              <a:ext cx="1708" cy="1478"/>
            </a:xfrm>
            <a:custGeom>
              <a:avLst/>
              <a:gdLst/>
              <a:ahLst/>
              <a:cxnLst>
                <a:cxn ang="0">
                  <a:pos x="8" y="0"/>
                </a:cxn>
                <a:cxn ang="0">
                  <a:pos x="56" y="336"/>
                </a:cxn>
                <a:cxn ang="0">
                  <a:pos x="344" y="864"/>
                </a:cxn>
                <a:cxn ang="0">
                  <a:pos x="1400" y="1536"/>
                </a:cxn>
                <a:cxn ang="0">
                  <a:pos x="2120" y="1728"/>
                </a:cxn>
                <a:cxn ang="0">
                  <a:pos x="2792" y="1824"/>
                </a:cxn>
                <a:cxn ang="0">
                  <a:pos x="2744" y="1776"/>
                </a:cxn>
              </a:cxnLst>
              <a:rect l="0" t="0" r="r" b="b"/>
              <a:pathLst>
                <a:path w="2896" h="1832">
                  <a:moveTo>
                    <a:pt x="8" y="0"/>
                  </a:moveTo>
                  <a:cubicBezTo>
                    <a:pt x="4" y="96"/>
                    <a:pt x="0" y="192"/>
                    <a:pt x="56" y="336"/>
                  </a:cubicBezTo>
                  <a:cubicBezTo>
                    <a:pt x="112" y="480"/>
                    <a:pt x="120" y="664"/>
                    <a:pt x="344" y="864"/>
                  </a:cubicBezTo>
                  <a:cubicBezTo>
                    <a:pt x="568" y="1064"/>
                    <a:pt x="1104" y="1392"/>
                    <a:pt x="1400" y="1536"/>
                  </a:cubicBezTo>
                  <a:cubicBezTo>
                    <a:pt x="1696" y="1680"/>
                    <a:pt x="1888" y="1680"/>
                    <a:pt x="2120" y="1728"/>
                  </a:cubicBezTo>
                  <a:cubicBezTo>
                    <a:pt x="2352" y="1776"/>
                    <a:pt x="2688" y="1816"/>
                    <a:pt x="2792" y="1824"/>
                  </a:cubicBezTo>
                  <a:cubicBezTo>
                    <a:pt x="2896" y="1832"/>
                    <a:pt x="2820" y="1804"/>
                    <a:pt x="2744" y="1776"/>
                  </a:cubicBezTo>
                </a:path>
              </a:pathLst>
            </a:custGeom>
            <a:noFill/>
            <a:ln w="31750" cap="flat">
              <a:solidFill>
                <a:srgbClr val="CC0000"/>
              </a:solidFill>
              <a:prstDash val="dash"/>
              <a:round/>
              <a:headEnd/>
              <a:tailEnd/>
            </a:ln>
            <a:effectLst/>
          </p:spPr>
          <p:txBody>
            <a:bodyPr/>
            <a:lstStyle/>
            <a:p>
              <a:endParaRPr lang="en-US"/>
            </a:p>
          </p:txBody>
        </p:sp>
        <p:sp>
          <p:nvSpPr>
            <p:cNvPr id="26666" name="Freeform 42"/>
            <p:cNvSpPr>
              <a:spLocks/>
            </p:cNvSpPr>
            <p:nvPr/>
          </p:nvSpPr>
          <p:spPr bwMode="auto">
            <a:xfrm>
              <a:off x="675" y="1440"/>
              <a:ext cx="1869" cy="1088"/>
            </a:xfrm>
            <a:custGeom>
              <a:avLst/>
              <a:gdLst/>
              <a:ahLst/>
              <a:cxnLst>
                <a:cxn ang="0">
                  <a:pos x="0" y="960"/>
                </a:cxn>
                <a:cxn ang="0">
                  <a:pos x="240" y="1008"/>
                </a:cxn>
                <a:cxn ang="0">
                  <a:pos x="672" y="960"/>
                </a:cxn>
                <a:cxn ang="0">
                  <a:pos x="864" y="912"/>
                </a:cxn>
                <a:cxn ang="0">
                  <a:pos x="1632" y="672"/>
                </a:cxn>
                <a:cxn ang="0">
                  <a:pos x="2256" y="192"/>
                </a:cxn>
                <a:cxn ang="0">
                  <a:pos x="2400" y="0"/>
                </a:cxn>
              </a:cxnLst>
              <a:rect l="0" t="0" r="r" b="b"/>
              <a:pathLst>
                <a:path w="2400" h="1008">
                  <a:moveTo>
                    <a:pt x="0" y="960"/>
                  </a:moveTo>
                  <a:cubicBezTo>
                    <a:pt x="64" y="984"/>
                    <a:pt x="128" y="1008"/>
                    <a:pt x="240" y="1008"/>
                  </a:cubicBezTo>
                  <a:cubicBezTo>
                    <a:pt x="352" y="1008"/>
                    <a:pt x="568" y="976"/>
                    <a:pt x="672" y="960"/>
                  </a:cubicBezTo>
                  <a:cubicBezTo>
                    <a:pt x="776" y="944"/>
                    <a:pt x="704" y="960"/>
                    <a:pt x="864" y="912"/>
                  </a:cubicBezTo>
                  <a:cubicBezTo>
                    <a:pt x="1024" y="864"/>
                    <a:pt x="1400" y="792"/>
                    <a:pt x="1632" y="672"/>
                  </a:cubicBezTo>
                  <a:cubicBezTo>
                    <a:pt x="1864" y="552"/>
                    <a:pt x="2128" y="304"/>
                    <a:pt x="2256" y="192"/>
                  </a:cubicBezTo>
                  <a:cubicBezTo>
                    <a:pt x="2384" y="80"/>
                    <a:pt x="2392" y="40"/>
                    <a:pt x="2400" y="0"/>
                  </a:cubicBezTo>
                </a:path>
              </a:pathLst>
            </a:custGeom>
            <a:noFill/>
            <a:ln w="25400" cap="flat">
              <a:solidFill>
                <a:srgbClr val="339966"/>
              </a:solidFill>
              <a:prstDash val="dash"/>
              <a:round/>
              <a:headEnd/>
              <a:tailEnd/>
            </a:ln>
            <a:effectLst/>
          </p:spPr>
          <p:txBody>
            <a:bodyPr/>
            <a:lstStyle/>
            <a:p>
              <a:endParaRPr lang="en-US"/>
            </a:p>
          </p:txBody>
        </p:sp>
        <p:sp>
          <p:nvSpPr>
            <p:cNvPr id="26667" name="Oval 43"/>
            <p:cNvSpPr>
              <a:spLocks noChangeAspect="1" noChangeArrowheads="1"/>
            </p:cNvSpPr>
            <p:nvPr/>
          </p:nvSpPr>
          <p:spPr bwMode="auto">
            <a:xfrm>
              <a:off x="1253" y="2352"/>
              <a:ext cx="116" cy="144"/>
            </a:xfrm>
            <a:prstGeom prst="ellipse">
              <a:avLst/>
            </a:prstGeom>
            <a:solidFill>
              <a:srgbClr val="800000"/>
            </a:solidFill>
            <a:ln w="15875">
              <a:solidFill>
                <a:schemeClr val="tx1"/>
              </a:solidFill>
              <a:round/>
              <a:headEnd/>
              <a:tailEnd/>
            </a:ln>
            <a:effectLst/>
          </p:spPr>
          <p:txBody>
            <a:bodyPr wrap="none" anchor="ctr"/>
            <a:lstStyle/>
            <a:p>
              <a:endParaRPr lang="en-US"/>
            </a:p>
          </p:txBody>
        </p:sp>
        <p:sp>
          <p:nvSpPr>
            <p:cNvPr id="26668" name="Text Box 44"/>
            <p:cNvSpPr txBox="1">
              <a:spLocks noChangeArrowheads="1"/>
            </p:cNvSpPr>
            <p:nvPr/>
          </p:nvSpPr>
          <p:spPr bwMode="auto">
            <a:xfrm>
              <a:off x="1056" y="1920"/>
              <a:ext cx="1080" cy="250"/>
            </a:xfrm>
            <a:prstGeom prst="rect">
              <a:avLst/>
            </a:prstGeom>
            <a:noFill/>
            <a:ln w="9525">
              <a:noFill/>
              <a:miter lim="800000"/>
              <a:headEnd/>
              <a:tailEnd/>
            </a:ln>
            <a:effectLst/>
          </p:spPr>
          <p:txBody>
            <a:bodyPr wrap="none">
              <a:spAutoFit/>
            </a:bodyPr>
            <a:lstStyle/>
            <a:p>
              <a:r>
                <a:rPr lang="en-US" sz="2000" b="1"/>
                <a:t>New optimum</a:t>
              </a:r>
            </a:p>
          </p:txBody>
        </p:sp>
        <p:sp>
          <p:nvSpPr>
            <p:cNvPr id="26669" name="Line 45"/>
            <p:cNvSpPr>
              <a:spLocks noChangeShapeType="1"/>
            </p:cNvSpPr>
            <p:nvPr/>
          </p:nvSpPr>
          <p:spPr bwMode="auto">
            <a:xfrm flipH="1">
              <a:off x="1351" y="2211"/>
              <a:ext cx="32" cy="158"/>
            </a:xfrm>
            <a:prstGeom prst="line">
              <a:avLst/>
            </a:prstGeom>
            <a:noFill/>
            <a:ln w="9525">
              <a:solidFill>
                <a:schemeClr val="tx1"/>
              </a:solidFill>
              <a:round/>
              <a:headEnd/>
              <a:tailEnd type="triangle" w="med" len="med"/>
            </a:ln>
            <a:effectLst/>
          </p:spPr>
          <p:txBody>
            <a:bodyPr/>
            <a:lstStyle/>
            <a:p>
              <a:endParaRPr lang="en-US"/>
            </a:p>
          </p:txBody>
        </p:sp>
        <p:sp>
          <p:nvSpPr>
            <p:cNvPr id="26677" name="Line 53"/>
            <p:cNvSpPr>
              <a:spLocks noChangeShapeType="1"/>
            </p:cNvSpPr>
            <p:nvPr/>
          </p:nvSpPr>
          <p:spPr bwMode="auto">
            <a:xfrm>
              <a:off x="528" y="3216"/>
              <a:ext cx="2256" cy="0"/>
            </a:xfrm>
            <a:prstGeom prst="line">
              <a:avLst/>
            </a:prstGeom>
            <a:noFill/>
            <a:ln w="9525">
              <a:solidFill>
                <a:schemeClr val="tx1"/>
              </a:solidFill>
              <a:round/>
              <a:headEnd/>
              <a:tailEnd type="triangle" w="med" len="med"/>
            </a:ln>
            <a:effectLst/>
          </p:spPr>
          <p:txBody>
            <a:bodyPr/>
            <a:lstStyle/>
            <a:p>
              <a:endParaRPr lang="en-US"/>
            </a:p>
          </p:txBody>
        </p:sp>
        <p:sp>
          <p:nvSpPr>
            <p:cNvPr id="26680" name="Line 56"/>
            <p:cNvSpPr>
              <a:spLocks noChangeShapeType="1"/>
            </p:cNvSpPr>
            <p:nvPr/>
          </p:nvSpPr>
          <p:spPr bwMode="auto">
            <a:xfrm flipH="1" flipV="1">
              <a:off x="2448" y="1632"/>
              <a:ext cx="192" cy="96"/>
            </a:xfrm>
            <a:prstGeom prst="line">
              <a:avLst/>
            </a:prstGeom>
            <a:noFill/>
            <a:ln w="25400">
              <a:solidFill>
                <a:srgbClr val="339966"/>
              </a:solidFill>
              <a:round/>
              <a:headEnd/>
              <a:tailEnd type="triangle" w="med" len="med"/>
            </a:ln>
            <a:effectLst/>
          </p:spPr>
          <p:txBody>
            <a:bodyPr/>
            <a:lstStyle/>
            <a:p>
              <a:endParaRPr lang="en-US"/>
            </a:p>
          </p:txBody>
        </p:sp>
        <p:sp>
          <p:nvSpPr>
            <p:cNvPr id="26682" name="Line 58"/>
            <p:cNvSpPr>
              <a:spLocks noChangeShapeType="1"/>
            </p:cNvSpPr>
            <p:nvPr/>
          </p:nvSpPr>
          <p:spPr bwMode="auto">
            <a:xfrm flipV="1">
              <a:off x="1344" y="2736"/>
              <a:ext cx="0" cy="144"/>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70"/>
          <p:cNvGrpSpPr>
            <a:grpSpLocks/>
          </p:cNvGrpSpPr>
          <p:nvPr/>
        </p:nvGrpSpPr>
        <p:grpSpPr bwMode="auto">
          <a:xfrm>
            <a:off x="4495800" y="2295525"/>
            <a:ext cx="4365625" cy="3190875"/>
            <a:chOff x="2880" y="1120"/>
            <a:chExt cx="2750" cy="2010"/>
          </a:xfrm>
        </p:grpSpPr>
        <p:sp>
          <p:nvSpPr>
            <p:cNvPr id="26676" name="Line 52"/>
            <p:cNvSpPr>
              <a:spLocks noChangeShapeType="1"/>
            </p:cNvSpPr>
            <p:nvPr/>
          </p:nvSpPr>
          <p:spPr bwMode="auto">
            <a:xfrm flipV="1">
              <a:off x="3504" y="1120"/>
              <a:ext cx="0" cy="1728"/>
            </a:xfrm>
            <a:prstGeom prst="line">
              <a:avLst/>
            </a:prstGeom>
            <a:noFill/>
            <a:ln w="9525">
              <a:solidFill>
                <a:schemeClr val="tx1"/>
              </a:solidFill>
              <a:round/>
              <a:headEnd/>
              <a:tailEnd type="triangle" w="med" len="med"/>
            </a:ln>
            <a:effectLst/>
          </p:spPr>
          <p:txBody>
            <a:bodyPr/>
            <a:lstStyle/>
            <a:p>
              <a:endParaRPr lang="en-US"/>
            </a:p>
          </p:txBody>
        </p:sp>
        <p:sp>
          <p:nvSpPr>
            <p:cNvPr id="26678" name="Line 54"/>
            <p:cNvSpPr>
              <a:spLocks noChangeShapeType="1"/>
            </p:cNvSpPr>
            <p:nvPr/>
          </p:nvSpPr>
          <p:spPr bwMode="auto">
            <a:xfrm>
              <a:off x="3512" y="2856"/>
              <a:ext cx="1824" cy="0"/>
            </a:xfrm>
            <a:prstGeom prst="line">
              <a:avLst/>
            </a:prstGeom>
            <a:noFill/>
            <a:ln w="9525">
              <a:solidFill>
                <a:schemeClr val="tx1"/>
              </a:solidFill>
              <a:round/>
              <a:headEnd/>
              <a:tailEnd type="triangle" w="med" len="med"/>
            </a:ln>
            <a:effectLst/>
          </p:spPr>
          <p:txBody>
            <a:bodyPr/>
            <a:lstStyle/>
            <a:p>
              <a:endParaRPr lang="en-US"/>
            </a:p>
          </p:txBody>
        </p:sp>
        <p:sp>
          <p:nvSpPr>
            <p:cNvPr id="26679" name="Freeform 55"/>
            <p:cNvSpPr>
              <a:spLocks/>
            </p:cNvSpPr>
            <p:nvPr/>
          </p:nvSpPr>
          <p:spPr bwMode="auto">
            <a:xfrm>
              <a:off x="3688" y="1440"/>
              <a:ext cx="1592" cy="1000"/>
            </a:xfrm>
            <a:custGeom>
              <a:avLst/>
              <a:gdLst/>
              <a:ahLst/>
              <a:cxnLst>
                <a:cxn ang="0">
                  <a:pos x="8" y="0"/>
                </a:cxn>
                <a:cxn ang="0">
                  <a:pos x="8" y="288"/>
                </a:cxn>
                <a:cxn ang="0">
                  <a:pos x="56" y="672"/>
                </a:cxn>
                <a:cxn ang="0">
                  <a:pos x="200" y="960"/>
                </a:cxn>
                <a:cxn ang="0">
                  <a:pos x="392" y="912"/>
                </a:cxn>
                <a:cxn ang="0">
                  <a:pos x="536" y="720"/>
                </a:cxn>
                <a:cxn ang="0">
                  <a:pos x="632" y="624"/>
                </a:cxn>
                <a:cxn ang="0">
                  <a:pos x="824" y="720"/>
                </a:cxn>
                <a:cxn ang="0">
                  <a:pos x="1016" y="768"/>
                </a:cxn>
                <a:cxn ang="0">
                  <a:pos x="1304" y="720"/>
                </a:cxn>
                <a:cxn ang="0">
                  <a:pos x="1592" y="672"/>
                </a:cxn>
              </a:cxnLst>
              <a:rect l="0" t="0" r="r" b="b"/>
              <a:pathLst>
                <a:path w="1592" h="1000">
                  <a:moveTo>
                    <a:pt x="8" y="0"/>
                  </a:moveTo>
                  <a:cubicBezTo>
                    <a:pt x="4" y="88"/>
                    <a:pt x="0" y="176"/>
                    <a:pt x="8" y="288"/>
                  </a:cubicBezTo>
                  <a:cubicBezTo>
                    <a:pt x="16" y="400"/>
                    <a:pt x="24" y="560"/>
                    <a:pt x="56" y="672"/>
                  </a:cubicBezTo>
                  <a:cubicBezTo>
                    <a:pt x="88" y="784"/>
                    <a:pt x="144" y="920"/>
                    <a:pt x="200" y="960"/>
                  </a:cubicBezTo>
                  <a:cubicBezTo>
                    <a:pt x="256" y="1000"/>
                    <a:pt x="336" y="952"/>
                    <a:pt x="392" y="912"/>
                  </a:cubicBezTo>
                  <a:cubicBezTo>
                    <a:pt x="448" y="872"/>
                    <a:pt x="496" y="768"/>
                    <a:pt x="536" y="720"/>
                  </a:cubicBezTo>
                  <a:cubicBezTo>
                    <a:pt x="576" y="672"/>
                    <a:pt x="584" y="624"/>
                    <a:pt x="632" y="624"/>
                  </a:cubicBezTo>
                  <a:cubicBezTo>
                    <a:pt x="680" y="624"/>
                    <a:pt x="760" y="696"/>
                    <a:pt x="824" y="720"/>
                  </a:cubicBezTo>
                  <a:cubicBezTo>
                    <a:pt x="888" y="744"/>
                    <a:pt x="936" y="768"/>
                    <a:pt x="1016" y="768"/>
                  </a:cubicBezTo>
                  <a:cubicBezTo>
                    <a:pt x="1096" y="768"/>
                    <a:pt x="1208" y="736"/>
                    <a:pt x="1304" y="720"/>
                  </a:cubicBezTo>
                  <a:cubicBezTo>
                    <a:pt x="1400" y="704"/>
                    <a:pt x="1496" y="688"/>
                    <a:pt x="1592" y="672"/>
                  </a:cubicBezTo>
                </a:path>
              </a:pathLst>
            </a:custGeom>
            <a:noFill/>
            <a:ln w="9525">
              <a:solidFill>
                <a:schemeClr val="tx1"/>
              </a:solidFill>
              <a:round/>
              <a:headEnd/>
              <a:tailEnd/>
            </a:ln>
            <a:effectLst/>
          </p:spPr>
          <p:txBody>
            <a:bodyPr/>
            <a:lstStyle/>
            <a:p>
              <a:endParaRPr lang="en-US"/>
            </a:p>
          </p:txBody>
        </p:sp>
        <p:sp>
          <p:nvSpPr>
            <p:cNvPr id="26681" name="Text Box 57"/>
            <p:cNvSpPr txBox="1">
              <a:spLocks noChangeArrowheads="1"/>
            </p:cNvSpPr>
            <p:nvPr/>
          </p:nvSpPr>
          <p:spPr bwMode="auto">
            <a:xfrm>
              <a:off x="2880" y="1903"/>
              <a:ext cx="564" cy="250"/>
            </a:xfrm>
            <a:prstGeom prst="rect">
              <a:avLst/>
            </a:prstGeom>
            <a:noFill/>
            <a:ln w="9525">
              <a:noFill/>
              <a:miter lim="800000"/>
              <a:headEnd/>
              <a:tailEnd/>
            </a:ln>
            <a:effectLst/>
          </p:spPr>
          <p:txBody>
            <a:bodyPr wrap="none">
              <a:spAutoFit/>
            </a:bodyPr>
            <a:lstStyle/>
            <a:p>
              <a:r>
                <a:rPr lang="en-US" sz="2000"/>
                <a:t>f (</a:t>
              </a:r>
              <a:r>
                <a:rPr lang="en-US" sz="2000" b="1"/>
                <a:t>x, p</a:t>
              </a:r>
              <a:r>
                <a:rPr lang="en-US" sz="2000"/>
                <a:t>)</a:t>
              </a:r>
            </a:p>
          </p:txBody>
        </p:sp>
        <p:sp>
          <p:nvSpPr>
            <p:cNvPr id="26683" name="Text Box 59"/>
            <p:cNvSpPr txBox="1">
              <a:spLocks noChangeArrowheads="1"/>
            </p:cNvSpPr>
            <p:nvPr/>
          </p:nvSpPr>
          <p:spPr bwMode="auto">
            <a:xfrm>
              <a:off x="4320" y="2400"/>
              <a:ext cx="1310" cy="250"/>
            </a:xfrm>
            <a:prstGeom prst="rect">
              <a:avLst/>
            </a:prstGeom>
            <a:noFill/>
            <a:ln w="9525">
              <a:noFill/>
              <a:miter lim="800000"/>
              <a:headEnd/>
              <a:tailEnd/>
            </a:ln>
            <a:effectLst/>
          </p:spPr>
          <p:txBody>
            <a:bodyPr wrap="none">
              <a:spAutoFit/>
            </a:bodyPr>
            <a:lstStyle/>
            <a:p>
              <a:r>
                <a:rPr lang="en-US" sz="2000" b="1"/>
                <a:t>Robust Optimum</a:t>
              </a:r>
            </a:p>
          </p:txBody>
        </p:sp>
        <p:sp>
          <p:nvSpPr>
            <p:cNvPr id="26684" name="Line 60"/>
            <p:cNvSpPr>
              <a:spLocks noChangeShapeType="1"/>
            </p:cNvSpPr>
            <p:nvPr/>
          </p:nvSpPr>
          <p:spPr bwMode="auto">
            <a:xfrm flipH="1" flipV="1">
              <a:off x="4728" y="2240"/>
              <a:ext cx="216" cy="160"/>
            </a:xfrm>
            <a:prstGeom prst="line">
              <a:avLst/>
            </a:prstGeom>
            <a:noFill/>
            <a:ln w="9525">
              <a:solidFill>
                <a:schemeClr val="tx1"/>
              </a:solidFill>
              <a:round/>
              <a:headEnd/>
              <a:tailEnd type="triangle" w="med" len="med"/>
            </a:ln>
            <a:effectLst/>
          </p:spPr>
          <p:txBody>
            <a:bodyPr/>
            <a:lstStyle/>
            <a:p>
              <a:endParaRPr lang="en-US"/>
            </a:p>
          </p:txBody>
        </p:sp>
        <p:grpSp>
          <p:nvGrpSpPr>
            <p:cNvPr id="4" name="Group 63"/>
            <p:cNvGrpSpPr>
              <a:grpSpLocks/>
            </p:cNvGrpSpPr>
            <p:nvPr/>
          </p:nvGrpSpPr>
          <p:grpSpPr bwMode="auto">
            <a:xfrm>
              <a:off x="4648" y="2144"/>
              <a:ext cx="96" cy="144"/>
              <a:chOff x="4848" y="960"/>
              <a:chExt cx="144" cy="144"/>
            </a:xfrm>
          </p:grpSpPr>
          <p:sp>
            <p:nvSpPr>
              <p:cNvPr id="26685" name="Line 61"/>
              <p:cNvSpPr>
                <a:spLocks noChangeShapeType="1"/>
              </p:cNvSpPr>
              <p:nvPr/>
            </p:nvSpPr>
            <p:spPr bwMode="auto">
              <a:xfrm flipH="1">
                <a:off x="4848" y="960"/>
                <a:ext cx="144" cy="144"/>
              </a:xfrm>
              <a:prstGeom prst="line">
                <a:avLst/>
              </a:prstGeom>
              <a:noFill/>
              <a:ln w="9525">
                <a:solidFill>
                  <a:schemeClr val="tx1"/>
                </a:solidFill>
                <a:round/>
                <a:headEnd/>
                <a:tailEnd/>
              </a:ln>
              <a:effectLst/>
            </p:spPr>
            <p:txBody>
              <a:bodyPr/>
              <a:lstStyle/>
              <a:p>
                <a:endParaRPr lang="en-US"/>
              </a:p>
            </p:txBody>
          </p:sp>
          <p:sp>
            <p:nvSpPr>
              <p:cNvPr id="26686" name="Line 62"/>
              <p:cNvSpPr>
                <a:spLocks noChangeShapeType="1"/>
              </p:cNvSpPr>
              <p:nvPr/>
            </p:nvSpPr>
            <p:spPr bwMode="auto">
              <a:xfrm>
                <a:off x="4848" y="960"/>
                <a:ext cx="144" cy="144"/>
              </a:xfrm>
              <a:prstGeom prst="line">
                <a:avLst/>
              </a:prstGeom>
              <a:noFill/>
              <a:ln w="9525">
                <a:solidFill>
                  <a:schemeClr val="tx1"/>
                </a:solidFill>
                <a:round/>
                <a:headEnd/>
                <a:tailEnd/>
              </a:ln>
              <a:effectLst/>
            </p:spPr>
            <p:txBody>
              <a:bodyPr/>
              <a:lstStyle/>
              <a:p>
                <a:endParaRPr lang="en-US"/>
              </a:p>
            </p:txBody>
          </p:sp>
        </p:grpSp>
        <p:grpSp>
          <p:nvGrpSpPr>
            <p:cNvPr id="5" name="Group 64"/>
            <p:cNvGrpSpPr>
              <a:grpSpLocks/>
            </p:cNvGrpSpPr>
            <p:nvPr/>
          </p:nvGrpSpPr>
          <p:grpSpPr bwMode="auto">
            <a:xfrm>
              <a:off x="3888" y="2352"/>
              <a:ext cx="96" cy="144"/>
              <a:chOff x="4848" y="960"/>
              <a:chExt cx="144" cy="144"/>
            </a:xfrm>
          </p:grpSpPr>
          <p:sp>
            <p:nvSpPr>
              <p:cNvPr id="26689" name="Line 65"/>
              <p:cNvSpPr>
                <a:spLocks noChangeShapeType="1"/>
              </p:cNvSpPr>
              <p:nvPr/>
            </p:nvSpPr>
            <p:spPr bwMode="auto">
              <a:xfrm flipH="1">
                <a:off x="4848" y="960"/>
                <a:ext cx="144" cy="144"/>
              </a:xfrm>
              <a:prstGeom prst="line">
                <a:avLst/>
              </a:prstGeom>
              <a:noFill/>
              <a:ln w="9525">
                <a:solidFill>
                  <a:schemeClr val="tx1"/>
                </a:solidFill>
                <a:round/>
                <a:headEnd/>
                <a:tailEnd/>
              </a:ln>
              <a:effectLst/>
            </p:spPr>
            <p:txBody>
              <a:bodyPr/>
              <a:lstStyle/>
              <a:p>
                <a:endParaRPr lang="en-US"/>
              </a:p>
            </p:txBody>
          </p:sp>
          <p:sp>
            <p:nvSpPr>
              <p:cNvPr id="26690" name="Line 66"/>
              <p:cNvSpPr>
                <a:spLocks noChangeShapeType="1"/>
              </p:cNvSpPr>
              <p:nvPr/>
            </p:nvSpPr>
            <p:spPr bwMode="auto">
              <a:xfrm>
                <a:off x="4848" y="960"/>
                <a:ext cx="144" cy="144"/>
              </a:xfrm>
              <a:prstGeom prst="line">
                <a:avLst/>
              </a:prstGeom>
              <a:noFill/>
              <a:ln w="9525">
                <a:solidFill>
                  <a:schemeClr val="tx1"/>
                </a:solidFill>
                <a:round/>
                <a:headEnd/>
                <a:tailEnd/>
              </a:ln>
              <a:effectLst/>
            </p:spPr>
            <p:txBody>
              <a:bodyPr/>
              <a:lstStyle/>
              <a:p>
                <a:endParaRPr lang="en-US"/>
              </a:p>
            </p:txBody>
          </p:sp>
        </p:grpSp>
        <p:sp>
          <p:nvSpPr>
            <p:cNvPr id="26691" name="Text Box 67"/>
            <p:cNvSpPr txBox="1">
              <a:spLocks noChangeArrowheads="1"/>
            </p:cNvSpPr>
            <p:nvPr/>
          </p:nvSpPr>
          <p:spPr bwMode="auto">
            <a:xfrm>
              <a:off x="3936" y="2880"/>
              <a:ext cx="1243" cy="250"/>
            </a:xfrm>
            <a:prstGeom prst="rect">
              <a:avLst/>
            </a:prstGeom>
            <a:noFill/>
            <a:ln w="9525">
              <a:noFill/>
              <a:miter lim="800000"/>
              <a:headEnd/>
              <a:tailEnd/>
            </a:ln>
            <a:effectLst/>
          </p:spPr>
          <p:txBody>
            <a:bodyPr wrap="none">
              <a:spAutoFit/>
            </a:bodyPr>
            <a:lstStyle/>
            <a:p>
              <a:r>
                <a:rPr lang="en-US" sz="2000"/>
                <a:t>Design variable </a:t>
              </a:r>
              <a:r>
                <a:rPr lang="en-US" sz="2000" b="1"/>
                <a:t>x</a:t>
              </a:r>
            </a:p>
          </p:txBody>
        </p:sp>
        <p:sp>
          <p:nvSpPr>
            <p:cNvPr id="26692" name="Text Box 68"/>
            <p:cNvSpPr txBox="1">
              <a:spLocks noChangeArrowheads="1"/>
            </p:cNvSpPr>
            <p:nvPr/>
          </p:nvSpPr>
          <p:spPr bwMode="auto">
            <a:xfrm>
              <a:off x="3840" y="1248"/>
              <a:ext cx="864" cy="442"/>
            </a:xfrm>
            <a:prstGeom prst="rect">
              <a:avLst/>
            </a:prstGeom>
            <a:noFill/>
            <a:ln w="9525">
              <a:noFill/>
              <a:miter lim="800000"/>
              <a:headEnd/>
              <a:tailEnd/>
            </a:ln>
            <a:effectLst/>
          </p:spPr>
          <p:txBody>
            <a:bodyPr>
              <a:spAutoFit/>
            </a:bodyPr>
            <a:lstStyle/>
            <a:p>
              <a:r>
                <a:rPr lang="en-US" sz="2000"/>
                <a:t>Traditional Optimum</a:t>
              </a:r>
            </a:p>
          </p:txBody>
        </p:sp>
        <p:sp>
          <p:nvSpPr>
            <p:cNvPr id="26693" name="Line 69"/>
            <p:cNvSpPr>
              <a:spLocks noChangeShapeType="1"/>
            </p:cNvSpPr>
            <p:nvPr/>
          </p:nvSpPr>
          <p:spPr bwMode="auto">
            <a:xfrm flipH="1">
              <a:off x="3936" y="1680"/>
              <a:ext cx="96" cy="624"/>
            </a:xfrm>
            <a:prstGeom prst="line">
              <a:avLst/>
            </a:prstGeom>
            <a:noFill/>
            <a:ln w="9525">
              <a:solidFill>
                <a:schemeClr val="tx1"/>
              </a:solidFill>
              <a:round/>
              <a:headEnd/>
              <a:tailEnd type="triangle" w="med" len="med"/>
            </a:ln>
            <a:effectLst/>
          </p:spPr>
          <p:txBody>
            <a:bodyPr/>
            <a:lstStyle/>
            <a:p>
              <a:endParaRPr lang="en-US"/>
            </a:p>
          </p:txBody>
        </p:sp>
      </p:grpSp>
      <p:sp>
        <p:nvSpPr>
          <p:cNvPr id="6" name="Slide Number Placeholder 5">
            <a:extLst>
              <a:ext uri="{FF2B5EF4-FFF2-40B4-BE49-F238E27FC236}">
                <a16:creationId xmlns:a16="http://schemas.microsoft.com/office/drawing/2014/main" id="{34A7254E-2C9C-11AB-C0F5-8574BB61C60B}"/>
              </a:ext>
            </a:extLst>
          </p:cNvPr>
          <p:cNvSpPr>
            <a:spLocks noGrp="1"/>
          </p:cNvSpPr>
          <p:nvPr>
            <p:ph type="sldNum" sz="quarter" idx="4"/>
          </p:nvPr>
        </p:nvSpPr>
        <p:spPr/>
        <p:txBody>
          <a:bodyPr/>
          <a:lstStyle/>
          <a:p>
            <a:fld id="{500C047D-5122-AB4C-B39F-FBDAD98F9BE8}"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66700" y="381000"/>
            <a:ext cx="8610600" cy="685800"/>
          </a:xfrm>
        </p:spPr>
        <p:txBody>
          <a:bodyPr/>
          <a:lstStyle/>
          <a:p>
            <a:r>
              <a:rPr lang="en-US"/>
              <a:t>Why Feasibility Robust Optimization?</a:t>
            </a:r>
          </a:p>
        </p:txBody>
      </p:sp>
      <p:sp>
        <p:nvSpPr>
          <p:cNvPr id="25603" name="Rectangle 3"/>
          <p:cNvSpPr>
            <a:spLocks noGrp="1" noChangeArrowheads="1"/>
          </p:cNvSpPr>
          <p:nvPr>
            <p:ph type="body" idx="1"/>
          </p:nvPr>
        </p:nvSpPr>
        <p:spPr>
          <a:xfrm>
            <a:off x="114300" y="1219200"/>
            <a:ext cx="8877300" cy="4648200"/>
          </a:xfrm>
        </p:spPr>
        <p:txBody>
          <a:bodyPr/>
          <a:lstStyle/>
          <a:p>
            <a:r>
              <a:rPr lang="en-US"/>
              <a:t>Traditional design optimization - no variation in design variables </a:t>
            </a:r>
            <a:r>
              <a:rPr lang="en-US" b="1"/>
              <a:t>x</a:t>
            </a:r>
            <a:r>
              <a:rPr lang="en-US"/>
              <a:t> and parameters </a:t>
            </a:r>
            <a:r>
              <a:rPr lang="en-US" b="1"/>
              <a:t>p</a:t>
            </a:r>
            <a:r>
              <a:rPr lang="en-US"/>
              <a:t>.</a:t>
            </a:r>
          </a:p>
          <a:p>
            <a:pPr>
              <a:buFontTx/>
              <a:buNone/>
            </a:pPr>
            <a:endParaRPr lang="en-US" sz="1200"/>
          </a:p>
          <a:p>
            <a:r>
              <a:rPr lang="en-US"/>
              <a:t>Variations in </a:t>
            </a:r>
            <a:r>
              <a:rPr lang="en-US" b="1"/>
              <a:t>x</a:t>
            </a:r>
            <a:r>
              <a:rPr lang="en-US"/>
              <a:t> and </a:t>
            </a:r>
            <a:r>
              <a:rPr lang="en-US" b="1"/>
              <a:t>p</a:t>
            </a:r>
            <a:r>
              <a:rPr lang="en-US"/>
              <a:t>:</a:t>
            </a:r>
          </a:p>
          <a:p>
            <a:pPr lvl="1"/>
            <a:r>
              <a:rPr lang="en-US">
                <a:solidFill>
                  <a:srgbClr val="800080"/>
                </a:solidFill>
              </a:rPr>
              <a:t>Cannot be controlled and avoidable entirely.</a:t>
            </a:r>
          </a:p>
          <a:p>
            <a:pPr lvl="1"/>
            <a:r>
              <a:rPr lang="en-US">
                <a:solidFill>
                  <a:srgbClr val="800080"/>
                </a:solidFill>
              </a:rPr>
              <a:t>Lead to violations of constraints.</a:t>
            </a:r>
          </a:p>
          <a:p>
            <a:pPr lvl="1"/>
            <a:r>
              <a:rPr lang="en-US">
                <a:solidFill>
                  <a:srgbClr val="800080"/>
                </a:solidFill>
              </a:rPr>
              <a:t>“Safety factor”</a:t>
            </a:r>
            <a:r>
              <a:rPr lang="en-US"/>
              <a:t> not always enough.</a:t>
            </a:r>
            <a:endParaRPr lang="en-US">
              <a:solidFill>
                <a:srgbClr val="800080"/>
              </a:solidFill>
            </a:endParaRPr>
          </a:p>
          <a:p>
            <a:r>
              <a:rPr lang="en-US">
                <a:solidFill>
                  <a:srgbClr val="800080"/>
                </a:solidFill>
              </a:rPr>
              <a:t>Real-world</a:t>
            </a:r>
            <a:r>
              <a:rPr lang="en-US"/>
              <a:t> design parameters follow </a:t>
            </a:r>
            <a:r>
              <a:rPr lang="en-US">
                <a:solidFill>
                  <a:srgbClr val="800080"/>
                </a:solidFill>
              </a:rPr>
              <a:t>probability</a:t>
            </a:r>
            <a:r>
              <a:rPr lang="en-US"/>
              <a:t> </a:t>
            </a:r>
            <a:r>
              <a:rPr lang="en-US">
                <a:solidFill>
                  <a:srgbClr val="800080"/>
                </a:solidFill>
              </a:rPr>
              <a:t>distributions</a:t>
            </a:r>
            <a:r>
              <a:rPr lang="en-US"/>
              <a:t>:</a:t>
            </a:r>
          </a:p>
          <a:p>
            <a:pPr lvl="1"/>
            <a:r>
              <a:rPr lang="en-US"/>
              <a:t>Normal distribution, Weibull distribution, Poisson distribution, etc.</a:t>
            </a:r>
          </a:p>
        </p:txBody>
      </p:sp>
      <p:sp>
        <p:nvSpPr>
          <p:cNvPr id="2" name="Slide Number Placeholder 1">
            <a:extLst>
              <a:ext uri="{FF2B5EF4-FFF2-40B4-BE49-F238E27FC236}">
                <a16:creationId xmlns:a16="http://schemas.microsoft.com/office/drawing/2014/main" id="{2CCED3CC-734A-AF82-EB1F-12022B4A1C57}"/>
              </a:ext>
            </a:extLst>
          </p:cNvPr>
          <p:cNvSpPr>
            <a:spLocks noGrp="1"/>
          </p:cNvSpPr>
          <p:nvPr>
            <p:ph type="sldNum" sz="quarter" idx="4"/>
          </p:nvPr>
        </p:nvSpPr>
        <p:spPr/>
        <p:txBody>
          <a:bodyPr/>
          <a:lstStyle/>
          <a:p>
            <a:fld id="{500C047D-5122-AB4C-B39F-FBDAD98F9BE8}"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0" y="228600"/>
            <a:ext cx="8153400" cy="685800"/>
          </a:xfrm>
        </p:spPr>
        <p:txBody>
          <a:bodyPr/>
          <a:lstStyle/>
          <a:p>
            <a:r>
              <a:rPr lang="en-US" dirty="0"/>
              <a:t>Feasibility Modeling Techniques</a:t>
            </a:r>
          </a:p>
        </p:txBody>
      </p:sp>
      <p:sp>
        <p:nvSpPr>
          <p:cNvPr id="29699" name="Rectangle 3"/>
          <p:cNvSpPr>
            <a:spLocks noGrp="1" noChangeArrowheads="1"/>
          </p:cNvSpPr>
          <p:nvPr>
            <p:ph type="body" idx="1"/>
          </p:nvPr>
        </p:nvSpPr>
        <p:spPr>
          <a:xfrm>
            <a:off x="762000" y="1752600"/>
            <a:ext cx="7620000" cy="3733800"/>
          </a:xfrm>
        </p:spPr>
        <p:txBody>
          <a:bodyPr/>
          <a:lstStyle/>
          <a:p>
            <a:r>
              <a:rPr lang="en-US"/>
              <a:t>Major methods:</a:t>
            </a:r>
          </a:p>
          <a:p>
            <a:pPr>
              <a:buFontTx/>
              <a:buNone/>
            </a:pPr>
            <a:endParaRPr lang="en-US" sz="1200"/>
          </a:p>
          <a:p>
            <a:pPr lvl="1"/>
            <a:r>
              <a:rPr lang="en-US" sz="2800" b="1">
                <a:solidFill>
                  <a:srgbClr val="800080"/>
                </a:solidFill>
              </a:rPr>
              <a:t>Non-probabilistic (deterministic) methods</a:t>
            </a:r>
          </a:p>
          <a:p>
            <a:pPr lvl="2"/>
            <a:r>
              <a:rPr lang="en-US" sz="2400" b="1">
                <a:solidFill>
                  <a:srgbClr val="800080"/>
                </a:solidFill>
              </a:rPr>
              <a:t>Ex: Worst-Case Analysis</a:t>
            </a:r>
          </a:p>
          <a:p>
            <a:pPr lvl="2">
              <a:buFontTx/>
              <a:buNone/>
            </a:pPr>
            <a:endParaRPr lang="en-US" sz="1600" b="1">
              <a:solidFill>
                <a:srgbClr val="800080"/>
              </a:solidFill>
            </a:endParaRPr>
          </a:p>
          <a:p>
            <a:pPr lvl="1"/>
            <a:r>
              <a:rPr lang="en-US" sz="2800" b="1">
                <a:solidFill>
                  <a:srgbClr val="800080"/>
                </a:solidFill>
              </a:rPr>
              <a:t>Probabilistic methods</a:t>
            </a:r>
          </a:p>
          <a:p>
            <a:pPr lvl="2"/>
            <a:r>
              <a:rPr lang="en-US" sz="2400" b="1">
                <a:solidFill>
                  <a:srgbClr val="800080"/>
                </a:solidFill>
              </a:rPr>
              <a:t>Ex:  Moment Matching Method</a:t>
            </a:r>
          </a:p>
          <a:p>
            <a:pPr lvl="1"/>
            <a:endParaRPr lang="en-US" sz="2800" b="1">
              <a:solidFill>
                <a:srgbClr val="800080"/>
              </a:solidFill>
            </a:endParaRPr>
          </a:p>
        </p:txBody>
      </p:sp>
      <p:sp>
        <p:nvSpPr>
          <p:cNvPr id="2" name="Slide Number Placeholder 1">
            <a:extLst>
              <a:ext uri="{FF2B5EF4-FFF2-40B4-BE49-F238E27FC236}">
                <a16:creationId xmlns:a16="http://schemas.microsoft.com/office/drawing/2014/main" id="{6573EDF6-0915-7E40-05C5-31E5AA47CA3C}"/>
              </a:ext>
            </a:extLst>
          </p:cNvPr>
          <p:cNvSpPr>
            <a:spLocks noGrp="1"/>
          </p:cNvSpPr>
          <p:nvPr>
            <p:ph type="sldNum" sz="quarter" idx="4"/>
          </p:nvPr>
        </p:nvSpPr>
        <p:spPr/>
        <p:txBody>
          <a:bodyPr/>
          <a:lstStyle/>
          <a:p>
            <a:fld id="{500C047D-5122-AB4C-B39F-FBDAD98F9BE8}"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4400" y="152400"/>
            <a:ext cx="8077200" cy="685800"/>
          </a:xfrm>
        </p:spPr>
        <p:txBody>
          <a:bodyPr/>
          <a:lstStyle/>
          <a:p>
            <a:r>
              <a:rPr lang="en-US" sz="2800" dirty="0"/>
              <a:t>A Non-Probabilistic (Deterministic) Method:</a:t>
            </a:r>
            <a:br>
              <a:rPr lang="en-US" dirty="0"/>
            </a:br>
            <a:r>
              <a:rPr lang="en-US" dirty="0">
                <a:solidFill>
                  <a:srgbClr val="800080"/>
                </a:solidFill>
              </a:rPr>
              <a:t>Worst-Case Analysis</a:t>
            </a:r>
          </a:p>
        </p:txBody>
      </p:sp>
      <p:sp>
        <p:nvSpPr>
          <p:cNvPr id="33795" name="Rectangle 3"/>
          <p:cNvSpPr>
            <a:spLocks noGrp="1" noChangeArrowheads="1"/>
          </p:cNvSpPr>
          <p:nvPr>
            <p:ph type="body" idx="1"/>
          </p:nvPr>
        </p:nvSpPr>
        <p:spPr>
          <a:xfrm>
            <a:off x="1295400" y="1828800"/>
            <a:ext cx="6477000" cy="2667000"/>
          </a:xfrm>
        </p:spPr>
        <p:txBody>
          <a:bodyPr/>
          <a:lstStyle/>
          <a:p>
            <a:r>
              <a:rPr lang="en-US" dirty="0"/>
              <a:t>Widely used due to its simplification.</a:t>
            </a:r>
          </a:p>
          <a:p>
            <a:endParaRPr lang="en-US" sz="1400" dirty="0">
              <a:solidFill>
                <a:srgbClr val="800080"/>
              </a:solidFill>
            </a:endParaRPr>
          </a:p>
          <a:p>
            <a:r>
              <a:rPr lang="en-US" dirty="0">
                <a:solidFill>
                  <a:srgbClr val="800080"/>
                </a:solidFill>
              </a:rPr>
              <a:t>Assumption:</a:t>
            </a:r>
            <a:r>
              <a:rPr lang="en-US" dirty="0"/>
              <a:t>  All fluctuations may occur simultaneously in the worst possible combinations.</a:t>
            </a:r>
          </a:p>
        </p:txBody>
      </p:sp>
      <p:sp>
        <p:nvSpPr>
          <p:cNvPr id="2" name="Slide Number Placeholder 1">
            <a:extLst>
              <a:ext uri="{FF2B5EF4-FFF2-40B4-BE49-F238E27FC236}">
                <a16:creationId xmlns:a16="http://schemas.microsoft.com/office/drawing/2014/main" id="{CCA9B51A-F390-1029-CA6F-CA3124A34F79}"/>
              </a:ext>
            </a:extLst>
          </p:cNvPr>
          <p:cNvSpPr>
            <a:spLocks noGrp="1"/>
          </p:cNvSpPr>
          <p:nvPr>
            <p:ph type="sldNum" sz="quarter" idx="4"/>
          </p:nvPr>
        </p:nvSpPr>
        <p:spPr/>
        <p:txBody>
          <a:bodyPr/>
          <a:lstStyle/>
          <a:p>
            <a:fld id="{500C047D-5122-AB4C-B39F-FBDAD98F9BE8}"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Worst-Case Analysis</a:t>
            </a:r>
          </a:p>
        </p:txBody>
      </p:sp>
      <p:sp>
        <p:nvSpPr>
          <p:cNvPr id="48131" name="Rectangle 3"/>
          <p:cNvSpPr>
            <a:spLocks noGrp="1" noChangeArrowheads="1"/>
          </p:cNvSpPr>
          <p:nvPr>
            <p:ph type="body" idx="1"/>
          </p:nvPr>
        </p:nvSpPr>
        <p:spPr>
          <a:xfrm>
            <a:off x="685800" y="1219200"/>
            <a:ext cx="7924800" cy="1295400"/>
          </a:xfrm>
        </p:spPr>
        <p:txBody>
          <a:bodyPr/>
          <a:lstStyle/>
          <a:p>
            <a:r>
              <a:rPr lang="en-US" sz="2400"/>
              <a:t>Computes worst case fluctuation in g</a:t>
            </a:r>
            <a:r>
              <a:rPr lang="en-US" sz="2400" baseline="-25000"/>
              <a:t>j</a:t>
            </a:r>
            <a:r>
              <a:rPr lang="en-US" sz="2400"/>
              <a:t>, </a:t>
            </a:r>
            <a:r>
              <a:rPr lang="el-GR" sz="2400">
                <a:cs typeface="Times New Roman" pitchFamily="18" charset="0"/>
              </a:rPr>
              <a:t>Δ</a:t>
            </a:r>
            <a:r>
              <a:rPr lang="en-US" sz="2400">
                <a:cs typeface="Times New Roman" pitchFamily="18" charset="0"/>
              </a:rPr>
              <a:t>g</a:t>
            </a:r>
            <a:r>
              <a:rPr lang="en-US" sz="2400" baseline="-25000">
                <a:cs typeface="Times New Roman" pitchFamily="18" charset="0"/>
              </a:rPr>
              <a:t>j </a:t>
            </a:r>
            <a:r>
              <a:rPr lang="en-US" sz="2400">
                <a:cs typeface="Times New Roman" pitchFamily="18" charset="0"/>
              </a:rPr>
              <a:t>using a first order Taylor’s series</a:t>
            </a:r>
            <a:r>
              <a:rPr lang="en-US" sz="2400"/>
              <a:t>, </a:t>
            </a:r>
          </a:p>
          <a:p>
            <a:pPr>
              <a:buFontTx/>
              <a:buNone/>
            </a:pPr>
            <a:r>
              <a:rPr lang="en-US" sz="2400">
                <a:solidFill>
                  <a:srgbClr val="800080"/>
                </a:solidFill>
              </a:rPr>
              <a:t>	New Constraint Function:</a:t>
            </a:r>
          </a:p>
        </p:txBody>
      </p:sp>
      <p:graphicFrame>
        <p:nvGraphicFramePr>
          <p:cNvPr id="48136" name="Object 8"/>
          <p:cNvGraphicFramePr>
            <a:graphicFrameLocks noChangeAspect="1"/>
          </p:cNvGraphicFramePr>
          <p:nvPr/>
        </p:nvGraphicFramePr>
        <p:xfrm>
          <a:off x="1447800" y="2667000"/>
          <a:ext cx="7086600" cy="1304925"/>
        </p:xfrm>
        <a:graphic>
          <a:graphicData uri="http://schemas.openxmlformats.org/presentationml/2006/ole">
            <mc:AlternateContent xmlns:mc="http://schemas.openxmlformats.org/markup-compatibility/2006">
              <mc:Choice xmlns:v="urn:schemas-microsoft-com:vml" Requires="v">
                <p:oleObj name="Equation" r:id="rId3" imgW="2692080" imgH="495000" progId="Equation.3">
                  <p:embed/>
                </p:oleObj>
              </mc:Choice>
              <mc:Fallback>
                <p:oleObj name="Equation" r:id="rId3" imgW="2692080" imgH="495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667000"/>
                        <a:ext cx="7086600" cy="1304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9" name="Text Box 11"/>
          <p:cNvSpPr txBox="1">
            <a:spLocks noChangeArrowheads="1"/>
          </p:cNvSpPr>
          <p:nvPr/>
        </p:nvSpPr>
        <p:spPr bwMode="auto">
          <a:xfrm>
            <a:off x="2514600" y="4191000"/>
            <a:ext cx="5867400" cy="1815882"/>
          </a:xfrm>
          <a:prstGeom prst="rect">
            <a:avLst/>
          </a:prstGeom>
          <a:noFill/>
          <a:ln w="9525">
            <a:noFill/>
            <a:miter lim="800000"/>
            <a:headEnd/>
            <a:tailEnd/>
          </a:ln>
          <a:effectLst/>
        </p:spPr>
        <p:txBody>
          <a:bodyPr wrap="square">
            <a:spAutoFit/>
          </a:bodyPr>
          <a:lstStyle/>
          <a:p>
            <a:pPr marL="288925" indent="-288925">
              <a:buFontTx/>
              <a:buChar char="•"/>
            </a:pPr>
            <a:r>
              <a:rPr lang="en-US" sz="2800" u="none" dirty="0">
                <a:latin typeface="+mn-lt"/>
              </a:rPr>
              <a:t>Linear approximation of constraints</a:t>
            </a:r>
          </a:p>
          <a:p>
            <a:pPr marL="288925" indent="-288925">
              <a:buFontTx/>
              <a:buChar char="•"/>
            </a:pPr>
            <a:r>
              <a:rPr lang="en-US" sz="2800" u="none" dirty="0">
                <a:latin typeface="+mn-lt"/>
              </a:rPr>
              <a:t>Use of gradient information of constraint function</a:t>
            </a:r>
          </a:p>
        </p:txBody>
      </p:sp>
      <p:graphicFrame>
        <p:nvGraphicFramePr>
          <p:cNvPr id="48141" name="Object 13"/>
          <p:cNvGraphicFramePr>
            <a:graphicFrameLocks noChangeAspect="1"/>
          </p:cNvGraphicFramePr>
          <p:nvPr/>
        </p:nvGraphicFramePr>
        <p:xfrm>
          <a:off x="5029200" y="1905000"/>
          <a:ext cx="1371600" cy="534988"/>
        </p:xfrm>
        <a:graphic>
          <a:graphicData uri="http://schemas.openxmlformats.org/presentationml/2006/ole">
            <mc:AlternateContent xmlns:mc="http://schemas.openxmlformats.org/markup-compatibility/2006">
              <mc:Choice xmlns:v="urn:schemas-microsoft-com:vml" Requires="v">
                <p:oleObj name="Equation" r:id="rId5" imgW="520560" imgH="203040" progId="Equation.3">
                  <p:embed/>
                </p:oleObj>
              </mc:Choice>
              <mc:Fallback>
                <p:oleObj name="Equation" r:id="rId5" imgW="52056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905000"/>
                        <a:ext cx="137160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2" name="AutoShape 14"/>
          <p:cNvSpPr>
            <a:spLocks/>
          </p:cNvSpPr>
          <p:nvPr/>
        </p:nvSpPr>
        <p:spPr bwMode="auto">
          <a:xfrm rot="-5400000">
            <a:off x="5448300" y="495300"/>
            <a:ext cx="304800" cy="4038600"/>
          </a:xfrm>
          <a:prstGeom prst="rightBrace">
            <a:avLst>
              <a:gd name="adj1" fmla="val 110417"/>
              <a:gd name="adj2" fmla="val 50000"/>
            </a:avLst>
          </a:prstGeom>
          <a:noFill/>
          <a:ln w="9525">
            <a:solidFill>
              <a:schemeClr val="tx1"/>
            </a:solidFill>
            <a:round/>
            <a:headEnd/>
            <a:tailEnd/>
          </a:ln>
          <a:effectLst/>
        </p:spPr>
        <p:txBody>
          <a:bodyPr wrap="none" anchor="ctr"/>
          <a:lstStyle/>
          <a:p>
            <a:endParaRPr lang="en-US"/>
          </a:p>
        </p:txBody>
      </p:sp>
      <p:sp>
        <p:nvSpPr>
          <p:cNvPr id="2" name="Slide Number Placeholder 1">
            <a:extLst>
              <a:ext uri="{FF2B5EF4-FFF2-40B4-BE49-F238E27FC236}">
                <a16:creationId xmlns:a16="http://schemas.microsoft.com/office/drawing/2014/main" id="{BB97B9F2-5820-C50C-CCB0-B00ED26DE90F}"/>
              </a:ext>
            </a:extLst>
          </p:cNvPr>
          <p:cNvSpPr>
            <a:spLocks noGrp="1"/>
          </p:cNvSpPr>
          <p:nvPr>
            <p:ph type="sldNum" sz="quarter" idx="4"/>
          </p:nvPr>
        </p:nvSpPr>
        <p:spPr/>
        <p:txBody>
          <a:bodyPr/>
          <a:lstStyle/>
          <a:p>
            <a:fld id="{500C047D-5122-AB4C-B39F-FBDAD98F9BE8}"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t>1</a:t>
            </a:r>
            <a:r>
              <a:rPr lang="en-US" baseline="30000" dirty="0"/>
              <a:t>st</a:t>
            </a:r>
            <a:r>
              <a:rPr lang="en-US" dirty="0"/>
              <a:t>-Half Project Topics </a:t>
            </a:r>
          </a:p>
        </p:txBody>
      </p:sp>
      <p:sp>
        <p:nvSpPr>
          <p:cNvPr id="443395" name="Rectangle 3"/>
          <p:cNvSpPr>
            <a:spLocks noGrp="1" noChangeArrowheads="1"/>
          </p:cNvSpPr>
          <p:nvPr>
            <p:ph type="body" idx="1"/>
          </p:nvPr>
        </p:nvSpPr>
        <p:spPr>
          <a:xfrm>
            <a:off x="381000" y="1066800"/>
            <a:ext cx="8382000" cy="4562475"/>
          </a:xfrm>
        </p:spPr>
        <p:txBody>
          <a:bodyPr/>
          <a:lstStyle/>
          <a:p>
            <a:pPr eaLnBrk="1" hangingPunct="1"/>
            <a:r>
              <a:rPr lang="en-US" sz="2400" dirty="0"/>
              <a:t>~~~PROBLEM FORMULATION PAPER HERE?~~~</a:t>
            </a:r>
          </a:p>
        </p:txBody>
      </p:sp>
      <p:sp>
        <p:nvSpPr>
          <p:cNvPr id="2" name="Slide Number Placeholder 1">
            <a:extLst>
              <a:ext uri="{FF2B5EF4-FFF2-40B4-BE49-F238E27FC236}">
                <a16:creationId xmlns:a16="http://schemas.microsoft.com/office/drawing/2014/main" id="{CFAC97F2-BE3C-3FD4-944F-478556060E0F}"/>
              </a:ext>
            </a:extLst>
          </p:cNvPr>
          <p:cNvSpPr>
            <a:spLocks noGrp="1"/>
          </p:cNvSpPr>
          <p:nvPr>
            <p:ph type="sldNum" sz="quarter" idx="4"/>
          </p:nvPr>
        </p:nvSpPr>
        <p:spPr/>
        <p:txBody>
          <a:bodyPr/>
          <a:lstStyle/>
          <a:p>
            <a:fld id="{500C047D-5122-AB4C-B39F-FBDAD98F9BE8}" type="slidenum">
              <a:rPr lang="en-US" smtClean="0"/>
              <a:pPr/>
              <a:t>3</a:t>
            </a:fld>
            <a:endParaRPr lang="en-US" dirty="0"/>
          </a:p>
        </p:txBody>
      </p:sp>
    </p:spTree>
    <p:extLst>
      <p:ext uri="{BB962C8B-B14F-4D97-AF65-F5344CB8AC3E}">
        <p14:creationId xmlns:p14="http://schemas.microsoft.com/office/powerpoint/2010/main" val="3607632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2800"/>
              <a:t>Methods That Require Probability:</a:t>
            </a:r>
            <a:br>
              <a:rPr lang="en-US" sz="2800"/>
            </a:br>
            <a:r>
              <a:rPr lang="en-US">
                <a:solidFill>
                  <a:srgbClr val="800080"/>
                </a:solidFill>
              </a:rPr>
              <a:t>Moment Matching Method</a:t>
            </a:r>
          </a:p>
        </p:txBody>
      </p:sp>
      <p:sp>
        <p:nvSpPr>
          <p:cNvPr id="52227" name="Rectangle 3"/>
          <p:cNvSpPr>
            <a:spLocks noGrp="1" noChangeArrowheads="1"/>
          </p:cNvSpPr>
          <p:nvPr>
            <p:ph type="body" idx="1"/>
          </p:nvPr>
        </p:nvSpPr>
        <p:spPr>
          <a:xfrm>
            <a:off x="609600" y="1524000"/>
            <a:ext cx="7924800" cy="4114800"/>
          </a:xfrm>
        </p:spPr>
        <p:txBody>
          <a:bodyPr/>
          <a:lstStyle/>
          <a:p>
            <a:pPr>
              <a:lnSpc>
                <a:spcPct val="90000"/>
              </a:lnSpc>
            </a:pPr>
            <a:r>
              <a:rPr lang="en-US"/>
              <a:t>g</a:t>
            </a:r>
            <a:r>
              <a:rPr lang="en-US" baseline="-25000"/>
              <a:t>j</a:t>
            </a:r>
            <a:r>
              <a:rPr lang="en-US"/>
              <a:t>(</a:t>
            </a:r>
            <a:r>
              <a:rPr lang="en-US" b="1"/>
              <a:t>x</a:t>
            </a:r>
            <a:r>
              <a:rPr lang="en-US"/>
              <a:t>,</a:t>
            </a:r>
            <a:r>
              <a:rPr lang="en-US" b="1"/>
              <a:t>p</a:t>
            </a:r>
            <a:r>
              <a:rPr lang="en-US"/>
              <a:t>) assumed to be normally distributed.</a:t>
            </a:r>
          </a:p>
          <a:p>
            <a:pPr>
              <a:lnSpc>
                <a:spcPct val="90000"/>
              </a:lnSpc>
            </a:pPr>
            <a:r>
              <a:rPr lang="en-US"/>
              <a:t>Desired probability of constraint satisfaction (P</a:t>
            </a:r>
            <a:r>
              <a:rPr lang="en-US" baseline="-25000"/>
              <a:t>0j</a:t>
            </a:r>
            <a:r>
              <a:rPr lang="en-US"/>
              <a:t>) set by designer.</a:t>
            </a:r>
          </a:p>
          <a:p>
            <a:pPr>
              <a:lnSpc>
                <a:spcPct val="90000"/>
              </a:lnSpc>
            </a:pPr>
            <a:endParaRPr lang="en-US" sz="1600"/>
          </a:p>
          <a:p>
            <a:pPr>
              <a:lnSpc>
                <a:spcPct val="90000"/>
              </a:lnSpc>
            </a:pPr>
            <a:r>
              <a:rPr lang="en-US"/>
              <a:t>Constraint re-written as:</a:t>
            </a:r>
            <a:br>
              <a:rPr lang="en-US"/>
            </a:br>
            <a:endParaRPr lang="en-US" sz="1600"/>
          </a:p>
          <a:p>
            <a:pPr lvl="1">
              <a:lnSpc>
                <a:spcPct val="90000"/>
              </a:lnSpc>
              <a:buFontTx/>
              <a:buNone/>
            </a:pPr>
            <a:r>
              <a:rPr lang="en-US" sz="2800">
                <a:cs typeface="Arial" charset="0"/>
              </a:rPr>
              <a:t>			</a:t>
            </a:r>
            <a:r>
              <a:rPr lang="el-GR" sz="2800">
                <a:cs typeface="Arial" charset="0"/>
              </a:rPr>
              <a:t>μ</a:t>
            </a:r>
            <a:r>
              <a:rPr lang="en-US" sz="2800" baseline="-25000">
                <a:cs typeface="Arial" charset="0"/>
              </a:rPr>
              <a:t>gj</a:t>
            </a:r>
            <a:r>
              <a:rPr lang="en-US" sz="2800">
                <a:cs typeface="Arial" charset="0"/>
              </a:rPr>
              <a:t>-k</a:t>
            </a:r>
            <a:r>
              <a:rPr lang="en-US" sz="2800" baseline="-25000">
                <a:cs typeface="Arial" charset="0"/>
              </a:rPr>
              <a:t>j</a:t>
            </a:r>
            <a:r>
              <a:rPr lang="el-GR" sz="2800">
                <a:cs typeface="Arial" charset="0"/>
              </a:rPr>
              <a:t>σ</a:t>
            </a:r>
            <a:r>
              <a:rPr lang="en-US" sz="2800" baseline="-25000">
                <a:cs typeface="Arial" charset="0"/>
              </a:rPr>
              <a:t>gj</a:t>
            </a:r>
            <a:r>
              <a:rPr lang="en-US" sz="2800">
                <a:cs typeface="Arial" charset="0"/>
              </a:rPr>
              <a:t>≥0 where k</a:t>
            </a:r>
            <a:r>
              <a:rPr lang="en-US" sz="2800" baseline="-25000">
                <a:cs typeface="Arial" charset="0"/>
              </a:rPr>
              <a:t>j</a:t>
            </a:r>
            <a:r>
              <a:rPr lang="en-US" sz="2800">
                <a:cs typeface="Arial" charset="0"/>
              </a:rPr>
              <a:t>=</a:t>
            </a:r>
            <a:r>
              <a:rPr lang="el-GR" sz="2800">
                <a:cs typeface="Arial" charset="0"/>
              </a:rPr>
              <a:t>Φ</a:t>
            </a:r>
            <a:r>
              <a:rPr lang="en-US" sz="2800" baseline="30000">
                <a:cs typeface="Arial" charset="0"/>
              </a:rPr>
              <a:t>-1</a:t>
            </a:r>
            <a:r>
              <a:rPr lang="en-US" sz="2800">
                <a:cs typeface="Arial" charset="0"/>
              </a:rPr>
              <a:t>(P</a:t>
            </a:r>
            <a:r>
              <a:rPr lang="en-US" sz="2800" baseline="-25000">
                <a:cs typeface="Arial" charset="0"/>
              </a:rPr>
              <a:t>0j</a:t>
            </a:r>
            <a:r>
              <a:rPr lang="en-US" sz="2800">
                <a:cs typeface="Arial" charset="0"/>
              </a:rPr>
              <a:t>).</a:t>
            </a:r>
            <a:br>
              <a:rPr lang="en-US" sz="2800">
                <a:cs typeface="Arial" charset="0"/>
              </a:rPr>
            </a:br>
            <a:endParaRPr lang="en-US" sz="2800">
              <a:cs typeface="Arial" charset="0"/>
            </a:endParaRPr>
          </a:p>
          <a:p>
            <a:pPr lvl="1">
              <a:lnSpc>
                <a:spcPct val="90000"/>
              </a:lnSpc>
            </a:pPr>
            <a:r>
              <a:rPr lang="en-US">
                <a:cs typeface="Arial" charset="0"/>
              </a:rPr>
              <a:t>Example: k=2 represents P</a:t>
            </a:r>
            <a:r>
              <a:rPr lang="en-US" baseline="-25000">
                <a:cs typeface="Arial" charset="0"/>
              </a:rPr>
              <a:t>0j</a:t>
            </a:r>
            <a:r>
              <a:rPr lang="en-US">
                <a:cs typeface="Arial" charset="0"/>
              </a:rPr>
              <a:t>=.9772.</a:t>
            </a:r>
          </a:p>
          <a:p>
            <a:pPr lvl="1">
              <a:lnSpc>
                <a:spcPct val="90000"/>
              </a:lnSpc>
            </a:pPr>
            <a:endParaRPr lang="en-US"/>
          </a:p>
          <a:p>
            <a:pPr lvl="1">
              <a:lnSpc>
                <a:spcPct val="90000"/>
              </a:lnSpc>
            </a:pPr>
            <a:endParaRPr lang="en-US"/>
          </a:p>
        </p:txBody>
      </p:sp>
      <p:sp>
        <p:nvSpPr>
          <p:cNvPr id="2" name="Slide Number Placeholder 1">
            <a:extLst>
              <a:ext uri="{FF2B5EF4-FFF2-40B4-BE49-F238E27FC236}">
                <a16:creationId xmlns:a16="http://schemas.microsoft.com/office/drawing/2014/main" id="{328CC35D-D62D-9DD9-44E4-AE5EA6427E57}"/>
              </a:ext>
            </a:extLst>
          </p:cNvPr>
          <p:cNvSpPr>
            <a:spLocks noGrp="1"/>
          </p:cNvSpPr>
          <p:nvPr>
            <p:ph type="sldNum" sz="quarter" idx="4"/>
          </p:nvPr>
        </p:nvSpPr>
        <p:spPr/>
        <p:txBody>
          <a:bodyPr/>
          <a:lstStyle/>
          <a:p>
            <a:fld id="{500C047D-5122-AB4C-B39F-FBDAD98F9BE8}"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228600"/>
            <a:ext cx="8229600" cy="685800"/>
          </a:xfrm>
        </p:spPr>
        <p:txBody>
          <a:bodyPr/>
          <a:lstStyle/>
          <a:p>
            <a:r>
              <a:rPr lang="en-US" dirty="0"/>
              <a:t>Methods That use Probability: </a:t>
            </a:r>
            <a:br>
              <a:rPr lang="en-US" dirty="0"/>
            </a:br>
            <a:r>
              <a:rPr lang="en-US" dirty="0"/>
              <a:t>Pros and Cons</a:t>
            </a:r>
          </a:p>
        </p:txBody>
      </p:sp>
      <p:sp>
        <p:nvSpPr>
          <p:cNvPr id="54275" name="Rectangle 3"/>
          <p:cNvSpPr>
            <a:spLocks noGrp="1" noChangeArrowheads="1"/>
          </p:cNvSpPr>
          <p:nvPr>
            <p:ph type="body" idx="1"/>
          </p:nvPr>
        </p:nvSpPr>
        <p:spPr>
          <a:xfrm>
            <a:off x="685800" y="1447800"/>
            <a:ext cx="7772400" cy="4114800"/>
          </a:xfrm>
        </p:spPr>
        <p:txBody>
          <a:bodyPr/>
          <a:lstStyle/>
          <a:p>
            <a:r>
              <a:rPr lang="en-US" sz="3200" dirty="0">
                <a:solidFill>
                  <a:srgbClr val="800080"/>
                </a:solidFill>
                <a:cs typeface="Arial" charset="0"/>
              </a:rPr>
              <a:t>Pros:</a:t>
            </a:r>
            <a:r>
              <a:rPr lang="en-US" sz="3200" dirty="0">
                <a:cs typeface="Arial" charset="0"/>
              </a:rPr>
              <a:t> </a:t>
            </a:r>
          </a:p>
          <a:p>
            <a:pPr lvl="1"/>
            <a:r>
              <a:rPr lang="en-US" sz="2800" dirty="0">
                <a:cs typeface="Arial" charset="0"/>
              </a:rPr>
              <a:t>Probability of constraint satisfaction can be directly and accurately addressed.</a:t>
            </a:r>
          </a:p>
          <a:p>
            <a:pPr lvl="1"/>
            <a:r>
              <a:rPr lang="en-US" sz="2800" dirty="0">
                <a:cs typeface="Arial" charset="0"/>
              </a:rPr>
              <a:t>Complicated problems can be solved.</a:t>
            </a:r>
          </a:p>
          <a:p>
            <a:pPr lvl="1"/>
            <a:r>
              <a:rPr lang="en-US" sz="2800" dirty="0">
                <a:cs typeface="Arial" charset="0"/>
              </a:rPr>
              <a:t>Less assumptions, more realistic.</a:t>
            </a:r>
          </a:p>
          <a:p>
            <a:r>
              <a:rPr lang="en-US" sz="3200" dirty="0">
                <a:solidFill>
                  <a:srgbClr val="800080"/>
                </a:solidFill>
              </a:rPr>
              <a:t>Cons:</a:t>
            </a:r>
            <a:r>
              <a:rPr lang="en-US" sz="3200" dirty="0"/>
              <a:t>  </a:t>
            </a:r>
          </a:p>
          <a:p>
            <a:pPr lvl="1"/>
            <a:r>
              <a:rPr lang="en-US" sz="2800" dirty="0"/>
              <a:t>Computationally more complicated, especially when simulations are needed.</a:t>
            </a:r>
          </a:p>
        </p:txBody>
      </p:sp>
      <p:sp>
        <p:nvSpPr>
          <p:cNvPr id="2" name="Slide Number Placeholder 1">
            <a:extLst>
              <a:ext uri="{FF2B5EF4-FFF2-40B4-BE49-F238E27FC236}">
                <a16:creationId xmlns:a16="http://schemas.microsoft.com/office/drawing/2014/main" id="{A815814A-A59E-5903-7F2F-13FBBA6445A3}"/>
              </a:ext>
            </a:extLst>
          </p:cNvPr>
          <p:cNvSpPr>
            <a:spLocks noGrp="1"/>
          </p:cNvSpPr>
          <p:nvPr>
            <p:ph type="sldNum" sz="quarter" idx="4"/>
          </p:nvPr>
        </p:nvSpPr>
        <p:spPr/>
        <p:txBody>
          <a:bodyPr/>
          <a:lstStyle/>
          <a:p>
            <a:fld id="{500C047D-5122-AB4C-B39F-FBDAD98F9BE8}"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Summary</a:t>
            </a:r>
          </a:p>
        </p:txBody>
      </p:sp>
      <p:sp>
        <p:nvSpPr>
          <p:cNvPr id="55299" name="Rectangle 3"/>
          <p:cNvSpPr>
            <a:spLocks noGrp="1" noChangeArrowheads="1"/>
          </p:cNvSpPr>
          <p:nvPr>
            <p:ph type="body" idx="1"/>
          </p:nvPr>
        </p:nvSpPr>
        <p:spPr>
          <a:xfrm>
            <a:off x="685800" y="1295400"/>
            <a:ext cx="7772400" cy="4114800"/>
          </a:xfrm>
        </p:spPr>
        <p:txBody>
          <a:bodyPr/>
          <a:lstStyle/>
          <a:p>
            <a:r>
              <a:rPr lang="en-US"/>
              <a:t>Traditional optimization does not address the effect of variations in design variables and parameters.</a:t>
            </a:r>
          </a:p>
          <a:p>
            <a:pPr lvl="1"/>
            <a:r>
              <a:rPr lang="en-US"/>
              <a:t>Small variations can result in an infeasible solution, in case of a boundary optimal.</a:t>
            </a:r>
          </a:p>
          <a:p>
            <a:r>
              <a:rPr lang="en-US"/>
              <a:t>Sensitivity to variation in parameters must be addressed.</a:t>
            </a:r>
          </a:p>
          <a:p>
            <a:r>
              <a:rPr lang="en-US"/>
              <a:t>Several methods were presented.</a:t>
            </a:r>
          </a:p>
          <a:p>
            <a:pPr lvl="1"/>
            <a:r>
              <a:rPr lang="en-US"/>
              <a:t>Deterministic (Not Probability)-based</a:t>
            </a:r>
          </a:p>
          <a:p>
            <a:pPr lvl="1"/>
            <a:r>
              <a:rPr lang="en-US"/>
              <a:t>Probability-based</a:t>
            </a:r>
          </a:p>
        </p:txBody>
      </p:sp>
      <p:sp>
        <p:nvSpPr>
          <p:cNvPr id="55300" name="Text Box 4"/>
          <p:cNvSpPr txBox="1">
            <a:spLocks noChangeArrowheads="1"/>
          </p:cNvSpPr>
          <p:nvPr/>
        </p:nvSpPr>
        <p:spPr bwMode="auto">
          <a:xfrm>
            <a:off x="3505200" y="3962400"/>
            <a:ext cx="5029200" cy="457200"/>
          </a:xfrm>
          <a:prstGeom prst="rect">
            <a:avLst/>
          </a:prstGeom>
          <a:noFill/>
          <a:ln w="9525">
            <a:noFill/>
            <a:miter lim="800000"/>
            <a:headEnd/>
            <a:tailEnd/>
          </a:ln>
          <a:effectLst/>
        </p:spPr>
        <p:txBody>
          <a:bodyPr>
            <a:spAutoFit/>
          </a:bodyPr>
          <a:lstStyle/>
          <a:p>
            <a:pPr>
              <a:spcBef>
                <a:spcPct val="50000"/>
              </a:spcBef>
            </a:pPr>
            <a:r>
              <a:rPr lang="en-US">
                <a:solidFill>
                  <a:srgbClr val="800080"/>
                </a:solidFill>
              </a:rPr>
              <a:t>Feasibility Robustness Optimization</a:t>
            </a:r>
          </a:p>
        </p:txBody>
      </p:sp>
      <p:sp>
        <p:nvSpPr>
          <p:cNvPr id="2" name="Slide Number Placeholder 1">
            <a:extLst>
              <a:ext uri="{FF2B5EF4-FFF2-40B4-BE49-F238E27FC236}">
                <a16:creationId xmlns:a16="http://schemas.microsoft.com/office/drawing/2014/main" id="{B012FFD0-E5E5-9EDC-FF4C-6DE0E6F0CE55}"/>
              </a:ext>
            </a:extLst>
          </p:cNvPr>
          <p:cNvSpPr>
            <a:spLocks noGrp="1"/>
          </p:cNvSpPr>
          <p:nvPr>
            <p:ph type="sldNum" sz="quarter" idx="4"/>
          </p:nvPr>
        </p:nvSpPr>
        <p:spPr/>
        <p:txBody>
          <a:bodyPr/>
          <a:lstStyle/>
          <a:p>
            <a:fld id="{500C047D-5122-AB4C-B39F-FBDAD98F9BE8}"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457200"/>
            <a:ext cx="7772400" cy="411163"/>
          </a:xfrm>
        </p:spPr>
        <p:txBody>
          <a:bodyPr/>
          <a:lstStyle/>
          <a:p>
            <a:r>
              <a:rPr lang="en-US"/>
              <a:t>References</a:t>
            </a:r>
          </a:p>
        </p:txBody>
      </p:sp>
      <p:sp>
        <p:nvSpPr>
          <p:cNvPr id="4099" name="Rectangle 3"/>
          <p:cNvSpPr>
            <a:spLocks noGrp="1" noChangeArrowheads="1"/>
          </p:cNvSpPr>
          <p:nvPr>
            <p:ph type="body" idx="1"/>
          </p:nvPr>
        </p:nvSpPr>
        <p:spPr>
          <a:xfrm>
            <a:off x="685800" y="1295400"/>
            <a:ext cx="7772400" cy="4114800"/>
          </a:xfrm>
        </p:spPr>
        <p:txBody>
          <a:bodyPr/>
          <a:lstStyle/>
          <a:p>
            <a:pPr>
              <a:buFontTx/>
              <a:buNone/>
            </a:pPr>
            <a:r>
              <a:rPr lang="en-US" sz="1800" dirty="0"/>
              <a:t>[1] Parkinson, A., Sorensen, C., and </a:t>
            </a:r>
            <a:r>
              <a:rPr lang="en-US" sz="1800" dirty="0" err="1"/>
              <a:t>Pourhassan</a:t>
            </a:r>
            <a:r>
              <a:rPr lang="en-US" sz="1800" dirty="0"/>
              <a:t>, N. “A General Approach for Robust Optimal Design,” </a:t>
            </a:r>
            <a:r>
              <a:rPr lang="en-US" sz="1800" i="1" dirty="0"/>
              <a:t>Transactions of the ASME, Journal of Mechanical Design, </a:t>
            </a:r>
            <a:r>
              <a:rPr lang="en-US" sz="1800" dirty="0"/>
              <a:t>Vol. 115, pp. 74-80, March 1993. </a:t>
            </a:r>
          </a:p>
          <a:p>
            <a:pPr>
              <a:buFontTx/>
              <a:buNone/>
            </a:pPr>
            <a:r>
              <a:rPr lang="en-US" sz="1800" dirty="0"/>
              <a:t>[2] Du, X., and Chen, W., “Towards a Better Understanding of Modeling Feasibility Robustness in Engineering Design.”  </a:t>
            </a:r>
            <a:r>
              <a:rPr lang="en-US" sz="1800" i="1" dirty="0"/>
              <a:t>Transactions of the ASME, Journal of Mechanical Design</a:t>
            </a:r>
            <a:r>
              <a:rPr lang="en-US" sz="1800" dirty="0"/>
              <a:t>, Vol. 122, pp. 385-394, December 2000.</a:t>
            </a:r>
          </a:p>
          <a:p>
            <a:pPr>
              <a:buFontTx/>
              <a:buNone/>
            </a:pPr>
            <a:r>
              <a:rPr lang="en-US" sz="1800" dirty="0"/>
              <a:t>[3] </a:t>
            </a:r>
            <a:r>
              <a:rPr lang="en-US" sz="1800" dirty="0" err="1"/>
              <a:t>Gunawan</a:t>
            </a:r>
            <a:r>
              <a:rPr lang="en-US" sz="1800" dirty="0"/>
              <a:t>, S., “Parameter Sensitivity Measures for Single Objective, Multi-Objective, and Feasibility Robust Design Optimization, </a:t>
            </a:r>
            <a:r>
              <a:rPr lang="en-US" sz="1800" i="1" dirty="0"/>
              <a:t>Ph.D. Dissertation, University of Maryland, </a:t>
            </a:r>
            <a:r>
              <a:rPr lang="en-US" sz="1800" dirty="0"/>
              <a:t>May 2004.</a:t>
            </a:r>
          </a:p>
          <a:p>
            <a:endParaRPr lang="en-US" sz="1800" dirty="0"/>
          </a:p>
        </p:txBody>
      </p:sp>
      <p:sp>
        <p:nvSpPr>
          <p:cNvPr id="2" name="Slide Number Placeholder 1">
            <a:extLst>
              <a:ext uri="{FF2B5EF4-FFF2-40B4-BE49-F238E27FC236}">
                <a16:creationId xmlns:a16="http://schemas.microsoft.com/office/drawing/2014/main" id="{DC31E7D2-F4FC-C902-6B3E-800CB9042914}"/>
              </a:ext>
            </a:extLst>
          </p:cNvPr>
          <p:cNvSpPr>
            <a:spLocks noGrp="1"/>
          </p:cNvSpPr>
          <p:nvPr>
            <p:ph type="sldNum" sz="quarter" idx="4"/>
          </p:nvPr>
        </p:nvSpPr>
        <p:spPr/>
        <p:txBody>
          <a:bodyPr/>
          <a:lstStyle/>
          <a:p>
            <a:fld id="{500C047D-5122-AB4C-B39F-FBDAD98F9BE8}"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Insightful Question</a:t>
            </a:r>
          </a:p>
        </p:txBody>
      </p:sp>
      <p:sp>
        <p:nvSpPr>
          <p:cNvPr id="57347" name="Rectangle 3"/>
          <p:cNvSpPr>
            <a:spLocks noGrp="1" noChangeArrowheads="1"/>
          </p:cNvSpPr>
          <p:nvPr>
            <p:ph type="body" idx="1"/>
          </p:nvPr>
        </p:nvSpPr>
        <p:spPr>
          <a:xfrm>
            <a:off x="609600" y="1676400"/>
            <a:ext cx="7772400" cy="4114800"/>
          </a:xfrm>
        </p:spPr>
        <p:txBody>
          <a:bodyPr/>
          <a:lstStyle/>
          <a:p>
            <a:r>
              <a:rPr lang="en-US" sz="3200" dirty="0"/>
              <a:t>Why are </a:t>
            </a:r>
            <a:r>
              <a:rPr lang="en-US" sz="3200" dirty="0">
                <a:solidFill>
                  <a:schemeClr val="accent2"/>
                </a:solidFill>
              </a:rPr>
              <a:t>feasibility robustness</a:t>
            </a:r>
            <a:r>
              <a:rPr lang="en-US" sz="3200" dirty="0"/>
              <a:t> methods said to be </a:t>
            </a:r>
            <a:r>
              <a:rPr lang="en-US" sz="3200" b="1" dirty="0"/>
              <a:t>one-sided</a:t>
            </a:r>
            <a:r>
              <a:rPr lang="en-US" sz="3200" dirty="0"/>
              <a:t>?</a:t>
            </a:r>
          </a:p>
          <a:p>
            <a:pPr>
              <a:buFontTx/>
              <a:buNone/>
            </a:pPr>
            <a:endParaRPr lang="en-US" sz="3200" dirty="0"/>
          </a:p>
          <a:p>
            <a:endParaRPr lang="en-US" dirty="0"/>
          </a:p>
        </p:txBody>
      </p:sp>
      <p:sp>
        <p:nvSpPr>
          <p:cNvPr id="2" name="Slide Number Placeholder 1">
            <a:extLst>
              <a:ext uri="{FF2B5EF4-FFF2-40B4-BE49-F238E27FC236}">
                <a16:creationId xmlns:a16="http://schemas.microsoft.com/office/drawing/2014/main" id="{4ADBFD6C-9621-C944-7B72-12CF72130556}"/>
              </a:ext>
            </a:extLst>
          </p:cNvPr>
          <p:cNvSpPr>
            <a:spLocks noGrp="1"/>
          </p:cNvSpPr>
          <p:nvPr>
            <p:ph type="sldNum" sz="quarter" idx="4"/>
          </p:nvPr>
        </p:nvSpPr>
        <p:spPr/>
        <p:txBody>
          <a:bodyPr/>
          <a:lstStyle/>
          <a:p>
            <a:fld id="{500C047D-5122-AB4C-B39F-FBDAD98F9BE8}"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Insightful Question- Answer</a:t>
            </a:r>
          </a:p>
        </p:txBody>
      </p:sp>
      <p:sp>
        <p:nvSpPr>
          <p:cNvPr id="63491" name="Rectangle 3"/>
          <p:cNvSpPr>
            <a:spLocks noGrp="1" noChangeArrowheads="1"/>
          </p:cNvSpPr>
          <p:nvPr>
            <p:ph type="body" idx="1"/>
          </p:nvPr>
        </p:nvSpPr>
        <p:spPr/>
        <p:txBody>
          <a:bodyPr/>
          <a:lstStyle/>
          <a:p>
            <a:r>
              <a:rPr lang="en-US" sz="2000"/>
              <a:t>Feasibility robustness is said to be one-sided, because fluctuations that enlarge the feasible domain are of no concern.</a:t>
            </a:r>
          </a:p>
        </p:txBody>
      </p:sp>
      <p:grpSp>
        <p:nvGrpSpPr>
          <p:cNvPr id="2" name="Group 31"/>
          <p:cNvGrpSpPr>
            <a:grpSpLocks/>
          </p:cNvGrpSpPr>
          <p:nvPr/>
        </p:nvGrpSpPr>
        <p:grpSpPr bwMode="auto">
          <a:xfrm>
            <a:off x="1066800" y="2362200"/>
            <a:ext cx="8077200" cy="3368675"/>
            <a:chOff x="672" y="1488"/>
            <a:chExt cx="5088" cy="2122"/>
          </a:xfrm>
        </p:grpSpPr>
        <p:sp>
          <p:nvSpPr>
            <p:cNvPr id="63510" name="Line 22"/>
            <p:cNvSpPr>
              <a:spLocks noChangeShapeType="1"/>
            </p:cNvSpPr>
            <p:nvPr/>
          </p:nvSpPr>
          <p:spPr bwMode="auto">
            <a:xfrm>
              <a:off x="2832" y="2160"/>
              <a:ext cx="144" cy="144"/>
            </a:xfrm>
            <a:prstGeom prst="line">
              <a:avLst/>
            </a:prstGeom>
            <a:noFill/>
            <a:ln w="9525">
              <a:solidFill>
                <a:srgbClr val="CC0000"/>
              </a:solidFill>
              <a:round/>
              <a:headEnd/>
              <a:tailEnd type="triangle" w="med" len="med"/>
            </a:ln>
            <a:effectLst/>
          </p:spPr>
          <p:txBody>
            <a:bodyPr/>
            <a:lstStyle/>
            <a:p>
              <a:endParaRPr lang="en-US"/>
            </a:p>
          </p:txBody>
        </p:sp>
        <p:grpSp>
          <p:nvGrpSpPr>
            <p:cNvPr id="3" name="Group 30"/>
            <p:cNvGrpSpPr>
              <a:grpSpLocks/>
            </p:cNvGrpSpPr>
            <p:nvPr/>
          </p:nvGrpSpPr>
          <p:grpSpPr bwMode="auto">
            <a:xfrm>
              <a:off x="672" y="1488"/>
              <a:ext cx="5088" cy="2122"/>
              <a:chOff x="672" y="1488"/>
              <a:chExt cx="5088" cy="2122"/>
            </a:xfrm>
          </p:grpSpPr>
          <p:sp>
            <p:nvSpPr>
              <p:cNvPr id="63517" name="Rectangle 29"/>
              <p:cNvSpPr>
                <a:spLocks noChangeArrowheads="1"/>
              </p:cNvSpPr>
              <p:nvPr/>
            </p:nvSpPr>
            <p:spPr bwMode="auto">
              <a:xfrm>
                <a:off x="3792" y="2496"/>
                <a:ext cx="1824" cy="720"/>
              </a:xfrm>
              <a:prstGeom prst="rect">
                <a:avLst/>
              </a:prstGeom>
              <a:solidFill>
                <a:srgbClr val="99CCFF"/>
              </a:solidFill>
              <a:ln w="9525">
                <a:solidFill>
                  <a:schemeClr val="tx1"/>
                </a:solidFill>
                <a:miter lim="800000"/>
                <a:headEnd/>
                <a:tailEnd/>
              </a:ln>
              <a:effectLst/>
            </p:spPr>
            <p:txBody>
              <a:bodyPr wrap="none" anchor="ctr"/>
              <a:lstStyle/>
              <a:p>
                <a:endParaRPr lang="en-US"/>
              </a:p>
            </p:txBody>
          </p:sp>
          <p:sp>
            <p:nvSpPr>
              <p:cNvPr id="63516" name="Rectangle 28"/>
              <p:cNvSpPr>
                <a:spLocks noChangeArrowheads="1"/>
              </p:cNvSpPr>
              <p:nvPr/>
            </p:nvSpPr>
            <p:spPr bwMode="auto">
              <a:xfrm>
                <a:off x="3792" y="1488"/>
                <a:ext cx="1344" cy="912"/>
              </a:xfrm>
              <a:prstGeom prst="rect">
                <a:avLst/>
              </a:prstGeom>
              <a:solidFill>
                <a:srgbClr val="99CCFF"/>
              </a:solidFill>
              <a:ln w="9525">
                <a:solidFill>
                  <a:schemeClr val="tx1"/>
                </a:solidFill>
                <a:miter lim="800000"/>
                <a:headEnd/>
                <a:tailEnd/>
              </a:ln>
              <a:effectLst/>
            </p:spPr>
            <p:txBody>
              <a:bodyPr wrap="none" anchor="ctr"/>
              <a:lstStyle/>
              <a:p>
                <a:endParaRPr lang="en-US"/>
              </a:p>
            </p:txBody>
          </p:sp>
          <p:grpSp>
            <p:nvGrpSpPr>
              <p:cNvPr id="4" name="Group 4"/>
              <p:cNvGrpSpPr>
                <a:grpSpLocks/>
              </p:cNvGrpSpPr>
              <p:nvPr/>
            </p:nvGrpSpPr>
            <p:grpSpPr bwMode="auto">
              <a:xfrm>
                <a:off x="672" y="1488"/>
                <a:ext cx="2595" cy="2122"/>
                <a:chOff x="189" y="1392"/>
                <a:chExt cx="2595" cy="2122"/>
              </a:xfrm>
            </p:grpSpPr>
            <p:sp>
              <p:nvSpPr>
                <p:cNvPr id="63493" name="Line 5"/>
                <p:cNvSpPr>
                  <a:spLocks noChangeShapeType="1"/>
                </p:cNvSpPr>
                <p:nvPr/>
              </p:nvSpPr>
              <p:spPr bwMode="auto">
                <a:xfrm flipH="1" flipV="1">
                  <a:off x="541" y="1447"/>
                  <a:ext cx="2" cy="1779"/>
                </a:xfrm>
                <a:prstGeom prst="line">
                  <a:avLst/>
                </a:prstGeom>
                <a:noFill/>
                <a:ln w="9525">
                  <a:solidFill>
                    <a:schemeClr val="tx1"/>
                  </a:solidFill>
                  <a:round/>
                  <a:headEnd/>
                  <a:tailEnd type="triangle" w="lg" len="lg"/>
                </a:ln>
                <a:effectLst/>
              </p:spPr>
              <p:txBody>
                <a:bodyPr/>
                <a:lstStyle/>
                <a:p>
                  <a:endParaRPr lang="en-US"/>
                </a:p>
              </p:txBody>
            </p:sp>
            <p:sp>
              <p:nvSpPr>
                <p:cNvPr id="63494" name="Text Box 6"/>
                <p:cNvSpPr txBox="1">
                  <a:spLocks noChangeArrowheads="1"/>
                </p:cNvSpPr>
                <p:nvPr/>
              </p:nvSpPr>
              <p:spPr bwMode="auto">
                <a:xfrm>
                  <a:off x="1056" y="3264"/>
                  <a:ext cx="1428" cy="250"/>
                </a:xfrm>
                <a:prstGeom prst="rect">
                  <a:avLst/>
                </a:prstGeom>
                <a:noFill/>
                <a:ln w="9525">
                  <a:noFill/>
                  <a:miter lim="800000"/>
                  <a:headEnd/>
                  <a:tailEnd/>
                </a:ln>
                <a:effectLst/>
              </p:spPr>
              <p:txBody>
                <a:bodyPr wrap="none">
                  <a:spAutoFit/>
                </a:bodyPr>
                <a:lstStyle/>
                <a:p>
                  <a:r>
                    <a:rPr lang="en-US" sz="2000">
                      <a:solidFill>
                        <a:srgbClr val="CC0000"/>
                      </a:solidFill>
                    </a:rPr>
                    <a:t>Design Parameter p</a:t>
                  </a:r>
                  <a:r>
                    <a:rPr lang="en-US" sz="2000" baseline="-25000">
                      <a:solidFill>
                        <a:srgbClr val="CC0000"/>
                      </a:solidFill>
                    </a:rPr>
                    <a:t>1</a:t>
                  </a:r>
                </a:p>
              </p:txBody>
            </p:sp>
            <p:sp>
              <p:nvSpPr>
                <p:cNvPr id="63495" name="Freeform 7"/>
                <p:cNvSpPr>
                  <a:spLocks/>
                </p:cNvSpPr>
                <p:nvPr/>
              </p:nvSpPr>
              <p:spPr bwMode="auto">
                <a:xfrm>
                  <a:off x="648" y="1635"/>
                  <a:ext cx="1800" cy="1437"/>
                </a:xfrm>
                <a:custGeom>
                  <a:avLst/>
                  <a:gdLst/>
                  <a:ahLst/>
                  <a:cxnLst>
                    <a:cxn ang="0">
                      <a:pos x="0" y="0"/>
                    </a:cxn>
                    <a:cxn ang="0">
                      <a:pos x="144" y="432"/>
                    </a:cxn>
                    <a:cxn ang="0">
                      <a:pos x="720" y="864"/>
                    </a:cxn>
                    <a:cxn ang="0">
                      <a:pos x="1152" y="1056"/>
                    </a:cxn>
                    <a:cxn ang="0">
                      <a:pos x="1776" y="1152"/>
                    </a:cxn>
                  </a:cxnLst>
                  <a:rect l="0" t="0" r="r" b="b"/>
                  <a:pathLst>
                    <a:path w="1776" h="1152">
                      <a:moveTo>
                        <a:pt x="0" y="0"/>
                      </a:moveTo>
                      <a:cubicBezTo>
                        <a:pt x="12" y="144"/>
                        <a:pt x="24" y="288"/>
                        <a:pt x="144" y="432"/>
                      </a:cubicBezTo>
                      <a:cubicBezTo>
                        <a:pt x="264" y="576"/>
                        <a:pt x="552" y="760"/>
                        <a:pt x="720" y="864"/>
                      </a:cubicBezTo>
                      <a:cubicBezTo>
                        <a:pt x="888" y="968"/>
                        <a:pt x="976" y="1008"/>
                        <a:pt x="1152" y="1056"/>
                      </a:cubicBezTo>
                      <a:cubicBezTo>
                        <a:pt x="1328" y="1104"/>
                        <a:pt x="1672" y="1136"/>
                        <a:pt x="1776" y="1152"/>
                      </a:cubicBezTo>
                    </a:path>
                  </a:pathLst>
                </a:custGeom>
                <a:noFill/>
                <a:ln w="25400">
                  <a:solidFill>
                    <a:srgbClr val="CC0000"/>
                  </a:solidFill>
                  <a:round/>
                  <a:headEnd/>
                  <a:tailEnd/>
                </a:ln>
                <a:effectLst/>
              </p:spPr>
              <p:txBody>
                <a:bodyPr/>
                <a:lstStyle/>
                <a:p>
                  <a:endParaRPr lang="en-US"/>
                </a:p>
              </p:txBody>
            </p:sp>
            <p:sp>
              <p:nvSpPr>
                <p:cNvPr id="63496" name="Text Box 8"/>
                <p:cNvSpPr txBox="1">
                  <a:spLocks noChangeArrowheads="1"/>
                </p:cNvSpPr>
                <p:nvPr/>
              </p:nvSpPr>
              <p:spPr bwMode="auto">
                <a:xfrm rot="-10800000">
                  <a:off x="189" y="1536"/>
                  <a:ext cx="308" cy="1533"/>
                </a:xfrm>
                <a:prstGeom prst="rect">
                  <a:avLst/>
                </a:prstGeom>
                <a:noFill/>
                <a:ln w="9525">
                  <a:noFill/>
                  <a:miter lim="800000"/>
                  <a:headEnd/>
                  <a:tailEnd/>
                </a:ln>
                <a:effectLst/>
              </p:spPr>
              <p:txBody>
                <a:bodyPr vert="eaVert">
                  <a:spAutoFit/>
                </a:bodyPr>
                <a:lstStyle/>
                <a:p>
                  <a:r>
                    <a:rPr lang="en-US" sz="2000">
                      <a:solidFill>
                        <a:srgbClr val="008000"/>
                      </a:solidFill>
                    </a:rPr>
                    <a:t>Design Parameter p</a:t>
                  </a:r>
                  <a:r>
                    <a:rPr lang="en-US" sz="2000" baseline="-25000">
                      <a:solidFill>
                        <a:srgbClr val="008000"/>
                      </a:solidFill>
                    </a:rPr>
                    <a:t>2</a:t>
                  </a:r>
                </a:p>
              </p:txBody>
            </p:sp>
            <p:sp>
              <p:nvSpPr>
                <p:cNvPr id="63497" name="Line 9"/>
                <p:cNvSpPr>
                  <a:spLocks noChangeShapeType="1"/>
                </p:cNvSpPr>
                <p:nvPr/>
              </p:nvSpPr>
              <p:spPr bwMode="auto">
                <a:xfrm flipV="1">
                  <a:off x="762" y="1991"/>
                  <a:ext cx="114" cy="89"/>
                </a:xfrm>
                <a:prstGeom prst="line">
                  <a:avLst/>
                </a:prstGeom>
                <a:noFill/>
                <a:ln w="25400">
                  <a:solidFill>
                    <a:srgbClr val="CC0000"/>
                  </a:solidFill>
                  <a:round/>
                  <a:headEnd/>
                  <a:tailEnd type="triangle" w="med" len="med"/>
                </a:ln>
                <a:effectLst/>
              </p:spPr>
              <p:txBody>
                <a:bodyPr/>
                <a:lstStyle/>
                <a:p>
                  <a:endParaRPr lang="en-US"/>
                </a:p>
              </p:txBody>
            </p:sp>
            <p:sp>
              <p:nvSpPr>
                <p:cNvPr id="63498" name="Text Box 10"/>
                <p:cNvSpPr txBox="1">
                  <a:spLocks noChangeArrowheads="1"/>
                </p:cNvSpPr>
                <p:nvPr/>
              </p:nvSpPr>
              <p:spPr bwMode="auto">
                <a:xfrm>
                  <a:off x="960" y="1392"/>
                  <a:ext cx="1293" cy="288"/>
                </a:xfrm>
                <a:prstGeom prst="rect">
                  <a:avLst/>
                </a:prstGeom>
                <a:noFill/>
                <a:ln w="9525">
                  <a:noFill/>
                  <a:miter lim="800000"/>
                  <a:headEnd/>
                  <a:tailEnd/>
                </a:ln>
                <a:effectLst/>
              </p:spPr>
              <p:txBody>
                <a:bodyPr wrap="none">
                  <a:spAutoFit/>
                </a:bodyPr>
                <a:lstStyle/>
                <a:p>
                  <a:r>
                    <a:rPr lang="en-US"/>
                    <a:t>Feasible region</a:t>
                  </a:r>
                </a:p>
              </p:txBody>
            </p:sp>
            <p:sp>
              <p:nvSpPr>
                <p:cNvPr id="63499" name="Freeform 11"/>
                <p:cNvSpPr>
                  <a:spLocks/>
                </p:cNvSpPr>
                <p:nvPr/>
              </p:nvSpPr>
              <p:spPr bwMode="auto">
                <a:xfrm>
                  <a:off x="724" y="1728"/>
                  <a:ext cx="1916" cy="1041"/>
                </a:xfrm>
                <a:custGeom>
                  <a:avLst/>
                  <a:gdLst/>
                  <a:ahLst/>
                  <a:cxnLst>
                    <a:cxn ang="0">
                      <a:pos x="0" y="816"/>
                    </a:cxn>
                    <a:cxn ang="0">
                      <a:pos x="384" y="816"/>
                    </a:cxn>
                    <a:cxn ang="0">
                      <a:pos x="1152" y="672"/>
                    </a:cxn>
                    <a:cxn ang="0">
                      <a:pos x="1728" y="384"/>
                    </a:cxn>
                    <a:cxn ang="0">
                      <a:pos x="2304" y="0"/>
                    </a:cxn>
                  </a:cxnLst>
                  <a:rect l="0" t="0" r="r" b="b"/>
                  <a:pathLst>
                    <a:path w="2304" h="840">
                      <a:moveTo>
                        <a:pt x="0" y="816"/>
                      </a:moveTo>
                      <a:cubicBezTo>
                        <a:pt x="96" y="828"/>
                        <a:pt x="192" y="840"/>
                        <a:pt x="384" y="816"/>
                      </a:cubicBezTo>
                      <a:cubicBezTo>
                        <a:pt x="576" y="792"/>
                        <a:pt x="928" y="744"/>
                        <a:pt x="1152" y="672"/>
                      </a:cubicBezTo>
                      <a:cubicBezTo>
                        <a:pt x="1376" y="600"/>
                        <a:pt x="1536" y="496"/>
                        <a:pt x="1728" y="384"/>
                      </a:cubicBezTo>
                      <a:cubicBezTo>
                        <a:pt x="1920" y="272"/>
                        <a:pt x="2112" y="136"/>
                        <a:pt x="2304" y="0"/>
                      </a:cubicBezTo>
                    </a:path>
                  </a:pathLst>
                </a:custGeom>
                <a:noFill/>
                <a:ln w="25400">
                  <a:solidFill>
                    <a:srgbClr val="339966"/>
                  </a:solidFill>
                  <a:round/>
                  <a:headEnd/>
                  <a:tailEnd/>
                </a:ln>
                <a:effectLst/>
              </p:spPr>
              <p:txBody>
                <a:bodyPr/>
                <a:lstStyle/>
                <a:p>
                  <a:endParaRPr lang="en-US"/>
                </a:p>
              </p:txBody>
            </p:sp>
            <p:sp>
              <p:nvSpPr>
                <p:cNvPr id="63500" name="Oval 12"/>
                <p:cNvSpPr>
                  <a:spLocks noChangeArrowheads="1"/>
                </p:cNvSpPr>
                <p:nvPr/>
              </p:nvSpPr>
              <p:spPr bwMode="auto">
                <a:xfrm>
                  <a:off x="1296" y="2613"/>
                  <a:ext cx="119" cy="123"/>
                </a:xfrm>
                <a:prstGeom prst="ellipse">
                  <a:avLst/>
                </a:prstGeom>
                <a:solidFill>
                  <a:srgbClr val="000080"/>
                </a:solidFill>
                <a:ln w="22225">
                  <a:solidFill>
                    <a:schemeClr val="tx1"/>
                  </a:solidFill>
                  <a:round/>
                  <a:headEnd/>
                  <a:tailEnd/>
                </a:ln>
                <a:effectLst/>
              </p:spPr>
              <p:txBody>
                <a:bodyPr wrap="none" anchor="ctr"/>
                <a:lstStyle/>
                <a:p>
                  <a:endParaRPr lang="en-US"/>
                </a:p>
              </p:txBody>
            </p:sp>
            <p:sp>
              <p:nvSpPr>
                <p:cNvPr id="63501" name="Text Box 13"/>
                <p:cNvSpPr txBox="1">
                  <a:spLocks noChangeArrowheads="1"/>
                </p:cNvSpPr>
                <p:nvPr/>
              </p:nvSpPr>
              <p:spPr bwMode="auto">
                <a:xfrm>
                  <a:off x="960" y="2832"/>
                  <a:ext cx="728" cy="250"/>
                </a:xfrm>
                <a:prstGeom prst="rect">
                  <a:avLst/>
                </a:prstGeom>
                <a:noFill/>
                <a:ln w="9525">
                  <a:noFill/>
                  <a:miter lim="800000"/>
                  <a:headEnd/>
                  <a:tailEnd/>
                </a:ln>
                <a:effectLst/>
              </p:spPr>
              <p:txBody>
                <a:bodyPr wrap="none">
                  <a:spAutoFit/>
                </a:bodyPr>
                <a:lstStyle/>
                <a:p>
                  <a:r>
                    <a:rPr lang="en-US" sz="2000"/>
                    <a:t>Optimum</a:t>
                  </a:r>
                </a:p>
              </p:txBody>
            </p:sp>
            <p:sp>
              <p:nvSpPr>
                <p:cNvPr id="63502" name="Freeform 14"/>
                <p:cNvSpPr>
                  <a:spLocks/>
                </p:cNvSpPr>
                <p:nvPr/>
              </p:nvSpPr>
              <p:spPr bwMode="auto">
                <a:xfrm>
                  <a:off x="836" y="1498"/>
                  <a:ext cx="1708" cy="1478"/>
                </a:xfrm>
                <a:custGeom>
                  <a:avLst/>
                  <a:gdLst/>
                  <a:ahLst/>
                  <a:cxnLst>
                    <a:cxn ang="0">
                      <a:pos x="8" y="0"/>
                    </a:cxn>
                    <a:cxn ang="0">
                      <a:pos x="56" y="336"/>
                    </a:cxn>
                    <a:cxn ang="0">
                      <a:pos x="344" y="864"/>
                    </a:cxn>
                    <a:cxn ang="0">
                      <a:pos x="1400" y="1536"/>
                    </a:cxn>
                    <a:cxn ang="0">
                      <a:pos x="2120" y="1728"/>
                    </a:cxn>
                    <a:cxn ang="0">
                      <a:pos x="2792" y="1824"/>
                    </a:cxn>
                    <a:cxn ang="0">
                      <a:pos x="2744" y="1776"/>
                    </a:cxn>
                  </a:cxnLst>
                  <a:rect l="0" t="0" r="r" b="b"/>
                  <a:pathLst>
                    <a:path w="2896" h="1832">
                      <a:moveTo>
                        <a:pt x="8" y="0"/>
                      </a:moveTo>
                      <a:cubicBezTo>
                        <a:pt x="4" y="96"/>
                        <a:pt x="0" y="192"/>
                        <a:pt x="56" y="336"/>
                      </a:cubicBezTo>
                      <a:cubicBezTo>
                        <a:pt x="112" y="480"/>
                        <a:pt x="120" y="664"/>
                        <a:pt x="344" y="864"/>
                      </a:cubicBezTo>
                      <a:cubicBezTo>
                        <a:pt x="568" y="1064"/>
                        <a:pt x="1104" y="1392"/>
                        <a:pt x="1400" y="1536"/>
                      </a:cubicBezTo>
                      <a:cubicBezTo>
                        <a:pt x="1696" y="1680"/>
                        <a:pt x="1888" y="1680"/>
                        <a:pt x="2120" y="1728"/>
                      </a:cubicBezTo>
                      <a:cubicBezTo>
                        <a:pt x="2352" y="1776"/>
                        <a:pt x="2688" y="1816"/>
                        <a:pt x="2792" y="1824"/>
                      </a:cubicBezTo>
                      <a:cubicBezTo>
                        <a:pt x="2896" y="1832"/>
                        <a:pt x="2820" y="1804"/>
                        <a:pt x="2744" y="1776"/>
                      </a:cubicBezTo>
                    </a:path>
                  </a:pathLst>
                </a:custGeom>
                <a:noFill/>
                <a:ln w="31750" cap="flat">
                  <a:solidFill>
                    <a:srgbClr val="CC0000"/>
                  </a:solidFill>
                  <a:prstDash val="dash"/>
                  <a:round/>
                  <a:headEnd/>
                  <a:tailEnd/>
                </a:ln>
                <a:effectLst/>
              </p:spPr>
              <p:txBody>
                <a:bodyPr/>
                <a:lstStyle/>
                <a:p>
                  <a:endParaRPr lang="en-US"/>
                </a:p>
              </p:txBody>
            </p:sp>
            <p:sp>
              <p:nvSpPr>
                <p:cNvPr id="63503" name="Freeform 15"/>
                <p:cNvSpPr>
                  <a:spLocks/>
                </p:cNvSpPr>
                <p:nvPr/>
              </p:nvSpPr>
              <p:spPr bwMode="auto">
                <a:xfrm>
                  <a:off x="675" y="1440"/>
                  <a:ext cx="1869" cy="1088"/>
                </a:xfrm>
                <a:custGeom>
                  <a:avLst/>
                  <a:gdLst/>
                  <a:ahLst/>
                  <a:cxnLst>
                    <a:cxn ang="0">
                      <a:pos x="0" y="960"/>
                    </a:cxn>
                    <a:cxn ang="0">
                      <a:pos x="240" y="1008"/>
                    </a:cxn>
                    <a:cxn ang="0">
                      <a:pos x="672" y="960"/>
                    </a:cxn>
                    <a:cxn ang="0">
                      <a:pos x="864" y="912"/>
                    </a:cxn>
                    <a:cxn ang="0">
                      <a:pos x="1632" y="672"/>
                    </a:cxn>
                    <a:cxn ang="0">
                      <a:pos x="2256" y="192"/>
                    </a:cxn>
                    <a:cxn ang="0">
                      <a:pos x="2400" y="0"/>
                    </a:cxn>
                  </a:cxnLst>
                  <a:rect l="0" t="0" r="r" b="b"/>
                  <a:pathLst>
                    <a:path w="2400" h="1008">
                      <a:moveTo>
                        <a:pt x="0" y="960"/>
                      </a:moveTo>
                      <a:cubicBezTo>
                        <a:pt x="64" y="984"/>
                        <a:pt x="128" y="1008"/>
                        <a:pt x="240" y="1008"/>
                      </a:cubicBezTo>
                      <a:cubicBezTo>
                        <a:pt x="352" y="1008"/>
                        <a:pt x="568" y="976"/>
                        <a:pt x="672" y="960"/>
                      </a:cubicBezTo>
                      <a:cubicBezTo>
                        <a:pt x="776" y="944"/>
                        <a:pt x="704" y="960"/>
                        <a:pt x="864" y="912"/>
                      </a:cubicBezTo>
                      <a:cubicBezTo>
                        <a:pt x="1024" y="864"/>
                        <a:pt x="1400" y="792"/>
                        <a:pt x="1632" y="672"/>
                      </a:cubicBezTo>
                      <a:cubicBezTo>
                        <a:pt x="1864" y="552"/>
                        <a:pt x="2128" y="304"/>
                        <a:pt x="2256" y="192"/>
                      </a:cubicBezTo>
                      <a:cubicBezTo>
                        <a:pt x="2384" y="80"/>
                        <a:pt x="2392" y="40"/>
                        <a:pt x="2400" y="0"/>
                      </a:cubicBezTo>
                    </a:path>
                  </a:pathLst>
                </a:custGeom>
                <a:noFill/>
                <a:ln w="25400" cap="flat">
                  <a:solidFill>
                    <a:srgbClr val="339966"/>
                  </a:solidFill>
                  <a:prstDash val="dash"/>
                  <a:round/>
                  <a:headEnd/>
                  <a:tailEnd/>
                </a:ln>
                <a:effectLst/>
              </p:spPr>
              <p:txBody>
                <a:bodyPr/>
                <a:lstStyle/>
                <a:p>
                  <a:endParaRPr lang="en-US"/>
                </a:p>
              </p:txBody>
            </p:sp>
            <p:sp>
              <p:nvSpPr>
                <p:cNvPr id="63504" name="Oval 16"/>
                <p:cNvSpPr>
                  <a:spLocks noChangeAspect="1" noChangeArrowheads="1"/>
                </p:cNvSpPr>
                <p:nvPr/>
              </p:nvSpPr>
              <p:spPr bwMode="auto">
                <a:xfrm>
                  <a:off x="1253" y="2352"/>
                  <a:ext cx="116" cy="144"/>
                </a:xfrm>
                <a:prstGeom prst="ellipse">
                  <a:avLst/>
                </a:prstGeom>
                <a:solidFill>
                  <a:srgbClr val="800000"/>
                </a:solidFill>
                <a:ln w="15875">
                  <a:solidFill>
                    <a:schemeClr val="tx1"/>
                  </a:solidFill>
                  <a:round/>
                  <a:headEnd/>
                  <a:tailEnd/>
                </a:ln>
                <a:effectLst/>
              </p:spPr>
              <p:txBody>
                <a:bodyPr wrap="none" anchor="ctr"/>
                <a:lstStyle/>
                <a:p>
                  <a:endParaRPr lang="en-US"/>
                </a:p>
              </p:txBody>
            </p:sp>
            <p:sp>
              <p:nvSpPr>
                <p:cNvPr id="63505" name="Text Box 17"/>
                <p:cNvSpPr txBox="1">
                  <a:spLocks noChangeArrowheads="1"/>
                </p:cNvSpPr>
                <p:nvPr/>
              </p:nvSpPr>
              <p:spPr bwMode="auto">
                <a:xfrm>
                  <a:off x="1056" y="1920"/>
                  <a:ext cx="1080" cy="250"/>
                </a:xfrm>
                <a:prstGeom prst="rect">
                  <a:avLst/>
                </a:prstGeom>
                <a:noFill/>
                <a:ln w="9525">
                  <a:noFill/>
                  <a:miter lim="800000"/>
                  <a:headEnd/>
                  <a:tailEnd/>
                </a:ln>
                <a:effectLst/>
              </p:spPr>
              <p:txBody>
                <a:bodyPr wrap="none">
                  <a:spAutoFit/>
                </a:bodyPr>
                <a:lstStyle/>
                <a:p>
                  <a:r>
                    <a:rPr lang="en-US" sz="2000" b="1"/>
                    <a:t>New optimum</a:t>
                  </a:r>
                </a:p>
              </p:txBody>
            </p:sp>
            <p:sp>
              <p:nvSpPr>
                <p:cNvPr id="63506" name="Line 18"/>
                <p:cNvSpPr>
                  <a:spLocks noChangeShapeType="1"/>
                </p:cNvSpPr>
                <p:nvPr/>
              </p:nvSpPr>
              <p:spPr bwMode="auto">
                <a:xfrm flipH="1">
                  <a:off x="1351" y="2211"/>
                  <a:ext cx="32" cy="158"/>
                </a:xfrm>
                <a:prstGeom prst="line">
                  <a:avLst/>
                </a:prstGeom>
                <a:noFill/>
                <a:ln w="9525">
                  <a:solidFill>
                    <a:schemeClr val="tx1"/>
                  </a:solidFill>
                  <a:round/>
                  <a:headEnd/>
                  <a:tailEnd type="triangle" w="med" len="med"/>
                </a:ln>
                <a:effectLst/>
              </p:spPr>
              <p:txBody>
                <a:bodyPr/>
                <a:lstStyle/>
                <a:p>
                  <a:endParaRPr lang="en-US"/>
                </a:p>
              </p:txBody>
            </p:sp>
            <p:sp>
              <p:nvSpPr>
                <p:cNvPr id="63507" name="Line 19"/>
                <p:cNvSpPr>
                  <a:spLocks noChangeShapeType="1"/>
                </p:cNvSpPr>
                <p:nvPr/>
              </p:nvSpPr>
              <p:spPr bwMode="auto">
                <a:xfrm>
                  <a:off x="528" y="3216"/>
                  <a:ext cx="2256" cy="0"/>
                </a:xfrm>
                <a:prstGeom prst="line">
                  <a:avLst/>
                </a:prstGeom>
                <a:noFill/>
                <a:ln w="9525">
                  <a:solidFill>
                    <a:schemeClr val="tx1"/>
                  </a:solidFill>
                  <a:round/>
                  <a:headEnd/>
                  <a:tailEnd type="triangle" w="med" len="med"/>
                </a:ln>
                <a:effectLst/>
              </p:spPr>
              <p:txBody>
                <a:bodyPr/>
                <a:lstStyle/>
                <a:p>
                  <a:endParaRPr lang="en-US"/>
                </a:p>
              </p:txBody>
            </p:sp>
            <p:sp>
              <p:nvSpPr>
                <p:cNvPr id="63508" name="Line 20"/>
                <p:cNvSpPr>
                  <a:spLocks noChangeShapeType="1"/>
                </p:cNvSpPr>
                <p:nvPr/>
              </p:nvSpPr>
              <p:spPr bwMode="auto">
                <a:xfrm flipH="1" flipV="1">
                  <a:off x="2448" y="1632"/>
                  <a:ext cx="192" cy="96"/>
                </a:xfrm>
                <a:prstGeom prst="line">
                  <a:avLst/>
                </a:prstGeom>
                <a:noFill/>
                <a:ln w="25400">
                  <a:solidFill>
                    <a:srgbClr val="339966"/>
                  </a:solidFill>
                  <a:round/>
                  <a:headEnd/>
                  <a:tailEnd type="triangle" w="med" len="med"/>
                </a:ln>
                <a:effectLst/>
              </p:spPr>
              <p:txBody>
                <a:bodyPr/>
                <a:lstStyle/>
                <a:p>
                  <a:endParaRPr lang="en-US"/>
                </a:p>
              </p:txBody>
            </p:sp>
            <p:sp>
              <p:nvSpPr>
                <p:cNvPr id="63509" name="Line 21"/>
                <p:cNvSpPr>
                  <a:spLocks noChangeShapeType="1"/>
                </p:cNvSpPr>
                <p:nvPr/>
              </p:nvSpPr>
              <p:spPr bwMode="auto">
                <a:xfrm flipV="1">
                  <a:off x="1344" y="2736"/>
                  <a:ext cx="0" cy="144"/>
                </a:xfrm>
                <a:prstGeom prst="line">
                  <a:avLst/>
                </a:prstGeom>
                <a:noFill/>
                <a:ln w="9525">
                  <a:solidFill>
                    <a:schemeClr val="tx1"/>
                  </a:solidFill>
                  <a:round/>
                  <a:headEnd/>
                  <a:tailEnd type="triangle" w="med" len="med"/>
                </a:ln>
                <a:effectLst/>
              </p:spPr>
              <p:txBody>
                <a:bodyPr/>
                <a:lstStyle/>
                <a:p>
                  <a:endParaRPr lang="en-US"/>
                </a:p>
              </p:txBody>
            </p:sp>
          </p:grpSp>
          <p:sp>
            <p:nvSpPr>
              <p:cNvPr id="63512" name="Line 24"/>
              <p:cNvSpPr>
                <a:spLocks noChangeShapeType="1"/>
              </p:cNvSpPr>
              <p:nvPr/>
            </p:nvSpPr>
            <p:spPr bwMode="auto">
              <a:xfrm flipH="1" flipV="1">
                <a:off x="3120" y="1776"/>
                <a:ext cx="624" cy="0"/>
              </a:xfrm>
              <a:prstGeom prst="line">
                <a:avLst/>
              </a:prstGeom>
              <a:noFill/>
              <a:ln w="9525">
                <a:solidFill>
                  <a:schemeClr val="tx1"/>
                </a:solidFill>
                <a:round/>
                <a:headEnd/>
                <a:tailEnd type="triangle" w="med" len="med"/>
              </a:ln>
              <a:effectLst/>
            </p:spPr>
            <p:txBody>
              <a:bodyPr/>
              <a:lstStyle/>
              <a:p>
                <a:endParaRPr lang="en-US"/>
              </a:p>
            </p:txBody>
          </p:sp>
          <p:sp>
            <p:nvSpPr>
              <p:cNvPr id="63513" name="Line 25"/>
              <p:cNvSpPr>
                <a:spLocks noChangeShapeType="1"/>
              </p:cNvSpPr>
              <p:nvPr/>
            </p:nvSpPr>
            <p:spPr bwMode="auto">
              <a:xfrm flipH="1" flipV="1">
                <a:off x="3024" y="2304"/>
                <a:ext cx="768" cy="288"/>
              </a:xfrm>
              <a:prstGeom prst="line">
                <a:avLst/>
              </a:prstGeom>
              <a:noFill/>
              <a:ln w="9525">
                <a:solidFill>
                  <a:schemeClr val="tx1"/>
                </a:solidFill>
                <a:round/>
                <a:headEnd/>
                <a:tailEnd type="triangle" w="med" len="med"/>
              </a:ln>
              <a:effectLst/>
            </p:spPr>
            <p:txBody>
              <a:bodyPr/>
              <a:lstStyle/>
              <a:p>
                <a:endParaRPr lang="en-US"/>
              </a:p>
            </p:txBody>
          </p:sp>
          <p:sp>
            <p:nvSpPr>
              <p:cNvPr id="63514" name="Text Box 26"/>
              <p:cNvSpPr txBox="1">
                <a:spLocks noChangeArrowheads="1"/>
              </p:cNvSpPr>
              <p:nvPr/>
            </p:nvSpPr>
            <p:spPr bwMode="auto">
              <a:xfrm>
                <a:off x="3840" y="1488"/>
                <a:ext cx="1296" cy="826"/>
              </a:xfrm>
              <a:prstGeom prst="rect">
                <a:avLst/>
              </a:prstGeom>
              <a:noFill/>
              <a:ln w="9525">
                <a:noFill/>
                <a:miter lim="800000"/>
                <a:headEnd/>
                <a:tailEnd/>
              </a:ln>
              <a:effectLst/>
            </p:spPr>
            <p:txBody>
              <a:bodyPr>
                <a:spAutoFit/>
              </a:bodyPr>
              <a:lstStyle/>
              <a:p>
                <a:pPr>
                  <a:spcBef>
                    <a:spcPct val="50000"/>
                  </a:spcBef>
                </a:pPr>
                <a:r>
                  <a:rPr lang="en-US" sz="2000">
                    <a:solidFill>
                      <a:srgbClr val="A50021"/>
                    </a:solidFill>
                  </a:rPr>
                  <a:t>Restricts</a:t>
                </a:r>
                <a:r>
                  <a:rPr lang="en-US" sz="2000"/>
                  <a:t> feasible region: Feasible designs become infeasible</a:t>
                </a:r>
              </a:p>
            </p:txBody>
          </p:sp>
          <p:sp>
            <p:nvSpPr>
              <p:cNvPr id="63515" name="Text Box 27"/>
              <p:cNvSpPr txBox="1">
                <a:spLocks noChangeArrowheads="1"/>
              </p:cNvSpPr>
              <p:nvPr/>
            </p:nvSpPr>
            <p:spPr bwMode="auto">
              <a:xfrm>
                <a:off x="3792" y="2496"/>
                <a:ext cx="1968" cy="634"/>
              </a:xfrm>
              <a:prstGeom prst="rect">
                <a:avLst/>
              </a:prstGeom>
              <a:noFill/>
              <a:ln w="9525">
                <a:noFill/>
                <a:miter lim="800000"/>
                <a:headEnd/>
                <a:tailEnd/>
              </a:ln>
              <a:effectLst/>
            </p:spPr>
            <p:txBody>
              <a:bodyPr>
                <a:spAutoFit/>
              </a:bodyPr>
              <a:lstStyle/>
              <a:p>
                <a:pPr>
                  <a:spcBef>
                    <a:spcPct val="50000"/>
                  </a:spcBef>
                </a:pPr>
                <a:r>
                  <a:rPr lang="en-US" sz="2000">
                    <a:solidFill>
                      <a:srgbClr val="A50021"/>
                    </a:solidFill>
                  </a:rPr>
                  <a:t>Enlarges</a:t>
                </a:r>
                <a:r>
                  <a:rPr lang="en-US" sz="2000"/>
                  <a:t> feasible region:  All points previously feasible still feasible</a:t>
                </a:r>
              </a:p>
            </p:txBody>
          </p:sp>
        </p:grpSp>
      </p:grpSp>
      <p:sp>
        <p:nvSpPr>
          <p:cNvPr id="5" name="Slide Number Placeholder 4">
            <a:extLst>
              <a:ext uri="{FF2B5EF4-FFF2-40B4-BE49-F238E27FC236}">
                <a16:creationId xmlns:a16="http://schemas.microsoft.com/office/drawing/2014/main" id="{7D3E9F17-1AA2-9266-2DD4-9DFE1847237D}"/>
              </a:ext>
            </a:extLst>
          </p:cNvPr>
          <p:cNvSpPr>
            <a:spLocks noGrp="1"/>
          </p:cNvSpPr>
          <p:nvPr>
            <p:ph type="sldNum" sz="quarter" idx="4"/>
          </p:nvPr>
        </p:nvSpPr>
        <p:spPr/>
        <p:txBody>
          <a:bodyPr/>
          <a:lstStyle/>
          <a:p>
            <a:fld id="{500C047D-5122-AB4C-B39F-FBDAD98F9BE8}"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762000" y="2895600"/>
            <a:ext cx="7772400" cy="1143000"/>
          </a:xfrm>
        </p:spPr>
        <p:txBody>
          <a:bodyPr/>
          <a:lstStyle/>
          <a:p>
            <a:pPr algn="ctr" eaLnBrk="1" hangingPunct="1"/>
            <a:r>
              <a:rPr lang="en-US" altLang="zh-CN" sz="3600" dirty="0">
                <a:ea typeface="宋体" charset="-122"/>
              </a:rPr>
              <a:t>Optimal Decomposition of Complex System Design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zh-CN">
                <a:ea typeface="宋体" charset="-122"/>
              </a:rPr>
              <a:t>Decomposition Based System Design</a:t>
            </a:r>
          </a:p>
        </p:txBody>
      </p:sp>
      <p:sp>
        <p:nvSpPr>
          <p:cNvPr id="5125" name="Rectangle 3"/>
          <p:cNvSpPr>
            <a:spLocks noGrp="1" noChangeArrowheads="1"/>
          </p:cNvSpPr>
          <p:nvPr>
            <p:ph type="body" idx="1"/>
          </p:nvPr>
        </p:nvSpPr>
        <p:spPr>
          <a:xfrm>
            <a:off x="685800" y="1295400"/>
            <a:ext cx="7772400" cy="1524000"/>
          </a:xfrm>
        </p:spPr>
        <p:txBody>
          <a:bodyPr/>
          <a:lstStyle/>
          <a:p>
            <a:pPr eaLnBrk="1" hangingPunct="1"/>
            <a:r>
              <a:rPr lang="en-US" altLang="zh-CN">
                <a:ea typeface="宋体" charset="-122"/>
              </a:rPr>
              <a:t>Why decomposition based system design?</a:t>
            </a:r>
          </a:p>
          <a:p>
            <a:pPr lvl="1" eaLnBrk="1" hangingPunct="1"/>
            <a:r>
              <a:rPr lang="en-US" altLang="zh-CN">
                <a:ea typeface="宋体" charset="-122"/>
              </a:rPr>
              <a:t>Some systems are difficult to solve;</a:t>
            </a:r>
          </a:p>
          <a:p>
            <a:pPr lvl="1" eaLnBrk="1" hangingPunct="1"/>
            <a:r>
              <a:rPr lang="en-US" altLang="zh-CN">
                <a:ea typeface="宋体" charset="-122"/>
              </a:rPr>
              <a:t>Decomposition facilitates distributed design</a:t>
            </a:r>
          </a:p>
        </p:txBody>
      </p:sp>
      <p:pic>
        <p:nvPicPr>
          <p:cNvPr id="5126" name="Picture 6" descr="GasTurbine400MW.jpg"/>
          <p:cNvPicPr>
            <a:picLocks noChangeAspect="1"/>
          </p:cNvPicPr>
          <p:nvPr/>
        </p:nvPicPr>
        <p:blipFill>
          <a:blip r:embed="rId3" cstate="print"/>
          <a:srcRect/>
          <a:stretch>
            <a:fillRect/>
          </a:stretch>
        </p:blipFill>
        <p:spPr bwMode="auto">
          <a:xfrm>
            <a:off x="4676775" y="2895600"/>
            <a:ext cx="4010025" cy="2743200"/>
          </a:xfrm>
          <a:prstGeom prst="rect">
            <a:avLst/>
          </a:prstGeom>
          <a:noFill/>
          <a:ln w="9525">
            <a:noFill/>
            <a:miter lim="800000"/>
            <a:headEnd/>
            <a:tailEnd/>
          </a:ln>
        </p:spPr>
      </p:pic>
      <p:pic>
        <p:nvPicPr>
          <p:cNvPr id="5127" name="Picture 11" descr="boeing_787.jpg"/>
          <p:cNvPicPr>
            <a:picLocks noChangeAspect="1"/>
          </p:cNvPicPr>
          <p:nvPr/>
        </p:nvPicPr>
        <p:blipFill>
          <a:blip r:embed="rId4" cstate="print"/>
          <a:srcRect/>
          <a:stretch>
            <a:fillRect/>
          </a:stretch>
        </p:blipFill>
        <p:spPr bwMode="auto">
          <a:xfrm>
            <a:off x="576263" y="2895600"/>
            <a:ext cx="3481387" cy="2743200"/>
          </a:xfrm>
          <a:prstGeom prst="rect">
            <a:avLst/>
          </a:prstGeom>
          <a:noFill/>
          <a:ln w="9525">
            <a:noFill/>
            <a:miter lim="800000"/>
            <a:headEnd/>
            <a:tailEnd/>
          </a:ln>
        </p:spPr>
      </p:pic>
      <p:sp>
        <p:nvSpPr>
          <p:cNvPr id="5128" name="TextBox 7"/>
          <p:cNvSpPr txBox="1">
            <a:spLocks noChangeArrowheads="1"/>
          </p:cNvSpPr>
          <p:nvPr/>
        </p:nvSpPr>
        <p:spPr bwMode="auto">
          <a:xfrm>
            <a:off x="908050" y="5791200"/>
            <a:ext cx="2819400" cy="215900"/>
          </a:xfrm>
          <a:prstGeom prst="rect">
            <a:avLst/>
          </a:prstGeom>
          <a:noFill/>
          <a:ln w="9525">
            <a:noFill/>
            <a:miter lim="800000"/>
            <a:headEnd/>
            <a:tailEnd/>
          </a:ln>
        </p:spPr>
        <p:txBody>
          <a:bodyPr>
            <a:spAutoFit/>
          </a:bodyPr>
          <a:lstStyle/>
          <a:p>
            <a:r>
              <a:rPr lang="en-US" sz="800">
                <a:hlinkClick r:id="rId5"/>
              </a:rPr>
              <a:t>http://www.aviationexplorer.com/boeing_787_rollout_photo.jpg</a:t>
            </a:r>
            <a:r>
              <a:rPr lang="en-US" sz="800"/>
              <a:t> </a:t>
            </a:r>
          </a:p>
        </p:txBody>
      </p:sp>
      <p:sp>
        <p:nvSpPr>
          <p:cNvPr id="5129" name="TextBox 8"/>
          <p:cNvSpPr txBox="1">
            <a:spLocks noChangeArrowheads="1"/>
          </p:cNvSpPr>
          <p:nvPr/>
        </p:nvSpPr>
        <p:spPr bwMode="auto">
          <a:xfrm>
            <a:off x="4953000" y="5681663"/>
            <a:ext cx="3962400" cy="338137"/>
          </a:xfrm>
          <a:prstGeom prst="rect">
            <a:avLst/>
          </a:prstGeom>
          <a:noFill/>
          <a:ln w="9525">
            <a:noFill/>
            <a:miter lim="800000"/>
            <a:headEnd/>
            <a:tailEnd/>
          </a:ln>
        </p:spPr>
        <p:txBody>
          <a:bodyPr>
            <a:spAutoFit/>
          </a:bodyPr>
          <a:lstStyle/>
          <a:p>
            <a:r>
              <a:rPr lang="en-US" sz="800">
                <a:hlinkClick r:id="rId6"/>
              </a:rPr>
              <a:t>http://lh3.ggpht.com/_Y-PFNHJm1kc/Rxj99Wl915I/AAAAAAAAA7w/QyC6G-dpmZU/GasTurbine400MW.jpg</a:t>
            </a:r>
            <a:r>
              <a:rPr lang="en-US" sz="800"/>
              <a:t> </a:t>
            </a:r>
          </a:p>
        </p:txBody>
      </p:sp>
      <p:sp>
        <p:nvSpPr>
          <p:cNvPr id="2" name="Slide Number Placeholder 1">
            <a:extLst>
              <a:ext uri="{FF2B5EF4-FFF2-40B4-BE49-F238E27FC236}">
                <a16:creationId xmlns:a16="http://schemas.microsoft.com/office/drawing/2014/main" id="{06AA3B57-7894-C4F7-1529-4A2DFA5EA74A}"/>
              </a:ext>
            </a:extLst>
          </p:cNvPr>
          <p:cNvSpPr>
            <a:spLocks noGrp="1"/>
          </p:cNvSpPr>
          <p:nvPr>
            <p:ph type="sldNum" sz="quarter" idx="4"/>
          </p:nvPr>
        </p:nvSpPr>
        <p:spPr/>
        <p:txBody>
          <a:bodyPr/>
          <a:lstStyle/>
          <a:p>
            <a:fld id="{500C047D-5122-AB4C-B39F-FBDAD98F9BE8}"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altLang="zh-CN">
                <a:ea typeface="宋体" charset="-122"/>
              </a:rPr>
              <a:t>System decomposition</a:t>
            </a:r>
          </a:p>
        </p:txBody>
      </p:sp>
      <p:sp>
        <p:nvSpPr>
          <p:cNvPr id="1028" name="Content Placeholder 2"/>
          <p:cNvSpPr>
            <a:spLocks noGrp="1"/>
          </p:cNvSpPr>
          <p:nvPr>
            <p:ph idx="1"/>
          </p:nvPr>
        </p:nvSpPr>
        <p:spPr/>
        <p:txBody>
          <a:bodyPr/>
          <a:lstStyle/>
          <a:p>
            <a:r>
              <a:rPr lang="en-US" altLang="zh-CN">
                <a:ea typeface="宋体" charset="-122"/>
              </a:rPr>
              <a:t>Example of a system to be decomposed:</a:t>
            </a:r>
          </a:p>
        </p:txBody>
      </p:sp>
      <p:grpSp>
        <p:nvGrpSpPr>
          <p:cNvPr id="2" name="Group 12"/>
          <p:cNvGrpSpPr>
            <a:grpSpLocks/>
          </p:cNvGrpSpPr>
          <p:nvPr/>
        </p:nvGrpSpPr>
        <p:grpSpPr bwMode="auto">
          <a:xfrm>
            <a:off x="973138" y="2438400"/>
            <a:ext cx="2794000" cy="2466975"/>
            <a:chOff x="480" y="1536"/>
            <a:chExt cx="1760" cy="1554"/>
          </a:xfrm>
        </p:grpSpPr>
        <p:sp>
          <p:nvSpPr>
            <p:cNvPr id="1035" name="TextBox 6"/>
            <p:cNvSpPr txBox="1">
              <a:spLocks noChangeArrowheads="1"/>
            </p:cNvSpPr>
            <p:nvPr/>
          </p:nvSpPr>
          <p:spPr bwMode="auto">
            <a:xfrm>
              <a:off x="528" y="1536"/>
              <a:ext cx="1632" cy="518"/>
            </a:xfrm>
            <a:prstGeom prst="rect">
              <a:avLst/>
            </a:prstGeom>
            <a:noFill/>
            <a:ln w="9525">
              <a:noFill/>
              <a:miter lim="800000"/>
              <a:headEnd/>
              <a:tailEnd/>
            </a:ln>
          </p:spPr>
          <p:txBody>
            <a:bodyPr>
              <a:spAutoFit/>
            </a:bodyPr>
            <a:lstStyle/>
            <a:p>
              <a:r>
                <a:rPr lang="en-US" altLang="zh-CN">
                  <a:ea typeface="宋体" charset="-122"/>
                </a:rPr>
                <a:t>System Equations:</a:t>
              </a:r>
            </a:p>
            <a:p>
              <a:endParaRPr lang="zh-CN" altLang="en-US">
                <a:ea typeface="宋体" charset="-122"/>
              </a:endParaRPr>
            </a:p>
          </p:txBody>
        </p:sp>
        <p:graphicFrame>
          <p:nvGraphicFramePr>
            <p:cNvPr id="1026" name="Object 2"/>
            <p:cNvGraphicFramePr>
              <a:graphicFrameLocks noChangeAspect="1"/>
            </p:cNvGraphicFramePr>
            <p:nvPr/>
          </p:nvGraphicFramePr>
          <p:xfrm>
            <a:off x="480" y="1872"/>
            <a:ext cx="1760" cy="1218"/>
          </p:xfrm>
          <a:graphic>
            <a:graphicData uri="http://schemas.openxmlformats.org/presentationml/2006/ole">
              <mc:AlternateContent xmlns:mc="http://schemas.openxmlformats.org/markup-compatibility/2006">
                <mc:Choice xmlns:v="urn:schemas-microsoft-com:vml" Requires="v">
                  <p:oleObj name="Equation" r:id="rId3" imgW="1320480" imgH="914400" progId="Equation.3">
                    <p:embed/>
                  </p:oleObj>
                </mc:Choice>
                <mc:Fallback>
                  <p:oleObj name="Equation" r:id="rId3" imgW="1320480" imgH="914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1872"/>
                          <a:ext cx="1760" cy="1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3"/>
          <p:cNvGrpSpPr>
            <a:grpSpLocks/>
          </p:cNvGrpSpPr>
          <p:nvPr/>
        </p:nvGrpSpPr>
        <p:grpSpPr bwMode="auto">
          <a:xfrm>
            <a:off x="4741863" y="2438400"/>
            <a:ext cx="3429000" cy="2949575"/>
            <a:chOff x="2640" y="1536"/>
            <a:chExt cx="2160" cy="1858"/>
          </a:xfrm>
        </p:grpSpPr>
        <p:sp>
          <p:nvSpPr>
            <p:cNvPr id="1033" name="TextBox 8"/>
            <p:cNvSpPr txBox="1">
              <a:spLocks noChangeArrowheads="1"/>
            </p:cNvSpPr>
            <p:nvPr/>
          </p:nvSpPr>
          <p:spPr bwMode="auto">
            <a:xfrm>
              <a:off x="2640" y="1536"/>
              <a:ext cx="2160" cy="518"/>
            </a:xfrm>
            <a:prstGeom prst="rect">
              <a:avLst/>
            </a:prstGeom>
            <a:noFill/>
            <a:ln w="9525">
              <a:noFill/>
              <a:miter lim="800000"/>
              <a:headEnd/>
              <a:tailEnd/>
            </a:ln>
          </p:spPr>
          <p:txBody>
            <a:bodyPr>
              <a:spAutoFit/>
            </a:bodyPr>
            <a:lstStyle/>
            <a:p>
              <a:r>
                <a:rPr lang="en-US" altLang="zh-CN">
                  <a:ea typeface="宋体" charset="-122"/>
                </a:rPr>
                <a:t>Graph Representation:</a:t>
              </a:r>
            </a:p>
            <a:p>
              <a:endParaRPr lang="zh-CN" altLang="en-US">
                <a:ea typeface="宋体" charset="-122"/>
              </a:endParaRPr>
            </a:p>
          </p:txBody>
        </p:sp>
        <p:pic>
          <p:nvPicPr>
            <p:cNvPr id="1034" name="Picture 10"/>
            <p:cNvPicPr>
              <a:picLocks noChangeAspect="1" noChangeArrowheads="1"/>
            </p:cNvPicPr>
            <p:nvPr/>
          </p:nvPicPr>
          <p:blipFill>
            <a:blip r:embed="rId5" cstate="print"/>
            <a:srcRect/>
            <a:stretch>
              <a:fillRect/>
            </a:stretch>
          </p:blipFill>
          <p:spPr bwMode="auto">
            <a:xfrm>
              <a:off x="2712" y="1920"/>
              <a:ext cx="2016" cy="1474"/>
            </a:xfrm>
            <a:prstGeom prst="rect">
              <a:avLst/>
            </a:prstGeom>
            <a:noFill/>
            <a:ln w="9525">
              <a:noFill/>
              <a:miter lim="800000"/>
              <a:headEnd/>
              <a:tailEnd/>
            </a:ln>
          </p:spPr>
        </p:pic>
      </p:grpSp>
      <p:sp>
        <p:nvSpPr>
          <p:cNvPr id="12" name="TextBox 11"/>
          <p:cNvSpPr txBox="1"/>
          <p:nvPr/>
        </p:nvSpPr>
        <p:spPr>
          <a:xfrm>
            <a:off x="5638800" y="5791200"/>
            <a:ext cx="1838965" cy="461665"/>
          </a:xfrm>
          <a:prstGeom prst="rect">
            <a:avLst/>
          </a:prstGeom>
          <a:noFill/>
        </p:spPr>
        <p:txBody>
          <a:bodyPr wrap="none" rtlCol="0">
            <a:spAutoFit/>
          </a:bodyPr>
          <a:lstStyle/>
          <a:p>
            <a:r>
              <a:rPr lang="en-US" dirty="0">
                <a:solidFill>
                  <a:srgbClr val="FF0000"/>
                </a:solidFill>
              </a:rPr>
              <a:t>Reference???</a:t>
            </a:r>
          </a:p>
        </p:txBody>
      </p:sp>
      <p:sp>
        <p:nvSpPr>
          <p:cNvPr id="4" name="Slide Number Placeholder 3">
            <a:extLst>
              <a:ext uri="{FF2B5EF4-FFF2-40B4-BE49-F238E27FC236}">
                <a16:creationId xmlns:a16="http://schemas.microsoft.com/office/drawing/2014/main" id="{81F19EF3-E9C9-D7E4-445A-2928321E2B4C}"/>
              </a:ext>
            </a:extLst>
          </p:cNvPr>
          <p:cNvSpPr>
            <a:spLocks noGrp="1"/>
          </p:cNvSpPr>
          <p:nvPr>
            <p:ph type="sldNum" sz="quarter" idx="4"/>
          </p:nvPr>
        </p:nvSpPr>
        <p:spPr/>
        <p:txBody>
          <a:bodyPr/>
          <a:lstStyle/>
          <a:p>
            <a:fld id="{500C047D-5122-AB4C-B39F-FBDAD98F9BE8}"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a:ea typeface="宋体" charset="-122"/>
              </a:rPr>
              <a:t>Trade-Off</a:t>
            </a:r>
          </a:p>
        </p:txBody>
      </p:sp>
      <p:sp>
        <p:nvSpPr>
          <p:cNvPr id="10245" name="Rectangle 3"/>
          <p:cNvSpPr>
            <a:spLocks noGrp="1" noChangeArrowheads="1"/>
          </p:cNvSpPr>
          <p:nvPr>
            <p:ph type="body" sz="half" idx="1"/>
          </p:nvPr>
        </p:nvSpPr>
        <p:spPr>
          <a:xfrm>
            <a:off x="609600" y="3962400"/>
            <a:ext cx="8077200" cy="1600200"/>
          </a:xfrm>
        </p:spPr>
        <p:txBody>
          <a:bodyPr/>
          <a:lstStyle/>
          <a:p>
            <a:pPr eaLnBrk="1" hangingPunct="1"/>
            <a:r>
              <a:rPr lang="en-US" altLang="zh-CN" sz="2400">
                <a:ea typeface="宋体" charset="-122"/>
              </a:rPr>
              <a:t>There exists trade-off between partition size/number and coordination costs</a:t>
            </a:r>
          </a:p>
          <a:p>
            <a:pPr lvl="1" eaLnBrk="1" hangingPunct="1"/>
            <a:r>
              <a:rPr lang="en-US" altLang="zh-CN" sz="2000">
                <a:ea typeface="宋体" charset="-122"/>
              </a:rPr>
              <a:t>Smaller partition size yields more coordination costs</a:t>
            </a:r>
          </a:p>
          <a:p>
            <a:pPr lvl="1" eaLnBrk="1" hangingPunct="1"/>
            <a:r>
              <a:rPr lang="en-US" altLang="zh-CN" sz="2000">
                <a:ea typeface="宋体" charset="-122"/>
              </a:rPr>
              <a:t>Larger partition size yields less coordination costs</a:t>
            </a:r>
          </a:p>
        </p:txBody>
      </p:sp>
      <p:pic>
        <p:nvPicPr>
          <p:cNvPr id="10246" name="Picture 35"/>
          <p:cNvPicPr>
            <a:picLocks noChangeAspect="1" noChangeArrowheads="1"/>
          </p:cNvPicPr>
          <p:nvPr/>
        </p:nvPicPr>
        <p:blipFill>
          <a:blip r:embed="rId3" cstate="print"/>
          <a:srcRect r="67513"/>
          <a:stretch>
            <a:fillRect/>
          </a:stretch>
        </p:blipFill>
        <p:spPr bwMode="auto">
          <a:xfrm>
            <a:off x="941388" y="1485900"/>
            <a:ext cx="1719262" cy="2160588"/>
          </a:xfrm>
          <a:prstGeom prst="rect">
            <a:avLst/>
          </a:prstGeom>
          <a:noFill/>
          <a:ln w="9525">
            <a:noFill/>
            <a:miter lim="800000"/>
            <a:headEnd/>
            <a:tailEnd/>
          </a:ln>
        </p:spPr>
      </p:pic>
      <p:pic>
        <p:nvPicPr>
          <p:cNvPr id="10247" name="Picture 36"/>
          <p:cNvPicPr>
            <a:picLocks noChangeAspect="1" noChangeArrowheads="1"/>
          </p:cNvPicPr>
          <p:nvPr/>
        </p:nvPicPr>
        <p:blipFill>
          <a:blip r:embed="rId3" cstate="print"/>
          <a:srcRect l="64101"/>
          <a:stretch>
            <a:fillRect/>
          </a:stretch>
        </p:blipFill>
        <p:spPr bwMode="auto">
          <a:xfrm>
            <a:off x="6303963" y="1485900"/>
            <a:ext cx="1898650" cy="2160588"/>
          </a:xfrm>
          <a:prstGeom prst="rect">
            <a:avLst/>
          </a:prstGeom>
          <a:noFill/>
          <a:ln w="9525">
            <a:noFill/>
            <a:miter lim="800000"/>
            <a:headEnd/>
            <a:tailEnd/>
          </a:ln>
        </p:spPr>
      </p:pic>
      <p:pic>
        <p:nvPicPr>
          <p:cNvPr id="10248" name="Picture 37"/>
          <p:cNvPicPr>
            <a:picLocks noChangeAspect="1" noChangeArrowheads="1"/>
          </p:cNvPicPr>
          <p:nvPr/>
        </p:nvPicPr>
        <p:blipFill>
          <a:blip r:embed="rId3" cstate="print"/>
          <a:srcRect l="32579" r="34148"/>
          <a:stretch>
            <a:fillRect/>
          </a:stretch>
        </p:blipFill>
        <p:spPr bwMode="auto">
          <a:xfrm>
            <a:off x="3602038" y="1485900"/>
            <a:ext cx="1760537" cy="2160588"/>
          </a:xfrm>
          <a:prstGeom prst="rect">
            <a:avLst/>
          </a:prstGeom>
          <a:noFill/>
          <a:ln w="9525">
            <a:noFill/>
            <a:miter lim="800000"/>
            <a:headEnd/>
            <a:tailEnd/>
          </a:ln>
        </p:spPr>
      </p:pic>
      <p:sp>
        <p:nvSpPr>
          <p:cNvPr id="10249" name="Text Box 10"/>
          <p:cNvSpPr txBox="1">
            <a:spLocks noChangeArrowheads="1"/>
          </p:cNvSpPr>
          <p:nvPr/>
        </p:nvSpPr>
        <p:spPr bwMode="auto">
          <a:xfrm>
            <a:off x="8153400" y="3200400"/>
            <a:ext cx="539750" cy="457200"/>
          </a:xfrm>
          <a:prstGeom prst="rect">
            <a:avLst/>
          </a:prstGeom>
          <a:noFill/>
          <a:ln w="9525">
            <a:noFill/>
            <a:miter lim="800000"/>
            <a:headEnd/>
            <a:tailEnd/>
          </a:ln>
        </p:spPr>
        <p:txBody>
          <a:bodyPr wrap="none">
            <a:spAutoFit/>
          </a:bodyPr>
          <a:lstStyle/>
          <a:p>
            <a:r>
              <a:rPr lang="en-US"/>
              <a:t>[1]</a:t>
            </a:r>
          </a:p>
        </p:txBody>
      </p:sp>
      <p:sp>
        <p:nvSpPr>
          <p:cNvPr id="2" name="Slide Number Placeholder 1">
            <a:extLst>
              <a:ext uri="{FF2B5EF4-FFF2-40B4-BE49-F238E27FC236}">
                <a16:creationId xmlns:a16="http://schemas.microsoft.com/office/drawing/2014/main" id="{81947C39-FD69-833B-49B1-B5DD83AFAF03}"/>
              </a:ext>
            </a:extLst>
          </p:cNvPr>
          <p:cNvSpPr>
            <a:spLocks noGrp="1"/>
          </p:cNvSpPr>
          <p:nvPr>
            <p:ph type="sldNum" sz="quarter" idx="4"/>
          </p:nvPr>
        </p:nvSpPr>
        <p:spPr/>
        <p:txBody>
          <a:bodyPr/>
          <a:lstStyle/>
          <a:p>
            <a:fld id="{500C047D-5122-AB4C-B39F-FBDAD98F9BE8}"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In general, we can pose the problem we want to solve as:</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limLow>
                        <m:limLowPr>
                          <m:ctrlPr>
                            <a:rPr lang="en-US" b="1"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1" i="1" smtClean="0">
                                  <a:latin typeface="Cambria Math" panose="02040503050406030204" pitchFamily="18" charset="0"/>
                                </a:rPr>
                                <m:t>𝑴</m:t>
                              </m:r>
                            </m:sub>
                          </m:sSub>
                        </m:lim>
                      </m:limLow>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oMath>
                  </m:oMathPara>
                </a14:m>
                <a:endParaRPr lang="en-US" b="1" dirty="0"/>
              </a:p>
              <a:p>
                <a:pPr marL="0" indent="0" algn="ctr" eaLnBrk="1" hangingPunct="1">
                  <a:lnSpc>
                    <a:spcPct val="150000"/>
                  </a:lnSpc>
                  <a:buNone/>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𝒕</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𝒈</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𝒈</m:t>
                          </m:r>
                        </m:sub>
                      </m:sSub>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oMath>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𝒉</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𝑴</m:t>
                              </m:r>
                            </m:sub>
                          </m:sSub>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𝒉</m:t>
                          </m:r>
                        </m:sub>
                      </m:sSub>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𝒋</m:t>
                          </m:r>
                        </m:sub>
                      </m:sSub>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𝒋</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𝒋</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𝑴</m:t>
                          </m:r>
                        </m:e>
                      </m:d>
                    </m:oMath>
                  </m:oMathPara>
                </a14:m>
                <a:br>
                  <a:rPr lang="en-US" b="1" i="1" dirty="0">
                    <a:latin typeface="Cambria Math" panose="02040503050406030204" pitchFamily="18" charset="0"/>
                  </a:rPr>
                </a:br>
                <a:endParaRPr lang="en-US" dirty="0"/>
              </a:p>
              <a:p>
                <a:pPr marL="0" indent="0" algn="ctr" eaLnBrk="1" hangingPunct="1">
                  <a:lnSpc>
                    <a:spcPct val="150000"/>
                  </a:lnSpc>
                  <a:buNone/>
                </a:pPr>
                <a:endParaRPr lang="en-US" dirty="0"/>
              </a:p>
            </p:txBody>
          </p:sp>
        </mc:Choice>
        <mc:Fallback>
          <p:sp>
            <p:nvSpPr>
              <p:cNvPr id="443395" name="Rectangle 3"/>
              <p:cNvSpPr>
                <a:spLocks noGrp="1" noRot="1" noChangeAspect="1" noMove="1" noResize="1" noEditPoints="1" noAdjustHandles="1" noChangeArrowheads="1" noChangeShapeType="1" noTextEdit="1"/>
              </p:cNvSpPr>
              <p:nvPr>
                <p:ph type="body" idx="1"/>
              </p:nvPr>
            </p:nvSpPr>
            <p:spPr>
              <a:xfrm>
                <a:off x="381000" y="1447800"/>
                <a:ext cx="8382000" cy="4114800"/>
              </a:xfrm>
              <a:blipFill>
                <a:blip r:embed="rId3"/>
                <a:stretch>
                  <a:fillRect l="-1309" t="-1630" b="-8741"/>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D5743AF-BBD6-AE48-B7B3-F1D7298286D8}"/>
              </a:ext>
            </a:extLst>
          </p:cNvPr>
          <p:cNvSpPr txBox="1"/>
          <p:nvPr/>
        </p:nvSpPr>
        <p:spPr>
          <a:xfrm>
            <a:off x="592319" y="5867400"/>
            <a:ext cx="1617481" cy="646331"/>
          </a:xfrm>
          <a:prstGeom prst="rect">
            <a:avLst/>
          </a:prstGeom>
          <a:noFill/>
        </p:spPr>
        <p:txBody>
          <a:bodyPr wrap="square" rtlCol="0">
            <a:spAutoFit/>
          </a:bodyPr>
          <a:lstStyle/>
          <a:p>
            <a:r>
              <a:rPr lang="en-US" sz="1800" b="1" u="none" dirty="0">
                <a:latin typeface="+mj-lt"/>
              </a:rPr>
              <a:t>Disciplinary Constraints</a:t>
            </a:r>
          </a:p>
        </p:txBody>
      </p:sp>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Problem Statement</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4</a:t>
            </a:fld>
            <a:endParaRPr lang="en-US" dirty="0"/>
          </a:p>
        </p:txBody>
      </p:sp>
      <p:cxnSp>
        <p:nvCxnSpPr>
          <p:cNvPr id="4" name="Connector: Elbow 3">
            <a:extLst>
              <a:ext uri="{FF2B5EF4-FFF2-40B4-BE49-F238E27FC236}">
                <a16:creationId xmlns:a16="http://schemas.microsoft.com/office/drawing/2014/main" id="{EB421CB6-FB8E-A959-40EB-FB5D1CF66DE1}"/>
              </a:ext>
            </a:extLst>
          </p:cNvPr>
          <p:cNvCxnSpPr>
            <a:cxnSpLocks/>
          </p:cNvCxnSpPr>
          <p:nvPr/>
        </p:nvCxnSpPr>
        <p:spPr bwMode="auto">
          <a:xfrm>
            <a:off x="457200" y="3645188"/>
            <a:ext cx="1905000" cy="12700"/>
          </a:xfrm>
          <a:prstGeom prst="bentConnector3">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8" name="Connector: Elbow 7">
            <a:extLst>
              <a:ext uri="{FF2B5EF4-FFF2-40B4-BE49-F238E27FC236}">
                <a16:creationId xmlns:a16="http://schemas.microsoft.com/office/drawing/2014/main" id="{C95DBA68-150B-CB06-86FF-B8B9D1AE7636}"/>
              </a:ext>
            </a:extLst>
          </p:cNvPr>
          <p:cNvCxnSpPr>
            <a:cxnSpLocks/>
          </p:cNvCxnSpPr>
          <p:nvPr/>
        </p:nvCxnSpPr>
        <p:spPr bwMode="auto">
          <a:xfrm rot="10800000" flipV="1">
            <a:off x="6771640" y="3564080"/>
            <a:ext cx="1509916" cy="703119"/>
          </a:xfrm>
          <a:prstGeom prst="bentConnector3">
            <a:avLst>
              <a:gd name="adj1" fmla="val 77527"/>
            </a:avLst>
          </a:prstGeom>
          <a:solidFill>
            <a:schemeClr val="accent1"/>
          </a:solidFill>
          <a:ln w="38100" cap="flat" cmpd="sng" algn="ctr">
            <a:solidFill>
              <a:srgbClr val="FF0000"/>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2601919F-D4BA-3D34-78F9-2837C91E8B25}"/>
              </a:ext>
            </a:extLst>
          </p:cNvPr>
          <p:cNvCxnSpPr>
            <a:cxnSpLocks/>
          </p:cNvCxnSpPr>
          <p:nvPr/>
        </p:nvCxnSpPr>
        <p:spPr bwMode="auto">
          <a:xfrm flipV="1">
            <a:off x="685800" y="6031924"/>
            <a:ext cx="1524000" cy="445076"/>
          </a:xfrm>
          <a:prstGeom prst="bentConnector3">
            <a:avLst>
              <a:gd name="adj1" fmla="val 99500"/>
            </a:avLst>
          </a:prstGeom>
          <a:solidFill>
            <a:schemeClr val="accent1"/>
          </a:solidFill>
          <a:ln w="38100" cap="flat" cmpd="sng" algn="ctr">
            <a:solidFill>
              <a:srgbClr val="FF0000"/>
            </a:solidFill>
            <a:prstDash val="solid"/>
            <a:round/>
            <a:headEnd type="none" w="med" len="med"/>
            <a:tailEnd type="triangle" w="med" len="med"/>
          </a:ln>
          <a:effectLst/>
        </p:spPr>
      </p:cxnSp>
      <p:sp>
        <p:nvSpPr>
          <p:cNvPr id="19" name="TextBox 18">
            <a:extLst>
              <a:ext uri="{FF2B5EF4-FFF2-40B4-BE49-F238E27FC236}">
                <a16:creationId xmlns:a16="http://schemas.microsoft.com/office/drawing/2014/main" id="{C57C85D7-89DE-3121-362D-92F99FE54626}"/>
              </a:ext>
            </a:extLst>
          </p:cNvPr>
          <p:cNvSpPr txBox="1"/>
          <p:nvPr/>
        </p:nvSpPr>
        <p:spPr>
          <a:xfrm>
            <a:off x="409859" y="3019773"/>
            <a:ext cx="1462042" cy="646331"/>
          </a:xfrm>
          <a:prstGeom prst="rect">
            <a:avLst/>
          </a:prstGeom>
          <a:noFill/>
        </p:spPr>
        <p:txBody>
          <a:bodyPr wrap="square" rtlCol="0">
            <a:spAutoFit/>
          </a:bodyPr>
          <a:lstStyle/>
          <a:p>
            <a:r>
              <a:rPr lang="en-US" sz="1800" b="1" u="none" dirty="0">
                <a:latin typeface="+mj-lt"/>
              </a:rPr>
              <a:t>System Constraints</a:t>
            </a:r>
          </a:p>
        </p:txBody>
      </p:sp>
      <p:sp>
        <p:nvSpPr>
          <p:cNvPr id="21" name="TextBox 20">
            <a:extLst>
              <a:ext uri="{FF2B5EF4-FFF2-40B4-BE49-F238E27FC236}">
                <a16:creationId xmlns:a16="http://schemas.microsoft.com/office/drawing/2014/main" id="{0BEB5FF1-78EB-3BA8-DBDE-2125EAF8B6BC}"/>
              </a:ext>
            </a:extLst>
          </p:cNvPr>
          <p:cNvSpPr txBox="1"/>
          <p:nvPr/>
        </p:nvSpPr>
        <p:spPr>
          <a:xfrm>
            <a:off x="7069318" y="2970752"/>
            <a:ext cx="1617481" cy="646331"/>
          </a:xfrm>
          <a:prstGeom prst="rect">
            <a:avLst/>
          </a:prstGeom>
          <a:noFill/>
        </p:spPr>
        <p:txBody>
          <a:bodyPr wrap="square" rtlCol="0">
            <a:spAutoFit/>
          </a:bodyPr>
          <a:lstStyle/>
          <a:p>
            <a:r>
              <a:rPr lang="en-US" sz="1800" b="1" u="none" dirty="0">
                <a:latin typeface="+mj-lt"/>
              </a:rPr>
              <a:t>Consistency Constraints</a:t>
            </a:r>
          </a:p>
        </p:txBody>
      </p:sp>
    </p:spTree>
    <p:extLst>
      <p:ext uri="{BB962C8B-B14F-4D97-AF65-F5344CB8AC3E}">
        <p14:creationId xmlns:p14="http://schemas.microsoft.com/office/powerpoint/2010/main" val="3344164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zh-CN">
                <a:ea typeface="宋体" charset="-122"/>
              </a:rPr>
              <a:t>The P/C Problem</a:t>
            </a:r>
          </a:p>
        </p:txBody>
      </p:sp>
      <p:sp>
        <p:nvSpPr>
          <p:cNvPr id="11269" name="Rectangle 3"/>
          <p:cNvSpPr>
            <a:spLocks noGrp="1" noChangeArrowheads="1"/>
          </p:cNvSpPr>
          <p:nvPr>
            <p:ph type="body" idx="1"/>
          </p:nvPr>
        </p:nvSpPr>
        <p:spPr/>
        <p:txBody>
          <a:bodyPr/>
          <a:lstStyle/>
          <a:p>
            <a:pPr eaLnBrk="1" hangingPunct="1">
              <a:lnSpc>
                <a:spcPct val="90000"/>
              </a:lnSpc>
            </a:pPr>
            <a:r>
              <a:rPr lang="en-US" altLang="zh-CN" sz="2400" b="1">
                <a:ea typeface="宋体" charset="-122"/>
              </a:rPr>
              <a:t>The Partitioning and Coordination (P/C) Problem</a:t>
            </a:r>
            <a:r>
              <a:rPr lang="en-US" altLang="zh-CN" sz="2400">
                <a:ea typeface="宋体" charset="-122"/>
              </a:rPr>
              <a:t>:  </a:t>
            </a:r>
          </a:p>
          <a:p>
            <a:pPr lvl="1" eaLnBrk="1" hangingPunct="1">
              <a:lnSpc>
                <a:spcPct val="90000"/>
              </a:lnSpc>
            </a:pPr>
            <a:r>
              <a:rPr lang="en-US" altLang="zh-CN" sz="2000">
                <a:ea typeface="宋体" charset="-122"/>
              </a:rPr>
              <a:t>Optimize the number, and therefore size of partitions needed, as well as the coordination problem size depending on a particular optimization problem</a:t>
            </a:r>
          </a:p>
          <a:p>
            <a:pPr eaLnBrk="1" hangingPunct="1">
              <a:lnSpc>
                <a:spcPct val="90000"/>
              </a:lnSpc>
            </a:pPr>
            <a:r>
              <a:rPr lang="en-US" altLang="zh-CN" sz="2400">
                <a:ea typeface="宋体" charset="-122"/>
              </a:rPr>
              <a:t>Four Methods to Solve the P/C Problem [1]</a:t>
            </a:r>
          </a:p>
          <a:p>
            <a:pPr lvl="1" eaLnBrk="1" hangingPunct="1">
              <a:lnSpc>
                <a:spcPct val="90000"/>
              </a:lnSpc>
            </a:pPr>
            <a:r>
              <a:rPr lang="en-US" altLang="zh-CN" sz="2000">
                <a:ea typeface="宋体" charset="-122"/>
              </a:rPr>
              <a:t>(P , C): Independently Solved</a:t>
            </a:r>
          </a:p>
          <a:p>
            <a:pPr lvl="1" eaLnBrk="1" hangingPunct="1">
              <a:lnSpc>
                <a:spcPct val="90000"/>
              </a:lnSpc>
            </a:pPr>
            <a:r>
              <a:rPr lang="en-US" altLang="zh-CN" sz="2000">
                <a:ea typeface="宋体" charset="-122"/>
              </a:rPr>
              <a:t>(P </a:t>
            </a:r>
            <a:r>
              <a:rPr lang="en-US" altLang="zh-CN" sz="2000">
                <a:ea typeface="宋体" charset="-122"/>
                <a:cs typeface="Times New Roman" pitchFamily="18" charset="0"/>
              </a:rPr>
              <a:t>→ </a:t>
            </a:r>
            <a:r>
              <a:rPr lang="en-US" altLang="zh-CN" sz="2000">
                <a:ea typeface="宋体" charset="-122"/>
              </a:rPr>
              <a:t>C): P solved, then C</a:t>
            </a:r>
          </a:p>
          <a:p>
            <a:pPr lvl="1" eaLnBrk="1" hangingPunct="1">
              <a:lnSpc>
                <a:spcPct val="90000"/>
              </a:lnSpc>
            </a:pPr>
            <a:r>
              <a:rPr lang="en-US" altLang="zh-CN" sz="2000">
                <a:ea typeface="宋体" charset="-122"/>
              </a:rPr>
              <a:t>(C → P): C solved, then P</a:t>
            </a:r>
          </a:p>
          <a:p>
            <a:pPr lvl="1" eaLnBrk="1" hangingPunct="1">
              <a:lnSpc>
                <a:spcPct val="90000"/>
              </a:lnSpc>
            </a:pPr>
            <a:r>
              <a:rPr lang="en-US" altLang="zh-CN" sz="2000" b="1">
                <a:ea typeface="宋体" charset="-122"/>
              </a:rPr>
              <a:t>(P ║ C): P and C solved simultaneously</a:t>
            </a:r>
          </a:p>
          <a:p>
            <a:pPr eaLnBrk="1" hangingPunct="1">
              <a:lnSpc>
                <a:spcPct val="90000"/>
              </a:lnSpc>
            </a:pPr>
            <a:r>
              <a:rPr lang="en-US" altLang="zh-CN" sz="2400">
                <a:ea typeface="宋体" charset="-122"/>
              </a:rPr>
              <a:t>Only the fourth method provides all Pareto points to show tradeoff between coordination variables and partition size [1]</a:t>
            </a:r>
          </a:p>
          <a:p>
            <a:pPr eaLnBrk="1" hangingPunct="1">
              <a:lnSpc>
                <a:spcPct val="90000"/>
              </a:lnSpc>
            </a:pPr>
            <a:endParaRPr lang="en-US" altLang="zh-CN" sz="2400" b="1">
              <a:ea typeface="宋体" charset="-122"/>
            </a:endParaRPr>
          </a:p>
        </p:txBody>
      </p:sp>
      <p:sp>
        <p:nvSpPr>
          <p:cNvPr id="2" name="Slide Number Placeholder 1">
            <a:extLst>
              <a:ext uri="{FF2B5EF4-FFF2-40B4-BE49-F238E27FC236}">
                <a16:creationId xmlns:a16="http://schemas.microsoft.com/office/drawing/2014/main" id="{65A6D3A9-18CB-D7BC-DFF0-B3E91646B70E}"/>
              </a:ext>
            </a:extLst>
          </p:cNvPr>
          <p:cNvSpPr>
            <a:spLocks noGrp="1"/>
          </p:cNvSpPr>
          <p:nvPr>
            <p:ph type="sldNum" sz="quarter" idx="4"/>
          </p:nvPr>
        </p:nvSpPr>
        <p:spPr/>
        <p:txBody>
          <a:bodyPr/>
          <a:lstStyle/>
          <a:p>
            <a:fld id="{500C047D-5122-AB4C-B39F-FBDAD98F9BE8}"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a:ea typeface="宋体" charset="-122"/>
              </a:rPr>
              <a:t>P/C Problem Example (Continued)</a:t>
            </a:r>
          </a:p>
        </p:txBody>
      </p:sp>
      <p:grpSp>
        <p:nvGrpSpPr>
          <p:cNvPr id="2" name="Group 16"/>
          <p:cNvGrpSpPr>
            <a:grpSpLocks/>
          </p:cNvGrpSpPr>
          <p:nvPr/>
        </p:nvGrpSpPr>
        <p:grpSpPr bwMode="auto">
          <a:xfrm>
            <a:off x="1628775" y="1219200"/>
            <a:ext cx="5886450" cy="4648200"/>
            <a:chOff x="768" y="768"/>
            <a:chExt cx="3708" cy="2928"/>
          </a:xfrm>
        </p:grpSpPr>
        <p:pic>
          <p:nvPicPr>
            <p:cNvPr id="12294" name="Picture 6"/>
            <p:cNvPicPr>
              <a:picLocks noChangeAspect="1" noChangeArrowheads="1"/>
            </p:cNvPicPr>
            <p:nvPr/>
          </p:nvPicPr>
          <p:blipFill>
            <a:blip r:embed="rId3" cstate="print"/>
            <a:srcRect/>
            <a:stretch>
              <a:fillRect/>
            </a:stretch>
          </p:blipFill>
          <p:spPr bwMode="auto">
            <a:xfrm>
              <a:off x="1284" y="768"/>
              <a:ext cx="3192" cy="2660"/>
            </a:xfrm>
            <a:prstGeom prst="rect">
              <a:avLst/>
            </a:prstGeom>
            <a:noFill/>
            <a:ln w="9525">
              <a:noFill/>
              <a:miter lim="800000"/>
              <a:headEnd/>
              <a:tailEnd/>
            </a:ln>
          </p:spPr>
        </p:pic>
        <p:sp>
          <p:nvSpPr>
            <p:cNvPr id="12295" name="Line 7"/>
            <p:cNvSpPr>
              <a:spLocks noChangeShapeType="1"/>
            </p:cNvSpPr>
            <p:nvPr/>
          </p:nvSpPr>
          <p:spPr bwMode="auto">
            <a:xfrm>
              <a:off x="3504" y="3696"/>
              <a:ext cx="816" cy="0"/>
            </a:xfrm>
            <a:prstGeom prst="line">
              <a:avLst/>
            </a:prstGeom>
            <a:noFill/>
            <a:ln w="9525">
              <a:solidFill>
                <a:schemeClr val="tx1"/>
              </a:solidFill>
              <a:round/>
              <a:headEnd/>
              <a:tailEnd type="triangle" w="med" len="med"/>
            </a:ln>
          </p:spPr>
          <p:txBody>
            <a:bodyPr/>
            <a:lstStyle/>
            <a:p>
              <a:endParaRPr lang="en-US"/>
            </a:p>
          </p:txBody>
        </p:sp>
        <p:sp>
          <p:nvSpPr>
            <p:cNvPr id="12296" name="Text Box 8"/>
            <p:cNvSpPr txBox="1">
              <a:spLocks noChangeArrowheads="1"/>
            </p:cNvSpPr>
            <p:nvPr/>
          </p:nvSpPr>
          <p:spPr bwMode="auto">
            <a:xfrm>
              <a:off x="3504" y="3360"/>
              <a:ext cx="883" cy="288"/>
            </a:xfrm>
            <a:prstGeom prst="rect">
              <a:avLst/>
            </a:prstGeom>
            <a:noFill/>
            <a:ln w="9525">
              <a:noFill/>
              <a:miter lim="800000"/>
              <a:headEnd/>
              <a:tailEnd/>
            </a:ln>
          </p:spPr>
          <p:txBody>
            <a:bodyPr wrap="none">
              <a:spAutoFit/>
            </a:bodyPr>
            <a:lstStyle/>
            <a:p>
              <a:r>
                <a:rPr lang="en-US" altLang="zh-CN" sz="1200" b="1">
                  <a:solidFill>
                    <a:srgbClr val="33CC33"/>
                  </a:solidFill>
                  <a:ea typeface="宋体" charset="-122"/>
                </a:rPr>
                <a:t>Larger Partitions, </a:t>
              </a:r>
            </a:p>
            <a:p>
              <a:r>
                <a:rPr lang="en-US" altLang="zh-CN" sz="1200" b="1">
                  <a:solidFill>
                    <a:srgbClr val="33CC33"/>
                  </a:solidFill>
                  <a:ea typeface="宋体" charset="-122"/>
                </a:rPr>
                <a:t>Smaller Quantity</a:t>
              </a:r>
            </a:p>
          </p:txBody>
        </p:sp>
        <p:sp>
          <p:nvSpPr>
            <p:cNvPr id="12297" name="Text Box 9"/>
            <p:cNvSpPr txBox="1">
              <a:spLocks noChangeArrowheads="1"/>
            </p:cNvSpPr>
            <p:nvPr/>
          </p:nvSpPr>
          <p:spPr bwMode="auto">
            <a:xfrm>
              <a:off x="1536" y="3360"/>
              <a:ext cx="915" cy="288"/>
            </a:xfrm>
            <a:prstGeom prst="rect">
              <a:avLst/>
            </a:prstGeom>
            <a:noFill/>
            <a:ln w="9525">
              <a:noFill/>
              <a:miter lim="800000"/>
              <a:headEnd/>
              <a:tailEnd/>
            </a:ln>
          </p:spPr>
          <p:txBody>
            <a:bodyPr wrap="none">
              <a:spAutoFit/>
            </a:bodyPr>
            <a:lstStyle/>
            <a:p>
              <a:r>
                <a:rPr lang="en-US" altLang="zh-CN" sz="1200" b="1">
                  <a:solidFill>
                    <a:srgbClr val="0099FF"/>
                  </a:solidFill>
                  <a:ea typeface="宋体" charset="-122"/>
                </a:rPr>
                <a:t>Smaller Partitions, </a:t>
              </a:r>
            </a:p>
            <a:p>
              <a:r>
                <a:rPr lang="en-US" altLang="zh-CN" sz="1200" b="1">
                  <a:solidFill>
                    <a:srgbClr val="0099FF"/>
                  </a:solidFill>
                  <a:ea typeface="宋体" charset="-122"/>
                </a:rPr>
                <a:t>Larger Quantity</a:t>
              </a:r>
            </a:p>
          </p:txBody>
        </p:sp>
        <p:sp>
          <p:nvSpPr>
            <p:cNvPr id="12298" name="Line 10"/>
            <p:cNvSpPr>
              <a:spLocks noChangeShapeType="1"/>
            </p:cNvSpPr>
            <p:nvPr/>
          </p:nvSpPr>
          <p:spPr bwMode="auto">
            <a:xfrm flipH="1">
              <a:off x="1536" y="3696"/>
              <a:ext cx="816" cy="0"/>
            </a:xfrm>
            <a:prstGeom prst="line">
              <a:avLst/>
            </a:prstGeom>
            <a:noFill/>
            <a:ln w="9525">
              <a:solidFill>
                <a:schemeClr val="tx1"/>
              </a:solidFill>
              <a:round/>
              <a:headEnd/>
              <a:tailEnd type="triangle" w="med" len="med"/>
            </a:ln>
          </p:spPr>
          <p:txBody>
            <a:bodyPr/>
            <a:lstStyle/>
            <a:p>
              <a:endParaRPr lang="en-US"/>
            </a:p>
          </p:txBody>
        </p:sp>
        <p:sp>
          <p:nvSpPr>
            <p:cNvPr id="12299" name="Text Box 12"/>
            <p:cNvSpPr txBox="1">
              <a:spLocks noChangeArrowheads="1"/>
            </p:cNvSpPr>
            <p:nvPr/>
          </p:nvSpPr>
          <p:spPr bwMode="auto">
            <a:xfrm>
              <a:off x="768" y="845"/>
              <a:ext cx="672" cy="403"/>
            </a:xfrm>
            <a:prstGeom prst="rect">
              <a:avLst/>
            </a:prstGeom>
            <a:noFill/>
            <a:ln w="9525">
              <a:noFill/>
              <a:miter lim="800000"/>
              <a:headEnd/>
              <a:tailEnd/>
            </a:ln>
          </p:spPr>
          <p:txBody>
            <a:bodyPr>
              <a:spAutoFit/>
            </a:bodyPr>
            <a:lstStyle/>
            <a:p>
              <a:pPr algn="ctr"/>
              <a:r>
                <a:rPr lang="en-US" altLang="zh-CN" sz="1200" b="1">
                  <a:solidFill>
                    <a:srgbClr val="33CC33"/>
                  </a:solidFill>
                  <a:ea typeface="宋体" charset="-122"/>
                </a:rPr>
                <a:t>More Coordination </a:t>
              </a:r>
            </a:p>
            <a:p>
              <a:pPr algn="ctr"/>
              <a:r>
                <a:rPr lang="en-US" altLang="zh-CN" sz="1200" b="1">
                  <a:solidFill>
                    <a:srgbClr val="33CC33"/>
                  </a:solidFill>
                  <a:ea typeface="宋体" charset="-122"/>
                </a:rPr>
                <a:t>Variables</a:t>
              </a:r>
            </a:p>
          </p:txBody>
        </p:sp>
        <p:sp>
          <p:nvSpPr>
            <p:cNvPr id="12300" name="Text Box 13"/>
            <p:cNvSpPr txBox="1">
              <a:spLocks noChangeArrowheads="1"/>
            </p:cNvSpPr>
            <p:nvPr/>
          </p:nvSpPr>
          <p:spPr bwMode="auto">
            <a:xfrm>
              <a:off x="768" y="2832"/>
              <a:ext cx="672" cy="403"/>
            </a:xfrm>
            <a:prstGeom prst="rect">
              <a:avLst/>
            </a:prstGeom>
            <a:noFill/>
            <a:ln w="9525">
              <a:noFill/>
              <a:miter lim="800000"/>
              <a:headEnd/>
              <a:tailEnd/>
            </a:ln>
          </p:spPr>
          <p:txBody>
            <a:bodyPr>
              <a:spAutoFit/>
            </a:bodyPr>
            <a:lstStyle/>
            <a:p>
              <a:pPr algn="ctr"/>
              <a:r>
                <a:rPr lang="en-US" altLang="zh-CN" sz="1200" b="1">
                  <a:solidFill>
                    <a:srgbClr val="0099FF"/>
                  </a:solidFill>
                  <a:ea typeface="宋体" charset="-122"/>
                </a:rPr>
                <a:t>Less Coordination </a:t>
              </a:r>
            </a:p>
            <a:p>
              <a:pPr algn="ctr"/>
              <a:r>
                <a:rPr lang="en-US" altLang="zh-CN" sz="1200" b="1">
                  <a:solidFill>
                    <a:srgbClr val="0099FF"/>
                  </a:solidFill>
                  <a:ea typeface="宋体" charset="-122"/>
                </a:rPr>
                <a:t>Variables</a:t>
              </a:r>
            </a:p>
          </p:txBody>
        </p:sp>
        <p:sp>
          <p:nvSpPr>
            <p:cNvPr id="12301" name="Line 14"/>
            <p:cNvSpPr>
              <a:spLocks noChangeShapeType="1"/>
            </p:cNvSpPr>
            <p:nvPr/>
          </p:nvSpPr>
          <p:spPr bwMode="auto">
            <a:xfrm rot="16200000" flipH="1">
              <a:off x="504" y="2952"/>
              <a:ext cx="528" cy="0"/>
            </a:xfrm>
            <a:prstGeom prst="line">
              <a:avLst/>
            </a:prstGeom>
            <a:noFill/>
            <a:ln w="9525">
              <a:solidFill>
                <a:schemeClr val="tx1"/>
              </a:solidFill>
              <a:round/>
              <a:headEnd/>
              <a:tailEnd type="triangle" w="med" len="med"/>
            </a:ln>
          </p:spPr>
          <p:txBody>
            <a:bodyPr/>
            <a:lstStyle/>
            <a:p>
              <a:endParaRPr lang="en-US"/>
            </a:p>
          </p:txBody>
        </p:sp>
        <p:sp>
          <p:nvSpPr>
            <p:cNvPr id="12302" name="Line 15"/>
            <p:cNvSpPr>
              <a:spLocks noChangeShapeType="1"/>
            </p:cNvSpPr>
            <p:nvPr/>
          </p:nvSpPr>
          <p:spPr bwMode="auto">
            <a:xfrm rot="5400000" flipH="1" flipV="1">
              <a:off x="504" y="1080"/>
              <a:ext cx="528" cy="0"/>
            </a:xfrm>
            <a:prstGeom prst="line">
              <a:avLst/>
            </a:prstGeom>
            <a:noFill/>
            <a:ln w="9525">
              <a:solidFill>
                <a:schemeClr val="tx1"/>
              </a:solidFill>
              <a:round/>
              <a:headEnd/>
              <a:tailEnd type="triangle" w="med" len="med"/>
            </a:ln>
          </p:spPr>
          <p:txBody>
            <a:bodyPr/>
            <a:lstStyle/>
            <a:p>
              <a:endParaRPr lang="en-US"/>
            </a:p>
          </p:txBody>
        </p:sp>
      </p:grpSp>
      <p:sp>
        <p:nvSpPr>
          <p:cNvPr id="15" name="TextBox 14"/>
          <p:cNvSpPr txBox="1"/>
          <p:nvPr/>
        </p:nvSpPr>
        <p:spPr>
          <a:xfrm>
            <a:off x="3505200" y="6096000"/>
            <a:ext cx="3054041" cy="461665"/>
          </a:xfrm>
          <a:prstGeom prst="rect">
            <a:avLst/>
          </a:prstGeom>
          <a:noFill/>
        </p:spPr>
        <p:txBody>
          <a:bodyPr wrap="none" rtlCol="0">
            <a:spAutoFit/>
          </a:bodyPr>
          <a:lstStyle/>
          <a:p>
            <a:r>
              <a:rPr lang="en-US" dirty="0"/>
              <a:t>Reference is missing!!!</a:t>
            </a:r>
          </a:p>
        </p:txBody>
      </p:sp>
      <p:sp>
        <p:nvSpPr>
          <p:cNvPr id="3" name="Slide Number Placeholder 2">
            <a:extLst>
              <a:ext uri="{FF2B5EF4-FFF2-40B4-BE49-F238E27FC236}">
                <a16:creationId xmlns:a16="http://schemas.microsoft.com/office/drawing/2014/main" id="{D6DC4346-DD76-5E39-B644-12EE9762B434}"/>
              </a:ext>
            </a:extLst>
          </p:cNvPr>
          <p:cNvSpPr>
            <a:spLocks noGrp="1"/>
          </p:cNvSpPr>
          <p:nvPr>
            <p:ph type="sldNum" sz="quarter" idx="4"/>
          </p:nvPr>
        </p:nvSpPr>
        <p:spPr/>
        <p:txBody>
          <a:bodyPr/>
          <a:lstStyle/>
          <a:p>
            <a:fld id="{500C047D-5122-AB4C-B39F-FBDAD98F9BE8}"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a:ea typeface="宋体" charset="-122"/>
              </a:rPr>
              <a:t>Example: Design of an Electric Vehicle</a:t>
            </a:r>
          </a:p>
        </p:txBody>
      </p:sp>
      <p:pic>
        <p:nvPicPr>
          <p:cNvPr id="13315" name="Picture 4"/>
          <p:cNvPicPr>
            <a:picLocks noChangeAspect="1" noChangeArrowheads="1"/>
          </p:cNvPicPr>
          <p:nvPr/>
        </p:nvPicPr>
        <p:blipFill>
          <a:blip r:embed="rId3" cstate="print"/>
          <a:srcRect/>
          <a:stretch>
            <a:fillRect/>
          </a:stretch>
        </p:blipFill>
        <p:spPr bwMode="auto">
          <a:xfrm>
            <a:off x="1676400" y="1341438"/>
            <a:ext cx="5791200" cy="4678362"/>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37DE91B5-257E-4F1A-7C57-D6EBF3882A04}"/>
              </a:ext>
            </a:extLst>
          </p:cNvPr>
          <p:cNvSpPr>
            <a:spLocks noGrp="1"/>
          </p:cNvSpPr>
          <p:nvPr>
            <p:ph type="sldNum" sz="quarter" idx="4"/>
          </p:nvPr>
        </p:nvSpPr>
        <p:spPr/>
        <p:txBody>
          <a:bodyPr/>
          <a:lstStyle/>
          <a:p>
            <a:fld id="{500C047D-5122-AB4C-B39F-FBDAD98F9BE8}"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a:ea typeface="宋体" charset="-122"/>
              </a:rPr>
              <a:t>Insightful Question</a:t>
            </a:r>
            <a:endParaRPr lang="zh-CN" altLang="en-US">
              <a:ea typeface="宋体" charset="-122"/>
            </a:endParaRPr>
          </a:p>
        </p:txBody>
      </p:sp>
      <p:sp>
        <p:nvSpPr>
          <p:cNvPr id="19459" name="内容占位符 2"/>
          <p:cNvSpPr>
            <a:spLocks noGrp="1"/>
          </p:cNvSpPr>
          <p:nvPr>
            <p:ph idx="1"/>
          </p:nvPr>
        </p:nvSpPr>
        <p:spPr/>
        <p:txBody>
          <a:bodyPr/>
          <a:lstStyle/>
          <a:p>
            <a:r>
              <a:rPr lang="en-US" altLang="zh-CN" sz="2400">
                <a:ea typeface="宋体" charset="-122"/>
              </a:rPr>
              <a:t>What are </a:t>
            </a:r>
            <a:r>
              <a:rPr lang="en-US" altLang="zh-CN" sz="2400" b="1" i="1">
                <a:ea typeface="宋体" charset="-122"/>
              </a:rPr>
              <a:t>disjoint partitions </a:t>
            </a:r>
            <a:r>
              <a:rPr lang="en-US" altLang="zh-CN" sz="2400">
                <a:ea typeface="宋体" charset="-122"/>
              </a:rPr>
              <a:t>of a system?</a:t>
            </a:r>
          </a:p>
          <a:p>
            <a:r>
              <a:rPr lang="en-US" altLang="zh-CN" sz="2400">
                <a:ea typeface="宋体" charset="-122"/>
              </a:rPr>
              <a:t>Answer: </a:t>
            </a:r>
          </a:p>
          <a:p>
            <a:pPr lvl="1"/>
            <a:r>
              <a:rPr lang="en-US" altLang="zh-CN" sz="2000">
                <a:ea typeface="宋体" charset="-122"/>
              </a:rPr>
              <a:t>Disjoint partitions refers to the groups of analytical functions and system variables such that: the functions are only dependent on the variables in the same set.</a:t>
            </a:r>
          </a:p>
          <a:p>
            <a:pPr lvl="1"/>
            <a:r>
              <a:rPr lang="en-US" altLang="zh-CN" sz="2000">
                <a:ea typeface="宋体" charset="-122"/>
              </a:rPr>
              <a:t>Examples: Identifying disjoint partitions in FDT</a:t>
            </a:r>
            <a:endParaRPr lang="zh-CN" altLang="en-US" sz="2000">
              <a:ea typeface="宋体" charset="-122"/>
            </a:endParaRPr>
          </a:p>
        </p:txBody>
      </p:sp>
      <p:graphicFrame>
        <p:nvGraphicFramePr>
          <p:cNvPr id="6" name="表格 5"/>
          <p:cNvGraphicFramePr>
            <a:graphicFrameLocks noGrp="1"/>
          </p:cNvGraphicFramePr>
          <p:nvPr/>
        </p:nvGraphicFramePr>
        <p:xfrm>
          <a:off x="1371600" y="3851275"/>
          <a:ext cx="1771650" cy="1857375"/>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9055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x1</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x2</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f1</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f2</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f3</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f4</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4"/>
                  </a:ext>
                </a:extLst>
              </a:tr>
            </a:tbl>
          </a:graphicData>
        </a:graphic>
      </p:graphicFrame>
      <p:graphicFrame>
        <p:nvGraphicFramePr>
          <p:cNvPr id="7" name="表格 6"/>
          <p:cNvGraphicFramePr>
            <a:graphicFrameLocks noGrp="1"/>
          </p:cNvGraphicFramePr>
          <p:nvPr/>
        </p:nvGraphicFramePr>
        <p:xfrm>
          <a:off x="5181600" y="3860800"/>
          <a:ext cx="2152650" cy="1857375"/>
        </p:xfrm>
        <a:graphic>
          <a:graphicData uri="http://schemas.openxmlformats.org/drawingml/2006/table">
            <a:tbl>
              <a:tblPr/>
              <a:tblGrid>
                <a:gridCol w="538163">
                  <a:extLst>
                    <a:ext uri="{9D8B030D-6E8A-4147-A177-3AD203B41FA5}">
                      <a16:colId xmlns:a16="http://schemas.microsoft.com/office/drawing/2014/main" val="20000"/>
                    </a:ext>
                  </a:extLst>
                </a:gridCol>
                <a:gridCol w="538162">
                  <a:extLst>
                    <a:ext uri="{9D8B030D-6E8A-4147-A177-3AD203B41FA5}">
                      <a16:colId xmlns:a16="http://schemas.microsoft.com/office/drawing/2014/main" val="20001"/>
                    </a:ext>
                  </a:extLst>
                </a:gridCol>
                <a:gridCol w="538163">
                  <a:extLst>
                    <a:ext uri="{9D8B030D-6E8A-4147-A177-3AD203B41FA5}">
                      <a16:colId xmlns:a16="http://schemas.microsoft.com/office/drawing/2014/main" val="20002"/>
                    </a:ext>
                  </a:extLst>
                </a:gridCol>
                <a:gridCol w="538162">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x1</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x2</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x3</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f1</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f2</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f3</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charset="-122"/>
                        </a:rPr>
                        <a:t>f4</a:t>
                      </a: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4"/>
                  </a:ext>
                </a:extLst>
              </a:tr>
            </a:tbl>
          </a:graphicData>
        </a:graphic>
      </p:graphicFrame>
      <p:sp>
        <p:nvSpPr>
          <p:cNvPr id="19520" name="TextBox 7"/>
          <p:cNvSpPr txBox="1">
            <a:spLocks noChangeArrowheads="1"/>
          </p:cNvSpPr>
          <p:nvPr/>
        </p:nvSpPr>
        <p:spPr bwMode="auto">
          <a:xfrm>
            <a:off x="3276600" y="3962400"/>
            <a:ext cx="1524000" cy="1323975"/>
          </a:xfrm>
          <a:prstGeom prst="rect">
            <a:avLst/>
          </a:prstGeom>
          <a:noFill/>
          <a:ln w="9525">
            <a:noFill/>
            <a:miter lim="800000"/>
            <a:headEnd/>
            <a:tailEnd/>
          </a:ln>
        </p:spPr>
        <p:txBody>
          <a:bodyPr>
            <a:spAutoFit/>
          </a:bodyPr>
          <a:lstStyle/>
          <a:p>
            <a:r>
              <a:rPr lang="en-US" altLang="zh-CN" sz="2000">
                <a:ea typeface="宋体" charset="-122"/>
              </a:rPr>
              <a:t>Disjoint partition:</a:t>
            </a:r>
          </a:p>
          <a:p>
            <a:r>
              <a:rPr lang="en-US" altLang="zh-CN" sz="2000">
                <a:ea typeface="宋体" charset="-122"/>
              </a:rPr>
              <a:t>(f1,f3,x1);</a:t>
            </a:r>
          </a:p>
          <a:p>
            <a:r>
              <a:rPr lang="en-US" altLang="zh-CN" sz="2000">
                <a:ea typeface="宋体" charset="-122"/>
              </a:rPr>
              <a:t>(f2,f4,x2).</a:t>
            </a:r>
            <a:endParaRPr lang="zh-CN" altLang="en-US" sz="2000">
              <a:ea typeface="宋体" charset="-122"/>
            </a:endParaRPr>
          </a:p>
        </p:txBody>
      </p:sp>
      <p:sp>
        <p:nvSpPr>
          <p:cNvPr id="19521" name="TextBox 8"/>
          <p:cNvSpPr txBox="1">
            <a:spLocks noChangeArrowheads="1"/>
          </p:cNvSpPr>
          <p:nvPr/>
        </p:nvSpPr>
        <p:spPr bwMode="auto">
          <a:xfrm>
            <a:off x="7410450" y="4038600"/>
            <a:ext cx="1524000" cy="1631950"/>
          </a:xfrm>
          <a:prstGeom prst="rect">
            <a:avLst/>
          </a:prstGeom>
          <a:noFill/>
          <a:ln w="9525">
            <a:noFill/>
            <a:miter lim="800000"/>
            <a:headEnd/>
            <a:tailEnd/>
          </a:ln>
        </p:spPr>
        <p:txBody>
          <a:bodyPr>
            <a:spAutoFit/>
          </a:bodyPr>
          <a:lstStyle/>
          <a:p>
            <a:r>
              <a:rPr lang="en-US" altLang="zh-CN" sz="2000">
                <a:ea typeface="宋体" charset="-122"/>
              </a:rPr>
              <a:t>Disjoint partition does not exist, unless x3 is ignored.</a:t>
            </a:r>
            <a:endParaRPr lang="zh-CN" altLang="en-US" sz="2000">
              <a:ea typeface="宋体" charset="-122"/>
            </a:endParaRPr>
          </a:p>
        </p:txBody>
      </p:sp>
      <p:sp>
        <p:nvSpPr>
          <p:cNvPr id="2" name="Slide Number Placeholder 1">
            <a:extLst>
              <a:ext uri="{FF2B5EF4-FFF2-40B4-BE49-F238E27FC236}">
                <a16:creationId xmlns:a16="http://schemas.microsoft.com/office/drawing/2014/main" id="{68DB30DB-3A00-03C1-7B99-0F08F04BD8F3}"/>
              </a:ext>
            </a:extLst>
          </p:cNvPr>
          <p:cNvSpPr>
            <a:spLocks noGrp="1"/>
          </p:cNvSpPr>
          <p:nvPr>
            <p:ph type="sldNum" sz="quarter" idx="4"/>
          </p:nvPr>
        </p:nvSpPr>
        <p:spPr/>
        <p:txBody>
          <a:bodyPr/>
          <a:lstStyle/>
          <a:p>
            <a:fld id="{500C047D-5122-AB4C-B39F-FBDAD98F9BE8}"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a:ea typeface="宋体" charset="-122"/>
              </a:rPr>
              <a:t>References</a:t>
            </a:r>
          </a:p>
        </p:txBody>
      </p:sp>
      <p:sp>
        <p:nvSpPr>
          <p:cNvPr id="20485" name="Rectangle 3"/>
          <p:cNvSpPr>
            <a:spLocks noGrp="1" noChangeArrowheads="1"/>
          </p:cNvSpPr>
          <p:nvPr>
            <p:ph type="body" idx="1"/>
          </p:nvPr>
        </p:nvSpPr>
        <p:spPr/>
        <p:txBody>
          <a:bodyPr/>
          <a:lstStyle/>
          <a:p>
            <a:pPr eaLnBrk="1" hangingPunct="1">
              <a:lnSpc>
                <a:spcPct val="80000"/>
              </a:lnSpc>
            </a:pPr>
            <a:r>
              <a:rPr lang="en-US" altLang="zh-CN" sz="1400" i="1">
                <a:ea typeface="宋体" charset="-122"/>
              </a:rPr>
              <a:t>[1] James T. Allison. 'Optimal Partitioning and Coordination Decisions in Decomposition-based Design Optimization.' Ph.D. Dissertation, University of Michigan, 2008.</a:t>
            </a:r>
          </a:p>
          <a:p>
            <a:pPr eaLnBrk="1" hangingPunct="1">
              <a:lnSpc>
                <a:spcPct val="80000"/>
              </a:lnSpc>
            </a:pPr>
            <a:r>
              <a:rPr lang="en-US" altLang="zh-CN" sz="1400" i="1">
                <a:ea typeface="宋体" charset="-122"/>
              </a:rPr>
              <a:t>[2] James T. Allison, Panos Y. Papalambros. 'Practical Advances in Optimal System Design.' Graduate Student Symposium, University of Michigan, October 29th 2005, Ann Arbor, MI, USA.</a:t>
            </a:r>
          </a:p>
          <a:p>
            <a:pPr eaLnBrk="1" hangingPunct="1">
              <a:lnSpc>
                <a:spcPct val="80000"/>
              </a:lnSpc>
            </a:pPr>
            <a:r>
              <a:rPr lang="en-US" altLang="zh-CN" sz="1400" i="1">
                <a:ea typeface="宋体" charset="-122"/>
              </a:rPr>
              <a:t>[3] James T. Allison. 'Complex System Optimization: A Review of Analytical Target Cascading, Collaborative Optimization, and Other Formulations.' Master’s thesis, Department of Mechanical Engineering, University of Michigan, 2004. </a:t>
            </a:r>
          </a:p>
          <a:p>
            <a:pPr eaLnBrk="1" hangingPunct="1">
              <a:lnSpc>
                <a:spcPct val="80000"/>
              </a:lnSpc>
            </a:pPr>
            <a:r>
              <a:rPr lang="en-US" altLang="zh-CN" sz="1400" i="1">
                <a:ea typeface="宋体" charset="-122"/>
              </a:rPr>
              <a:t>[4] James T. Allison, Michael Kokkolaras, and Panos Y. Papalambros. 'Optimal Partitioning and Coordination Decisions in Decomposition-based Design Optimization.' In the Proceedings of the 2007 ASME Design Engineering Technical Conference DETC2007-34698. ASME, Sept. 4–Sept. 7 2007. </a:t>
            </a:r>
          </a:p>
          <a:p>
            <a:pPr eaLnBrk="1" hangingPunct="1">
              <a:lnSpc>
                <a:spcPct val="80000"/>
              </a:lnSpc>
            </a:pPr>
            <a:r>
              <a:rPr lang="en-US" altLang="zh-CN" sz="1400" i="1">
                <a:ea typeface="宋体" charset="-122"/>
              </a:rPr>
              <a:t>[5] Bryon Sohns, James T. Allison, Hosam Fathy, and Jeffrey L. Stein. 'Efficient Parameterization of Large-Scale Dynamic Models Through the Use of Activity Analysis.' In the Proceedings of the 2006 ASME International Mechanical Engineering Congress and Exposition, Chicago, Il, Nov 5-10 2006</a:t>
            </a:r>
            <a:r>
              <a:rPr lang="en-US" altLang="zh-CN" sz="1000" i="1">
                <a:ea typeface="宋体" charset="-122"/>
              </a:rPr>
              <a:t>.</a:t>
            </a:r>
            <a:r>
              <a:rPr lang="en-US" altLang="zh-CN" sz="1000">
                <a:ea typeface="宋体" charset="-122"/>
              </a:rPr>
              <a:t> </a:t>
            </a:r>
          </a:p>
          <a:p>
            <a:pPr eaLnBrk="1" hangingPunct="1">
              <a:lnSpc>
                <a:spcPct val="80000"/>
              </a:lnSpc>
            </a:pPr>
            <a:r>
              <a:rPr lang="en-US" altLang="zh-CN" sz="1400" i="1">
                <a:ea typeface="宋体" charset="-122"/>
              </a:rPr>
              <a:t>[6] James T. Allison. 'Design Optimization Model for an Automotive Electric Water Pump.' Technical Report, University of Michigan, Optimal Design Laboratory, 2007. </a:t>
            </a:r>
          </a:p>
          <a:p>
            <a:pPr>
              <a:lnSpc>
                <a:spcPct val="80000"/>
              </a:lnSpc>
            </a:pPr>
            <a:r>
              <a:rPr lang="en-US" altLang="zh-CN" sz="1400" i="1">
                <a:ea typeface="宋体" charset="-122"/>
              </a:rPr>
              <a:t>[7] James T. Allison. ‘Optimal Partitioning and Coordination Decisions in Decomposition-based Design Optimization.’ PhD Thesis, University of Michigan, Optimal Design Laboratory, 2008</a:t>
            </a:r>
          </a:p>
          <a:p>
            <a:pPr>
              <a:lnSpc>
                <a:spcPct val="80000"/>
              </a:lnSpc>
            </a:pPr>
            <a:r>
              <a:rPr lang="en-US" altLang="zh-CN" sz="1400" i="1">
                <a:ea typeface="宋体" charset="-122"/>
              </a:rPr>
              <a:t>[8]  TC. Wagner, Panos Y. Papalambros, ‘A General Framework for Decomposition Analysis in Optimum Design’, Advances in Design Automation, vol.2, pp.315-325, 1993</a:t>
            </a:r>
          </a:p>
          <a:p>
            <a:pPr eaLnBrk="1" hangingPunct="1">
              <a:lnSpc>
                <a:spcPct val="80000"/>
              </a:lnSpc>
            </a:pPr>
            <a:r>
              <a:rPr lang="en-US" altLang="zh-CN" sz="1000" i="1">
                <a:ea typeface="宋体" charset="-122"/>
                <a:hlinkClick r:id="rId3"/>
              </a:rPr>
              <a:t>http://www-personal.umich.edu/~jtalliso/publications.html</a:t>
            </a:r>
            <a:endParaRPr lang="en-US" altLang="zh-CN" sz="1000" i="1">
              <a:ea typeface="宋体" charset="-122"/>
            </a:endParaRPr>
          </a:p>
          <a:p>
            <a:pPr eaLnBrk="1" hangingPunct="1">
              <a:lnSpc>
                <a:spcPct val="80000"/>
              </a:lnSpc>
            </a:pPr>
            <a:endParaRPr lang="en-US" altLang="zh-CN" sz="1000" i="1">
              <a:ea typeface="宋体" charset="-122"/>
            </a:endParaRPr>
          </a:p>
        </p:txBody>
      </p:sp>
      <p:sp>
        <p:nvSpPr>
          <p:cNvPr id="2" name="Slide Number Placeholder 1">
            <a:extLst>
              <a:ext uri="{FF2B5EF4-FFF2-40B4-BE49-F238E27FC236}">
                <a16:creationId xmlns:a16="http://schemas.microsoft.com/office/drawing/2014/main" id="{29F706DF-F1F6-C8A3-BC51-A7FD2BEE89B0}"/>
              </a:ext>
            </a:extLst>
          </p:cNvPr>
          <p:cNvSpPr>
            <a:spLocks noGrp="1"/>
          </p:cNvSpPr>
          <p:nvPr>
            <p:ph type="sldNum" sz="quarter" idx="4"/>
          </p:nvPr>
        </p:nvSpPr>
        <p:spPr/>
        <p:txBody>
          <a:bodyPr/>
          <a:lstStyle/>
          <a:p>
            <a:fld id="{500C047D-5122-AB4C-B39F-FBDAD98F9BE8}" type="slidenum">
              <a:rPr lang="en-US" smtClean="0"/>
              <a:pPr/>
              <a:t>44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Problem Statement</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Introduce example here?</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5</a:t>
            </a:fld>
            <a:endParaRPr lang="en-US" dirty="0"/>
          </a:p>
        </p:txBody>
      </p:sp>
    </p:spTree>
    <p:extLst>
      <p:ext uri="{BB962C8B-B14F-4D97-AF65-F5344CB8AC3E}">
        <p14:creationId xmlns:p14="http://schemas.microsoft.com/office/powerpoint/2010/main" val="143574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Setup</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Before setting up an optimizer we need to decide on an approach:</a:t>
            </a:r>
          </a:p>
          <a:p>
            <a:pPr lvl="1" eaLnBrk="1" hangingPunct="1"/>
            <a:r>
              <a:rPr lang="en-US" dirty="0"/>
              <a:t>Do we solve the problem all at once or break it into smaller problems?</a:t>
            </a:r>
          </a:p>
          <a:p>
            <a:pPr lvl="1" eaLnBrk="1" hangingPunct="1"/>
            <a:r>
              <a:rPr lang="en-US" dirty="0"/>
              <a:t>How do we optimize system level variables?</a:t>
            </a:r>
          </a:p>
          <a:p>
            <a:pPr lvl="1" eaLnBrk="1" hangingPunct="1"/>
            <a:r>
              <a:rPr lang="en-US" dirty="0"/>
              <a:t>How do we optimize discipline specific variables?</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6</a:t>
            </a:fld>
            <a:endParaRPr lang="en-US" dirty="0"/>
          </a:p>
        </p:txBody>
      </p:sp>
    </p:spTree>
    <p:extLst>
      <p:ext uri="{BB962C8B-B14F-4D97-AF65-F5344CB8AC3E}">
        <p14:creationId xmlns:p14="http://schemas.microsoft.com/office/powerpoint/2010/main" val="276842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Terminology</a:t>
            </a:r>
          </a:p>
        </p:txBody>
      </p:sp>
      <p:sp>
        <p:nvSpPr>
          <p:cNvPr id="443395" name="Rectangle 3"/>
          <p:cNvSpPr>
            <a:spLocks noGrp="1" noChangeArrowheads="1"/>
          </p:cNvSpPr>
          <p:nvPr>
            <p:ph type="body" idx="1"/>
          </p:nvPr>
        </p:nvSpPr>
        <p:spPr>
          <a:xfrm>
            <a:off x="381000" y="1447800"/>
            <a:ext cx="8763000" cy="4114800"/>
          </a:xfrm>
        </p:spPr>
        <p:txBody>
          <a:bodyPr/>
          <a:lstStyle/>
          <a:p>
            <a:pPr eaLnBrk="1" hangingPunct="1"/>
            <a:r>
              <a:rPr lang="en-US" i="1" dirty="0"/>
              <a:t>Disciplinary Analyzers</a:t>
            </a:r>
          </a:p>
          <a:p>
            <a:pPr lvl="1" eaLnBrk="1" hangingPunct="1"/>
            <a:r>
              <a:rPr lang="en-US" dirty="0"/>
              <a:t>Determine residuals in equations of state</a:t>
            </a:r>
          </a:p>
          <a:p>
            <a:pPr eaLnBrk="1" hangingPunct="1"/>
            <a:r>
              <a:rPr lang="en-US" i="1" dirty="0"/>
              <a:t>Disciplinary Evaluators</a:t>
            </a:r>
          </a:p>
          <a:p>
            <a:pPr lvl="1" eaLnBrk="1" hangingPunct="1"/>
            <a:r>
              <a:rPr lang="en-US" dirty="0"/>
              <a:t>Zero residuals of equations of state </a:t>
            </a:r>
          </a:p>
          <a:p>
            <a:pPr eaLnBrk="1" hangingPunct="1"/>
            <a:r>
              <a:rPr lang="en-US" i="1" dirty="0"/>
              <a:t>Disciplinary Optimizers</a:t>
            </a:r>
          </a:p>
          <a:p>
            <a:pPr lvl="1" eaLnBrk="1" hangingPunct="1"/>
            <a:r>
              <a:rPr lang="en-US" dirty="0"/>
              <a:t>Use Analyzers and Evaluators to optimize a set of equations subject to constraints</a:t>
            </a:r>
          </a:p>
          <a:p>
            <a:pPr eaLnBrk="1" hangingPunct="1"/>
            <a:r>
              <a:rPr lang="en-US" i="1" dirty="0"/>
              <a:t>System Analyzers</a:t>
            </a:r>
          </a:p>
          <a:p>
            <a:pPr lvl="1" eaLnBrk="1" hangingPunct="1"/>
            <a:r>
              <a:rPr lang="en-US" dirty="0"/>
              <a:t>Solve coupling variables using Disciplinary Analyzers</a:t>
            </a:r>
          </a:p>
          <a:p>
            <a:pPr eaLnBrk="1" hangingPunct="1"/>
            <a:r>
              <a:rPr lang="en-US" i="1" dirty="0"/>
              <a:t>System Optimizers</a:t>
            </a:r>
          </a:p>
          <a:p>
            <a:pPr lvl="1" eaLnBrk="1" hangingPunct="1"/>
            <a:r>
              <a:rPr lang="en-US" dirty="0"/>
              <a:t>Call the other tools to solve the MDO problem</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7</a:t>
            </a:fld>
            <a:endParaRPr lang="en-US" dirty="0"/>
          </a:p>
        </p:txBody>
      </p:sp>
      <p:sp>
        <p:nvSpPr>
          <p:cNvPr id="3" name="TextBox 2">
            <a:extLst>
              <a:ext uri="{FF2B5EF4-FFF2-40B4-BE49-F238E27FC236}">
                <a16:creationId xmlns:a16="http://schemas.microsoft.com/office/drawing/2014/main" id="{036A4263-7781-6F96-8724-1D8A084C2F4A}"/>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p:spTree>
    <p:extLst>
      <p:ext uri="{BB962C8B-B14F-4D97-AF65-F5344CB8AC3E}">
        <p14:creationId xmlns:p14="http://schemas.microsoft.com/office/powerpoint/2010/main" val="400146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Setup</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i="1" dirty="0"/>
              <a:t>Single Level Optimizers</a:t>
            </a:r>
            <a:r>
              <a:rPr lang="en-US" dirty="0"/>
              <a:t> </a:t>
            </a:r>
          </a:p>
          <a:p>
            <a:pPr lvl="1" eaLnBrk="1" hangingPunct="1"/>
            <a:r>
              <a:rPr lang="en-US" dirty="0"/>
              <a:t>Use a single system level optimizer to cover every discipline</a:t>
            </a:r>
          </a:p>
          <a:p>
            <a:pPr eaLnBrk="1" hangingPunct="1"/>
            <a:r>
              <a:rPr lang="en-US" i="1" dirty="0"/>
              <a:t>Multilevel Optimizers </a:t>
            </a:r>
          </a:p>
          <a:p>
            <a:pPr lvl="1" eaLnBrk="1" hangingPunct="1"/>
            <a:r>
              <a:rPr lang="en-US" dirty="0"/>
              <a:t>Involve multiple discipline level optimizers coordinated by a system level optimizer</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8</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p:spTree>
    <p:extLst>
      <p:ext uri="{BB962C8B-B14F-4D97-AF65-F5344CB8AC3E}">
        <p14:creationId xmlns:p14="http://schemas.microsoft.com/office/powerpoint/2010/main" val="1693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Setup</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9</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7C22ED9-8DF9-9A4F-525D-CE84308D718E}"/>
                  </a:ext>
                </a:extLst>
              </p:cNvPr>
              <p:cNvSpPr txBox="1"/>
              <p:nvPr/>
            </p:nvSpPr>
            <p:spPr>
              <a:xfrm>
                <a:off x="1828800" y="1668288"/>
                <a:ext cx="2130136" cy="1938992"/>
              </a:xfrm>
              <a:prstGeom prst="rect">
                <a:avLst/>
              </a:prstGeom>
              <a:noFill/>
              <a:ln w="381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𝑓</m:t>
                      </m:r>
                      <m:r>
                        <a:rPr lang="en-US" b="0" i="1" u="none" smtClean="0">
                          <a:latin typeface="Cambria Math" panose="02040503050406030204" pitchFamily="18" charset="0"/>
                        </a:rPr>
                        <m:t>,</m:t>
                      </m:r>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endParaRPr lang="en-US" u="none" dirty="0"/>
              </a:p>
              <a:p>
                <a:endParaRPr lang="en-US" u="none" dirty="0"/>
              </a:p>
              <a:p>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𝑓</m:t>
                      </m:r>
                      <m:r>
                        <a:rPr lang="en-US" b="0" i="1" u="none" smtClean="0">
                          <a:latin typeface="Cambria Math" panose="02040503050406030204" pitchFamily="18" charset="0"/>
                        </a:rPr>
                        <m:t>,</m:t>
                      </m:r>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endParaRPr lang="en-US" u="none" dirty="0"/>
              </a:p>
            </p:txBody>
          </p:sp>
        </mc:Choice>
        <mc:Fallback>
          <p:sp>
            <p:nvSpPr>
              <p:cNvPr id="5" name="TextBox 4">
                <a:extLst>
                  <a:ext uri="{FF2B5EF4-FFF2-40B4-BE49-F238E27FC236}">
                    <a16:creationId xmlns:a16="http://schemas.microsoft.com/office/drawing/2014/main" id="{07C22ED9-8DF9-9A4F-525D-CE84308D718E}"/>
                  </a:ext>
                </a:extLst>
              </p:cNvPr>
              <p:cNvSpPr txBox="1">
                <a:spLocks noRot="1" noChangeAspect="1" noMove="1" noResize="1" noEditPoints="1" noAdjustHandles="1" noChangeArrowheads="1" noChangeShapeType="1" noTextEdit="1"/>
              </p:cNvSpPr>
              <p:nvPr/>
            </p:nvSpPr>
            <p:spPr>
              <a:xfrm>
                <a:off x="1828800" y="1668288"/>
                <a:ext cx="2130136" cy="1938992"/>
              </a:xfrm>
              <a:prstGeom prst="rect">
                <a:avLst/>
              </a:prstGeom>
              <a:blipFill>
                <a:blip r:embed="rId3"/>
                <a:stretch>
                  <a:fillRect l="-1408"/>
                </a:stretch>
              </a:blipFill>
              <a:ln w="381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65AE374-5018-AB4D-FEDE-0702FE32949D}"/>
                  </a:ext>
                </a:extLst>
              </p:cNvPr>
              <p:cNvSpPr txBox="1"/>
              <p:nvPr/>
            </p:nvSpPr>
            <p:spPr>
              <a:xfrm>
                <a:off x="5392882" y="1654456"/>
                <a:ext cx="1828800" cy="830997"/>
              </a:xfrm>
              <a:prstGeom prst="rect">
                <a:avLst/>
              </a:prstGeom>
              <a:noFill/>
              <a:ln w="381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13</m:t>
                          </m:r>
                        </m:sub>
                      </m:sSub>
                    </m:oMath>
                  </m:oMathPara>
                </a14:m>
                <a:endParaRPr lang="en-US" u="none" dirty="0"/>
              </a:p>
            </p:txBody>
          </p:sp>
        </mc:Choice>
        <mc:Fallback>
          <p:sp>
            <p:nvSpPr>
              <p:cNvPr id="6" name="TextBox 5">
                <a:extLst>
                  <a:ext uri="{FF2B5EF4-FFF2-40B4-BE49-F238E27FC236}">
                    <a16:creationId xmlns:a16="http://schemas.microsoft.com/office/drawing/2014/main" id="{A65AE374-5018-AB4D-FEDE-0702FE32949D}"/>
                  </a:ext>
                </a:extLst>
              </p:cNvPr>
              <p:cNvSpPr txBox="1">
                <a:spLocks noRot="1" noChangeAspect="1" noMove="1" noResize="1" noEditPoints="1" noAdjustHandles="1" noChangeArrowheads="1" noChangeShapeType="1" noTextEdit="1"/>
              </p:cNvSpPr>
              <p:nvPr/>
            </p:nvSpPr>
            <p:spPr>
              <a:xfrm>
                <a:off x="5392882" y="1654456"/>
                <a:ext cx="1828800" cy="830997"/>
              </a:xfrm>
              <a:prstGeom prst="rect">
                <a:avLst/>
              </a:prstGeom>
              <a:blipFill>
                <a:blip r:embed="rId4"/>
                <a:stretch>
                  <a:fillRect l="-1961" r="-2941" b="-6993"/>
                </a:stretch>
              </a:blipFill>
              <a:ln w="381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485EF08-B56E-81F3-1CC3-34D92A47E2B2}"/>
                  </a:ext>
                </a:extLst>
              </p:cNvPr>
              <p:cNvSpPr txBox="1"/>
              <p:nvPr/>
            </p:nvSpPr>
            <p:spPr>
              <a:xfrm>
                <a:off x="5399809" y="2740058"/>
                <a:ext cx="1828800" cy="830997"/>
              </a:xfrm>
              <a:prstGeom prst="rect">
                <a:avLst/>
              </a:prstGeom>
              <a:noFill/>
              <a:ln w="381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23</m:t>
                          </m:r>
                        </m:sub>
                      </m:sSub>
                    </m:oMath>
                  </m:oMathPara>
                </a14:m>
                <a:endParaRPr lang="en-US" u="none" dirty="0"/>
              </a:p>
            </p:txBody>
          </p:sp>
        </mc:Choice>
        <mc:Fallback>
          <p:sp>
            <p:nvSpPr>
              <p:cNvPr id="7" name="TextBox 6">
                <a:extLst>
                  <a:ext uri="{FF2B5EF4-FFF2-40B4-BE49-F238E27FC236}">
                    <a16:creationId xmlns:a16="http://schemas.microsoft.com/office/drawing/2014/main" id="{4485EF08-B56E-81F3-1CC3-34D92A47E2B2}"/>
                  </a:ext>
                </a:extLst>
              </p:cNvPr>
              <p:cNvSpPr txBox="1">
                <a:spLocks noRot="1" noChangeAspect="1" noMove="1" noResize="1" noEditPoints="1" noAdjustHandles="1" noChangeArrowheads="1" noChangeShapeType="1" noTextEdit="1"/>
              </p:cNvSpPr>
              <p:nvPr/>
            </p:nvSpPr>
            <p:spPr>
              <a:xfrm>
                <a:off x="5399809" y="2740058"/>
                <a:ext cx="1828800" cy="830997"/>
              </a:xfrm>
              <a:prstGeom prst="rect">
                <a:avLst/>
              </a:prstGeom>
              <a:blipFill>
                <a:blip r:embed="rId5"/>
                <a:stretch>
                  <a:fillRect l="-1961" r="-4248" b="-6993"/>
                </a:stretch>
              </a:blipFill>
              <a:ln w="38100">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77DD8F5C-2C6F-C507-88E7-5B7F213FA067}"/>
              </a:ext>
            </a:extLst>
          </p:cNvPr>
          <p:cNvSpPr txBox="1"/>
          <p:nvPr/>
        </p:nvSpPr>
        <p:spPr>
          <a:xfrm>
            <a:off x="685800" y="762000"/>
            <a:ext cx="4482317" cy="461665"/>
          </a:xfrm>
          <a:prstGeom prst="rect">
            <a:avLst/>
          </a:prstGeom>
          <a:noFill/>
        </p:spPr>
        <p:txBody>
          <a:bodyPr wrap="none" rtlCol="0">
            <a:spAutoFit/>
          </a:bodyPr>
          <a:lstStyle/>
          <a:p>
            <a:r>
              <a:rPr lang="en-US" dirty="0">
                <a:latin typeface="+mn-lt"/>
              </a:rPr>
              <a:t>Simplified Single Level System:</a:t>
            </a:r>
          </a:p>
        </p:txBody>
      </p:sp>
      <p:sp>
        <p:nvSpPr>
          <p:cNvPr id="9" name="TextBox 8">
            <a:extLst>
              <a:ext uri="{FF2B5EF4-FFF2-40B4-BE49-F238E27FC236}">
                <a16:creationId xmlns:a16="http://schemas.microsoft.com/office/drawing/2014/main" id="{61FE6666-60B6-1A92-7A73-C8CF840E4611}"/>
              </a:ext>
            </a:extLst>
          </p:cNvPr>
          <p:cNvSpPr txBox="1"/>
          <p:nvPr/>
        </p:nvSpPr>
        <p:spPr>
          <a:xfrm>
            <a:off x="685800" y="3622008"/>
            <a:ext cx="4087979" cy="461665"/>
          </a:xfrm>
          <a:prstGeom prst="rect">
            <a:avLst/>
          </a:prstGeom>
          <a:noFill/>
        </p:spPr>
        <p:txBody>
          <a:bodyPr wrap="none" rtlCol="0">
            <a:spAutoFit/>
          </a:bodyPr>
          <a:lstStyle/>
          <a:p>
            <a:r>
              <a:rPr lang="en-US" dirty="0">
                <a:latin typeface="+mn-lt"/>
              </a:rPr>
              <a:t>Simplified Multilevel System:</a:t>
            </a:r>
          </a:p>
        </p:txBody>
      </p:sp>
      <p:sp>
        <p:nvSpPr>
          <p:cNvPr id="10" name="TextBox 9">
            <a:extLst>
              <a:ext uri="{FF2B5EF4-FFF2-40B4-BE49-F238E27FC236}">
                <a16:creationId xmlns:a16="http://schemas.microsoft.com/office/drawing/2014/main" id="{27E53FB5-723D-C9BC-1D58-0ECA4E2107E1}"/>
              </a:ext>
            </a:extLst>
          </p:cNvPr>
          <p:cNvSpPr txBox="1"/>
          <p:nvPr/>
        </p:nvSpPr>
        <p:spPr>
          <a:xfrm>
            <a:off x="1922318" y="1132655"/>
            <a:ext cx="2613216" cy="461665"/>
          </a:xfrm>
          <a:prstGeom prst="rect">
            <a:avLst/>
          </a:prstGeom>
          <a:noFill/>
        </p:spPr>
        <p:txBody>
          <a:bodyPr wrap="none" rtlCol="0">
            <a:spAutoFit/>
          </a:bodyPr>
          <a:lstStyle/>
          <a:p>
            <a:r>
              <a:rPr lang="en-US" u="none" dirty="0">
                <a:latin typeface="+mn-lt"/>
              </a:rPr>
              <a:t>System Optimizer</a:t>
            </a:r>
          </a:p>
        </p:txBody>
      </p:sp>
      <p:sp>
        <p:nvSpPr>
          <p:cNvPr id="11" name="TextBox 10">
            <a:extLst>
              <a:ext uri="{FF2B5EF4-FFF2-40B4-BE49-F238E27FC236}">
                <a16:creationId xmlns:a16="http://schemas.microsoft.com/office/drawing/2014/main" id="{FC1874EF-6C77-E813-C8AA-4FC726673C81}"/>
              </a:ext>
            </a:extLst>
          </p:cNvPr>
          <p:cNvSpPr txBox="1"/>
          <p:nvPr/>
        </p:nvSpPr>
        <p:spPr>
          <a:xfrm>
            <a:off x="4673346" y="1162942"/>
            <a:ext cx="3302507" cy="461665"/>
          </a:xfrm>
          <a:prstGeom prst="rect">
            <a:avLst/>
          </a:prstGeom>
          <a:noFill/>
        </p:spPr>
        <p:txBody>
          <a:bodyPr wrap="none" rtlCol="0">
            <a:spAutoFit/>
          </a:bodyPr>
          <a:lstStyle/>
          <a:p>
            <a:r>
              <a:rPr lang="en-US" u="none" dirty="0">
                <a:latin typeface="+mn-lt"/>
              </a:rPr>
              <a:t>Disciplinary Evaluators</a:t>
            </a:r>
          </a:p>
        </p:txBody>
      </p:sp>
      <p:cxnSp>
        <p:nvCxnSpPr>
          <p:cNvPr id="13" name="Straight Arrow Connector 12">
            <a:extLst>
              <a:ext uri="{FF2B5EF4-FFF2-40B4-BE49-F238E27FC236}">
                <a16:creationId xmlns:a16="http://schemas.microsoft.com/office/drawing/2014/main" id="{EC72BDDA-ACF3-5A11-2CEF-6A4832EE2D69}"/>
              </a:ext>
            </a:extLst>
          </p:cNvPr>
          <p:cNvCxnSpPr>
            <a:cxnSpLocks/>
          </p:cNvCxnSpPr>
          <p:nvPr/>
        </p:nvCxnSpPr>
        <p:spPr bwMode="auto">
          <a:xfrm>
            <a:off x="3984815" y="1849628"/>
            <a:ext cx="1397676"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F90BC0DB-C946-ECB0-9430-27F0C3B5FDFE}"/>
              </a:ext>
            </a:extLst>
          </p:cNvPr>
          <p:cNvCxnSpPr>
            <a:cxnSpLocks/>
          </p:cNvCxnSpPr>
          <p:nvPr/>
        </p:nvCxnSpPr>
        <p:spPr bwMode="auto">
          <a:xfrm flipH="1">
            <a:off x="3958936" y="2199455"/>
            <a:ext cx="145126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12E645CF-BCA8-616F-558F-A5C09C912135}"/>
              </a:ext>
            </a:extLst>
          </p:cNvPr>
          <p:cNvCxnSpPr>
            <a:cxnSpLocks/>
          </p:cNvCxnSpPr>
          <p:nvPr/>
        </p:nvCxnSpPr>
        <p:spPr bwMode="auto">
          <a:xfrm flipH="1">
            <a:off x="3984815" y="3352800"/>
            <a:ext cx="140550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A4C331F5-5B10-7FCE-9C6A-4493922EFCF3}"/>
              </a:ext>
            </a:extLst>
          </p:cNvPr>
          <p:cNvCxnSpPr>
            <a:cxnSpLocks/>
          </p:cNvCxnSpPr>
          <p:nvPr/>
        </p:nvCxnSpPr>
        <p:spPr bwMode="auto">
          <a:xfrm>
            <a:off x="3984815" y="3048000"/>
            <a:ext cx="141499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84B6EA11-A47C-4550-C7E9-4E37174A93BE}"/>
                  </a:ext>
                </a:extLst>
              </p:cNvPr>
              <p:cNvSpPr txBox="1"/>
              <p:nvPr/>
            </p:nvSpPr>
            <p:spPr>
              <a:xfrm>
                <a:off x="304800" y="4535759"/>
                <a:ext cx="1828800" cy="1938992"/>
              </a:xfrm>
              <a:prstGeom prst="rect">
                <a:avLst/>
              </a:prstGeom>
              <a:noFill/>
              <a:ln w="381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𝑓</m:t>
                      </m:r>
                      <m:r>
                        <a:rPr lang="en-US" b="0" i="1" u="none" smtClean="0">
                          <a:latin typeface="Cambria Math" panose="02040503050406030204" pitchFamily="18" charset="0"/>
                        </a:rPr>
                        <m:t>,</m:t>
                      </m:r>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endParaRPr lang="en-US" u="none" dirty="0"/>
              </a:p>
              <a:p>
                <a:endParaRPr lang="en-US" u="none" dirty="0"/>
              </a:p>
              <a:p>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𝑓</m:t>
                      </m:r>
                      <m:r>
                        <a:rPr lang="en-US" b="0" i="1" u="none" smtClean="0">
                          <a:latin typeface="Cambria Math" panose="02040503050406030204" pitchFamily="18" charset="0"/>
                        </a:rPr>
                        <m:t>,</m:t>
                      </m:r>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endParaRPr lang="en-US" u="none" dirty="0"/>
              </a:p>
            </p:txBody>
          </p:sp>
        </mc:Choice>
        <mc:Fallback>
          <p:sp>
            <p:nvSpPr>
              <p:cNvPr id="31" name="TextBox 30">
                <a:extLst>
                  <a:ext uri="{FF2B5EF4-FFF2-40B4-BE49-F238E27FC236}">
                    <a16:creationId xmlns:a16="http://schemas.microsoft.com/office/drawing/2014/main" id="{84B6EA11-A47C-4550-C7E9-4E37174A93BE}"/>
                  </a:ext>
                </a:extLst>
              </p:cNvPr>
              <p:cNvSpPr txBox="1">
                <a:spLocks noRot="1" noChangeAspect="1" noMove="1" noResize="1" noEditPoints="1" noAdjustHandles="1" noChangeArrowheads="1" noChangeShapeType="1" noTextEdit="1"/>
              </p:cNvSpPr>
              <p:nvPr/>
            </p:nvSpPr>
            <p:spPr>
              <a:xfrm>
                <a:off x="304800" y="4535759"/>
                <a:ext cx="1828800" cy="1938992"/>
              </a:xfrm>
              <a:prstGeom prst="rect">
                <a:avLst/>
              </a:prstGeom>
              <a:blipFill>
                <a:blip r:embed="rId6"/>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1B1A5971-F864-2B22-E4C8-A12A00D8960A}"/>
                  </a:ext>
                </a:extLst>
              </p:cNvPr>
              <p:cNvSpPr txBox="1"/>
              <p:nvPr/>
            </p:nvSpPr>
            <p:spPr>
              <a:xfrm>
                <a:off x="3326141" y="4521927"/>
                <a:ext cx="2286000" cy="830997"/>
              </a:xfrm>
              <a:prstGeom prst="rect">
                <a:avLst/>
              </a:prstGeom>
              <a:noFill/>
              <a:ln w="381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𝑑</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13</m:t>
                          </m:r>
                        </m:sub>
                      </m:sSub>
                    </m:oMath>
                  </m:oMathPara>
                </a14:m>
                <a:endParaRPr lang="en-US" u="none" dirty="0"/>
              </a:p>
            </p:txBody>
          </p:sp>
        </mc:Choice>
        <mc:Fallback>
          <p:sp>
            <p:nvSpPr>
              <p:cNvPr id="32" name="TextBox 31">
                <a:extLst>
                  <a:ext uri="{FF2B5EF4-FFF2-40B4-BE49-F238E27FC236}">
                    <a16:creationId xmlns:a16="http://schemas.microsoft.com/office/drawing/2014/main" id="{1B1A5971-F864-2B22-E4C8-A12A00D8960A}"/>
                  </a:ext>
                </a:extLst>
              </p:cNvPr>
              <p:cNvSpPr txBox="1">
                <a:spLocks noRot="1" noChangeAspect="1" noMove="1" noResize="1" noEditPoints="1" noAdjustHandles="1" noChangeArrowheads="1" noChangeShapeType="1" noTextEdit="1"/>
              </p:cNvSpPr>
              <p:nvPr/>
            </p:nvSpPr>
            <p:spPr>
              <a:xfrm>
                <a:off x="3326141" y="4521927"/>
                <a:ext cx="2286000" cy="830997"/>
              </a:xfrm>
              <a:prstGeom prst="rect">
                <a:avLst/>
              </a:prstGeom>
              <a:blipFill>
                <a:blip r:embed="rId7"/>
                <a:stretch>
                  <a:fillRect l="-1575" r="-787" b="-7746"/>
                </a:stretch>
              </a:blipFill>
              <a:ln w="381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77BA4EC2-BCB2-A6CF-B867-DAEC73EB49E6}"/>
                  </a:ext>
                </a:extLst>
              </p:cNvPr>
              <p:cNvSpPr txBox="1"/>
              <p:nvPr/>
            </p:nvSpPr>
            <p:spPr>
              <a:xfrm>
                <a:off x="3326141" y="5607529"/>
                <a:ext cx="2263117" cy="830997"/>
              </a:xfrm>
              <a:prstGeom prst="rect">
                <a:avLst/>
              </a:prstGeom>
              <a:noFill/>
              <a:ln w="381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𝑑</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23</m:t>
                          </m:r>
                        </m:sub>
                      </m:sSub>
                    </m:oMath>
                  </m:oMathPara>
                </a14:m>
                <a:endParaRPr lang="en-US" u="none" dirty="0"/>
              </a:p>
            </p:txBody>
          </p:sp>
        </mc:Choice>
        <mc:Fallback>
          <p:sp>
            <p:nvSpPr>
              <p:cNvPr id="33" name="TextBox 32">
                <a:extLst>
                  <a:ext uri="{FF2B5EF4-FFF2-40B4-BE49-F238E27FC236}">
                    <a16:creationId xmlns:a16="http://schemas.microsoft.com/office/drawing/2014/main" id="{77BA4EC2-BCB2-A6CF-B867-DAEC73EB49E6}"/>
                  </a:ext>
                </a:extLst>
              </p:cNvPr>
              <p:cNvSpPr txBox="1">
                <a:spLocks noRot="1" noChangeAspect="1" noMove="1" noResize="1" noEditPoints="1" noAdjustHandles="1" noChangeArrowheads="1" noChangeShapeType="1" noTextEdit="1"/>
              </p:cNvSpPr>
              <p:nvPr/>
            </p:nvSpPr>
            <p:spPr>
              <a:xfrm>
                <a:off x="3326141" y="5607529"/>
                <a:ext cx="2263117" cy="830997"/>
              </a:xfrm>
              <a:prstGeom prst="rect">
                <a:avLst/>
              </a:prstGeom>
              <a:blipFill>
                <a:blip r:embed="rId8"/>
                <a:stretch>
                  <a:fillRect l="-1592" r="-2918" b="-7746"/>
                </a:stretch>
              </a:blipFill>
              <a:ln w="38100">
                <a:solidFill>
                  <a:schemeClr val="tx1"/>
                </a:solid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2F5782F6-A1CA-6661-E567-C11AF36D7034}"/>
              </a:ext>
            </a:extLst>
          </p:cNvPr>
          <p:cNvSpPr txBox="1"/>
          <p:nvPr/>
        </p:nvSpPr>
        <p:spPr>
          <a:xfrm>
            <a:off x="0" y="4034135"/>
            <a:ext cx="2613216" cy="461665"/>
          </a:xfrm>
          <a:prstGeom prst="rect">
            <a:avLst/>
          </a:prstGeom>
          <a:noFill/>
        </p:spPr>
        <p:txBody>
          <a:bodyPr wrap="none" rtlCol="0">
            <a:spAutoFit/>
          </a:bodyPr>
          <a:lstStyle/>
          <a:p>
            <a:r>
              <a:rPr lang="en-US" u="none" dirty="0">
                <a:latin typeface="+mn-lt"/>
              </a:rPr>
              <a:t>System Optimizer</a:t>
            </a:r>
          </a:p>
        </p:txBody>
      </p:sp>
      <p:sp>
        <p:nvSpPr>
          <p:cNvPr id="35" name="TextBox 34">
            <a:extLst>
              <a:ext uri="{FF2B5EF4-FFF2-40B4-BE49-F238E27FC236}">
                <a16:creationId xmlns:a16="http://schemas.microsoft.com/office/drawing/2014/main" id="{5464E8E0-A9D0-A3F3-C856-1B1FAC02A3C2}"/>
              </a:ext>
            </a:extLst>
          </p:cNvPr>
          <p:cNvSpPr txBox="1"/>
          <p:nvPr/>
        </p:nvSpPr>
        <p:spPr>
          <a:xfrm>
            <a:off x="2743200" y="4038600"/>
            <a:ext cx="3302507" cy="461665"/>
          </a:xfrm>
          <a:prstGeom prst="rect">
            <a:avLst/>
          </a:prstGeom>
          <a:noFill/>
        </p:spPr>
        <p:txBody>
          <a:bodyPr wrap="none" rtlCol="0">
            <a:spAutoFit/>
          </a:bodyPr>
          <a:lstStyle/>
          <a:p>
            <a:r>
              <a:rPr lang="en-US" u="none" dirty="0">
                <a:latin typeface="+mn-lt"/>
              </a:rPr>
              <a:t>Disciplinary Evaluators</a:t>
            </a:r>
          </a:p>
        </p:txBody>
      </p:sp>
      <p:cxnSp>
        <p:nvCxnSpPr>
          <p:cNvPr id="36" name="Straight Arrow Connector 35">
            <a:extLst>
              <a:ext uri="{FF2B5EF4-FFF2-40B4-BE49-F238E27FC236}">
                <a16:creationId xmlns:a16="http://schemas.microsoft.com/office/drawing/2014/main" id="{2EA94B56-C6CE-FCD2-1E1E-C58A00ED657D}"/>
              </a:ext>
            </a:extLst>
          </p:cNvPr>
          <p:cNvCxnSpPr>
            <a:cxnSpLocks/>
          </p:cNvCxnSpPr>
          <p:nvPr/>
        </p:nvCxnSpPr>
        <p:spPr bwMode="auto">
          <a:xfrm>
            <a:off x="2159479" y="4752945"/>
            <a:ext cx="117268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BF233BFF-51EA-6209-0831-E4EA9748F648}"/>
              </a:ext>
            </a:extLst>
          </p:cNvPr>
          <p:cNvCxnSpPr>
            <a:cxnSpLocks/>
          </p:cNvCxnSpPr>
          <p:nvPr/>
        </p:nvCxnSpPr>
        <p:spPr bwMode="auto">
          <a:xfrm flipH="1">
            <a:off x="2133600" y="5119212"/>
            <a:ext cx="1122367"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C2BAF0C4-8314-189D-08DE-8F32BB4B1C41}"/>
              </a:ext>
            </a:extLst>
          </p:cNvPr>
          <p:cNvCxnSpPr>
            <a:cxnSpLocks/>
          </p:cNvCxnSpPr>
          <p:nvPr/>
        </p:nvCxnSpPr>
        <p:spPr bwMode="auto">
          <a:xfrm flipH="1">
            <a:off x="2133600" y="6141730"/>
            <a:ext cx="119254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A5CC72A7-E972-41DD-382E-712A4683D276}"/>
              </a:ext>
            </a:extLst>
          </p:cNvPr>
          <p:cNvCxnSpPr>
            <a:cxnSpLocks/>
          </p:cNvCxnSpPr>
          <p:nvPr/>
        </p:nvCxnSpPr>
        <p:spPr bwMode="auto">
          <a:xfrm>
            <a:off x="2133600" y="5822324"/>
            <a:ext cx="119254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6F9A1B40-1F84-D9DF-D326-CA952FC780BD}"/>
                  </a:ext>
                </a:extLst>
              </p:cNvPr>
              <p:cNvSpPr txBox="1"/>
              <p:nvPr/>
            </p:nvSpPr>
            <p:spPr>
              <a:xfrm>
                <a:off x="6774873" y="4560401"/>
                <a:ext cx="1828800" cy="830997"/>
              </a:xfrm>
              <a:prstGeom prst="rect">
                <a:avLst/>
              </a:prstGeom>
              <a:noFill/>
              <a:ln w="381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13</m:t>
                          </m:r>
                        </m:sub>
                      </m:sSub>
                    </m:oMath>
                  </m:oMathPara>
                </a14:m>
                <a:endParaRPr lang="en-US" u="none" dirty="0"/>
              </a:p>
            </p:txBody>
          </p:sp>
        </mc:Choice>
        <mc:Fallback>
          <p:sp>
            <p:nvSpPr>
              <p:cNvPr id="41" name="TextBox 40">
                <a:extLst>
                  <a:ext uri="{FF2B5EF4-FFF2-40B4-BE49-F238E27FC236}">
                    <a16:creationId xmlns:a16="http://schemas.microsoft.com/office/drawing/2014/main" id="{6F9A1B40-1F84-D9DF-D326-CA952FC780BD}"/>
                  </a:ext>
                </a:extLst>
              </p:cNvPr>
              <p:cNvSpPr txBox="1">
                <a:spLocks noRot="1" noChangeAspect="1" noMove="1" noResize="1" noEditPoints="1" noAdjustHandles="1" noChangeArrowheads="1" noChangeShapeType="1" noTextEdit="1"/>
              </p:cNvSpPr>
              <p:nvPr/>
            </p:nvSpPr>
            <p:spPr>
              <a:xfrm>
                <a:off x="6774873" y="4560401"/>
                <a:ext cx="1828800" cy="830997"/>
              </a:xfrm>
              <a:prstGeom prst="rect">
                <a:avLst/>
              </a:prstGeom>
              <a:blipFill>
                <a:blip r:embed="rId9"/>
                <a:stretch>
                  <a:fillRect l="-1634" r="-2941" b="-7746"/>
                </a:stretch>
              </a:blipFill>
              <a:ln w="381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86E6EFB4-B8E3-4CEC-716C-5C1E9BF3D1AC}"/>
                  </a:ext>
                </a:extLst>
              </p:cNvPr>
              <p:cNvSpPr txBox="1"/>
              <p:nvPr/>
            </p:nvSpPr>
            <p:spPr>
              <a:xfrm>
                <a:off x="6781800" y="5646003"/>
                <a:ext cx="1828800" cy="830997"/>
              </a:xfrm>
              <a:prstGeom prst="rect">
                <a:avLst/>
              </a:prstGeom>
              <a:noFill/>
              <a:ln w="38100">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u="none" smtClean="0">
                          <a:latin typeface="Cambria Math" panose="02040503050406030204" pitchFamily="18" charset="0"/>
                        </a:rPr>
                        <m:t>𝑥</m:t>
                      </m:r>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23</m:t>
                          </m:r>
                        </m:sub>
                      </m:sSub>
                    </m:oMath>
                  </m:oMathPara>
                </a14:m>
                <a:endParaRPr lang="en-US" u="none" dirty="0"/>
              </a:p>
            </p:txBody>
          </p:sp>
        </mc:Choice>
        <mc:Fallback>
          <p:sp>
            <p:nvSpPr>
              <p:cNvPr id="42" name="TextBox 41">
                <a:extLst>
                  <a:ext uri="{FF2B5EF4-FFF2-40B4-BE49-F238E27FC236}">
                    <a16:creationId xmlns:a16="http://schemas.microsoft.com/office/drawing/2014/main" id="{86E6EFB4-B8E3-4CEC-716C-5C1E9BF3D1AC}"/>
                  </a:ext>
                </a:extLst>
              </p:cNvPr>
              <p:cNvSpPr txBox="1">
                <a:spLocks noRot="1" noChangeAspect="1" noMove="1" noResize="1" noEditPoints="1" noAdjustHandles="1" noChangeArrowheads="1" noChangeShapeType="1" noTextEdit="1"/>
              </p:cNvSpPr>
              <p:nvPr/>
            </p:nvSpPr>
            <p:spPr>
              <a:xfrm>
                <a:off x="6781800" y="5646003"/>
                <a:ext cx="1828800" cy="830997"/>
              </a:xfrm>
              <a:prstGeom prst="rect">
                <a:avLst/>
              </a:prstGeom>
              <a:blipFill>
                <a:blip r:embed="rId10"/>
                <a:stretch>
                  <a:fillRect l="-1961" r="-3922" b="-6993"/>
                </a:stretch>
              </a:blipFill>
              <a:ln w="38100">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FC22B174-CA00-D21F-107F-227EBE7421BA}"/>
              </a:ext>
            </a:extLst>
          </p:cNvPr>
          <p:cNvCxnSpPr>
            <a:cxnSpLocks/>
          </p:cNvCxnSpPr>
          <p:nvPr/>
        </p:nvCxnSpPr>
        <p:spPr bwMode="auto">
          <a:xfrm>
            <a:off x="5612141" y="4800600"/>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DCC5AEEF-E730-9D00-46A2-DE4478FAD254}"/>
              </a:ext>
            </a:extLst>
          </p:cNvPr>
          <p:cNvCxnSpPr>
            <a:cxnSpLocks/>
          </p:cNvCxnSpPr>
          <p:nvPr/>
        </p:nvCxnSpPr>
        <p:spPr bwMode="auto">
          <a:xfrm flipH="1">
            <a:off x="5612141" y="5181600"/>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F4F40648-5A63-8EE1-172B-F906A59D8DA1}"/>
              </a:ext>
            </a:extLst>
          </p:cNvPr>
          <p:cNvCxnSpPr>
            <a:cxnSpLocks/>
          </p:cNvCxnSpPr>
          <p:nvPr/>
        </p:nvCxnSpPr>
        <p:spPr bwMode="auto">
          <a:xfrm flipH="1">
            <a:off x="5613422" y="6172200"/>
            <a:ext cx="116837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2E43AC77-5267-C17F-167B-3CDCDCB663AD}"/>
              </a:ext>
            </a:extLst>
          </p:cNvPr>
          <p:cNvCxnSpPr>
            <a:cxnSpLocks/>
          </p:cNvCxnSpPr>
          <p:nvPr/>
        </p:nvCxnSpPr>
        <p:spPr bwMode="auto">
          <a:xfrm>
            <a:off x="5612141" y="5822324"/>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4AAE63B0-D3EC-848E-14F3-17E7BE34ED05}"/>
              </a:ext>
            </a:extLst>
          </p:cNvPr>
          <p:cNvSpPr txBox="1"/>
          <p:nvPr/>
        </p:nvSpPr>
        <p:spPr>
          <a:xfrm>
            <a:off x="5943600" y="4099638"/>
            <a:ext cx="3318537" cy="461665"/>
          </a:xfrm>
          <a:prstGeom prst="rect">
            <a:avLst/>
          </a:prstGeom>
          <a:noFill/>
        </p:spPr>
        <p:txBody>
          <a:bodyPr wrap="none" rtlCol="0">
            <a:spAutoFit/>
          </a:bodyPr>
          <a:lstStyle/>
          <a:p>
            <a:r>
              <a:rPr lang="en-US" u="none" dirty="0">
                <a:latin typeface="+mn-lt"/>
              </a:rPr>
              <a:t>Disciplinary Optimizers</a:t>
            </a:r>
          </a:p>
        </p:txBody>
      </p:sp>
    </p:spTree>
    <p:extLst>
      <p:ext uri="{BB962C8B-B14F-4D97-AF65-F5344CB8AC3E}">
        <p14:creationId xmlns:p14="http://schemas.microsoft.com/office/powerpoint/2010/main" val="3565772855"/>
      </p:ext>
    </p:extLst>
  </p:cSld>
  <p:clrMapOvr>
    <a:masterClrMapping/>
  </p:clrMapOvr>
</p:sld>
</file>

<file path=ppt/theme/theme1.xml><?xml version="1.0" encoding="utf-8"?>
<a:theme xmlns:a="http://schemas.openxmlformats.org/drawingml/2006/main" name="OptWSTemplate">
  <a:themeElements>
    <a:clrScheme name="OptWS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A85B0"/>
      </a:hlink>
      <a:folHlink>
        <a:srgbClr val="666699"/>
      </a:folHlink>
    </a:clrScheme>
    <a:fontScheme name="OptWS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imes" pitchFamily="18" charset="0"/>
          </a:defRPr>
        </a:defPPr>
      </a:lstStyle>
    </a:lnDef>
  </a:objectDefaults>
  <a:extraClrSchemeLst>
    <a:extraClrScheme>
      <a:clrScheme name="OptW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W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W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W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W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W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WS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W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W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W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W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W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WS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A85B0"/>
        </a:hlink>
        <a:folHlink>
          <a:srgbClr val="333399"/>
        </a:folHlink>
      </a:clrScheme>
      <a:clrMap bg1="lt1" tx1="dk1" bg2="lt2" tx2="dk2" accent1="accent1" accent2="accent2" accent3="accent3" accent4="accent4" accent5="accent5" accent6="accent6" hlink="hlink" folHlink="folHlink"/>
    </a:extraClrScheme>
    <a:extraClrScheme>
      <a:clrScheme name="OptWSTemplate 14">
        <a:dk1>
          <a:srgbClr val="000000"/>
        </a:dk1>
        <a:lt1>
          <a:srgbClr val="666699"/>
        </a:lt1>
        <a:dk2>
          <a:srgbClr val="000000"/>
        </a:dk2>
        <a:lt2>
          <a:srgbClr val="808080"/>
        </a:lt2>
        <a:accent1>
          <a:srgbClr val="BBE0E3"/>
        </a:accent1>
        <a:accent2>
          <a:srgbClr val="333399"/>
        </a:accent2>
        <a:accent3>
          <a:srgbClr val="B8B8CA"/>
        </a:accent3>
        <a:accent4>
          <a:srgbClr val="000000"/>
        </a:accent4>
        <a:accent5>
          <a:srgbClr val="DAEDEF"/>
        </a:accent5>
        <a:accent6>
          <a:srgbClr val="2D2D8A"/>
        </a:accent6>
        <a:hlink>
          <a:srgbClr val="6A85B0"/>
        </a:hlink>
        <a:folHlink>
          <a:srgbClr val="333399"/>
        </a:folHlink>
      </a:clrScheme>
      <a:clrMap bg1="lt1" tx1="dk1" bg2="lt2" tx2="dk2" accent1="accent1" accent2="accent2" accent3="accent3" accent4="accent4" accent5="accent5" accent6="accent6" hlink="hlink" folHlink="folHlink"/>
    </a:extraClrScheme>
    <a:extraClrScheme>
      <a:clrScheme name="OptWS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A85B0"/>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OptWSTemplate</Template>
  <TotalTime>6283</TotalTime>
  <Words>5528</Words>
  <Application>Microsoft Office PowerPoint</Application>
  <PresentationFormat>On-screen Show (4:3)</PresentationFormat>
  <Paragraphs>508</Paragraphs>
  <Slides>44</Slides>
  <Notes>34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2" baseType="lpstr">
      <vt:lpstr>Arial</vt:lpstr>
      <vt:lpstr>Cambria Math</vt:lpstr>
      <vt:lpstr>Comic Sans MS</vt:lpstr>
      <vt:lpstr>Times</vt:lpstr>
      <vt:lpstr>Times New Roman</vt:lpstr>
      <vt:lpstr>OptWSTemplate</vt:lpstr>
      <vt:lpstr>Document</vt:lpstr>
      <vt:lpstr>Equation</vt:lpstr>
      <vt:lpstr>PowerPoint Presentation</vt:lpstr>
      <vt:lpstr>Multidisciplinary Motivations</vt:lpstr>
      <vt:lpstr>1st-Half Project Topics </vt:lpstr>
      <vt:lpstr>MDO: Problem Statement</vt:lpstr>
      <vt:lpstr>MDO: Problem Statement</vt:lpstr>
      <vt:lpstr>MDO: Solver Setup</vt:lpstr>
      <vt:lpstr>MDO: Solver Terminology</vt:lpstr>
      <vt:lpstr>MDO: Solver Setup</vt:lpstr>
      <vt:lpstr>MDO: Solver Setup</vt:lpstr>
      <vt:lpstr>MDO: Solver Setup</vt:lpstr>
      <vt:lpstr>MDO: Solver Setup</vt:lpstr>
      <vt:lpstr>MDO: Solver Setup</vt:lpstr>
      <vt:lpstr>MDO: Optimization Approach</vt:lpstr>
      <vt:lpstr>Sources</vt:lpstr>
      <vt:lpstr>1st Half Project Preferences:  Assignment Due by Feb 16 @ Noon  </vt:lpstr>
      <vt:lpstr>PowerPoint Presentation</vt:lpstr>
      <vt:lpstr>PowerPoint Presentation</vt:lpstr>
      <vt:lpstr>PowerPoint Presentation</vt:lpstr>
      <vt:lpstr>Do’s and Don’ts</vt:lpstr>
      <vt:lpstr>Do’s and Don’ts</vt:lpstr>
      <vt:lpstr>Rubrics</vt:lpstr>
      <vt:lpstr>Suggested Contents</vt:lpstr>
      <vt:lpstr>Feasibility Robust Optimization</vt:lpstr>
      <vt:lpstr>What is Robust Optimization?</vt:lpstr>
      <vt:lpstr>Feasibility and Objective Robustness</vt:lpstr>
      <vt:lpstr>Why Feasibility Robust Optimization?</vt:lpstr>
      <vt:lpstr>Feasibility Modeling Techniques</vt:lpstr>
      <vt:lpstr>A Non-Probabilistic (Deterministic) Method: Worst-Case Analysis</vt:lpstr>
      <vt:lpstr>Worst-Case Analysis</vt:lpstr>
      <vt:lpstr>Methods That Require Probability: Moment Matching Method</vt:lpstr>
      <vt:lpstr>Methods That use Probability:  Pros and Cons</vt:lpstr>
      <vt:lpstr>Summary</vt:lpstr>
      <vt:lpstr>References</vt:lpstr>
      <vt:lpstr>Insightful Question</vt:lpstr>
      <vt:lpstr>Insightful Question- Answer</vt:lpstr>
      <vt:lpstr>Optimal Decomposition of Complex System Design</vt:lpstr>
      <vt:lpstr>Decomposition Based System Design</vt:lpstr>
      <vt:lpstr>System decomposition</vt:lpstr>
      <vt:lpstr>Trade-Off</vt:lpstr>
      <vt:lpstr>The P/C Problem</vt:lpstr>
      <vt:lpstr>P/C Problem Example (Continued)</vt:lpstr>
      <vt:lpstr>Example: Design of an Electric Vehicle</vt:lpstr>
      <vt:lpstr>Insightful Question</vt:lpstr>
      <vt:lpstr>References</vt:lpstr>
    </vt:vector>
  </TitlesOfParts>
  <Company>ME Dept. UMCP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Shapour Azarm</dc:creator>
  <cp:lastModifiedBy>Alexander Philip Beyer</cp:lastModifiedBy>
  <cp:revision>316</cp:revision>
  <dcterms:created xsi:type="dcterms:W3CDTF">2004-12-01T13:31:33Z</dcterms:created>
  <dcterms:modified xsi:type="dcterms:W3CDTF">2023-02-24T20:21:12Z</dcterms:modified>
</cp:coreProperties>
</file>