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4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918-EA9D-FAC7-D695-70A46508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9A5E-C421-5C1A-167D-5F1D8D22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D9EE-B644-D1DD-133C-2A19E0C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400A-8ECA-D8D5-B05A-46F3C196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6963-E71A-852E-26AA-D0BEFE32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82F-A4F4-5813-629F-03A7096E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BC0A-2EC3-4A6C-9EA3-6BB2A108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EF4E-682E-2BA8-E5CD-B6E90567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5A2-A850-E634-292B-C1DA4257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2DD-E28D-6B14-4C03-33E03B0B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90E72-ACDE-1EE1-9A3B-B393C48A6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4AB6-8F01-108A-BC95-026E8CA3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6E5F-5E19-D622-A278-FD298D72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6765-701B-529E-22A3-C48C9C2A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910C-D39D-EB14-C453-6408021A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6D0-6412-FBFC-7823-68974F1E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2367-3AB5-8E3A-FF86-433172D9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DE7D-91A0-7EA5-A6B2-5BCD282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534B-F2C4-F360-7D38-61D3A30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E81-B09A-B47B-411B-08576D68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69EC-DD12-3BA7-B3D2-45FFFA5D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8F5-21C4-830C-0D21-C1B0F9AE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F638-B335-9D1F-56EF-2726F47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E4CA-FB47-C92F-0B61-5F409329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2EAB-B29B-2AED-F319-59910B3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4A24-4886-9AEF-9535-CBE5D2CF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5722-6A52-7788-254B-02A829E67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53B4-8D49-8775-4399-F61DDC6D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DF890-ACFE-8016-4874-71A2E4A8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BDF2-FD1F-D953-1176-48B76BDC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940F-3920-F10B-60E0-32693E3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CB44-C813-66E0-D133-1231B29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87E9-C480-19D5-7C68-4772D3A9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32DE-9BAF-6EE5-B96E-7F6EE86D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FDDE-BAE4-62A0-6535-97738E73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B7C6-8913-786D-E762-237B3C6A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8CF4A-3A8B-DCED-0F60-583ED4C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0E0D3-A98C-AD71-AD84-4525CA1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38E2D-1D9C-29F9-F180-F61CD96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22D9-252E-1562-C287-180E068A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164CF-5927-1B10-2769-F0319B4B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6161-A4CA-15C9-81CE-EFDBD67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84C9-D6E5-8538-9DB1-48B7CEF0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F5402-E49F-3BE9-1B57-22EDAAB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FF2AA-370C-62F9-55CE-9F8A5B0E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21FD-2B7E-3B33-172E-97FB1CC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593F-6176-D811-6AE7-5F97005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15CC-BEE4-9E95-C706-B90FDE0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50F8-57D0-0C67-FED1-7E00C70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9FD0-889F-CB32-BED4-136B71A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7B23F-D16A-75BB-FF82-E225FB8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1E46-C2C7-65F9-CC3B-D84B365F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D7C3-3416-FC4B-2FEA-7B0101D4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174-F5F4-9F72-CAFF-ABF85B330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85FF3-5F28-8D93-7C65-FCDCA3CA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C45B-895F-1995-9095-CE84BA2A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1CE1-F78D-EA3D-8A86-4700C1F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FC75-ED60-26BD-E679-8422C8CC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FAE71-B30B-B95F-5503-EA8FFF38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E1C0-21E7-F1A9-C3C9-5C40F0C9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230-FBFC-BE91-945B-F2DBD199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E580-613C-44E7-A475-539CB103F48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9-0877-89C4-D627-B20DADC6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23F6-F05B-A75B-FD33-3A434268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E853-7E70-4FE2-9C83-2DD9CB75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75FF027-601E-65DD-0B3E-EDC98555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1" t="5186" r="31438"/>
          <a:stretch/>
        </p:blipFill>
        <p:spPr>
          <a:xfrm>
            <a:off x="3582504" y="992741"/>
            <a:ext cx="5256696" cy="4986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03FF2-D145-6091-81B3-9C5BCA03B45D}"/>
              </a:ext>
            </a:extLst>
          </p:cNvPr>
          <p:cNvSpPr txBox="1"/>
          <p:nvPr/>
        </p:nvSpPr>
        <p:spPr>
          <a:xfrm>
            <a:off x="0" y="0"/>
            <a:ext cx="865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Recreated </a:t>
            </a:r>
            <a:r>
              <a:rPr lang="en-US" sz="2400" dirty="0" err="1"/>
              <a:t>Kushals</a:t>
            </a:r>
            <a:r>
              <a:rPr lang="en-US" sz="2400" dirty="0"/>
              <a:t>  Sector based </a:t>
            </a:r>
            <a:r>
              <a:rPr lang="en-US" sz="2400" dirty="0" err="1"/>
              <a:t>Nullforming</a:t>
            </a:r>
            <a:r>
              <a:rPr lang="en-US" sz="2400" dirty="0"/>
              <a:t> IPG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22 Tx, 1 allied Rx @ </a:t>
            </a:r>
            <a:r>
              <a:rPr lang="el-GR" sz="2400" dirty="0"/>
              <a:t>θ = 0</a:t>
            </a:r>
            <a:r>
              <a:rPr lang="en-US" sz="2400" dirty="0"/>
              <a:t>, 18 adversaries spaced between </a:t>
            </a:r>
            <a:r>
              <a:rPr lang="el-GR" sz="2400" dirty="0"/>
              <a:t>π/3</a:t>
            </a:r>
            <a:r>
              <a:rPr lang="en-US" sz="2400" dirty="0"/>
              <a:t> to </a:t>
            </a:r>
            <a:r>
              <a:rPr lang="el-GR" sz="2400" dirty="0"/>
              <a:t>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55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B749BD-C521-3229-48EB-D7231AEC5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7478"/>
          <a:stretch/>
        </p:blipFill>
        <p:spPr>
          <a:xfrm>
            <a:off x="6754674" y="369494"/>
            <a:ext cx="3991624" cy="3350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750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working implementation of IPG for agent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Error never diverges but agents traverse the cost function poorly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BB053E1-CD72-37CD-CA1E-02B6F871F7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t="2445" r="7478" b="5276"/>
          <a:stretch/>
        </p:blipFill>
        <p:spPr>
          <a:xfrm>
            <a:off x="2525089" y="554051"/>
            <a:ext cx="3783435" cy="308851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3CE17CD-8D95-75DE-A73C-AF400399F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r="5118"/>
          <a:stretch/>
        </p:blipFill>
        <p:spPr>
          <a:xfrm>
            <a:off x="2472636" y="3691155"/>
            <a:ext cx="4204771" cy="325639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DFC03BF-6B08-4076-0EBE-B9B23735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88" y="3792417"/>
            <a:ext cx="3849010" cy="3065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A4D0-946A-3266-999C-B72049FA4396}"/>
              </a:ext>
            </a:extLst>
          </p:cNvPr>
          <p:cNvSpPr txBox="1"/>
          <p:nvPr/>
        </p:nvSpPr>
        <p:spPr>
          <a:xfrm>
            <a:off x="0" y="3530252"/>
            <a:ext cx="2681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behavior comes from the denominator of the cost function having terms containing the square and cube of distance to receivers – next steps are to penalize fast agent motion to make them look for better local positions</a:t>
            </a:r>
          </a:p>
        </p:txBody>
      </p:sp>
    </p:spTree>
    <p:extLst>
      <p:ext uri="{BB962C8B-B14F-4D97-AF65-F5344CB8AC3E}">
        <p14:creationId xmlns:p14="http://schemas.microsoft.com/office/powerpoint/2010/main" val="203578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466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Reran on 36 node grid data, got same results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C05871C-E903-556F-586A-3A0ED1CD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2026" r="7950"/>
          <a:stretch/>
        </p:blipFill>
        <p:spPr>
          <a:xfrm>
            <a:off x="5796793" y="369332"/>
            <a:ext cx="3926687" cy="322954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D60D357-2410-BE8C-F2FD-2B8672280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3284" r="8422"/>
          <a:stretch/>
        </p:blipFill>
        <p:spPr>
          <a:xfrm>
            <a:off x="5917876" y="3699545"/>
            <a:ext cx="3684519" cy="305491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53EF227-3D10-AB46-C74C-2C789464D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445" r="6849" b="6115"/>
          <a:stretch/>
        </p:blipFill>
        <p:spPr>
          <a:xfrm>
            <a:off x="1357339" y="402701"/>
            <a:ext cx="3860614" cy="302629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B5BD574B-DD0B-36E2-4490-7A1FB77C06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"/>
          <a:stretch/>
        </p:blipFill>
        <p:spPr>
          <a:xfrm>
            <a:off x="1357339" y="3495338"/>
            <a:ext cx="4151764" cy="32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Flat Beampattern w/ 22 Tx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84E9A33-81D4-D7E5-A2F7-51BE7F67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r="8751"/>
          <a:stretch/>
        </p:blipFill>
        <p:spPr>
          <a:xfrm>
            <a:off x="4400550" y="3351848"/>
            <a:ext cx="7791450" cy="350615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A2DF40E-D475-9902-0BD7-8D4CB8E7E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r="6875"/>
          <a:stretch/>
        </p:blipFill>
        <p:spPr>
          <a:xfrm>
            <a:off x="91735" y="365125"/>
            <a:ext cx="6956765" cy="30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Sampled Beampattern w/ 22 Tx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35EF43A-6EAF-AA44-1D86-EEBB8DED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6875"/>
          <a:stretch/>
        </p:blipFill>
        <p:spPr>
          <a:xfrm>
            <a:off x="0" y="365126"/>
            <a:ext cx="6696075" cy="29853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663977-3F40-FDEF-4C25-620D33D88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8281"/>
          <a:stretch/>
        </p:blipFill>
        <p:spPr>
          <a:xfrm>
            <a:off x="4057651" y="3217955"/>
            <a:ext cx="8134350" cy="36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0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862-84A9-1B94-E901-9135D219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Noisy Sampled Beampattern w/8 Tx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BA5161F-D54B-1B40-D8CA-854722EA4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8047"/>
          <a:stretch/>
        </p:blipFill>
        <p:spPr>
          <a:xfrm>
            <a:off x="0" y="365126"/>
            <a:ext cx="7000875" cy="309542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705DC-A273-C236-13C5-B07C8DDB6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8515"/>
          <a:stretch/>
        </p:blipFill>
        <p:spPr>
          <a:xfrm>
            <a:off x="4191000" y="3315591"/>
            <a:ext cx="7967662" cy="35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F6A-4CA9-B5AA-BCC2-048264E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Noiseless Sampled Beampattern w/8 Tx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34AC4B-2DE1-8CF9-7EF2-1C02EC8B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8515"/>
          <a:stretch/>
        </p:blipFill>
        <p:spPr>
          <a:xfrm>
            <a:off x="4791075" y="3518220"/>
            <a:ext cx="7400925" cy="333978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2B8AB30-21B8-AC46-14C6-11EFCC5F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7734"/>
          <a:stretch/>
        </p:blipFill>
        <p:spPr>
          <a:xfrm>
            <a:off x="0" y="381242"/>
            <a:ext cx="7115175" cy="3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A9C-A16F-07B6-6E17-434E775F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F7A81A6B-0928-8F1D-30AB-281A36C8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r="30707"/>
          <a:stretch/>
        </p:blipFill>
        <p:spPr>
          <a:xfrm>
            <a:off x="142874" y="857893"/>
            <a:ext cx="5876925" cy="5923907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9F1A740D-D57E-B8D6-3254-284D68A915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7130" r="16775" b="9527"/>
          <a:stretch/>
        </p:blipFill>
        <p:spPr>
          <a:xfrm>
            <a:off x="6315075" y="911225"/>
            <a:ext cx="569328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A701-6D8C-C2BC-7808-FD4E5F38A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2088E2D9-1E6B-7030-43A7-C26807B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t="2641" r="7946"/>
          <a:stretch/>
        </p:blipFill>
        <p:spPr>
          <a:xfrm>
            <a:off x="1" y="0"/>
            <a:ext cx="5306290" cy="3714750"/>
          </a:xfrm>
          <a:prstGeom prst="rect">
            <a:avLst/>
          </a:prstGeom>
        </p:spPr>
      </p:pic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73185BF-003D-8331-3514-DD61849D6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2025" r="8750"/>
          <a:stretch/>
        </p:blipFill>
        <p:spPr>
          <a:xfrm>
            <a:off x="5934075" y="3256687"/>
            <a:ext cx="6257925" cy="3601313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922F68-850C-DE04-B7AE-02237F1B1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r="7812"/>
          <a:stretch/>
        </p:blipFill>
        <p:spPr>
          <a:xfrm>
            <a:off x="5393933" y="228601"/>
            <a:ext cx="6798068" cy="3016838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A083C0A-7DEC-74B5-EBA1-457BCA89E6CE}"/>
              </a:ext>
            </a:extLst>
          </p:cNvPr>
          <p:cNvSpPr txBox="1">
            <a:spLocks/>
          </p:cNvSpPr>
          <p:nvPr/>
        </p:nvSpPr>
        <p:spPr>
          <a:xfrm>
            <a:off x="0" y="4010024"/>
            <a:ext cx="5123862" cy="421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IPG run with flat desired beampattern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Good performance without noise, struggles under noise</a:t>
            </a:r>
          </a:p>
        </p:txBody>
      </p:sp>
    </p:spTree>
    <p:extLst>
      <p:ext uri="{BB962C8B-B14F-4D97-AF65-F5344CB8AC3E}">
        <p14:creationId xmlns:p14="http://schemas.microsoft.com/office/powerpoint/2010/main" val="37692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647E388F-65B2-DA0C-728E-40042EC1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 r="7991"/>
          <a:stretch/>
        </p:blipFill>
        <p:spPr>
          <a:xfrm>
            <a:off x="0" y="0"/>
            <a:ext cx="5123862" cy="392887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645A18EB-72DF-AF4F-7910-93EBF920D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r="8281"/>
          <a:stretch/>
        </p:blipFill>
        <p:spPr>
          <a:xfrm>
            <a:off x="6006685" y="3248025"/>
            <a:ext cx="6185316" cy="3609975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7A52A117-CE57-D34B-EEAE-CF02F6DB7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1194" r="7812" b="1"/>
          <a:stretch/>
        </p:blipFill>
        <p:spPr>
          <a:xfrm>
            <a:off x="5253514" y="276225"/>
            <a:ext cx="6938486" cy="304800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38249DB-136D-859F-C8D1-2A78FA2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10024"/>
            <a:ext cx="5123862" cy="4214019"/>
          </a:xfrm>
        </p:spPr>
        <p:txBody>
          <a:bodyPr/>
          <a:lstStyle/>
          <a:p>
            <a:r>
              <a:rPr lang="en-US" dirty="0"/>
              <a:t>IPG run matching samples from directed beampattern</a:t>
            </a:r>
          </a:p>
          <a:p>
            <a:r>
              <a:rPr lang="en-US" dirty="0"/>
              <a:t>Replacing flat profile with points from beampattern improves noise robustness</a:t>
            </a:r>
          </a:p>
        </p:txBody>
      </p:sp>
    </p:spTree>
    <p:extLst>
      <p:ext uri="{BB962C8B-B14F-4D97-AF65-F5344CB8AC3E}">
        <p14:creationId xmlns:p14="http://schemas.microsoft.com/office/powerpoint/2010/main" val="377346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3B42-70AA-DCBD-30D0-31C0B566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IPG run on 36 node grid (from provided data)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27B449-6FC1-FE49-A41D-50C28151D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2" r="30833"/>
          <a:stretch/>
        </p:blipFill>
        <p:spPr>
          <a:xfrm>
            <a:off x="0" y="411956"/>
            <a:ext cx="4737100" cy="4586287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16A4FF-A3FD-01D8-E4D9-65FD167E1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1" r="6639"/>
          <a:stretch/>
        </p:blipFill>
        <p:spPr>
          <a:xfrm>
            <a:off x="4737100" y="698383"/>
            <a:ext cx="7340600" cy="327875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2A8FC6-9E64-2F8C-6BC1-5A80807978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5123" r="8828"/>
          <a:stretch/>
        </p:blipFill>
        <p:spPr>
          <a:xfrm>
            <a:off x="5124450" y="3897631"/>
            <a:ext cx="6953251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6E934E-ED75-7F9C-A964-5C3E5AD5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88950"/>
          </a:xfrm>
        </p:spPr>
        <p:txBody>
          <a:bodyPr/>
          <a:lstStyle/>
          <a:p>
            <a:r>
              <a:rPr lang="en-US" dirty="0"/>
              <a:t>IPG Run with Rx Locations from LA Data (8 Tx)</a:t>
            </a:r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EEF4E19C-ECF5-0516-FA4D-6EB245D3A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4" t="4310" r="31562" b="-467"/>
          <a:stretch/>
        </p:blipFill>
        <p:spPr>
          <a:xfrm>
            <a:off x="0" y="488950"/>
            <a:ext cx="4552950" cy="4410075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7C5673DE-6985-9943-320F-E55473CEC9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r="6484"/>
          <a:stretch/>
        </p:blipFill>
        <p:spPr>
          <a:xfrm>
            <a:off x="4488205" y="628650"/>
            <a:ext cx="7703795" cy="3359943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F6C06DC7-A820-C462-D619-847D735BF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5642" r="8672"/>
          <a:stretch/>
        </p:blipFill>
        <p:spPr>
          <a:xfrm>
            <a:off x="4943475" y="3805872"/>
            <a:ext cx="7248525" cy="30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7D32-93DA-598F-5F87-116C5FACD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E16BC-08A9-B734-A269-42C9BF31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2FE7F9-AD5C-3386-FAF3-11FB7E5C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7" y="1257800"/>
            <a:ext cx="5333333" cy="400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4FD2B88-75B9-8956-6D04-0215CC48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10" y="1270230"/>
            <a:ext cx="5333333" cy="40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56CA0-2890-000F-FFAF-7CA20141DE6E}"/>
              </a:ext>
            </a:extLst>
          </p:cNvPr>
          <p:cNvSpPr txBox="1"/>
          <p:nvPr/>
        </p:nvSpPr>
        <p:spPr>
          <a:xfrm>
            <a:off x="0" y="0"/>
            <a:ext cx="883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experiment: randomly placed agents, SBL to prune, IPG to further optimize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38 reference agents (used to form beam) &lt; 36 test agents (used in optimizer)</a:t>
            </a:r>
          </a:p>
        </p:txBody>
      </p:sp>
    </p:spTree>
    <p:extLst>
      <p:ext uri="{BB962C8B-B14F-4D97-AF65-F5344CB8AC3E}">
        <p14:creationId xmlns:p14="http://schemas.microsoft.com/office/powerpoint/2010/main" val="36096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34B6E58-77D4-83B1-9C5A-19CA12BE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6" y="1398484"/>
            <a:ext cx="5333333" cy="4000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EED1B38-9556-855B-75F9-118105B9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8" y="1398484"/>
            <a:ext cx="5333333" cy="40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A1D47-5027-92EB-F3A7-F4F336E47E8E}"/>
              </a:ext>
            </a:extLst>
          </p:cNvPr>
          <p:cNvSpPr txBox="1"/>
          <p:nvPr/>
        </p:nvSpPr>
        <p:spPr>
          <a:xfrm>
            <a:off x="0" y="0"/>
            <a:ext cx="896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gain consistent with having fewer overall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agent grids caused divergences with one level IPG, no divergences under two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604E-C645-AEFD-B1E8-F752AF5BE863}"/>
              </a:ext>
            </a:extLst>
          </p:cNvPr>
          <p:cNvSpPr txBox="1"/>
          <p:nvPr/>
        </p:nvSpPr>
        <p:spPr>
          <a:xfrm>
            <a:off x="2633375" y="11113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A99F4-03E0-BBFB-7A06-91062F36F4FE}"/>
              </a:ext>
            </a:extLst>
          </p:cNvPr>
          <p:cNvSpPr txBox="1"/>
          <p:nvPr/>
        </p:nvSpPr>
        <p:spPr>
          <a:xfrm>
            <a:off x="8082453" y="111530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with SBL</a:t>
            </a:r>
          </a:p>
        </p:txBody>
      </p:sp>
    </p:spTree>
    <p:extLst>
      <p:ext uri="{BB962C8B-B14F-4D97-AF65-F5344CB8AC3E}">
        <p14:creationId xmlns:p14="http://schemas.microsoft.com/office/powerpoint/2010/main" val="1640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12E3D9-85F6-2084-1ADA-2C38310E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57" y="1520890"/>
            <a:ext cx="6226398" cy="4669798"/>
          </a:xfrm>
          <a:prstGeom prst="rect">
            <a:avLst/>
          </a:prstGeo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18DF4AA7-9C50-0456-3D5A-8DDDAF99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4" y="1855789"/>
            <a:ext cx="5333333" cy="400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149A2-A498-C657-7286-1456567F9F97}"/>
              </a:ext>
            </a:extLst>
          </p:cNvPr>
          <p:cNvSpPr txBox="1"/>
          <p:nvPr/>
        </p:nvSpPr>
        <p:spPr>
          <a:xfrm>
            <a:off x="0" y="0"/>
            <a:ext cx="47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error reduction without pruning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6C1D3-040E-67FA-58EB-5B98E799EF2C}"/>
              </a:ext>
            </a:extLst>
          </p:cNvPr>
          <p:cNvSpPr txBox="1"/>
          <p:nvPr/>
        </p:nvSpPr>
        <p:spPr>
          <a:xfrm>
            <a:off x="2493001" y="11515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A7A5B-CD74-6375-BC74-384A486BD46B}"/>
              </a:ext>
            </a:extLst>
          </p:cNvPr>
          <p:cNvSpPr txBox="1"/>
          <p:nvPr/>
        </p:nvSpPr>
        <p:spPr>
          <a:xfrm>
            <a:off x="8340935" y="11515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 with SBL</a:t>
            </a:r>
          </a:p>
        </p:txBody>
      </p:sp>
    </p:spTree>
    <p:extLst>
      <p:ext uri="{BB962C8B-B14F-4D97-AF65-F5344CB8AC3E}">
        <p14:creationId xmlns:p14="http://schemas.microsoft.com/office/powerpoint/2010/main" val="18735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457FE2-5A25-FE4A-F315-0330DE57F93C}"/>
              </a:ext>
            </a:extLst>
          </p:cNvPr>
          <p:cNvSpPr txBox="1"/>
          <p:nvPr/>
        </p:nvSpPr>
        <p:spPr>
          <a:xfrm>
            <a:off x="0" y="0"/>
            <a:ext cx="1073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two level (SBL + IPG for weights) on 36 node grid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 performance – able to match beam formed by 38 agents after pruning down to 30 agents in test set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BAD988-ABDC-5D72-E399-E581A3A1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2654" r="8284"/>
          <a:stretch/>
        </p:blipFill>
        <p:spPr>
          <a:xfrm>
            <a:off x="36354" y="646332"/>
            <a:ext cx="4393039" cy="364769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ADEDCEE-F137-855D-A25A-80DFA9DB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2654" r="5558"/>
          <a:stretch/>
        </p:blipFill>
        <p:spPr>
          <a:xfrm>
            <a:off x="7852095" y="646332"/>
            <a:ext cx="4393039" cy="355237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9742CFD-55EC-BAE3-F466-9DD93A180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2654" r="7321" b="5276"/>
          <a:stretch/>
        </p:blipFill>
        <p:spPr>
          <a:xfrm>
            <a:off x="4429393" y="3829954"/>
            <a:ext cx="3745693" cy="30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285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 Philip Beyer</cp:lastModifiedBy>
  <cp:revision>3</cp:revision>
  <dcterms:created xsi:type="dcterms:W3CDTF">2023-01-23T16:06:13Z</dcterms:created>
  <dcterms:modified xsi:type="dcterms:W3CDTF">2023-01-31T14:48:20Z</dcterms:modified>
</cp:coreProperties>
</file>