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3"/>
  </p:notesMasterIdLst>
  <p:sldIdLst>
    <p:sldId id="1701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6327"/>
  </p:normalViewPr>
  <p:slideViewPr>
    <p:cSldViewPr snapToGrid="0" snapToObjects="1">
      <p:cViewPr varScale="1">
        <p:scale>
          <a:sx n="25" d="100"/>
          <a:sy n="25" d="100"/>
        </p:scale>
        <p:origin x="398" y="-79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87DD0-DA17-864A-AB0A-A09B3D11C31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FEF46-764E-A649-A6F1-9D8DDA78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6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5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9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7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2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2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4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5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1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3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8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5922-6922-C84E-A055-E0F5F1D26DE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55922-6922-C84E-A055-E0F5F1D26DE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FE74B-0B2F-AC42-95BC-02E5C3FB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9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9" Type="http://schemas.openxmlformats.org/officeDocument/2006/relationships/image" Target="../media/image27.png"/><Relationship Id="rId21" Type="http://schemas.openxmlformats.org/officeDocument/2006/relationships/image" Target="../media/image18.png"/><Relationship Id="rId34" Type="http://schemas.openxmlformats.org/officeDocument/2006/relationships/image" Target="../media/image31.png"/><Relationship Id="rId42" Type="http://schemas.openxmlformats.org/officeDocument/2006/relationships/image" Target="../media/image30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svg"/><Relationship Id="rId20" Type="http://schemas.openxmlformats.org/officeDocument/2006/relationships/image" Target="../media/image17.png"/><Relationship Id="rId41" Type="http://schemas.openxmlformats.org/officeDocument/2006/relationships/image" Target="../media/image29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37" Type="http://schemas.openxmlformats.org/officeDocument/2006/relationships/image" Target="../media/image25.jpg"/><Relationship Id="rId40" Type="http://schemas.openxmlformats.org/officeDocument/2006/relationships/image" Target="../media/image28.jpg"/><Relationship Id="rId45" Type="http://schemas.openxmlformats.org/officeDocument/2006/relationships/image" Target="../media/image33.jp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24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4" Type="http://schemas.openxmlformats.org/officeDocument/2006/relationships/image" Target="../media/image32.jp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7.emf"/><Relationship Id="rId22" Type="http://schemas.openxmlformats.org/officeDocument/2006/relationships/image" Target="../media/image19.png"/><Relationship Id="rId27" Type="http://schemas.openxmlformats.org/officeDocument/2006/relationships/image" Target="../media/image13.png"/><Relationship Id="rId35" Type="http://schemas.openxmlformats.org/officeDocument/2006/relationships/image" Target="../media/image32.png"/><Relationship Id="rId43" Type="http://schemas.openxmlformats.org/officeDocument/2006/relationships/image" Target="../media/image31.jpg"/><Relationship Id="rId8" Type="http://schemas.openxmlformats.org/officeDocument/2006/relationships/image" Target="../media/image5.gif"/><Relationship Id="rId3" Type="http://schemas.openxmlformats.org/officeDocument/2006/relationships/image" Target="../media/image1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38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000">
              <a:schemeClr val="accent3">
                <a:lumMod val="5000"/>
                <a:lumOff val="95000"/>
              </a:schemeClr>
            </a:gs>
            <a:gs pos="21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90000">
              <a:schemeClr val="accent3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9313" y="463118"/>
            <a:ext cx="3293197" cy="33680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7296505-52BF-6F43-916A-0D9582A7B8E9}"/>
              </a:ext>
            </a:extLst>
          </p:cNvPr>
          <p:cNvSpPr/>
          <p:nvPr/>
        </p:nvSpPr>
        <p:spPr>
          <a:xfrm>
            <a:off x="7466511" y="146620"/>
            <a:ext cx="27737890" cy="3414306"/>
          </a:xfrm>
          <a:prstGeom prst="round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1.6: Distributed Robotic Beamforming</a:t>
            </a:r>
            <a:r>
              <a:rPr lang="en-US" sz="7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Kushal Chakrabarti (UMD), Alex Beyer (UMD), Amrit S. </a:t>
            </a:r>
            <a:r>
              <a:rPr lang="en-US" sz="6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Bedi</a:t>
            </a:r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(UMD), </a:t>
            </a:r>
            <a:r>
              <a:rPr lang="en-US" sz="6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Fikadu</a:t>
            </a:r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T. </a:t>
            </a:r>
            <a:r>
              <a:rPr lang="en-US" sz="6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Dagefu</a:t>
            </a:r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(ARL), Jeffrey N. Twigg (ARL), Nikhil Chopra (UMD, PI)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7EE1BA0-F06D-7346-AF02-84F2DBEE4BA2}"/>
              </a:ext>
            </a:extLst>
          </p:cNvPr>
          <p:cNvSpPr/>
          <p:nvPr/>
        </p:nvSpPr>
        <p:spPr>
          <a:xfrm>
            <a:off x="29780280" y="30344167"/>
            <a:ext cx="13868400" cy="231320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research is supported by U.S. Army Grant No. W911NF2120076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91F9CC-F250-8048-A8FC-D7B26B1F7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00" y="261163"/>
            <a:ext cx="2268513" cy="349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ARL Launches Online Technology Store | Federal Labs">
            <a:extLst>
              <a:ext uri="{FF2B5EF4-FFF2-40B4-BE49-F238E27FC236}">
                <a16:creationId xmlns:a16="http://schemas.microsoft.com/office/drawing/2014/main" id="{5BACF4A3-B100-D74B-97AF-6E6C246C2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8200" y1="31000" x2="28200" y2="31000"/>
                        <a14:foregroundMark x1="23600" y1="52333" x2="23600" y2="52333"/>
                        <a14:foregroundMark x1="47000" y1="49667" x2="47000" y2="49667"/>
                        <a14:foregroundMark x1="75600" y1="50333" x2="75600" y2="50333"/>
                        <a14:foregroundMark x1="75600" y1="28333" x2="75600" y2="28333"/>
                        <a14:foregroundMark x1="56000" y1="30000" x2="56000" y2="30000"/>
                        <a14:foregroundMark x1="63000" y1="29000" x2="63000" y2="29000"/>
                        <a14:foregroundMark x1="21800" y1="44000" x2="21800" y2="4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1573" y="261028"/>
            <a:ext cx="5913143" cy="354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342CBD05-DE2A-6743-8F4A-81C04CECD7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16100" y="261028"/>
            <a:ext cx="3517900" cy="3479800"/>
          </a:xfrm>
          <a:prstGeom prst="rect">
            <a:avLst/>
          </a:prstGeom>
        </p:spPr>
      </p:pic>
      <p:sp>
        <p:nvSpPr>
          <p:cNvPr id="8" name="Google Shape;558;p81">
            <a:extLst>
              <a:ext uri="{FF2B5EF4-FFF2-40B4-BE49-F238E27FC236}">
                <a16:creationId xmlns:a16="http://schemas.microsoft.com/office/drawing/2014/main" id="{57A3A5C2-31BB-48F8-8AD2-E7A87ADD228B}"/>
              </a:ext>
            </a:extLst>
          </p:cNvPr>
          <p:cNvSpPr txBox="1">
            <a:spLocks/>
          </p:cNvSpPr>
          <p:nvPr/>
        </p:nvSpPr>
        <p:spPr>
          <a:xfrm>
            <a:off x="236792" y="4153412"/>
            <a:ext cx="14319601" cy="860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buClr>
                <a:schemeClr val="dk1"/>
              </a:buClr>
              <a:buSzPts val="1400"/>
              <a:buNone/>
            </a:pPr>
            <a:r>
              <a:rPr lang="en-US" sz="3600" b="1" dirty="0">
                <a:solidFill>
                  <a:schemeClr val="dk1"/>
                </a:solidFill>
              </a:rPr>
              <a:t>Project Summary: </a:t>
            </a:r>
            <a:r>
              <a:rPr lang="en-US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investigating the intersection of AI, autonomy, and networked communication, focusing on robots that self-configure to build covert, reliable communication links</a:t>
            </a:r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Clr>
                <a:schemeClr val="dk1"/>
              </a:buClr>
              <a:buSzPts val="1400"/>
              <a:buNone/>
            </a:pPr>
            <a:r>
              <a:rPr lang="en-US" sz="3600" b="1" dirty="0">
                <a:solidFill>
                  <a:schemeClr val="dk1"/>
                </a:solidFill>
              </a:rPr>
              <a:t>Research Goals: </a:t>
            </a:r>
            <a:r>
              <a:rPr lang="en-US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investigate self-configuring algorithms and technologies for robotic systems to create a dynamic multi-robot communications system</a:t>
            </a:r>
            <a:endParaRPr lang="en-US" sz="3600" dirty="0">
              <a:solidFill>
                <a:schemeClr val="dk1"/>
              </a:solidFill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</a:rPr>
              <a:t>Anticipated Outcomes: </a:t>
            </a:r>
            <a:r>
              <a:rPr lang="en-US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development of algorithms for single and multiple moving receivers while </a:t>
            </a:r>
            <a:r>
              <a:rPr lang="en-US" sz="3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nullforming</a:t>
            </a:r>
            <a:r>
              <a:rPr lang="en-US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target location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Clr>
                <a:schemeClr val="dk1"/>
              </a:buClr>
              <a:buSzPts val="1400"/>
              <a:buNone/>
            </a:pPr>
            <a:r>
              <a:rPr lang="en-US" sz="3600" b="1" dirty="0">
                <a:solidFill>
                  <a:schemeClr val="dk1"/>
                </a:solidFill>
              </a:rPr>
              <a:t>Army Capability: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ncreased command post (CP) maneuverability while maintaining covert operations through sophisticated signature management strategies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3FD78-3F7B-4293-B8DB-8F94B709FF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567" y="12600931"/>
            <a:ext cx="6130363" cy="66133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0289B7-E5A4-4A34-A2A1-935E4373D8FC}"/>
              </a:ext>
            </a:extLst>
          </p:cNvPr>
          <p:cNvSpPr/>
          <p:nvPr/>
        </p:nvSpPr>
        <p:spPr>
          <a:xfrm>
            <a:off x="384979" y="19214293"/>
            <a:ext cx="2990925" cy="1006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Phase Controller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F7D6C-9A5A-4A47-A938-BC7BB8638AF7}"/>
              </a:ext>
            </a:extLst>
          </p:cNvPr>
          <p:cNvSpPr txBox="1"/>
          <p:nvPr/>
        </p:nvSpPr>
        <p:spPr>
          <a:xfrm>
            <a:off x="1208414" y="12300683"/>
            <a:ext cx="336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Coherent</a:t>
            </a:r>
          </a:p>
          <a:p>
            <a:r>
              <a:rPr lang="en-US" sz="3600" dirty="0"/>
              <a:t>Phase Front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C8D231-7222-4005-B882-455DABCBD4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89415" y="15365604"/>
            <a:ext cx="2261932" cy="15861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C2E396-4515-4831-9B4A-EC531B836A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82788" y="17043936"/>
            <a:ext cx="2261933" cy="15861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14E4F4-E668-4D00-AD44-F84FBE510D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71904" y="13480072"/>
            <a:ext cx="2261933" cy="1586109"/>
          </a:xfrm>
          <a:prstGeom prst="rect">
            <a:avLst/>
          </a:prstGeom>
        </p:spPr>
      </p:pic>
      <p:sp>
        <p:nvSpPr>
          <p:cNvPr id="19" name="Arc 18">
            <a:extLst>
              <a:ext uri="{FF2B5EF4-FFF2-40B4-BE49-F238E27FC236}">
                <a16:creationId xmlns:a16="http://schemas.microsoft.com/office/drawing/2014/main" id="{3331BE68-A2C9-4EEE-B24F-448953A67E02}"/>
              </a:ext>
            </a:extLst>
          </p:cNvPr>
          <p:cNvSpPr/>
          <p:nvPr/>
        </p:nvSpPr>
        <p:spPr>
          <a:xfrm rot="3283156">
            <a:off x="10662576" y="15175609"/>
            <a:ext cx="3415782" cy="2586065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327DE0D-FF1E-4EE8-9F6A-C0165216F977}"/>
              </a:ext>
            </a:extLst>
          </p:cNvPr>
          <p:cNvSpPr/>
          <p:nvPr/>
        </p:nvSpPr>
        <p:spPr>
          <a:xfrm rot="3283156">
            <a:off x="10806873" y="13476207"/>
            <a:ext cx="3283962" cy="2568758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45937056-F230-4926-A49C-D58AA2B7E85A}"/>
              </a:ext>
            </a:extLst>
          </p:cNvPr>
          <p:cNvSpPr/>
          <p:nvPr/>
        </p:nvSpPr>
        <p:spPr>
          <a:xfrm rot="3283156">
            <a:off x="10344157" y="15207357"/>
            <a:ext cx="3331498" cy="2327595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88D02360-C8F9-406E-B98F-8DD03C9C9914}"/>
              </a:ext>
            </a:extLst>
          </p:cNvPr>
          <p:cNvSpPr/>
          <p:nvPr/>
        </p:nvSpPr>
        <p:spPr>
          <a:xfrm rot="3283156">
            <a:off x="10285637" y="13576675"/>
            <a:ext cx="3346655" cy="2448835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0280038-6CC7-4F9F-8610-33A510D1B66C}"/>
              </a:ext>
            </a:extLst>
          </p:cNvPr>
          <p:cNvSpPr/>
          <p:nvPr/>
        </p:nvSpPr>
        <p:spPr>
          <a:xfrm>
            <a:off x="6712736" y="13608917"/>
            <a:ext cx="3107628" cy="4436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Distributed</a:t>
            </a:r>
          </a:p>
          <a:p>
            <a:pPr algn="ctr"/>
            <a:r>
              <a:rPr lang="en-US" sz="3600" dirty="0"/>
              <a:t>Across</a:t>
            </a:r>
          </a:p>
          <a:p>
            <a:pPr algn="ctr"/>
            <a:r>
              <a:rPr lang="en-US" sz="3600" dirty="0"/>
              <a:t>Robots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4B19830-4F5E-4DF8-98C2-E7E3FA1D6BAF}"/>
                  </a:ext>
                </a:extLst>
              </p:cNvPr>
              <p:cNvSpPr txBox="1"/>
              <p:nvPr/>
            </p:nvSpPr>
            <p:spPr>
              <a:xfrm>
                <a:off x="16426814" y="10895790"/>
                <a:ext cx="11327333" cy="2066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constructed array factor at receiver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endParaRPr lang="en-US" sz="3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𝐴𝐹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4B19830-4F5E-4DF8-98C2-E7E3FA1D6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6814" y="10895790"/>
                <a:ext cx="11327333" cy="2066271"/>
              </a:xfrm>
              <a:prstGeom prst="rect">
                <a:avLst/>
              </a:prstGeom>
              <a:blipFill>
                <a:blip r:embed="rId10"/>
                <a:stretch>
                  <a:fillRect t="-6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ACE1B9-9E0C-48B1-9078-DC906909DC61}"/>
                  </a:ext>
                </a:extLst>
              </p:cNvPr>
              <p:cNvSpPr txBox="1"/>
              <p:nvPr/>
            </p:nvSpPr>
            <p:spPr>
              <a:xfrm>
                <a:off x="14944114" y="4922788"/>
                <a:ext cx="14292731" cy="5906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beamforming agents: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receivers: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sz="360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location of agent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location of receiver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desired array factor amplitude at receiver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distance between agent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receiver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en-US" sz="36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en-US" sz="3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excitation signal amplitude and phase of agent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synchronized carrier frequency 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wavenumber: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Hz/m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ACE1B9-9E0C-48B1-9078-DC906909D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4114" y="4922788"/>
                <a:ext cx="14292731" cy="5906745"/>
              </a:xfrm>
              <a:prstGeom prst="rect">
                <a:avLst/>
              </a:prstGeom>
              <a:blipFill>
                <a:blip r:embed="rId11"/>
                <a:stretch>
                  <a:fillRect l="-1919" t="-2376" b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15881A7-B6D9-4F87-BFEE-CCED35B05E6F}"/>
              </a:ext>
            </a:extLst>
          </p:cNvPr>
          <p:cNvSpPr txBox="1"/>
          <p:nvPr/>
        </p:nvSpPr>
        <p:spPr>
          <a:xfrm>
            <a:off x="15127584" y="13247617"/>
            <a:ext cx="5502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unknown multipath fading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83C2B3-45D1-4B84-BA0E-C323352CFA2F}"/>
              </a:ext>
            </a:extLst>
          </p:cNvPr>
          <p:cNvSpPr txBox="1"/>
          <p:nvPr/>
        </p:nvSpPr>
        <p:spPr>
          <a:xfrm>
            <a:off x="20816840" y="13396172"/>
            <a:ext cx="400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control parameters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3A3518-B56D-4369-9D46-283F7EF286B2}"/>
              </a:ext>
            </a:extLst>
          </p:cNvPr>
          <p:cNvCxnSpPr>
            <a:cxnSpLocks/>
          </p:cNvCxnSpPr>
          <p:nvPr/>
        </p:nvCxnSpPr>
        <p:spPr>
          <a:xfrm flipH="1">
            <a:off x="19199452" y="12633489"/>
            <a:ext cx="316227" cy="8400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2EFBDB-9218-4746-AEF0-4B94BAF5BD8A}"/>
              </a:ext>
            </a:extLst>
          </p:cNvPr>
          <p:cNvCxnSpPr>
            <a:cxnSpLocks/>
          </p:cNvCxnSpPr>
          <p:nvPr/>
        </p:nvCxnSpPr>
        <p:spPr>
          <a:xfrm>
            <a:off x="21849738" y="12361897"/>
            <a:ext cx="1093509" cy="12003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17B793-C2DF-44D1-8CC5-D8382B061556}"/>
              </a:ext>
            </a:extLst>
          </p:cNvPr>
          <p:cNvCxnSpPr>
            <a:cxnSpLocks/>
          </p:cNvCxnSpPr>
          <p:nvPr/>
        </p:nvCxnSpPr>
        <p:spPr>
          <a:xfrm>
            <a:off x="20630021" y="12310127"/>
            <a:ext cx="1858220" cy="11699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55539BF-A0BA-47AA-A16F-82A68A096979}"/>
                  </a:ext>
                </a:extLst>
              </p:cNvPr>
              <p:cNvSpPr txBox="1"/>
              <p:nvPr/>
            </p:nvSpPr>
            <p:spPr>
              <a:xfrm>
                <a:off x="17638477" y="13963199"/>
                <a:ext cx="9079793" cy="1512273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6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sz="3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36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360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𝐴𝐹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55539BF-A0BA-47AA-A16F-82A68A096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8477" y="13963199"/>
                <a:ext cx="9079793" cy="151227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226CC0-CD14-4D8A-86CA-EE0A3E6C47E8}"/>
                  </a:ext>
                </a:extLst>
              </p:cNvPr>
              <p:cNvSpPr txBox="1"/>
              <p:nvPr/>
            </p:nvSpPr>
            <p:spPr>
              <a:xfrm>
                <a:off x="25560829" y="12510021"/>
                <a:ext cx="31495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weightage for receiver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226CC0-CD14-4D8A-86CA-EE0A3E6C4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0829" y="12510021"/>
                <a:ext cx="3149523" cy="1200329"/>
              </a:xfrm>
              <a:prstGeom prst="rect">
                <a:avLst/>
              </a:prstGeom>
              <a:blipFill>
                <a:blip r:embed="rId13"/>
                <a:stretch>
                  <a:fillRect l="-5803" t="-7614" r="-2901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>
            <a:extLst>
              <a:ext uri="{FF2B5EF4-FFF2-40B4-BE49-F238E27FC236}">
                <a16:creationId xmlns:a16="http://schemas.microsoft.com/office/drawing/2014/main" id="{9D1DA983-7AA1-4510-99F1-1EFD1660E24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-20000" contrast="20000"/>
          </a:blip>
          <a:srcRect r="4793" b="19187"/>
          <a:stretch/>
        </p:blipFill>
        <p:spPr>
          <a:xfrm>
            <a:off x="527568" y="21794709"/>
            <a:ext cx="7570273" cy="4133550"/>
          </a:xfrm>
          <a:prstGeom prst="rect">
            <a:avLst/>
          </a:prstGeom>
        </p:spPr>
      </p:pic>
      <p:pic>
        <p:nvPicPr>
          <p:cNvPr id="50" name="Graphic 49" descr="Cell Tower">
            <a:extLst>
              <a:ext uri="{FF2B5EF4-FFF2-40B4-BE49-F238E27FC236}">
                <a16:creationId xmlns:a16="http://schemas.microsoft.com/office/drawing/2014/main" id="{AE484CED-A1EE-4C94-8791-40FC1583DE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22349" y="21610497"/>
            <a:ext cx="2009824" cy="2009824"/>
          </a:xfrm>
          <a:prstGeom prst="rect">
            <a:avLst/>
          </a:prstGeom>
        </p:spPr>
      </p:pic>
      <p:pic>
        <p:nvPicPr>
          <p:cNvPr id="53" name="Graphic 52" descr="Cell Tower">
            <a:extLst>
              <a:ext uri="{FF2B5EF4-FFF2-40B4-BE49-F238E27FC236}">
                <a16:creationId xmlns:a16="http://schemas.microsoft.com/office/drawing/2014/main" id="{AE59CADB-A872-47BA-B976-184C37DB62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448854" y="24141181"/>
            <a:ext cx="2009824" cy="200982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83F3419-8A12-47F1-A15B-01C6D0BC8237}"/>
              </a:ext>
            </a:extLst>
          </p:cNvPr>
          <p:cNvSpPr txBox="1"/>
          <p:nvPr/>
        </p:nvSpPr>
        <p:spPr>
          <a:xfrm>
            <a:off x="1266098" y="21827511"/>
            <a:ext cx="239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449E21-EE30-42C6-B9E8-8F004309930D}"/>
              </a:ext>
            </a:extLst>
          </p:cNvPr>
          <p:cNvSpPr txBox="1"/>
          <p:nvPr/>
        </p:nvSpPr>
        <p:spPr>
          <a:xfrm>
            <a:off x="10359392" y="12194918"/>
            <a:ext cx="2893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receivers</a:t>
            </a:r>
          </a:p>
        </p:txBody>
      </p:sp>
      <p:sp>
        <p:nvSpPr>
          <p:cNvPr id="60" name="Rectangle 9">
            <a:extLst>
              <a:ext uri="{FF2B5EF4-FFF2-40B4-BE49-F238E27FC236}">
                <a16:creationId xmlns:a16="http://schemas.microsoft.com/office/drawing/2014/main" id="{342FCDD1-C4C3-40EC-B1B5-E719F0EBE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80" y="4153412"/>
            <a:ext cx="14292731" cy="16141685"/>
          </a:xfrm>
          <a:prstGeom prst="rect">
            <a:avLst/>
          </a:prstGeom>
          <a:noFill/>
          <a:ln w="76200" cmpd="tri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defTabSz="3760788">
              <a:defRPr/>
            </a:pPr>
            <a:endParaRPr lang="zh-TW" altLang="zh-TW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1" name="Rectangle 9">
            <a:extLst>
              <a:ext uri="{FF2B5EF4-FFF2-40B4-BE49-F238E27FC236}">
                <a16:creationId xmlns:a16="http://schemas.microsoft.com/office/drawing/2014/main" id="{517BB88B-7F6B-4AB5-BA6D-A90D34D26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2463" y="4156261"/>
            <a:ext cx="14065128" cy="11430139"/>
          </a:xfrm>
          <a:prstGeom prst="rect">
            <a:avLst/>
          </a:prstGeom>
          <a:noFill/>
          <a:ln w="76200" cmpd="tri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defTabSz="3760788">
              <a:defRPr/>
            </a:pPr>
            <a:endParaRPr lang="zh-TW" altLang="zh-TW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3" name="Rounded Rectangle 56">
            <a:extLst>
              <a:ext uri="{FF2B5EF4-FFF2-40B4-BE49-F238E27FC236}">
                <a16:creationId xmlns:a16="http://schemas.microsoft.com/office/drawing/2014/main" id="{F1E5EA79-A714-43A5-BD04-3F7324E95062}"/>
              </a:ext>
            </a:extLst>
          </p:cNvPr>
          <p:cNvSpPr/>
          <p:nvPr/>
        </p:nvSpPr>
        <p:spPr bwMode="auto">
          <a:xfrm>
            <a:off x="16559127" y="4110870"/>
            <a:ext cx="10591800" cy="121920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defTabSz="3760788">
              <a:defRPr/>
            </a:pPr>
            <a:r>
              <a:rPr lang="en-US" altLang="zh-TW" sz="5400" b="1" dirty="0">
                <a:solidFill>
                  <a:srgbClr val="512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Problem Formulation</a:t>
            </a:r>
          </a:p>
        </p:txBody>
      </p:sp>
      <p:sp>
        <p:nvSpPr>
          <p:cNvPr id="64" name="Rounded Rectangle 56">
            <a:extLst>
              <a:ext uri="{FF2B5EF4-FFF2-40B4-BE49-F238E27FC236}">
                <a16:creationId xmlns:a16="http://schemas.microsoft.com/office/drawing/2014/main" id="{7522F5F0-8E8A-44DE-BD23-2C55126B6EFB}"/>
              </a:ext>
            </a:extLst>
          </p:cNvPr>
          <p:cNvSpPr/>
          <p:nvPr/>
        </p:nvSpPr>
        <p:spPr bwMode="auto">
          <a:xfrm>
            <a:off x="29236845" y="4150807"/>
            <a:ext cx="14261524" cy="121920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defTabSz="3760788">
              <a:defRPr/>
            </a:pPr>
            <a:r>
              <a:rPr lang="en-US" altLang="zh-TW" sz="5400" b="1" dirty="0">
                <a:solidFill>
                  <a:srgbClr val="512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Experimental Results: ARL Indoor Experiment</a:t>
            </a:r>
          </a:p>
        </p:txBody>
      </p:sp>
      <p:sp>
        <p:nvSpPr>
          <p:cNvPr id="65" name="Rectangle 9">
            <a:extLst>
              <a:ext uri="{FF2B5EF4-FFF2-40B4-BE49-F238E27FC236}">
                <a16:creationId xmlns:a16="http://schemas.microsoft.com/office/drawing/2014/main" id="{3D54AAAE-2F90-41C4-8DE5-F81F7D76F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3" y="20518694"/>
            <a:ext cx="14266747" cy="11972422"/>
          </a:xfrm>
          <a:prstGeom prst="rect">
            <a:avLst/>
          </a:prstGeom>
          <a:noFill/>
          <a:ln w="76200" cmpd="tri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defTabSz="3760788">
              <a:defRPr/>
            </a:pPr>
            <a:endParaRPr lang="zh-TW" altLang="zh-TW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6" name="Rounded Rectangle 56">
            <a:extLst>
              <a:ext uri="{FF2B5EF4-FFF2-40B4-BE49-F238E27FC236}">
                <a16:creationId xmlns:a16="http://schemas.microsoft.com/office/drawing/2014/main" id="{79542670-B3B5-423E-BA72-B58C90C9D07C}"/>
              </a:ext>
            </a:extLst>
          </p:cNvPr>
          <p:cNvSpPr/>
          <p:nvPr/>
        </p:nvSpPr>
        <p:spPr bwMode="auto">
          <a:xfrm>
            <a:off x="696509" y="20512513"/>
            <a:ext cx="13540003" cy="121920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defTabSz="3760788">
              <a:defRPr/>
            </a:pPr>
            <a:r>
              <a:rPr lang="en-US" altLang="zh-TW" sz="5400" b="1" dirty="0">
                <a:solidFill>
                  <a:srgbClr val="512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Proposed Settings of Beamforming Agents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0C3EE34-16A4-4FE9-82D9-BF71C3044039}"/>
                  </a:ext>
                </a:extLst>
              </p:cNvPr>
              <p:cNvSpPr txBox="1"/>
              <p:nvPr/>
            </p:nvSpPr>
            <p:spPr>
              <a:xfrm>
                <a:off x="15032889" y="17043964"/>
                <a:ext cx="5211177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agent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, server: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0C3EE34-16A4-4FE9-82D9-BF71C3044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2889" y="17043964"/>
                <a:ext cx="5211177" cy="1107996"/>
              </a:xfrm>
              <a:prstGeom prst="rect">
                <a:avLst/>
              </a:prstGeom>
              <a:blipFill>
                <a:blip r:embed="rId17"/>
                <a:stretch>
                  <a:fillRect l="-5263" t="-12637" r="-2690" b="-23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2CE5D59-DE58-4D26-8276-B3FF904DB1AE}"/>
                  </a:ext>
                </a:extLst>
              </p:cNvPr>
              <p:cNvSpPr txBox="1"/>
              <p:nvPr/>
            </p:nvSpPr>
            <p:spPr>
              <a:xfrm>
                <a:off x="16426814" y="19087717"/>
                <a:ext cx="12296187" cy="196547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3600" b="0" i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 algn="ctr"/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2CE5D59-DE58-4D26-8276-B3FF904DB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6814" y="19087717"/>
                <a:ext cx="12296187" cy="1965474"/>
              </a:xfrm>
              <a:prstGeom prst="rect">
                <a:avLst/>
              </a:prstGeom>
              <a:blipFill>
                <a:blip r:embed="rId18"/>
                <a:stretch>
                  <a:fillRect r="-1882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D6B06DE-926C-43CE-A0E2-5166E3A89CFF}"/>
                  </a:ext>
                </a:extLst>
              </p:cNvPr>
              <p:cNvSpPr txBox="1"/>
              <p:nvPr/>
            </p:nvSpPr>
            <p:spPr>
              <a:xfrm>
                <a:off x="21123797" y="17019625"/>
                <a:ext cx="7795151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before iterations, server broadcasts to each agent: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D6B06DE-926C-43CE-A0E2-5166E3A89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3797" y="17019625"/>
                <a:ext cx="7795151" cy="1107996"/>
              </a:xfrm>
              <a:prstGeom prst="rect">
                <a:avLst/>
              </a:prstGeom>
              <a:blipFill>
                <a:blip r:embed="rId19"/>
                <a:stretch>
                  <a:fillRect l="-3518" t="-12637" r="-3597" b="-23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A6E532-ACA7-4FBD-B04A-9EC1218C3200}"/>
                  </a:ext>
                </a:extLst>
              </p:cNvPr>
              <p:cNvSpPr txBox="1"/>
              <p:nvPr/>
            </p:nvSpPr>
            <p:spPr>
              <a:xfrm>
                <a:off x="18571622" y="21947459"/>
                <a:ext cx="10151379" cy="55399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3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A6E532-ACA7-4FBD-B04A-9EC1218C3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1622" y="21947459"/>
                <a:ext cx="10151379" cy="553998"/>
              </a:xfrm>
              <a:prstGeom prst="rect">
                <a:avLst/>
              </a:prstGeom>
              <a:blipFill>
                <a:blip r:embed="rId20"/>
                <a:stretch>
                  <a:fillRect t="-23656" b="-47312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D787487-D235-44E4-9B25-1E7321024A3B}"/>
                  </a:ext>
                </a:extLst>
              </p:cNvPr>
              <p:cNvSpPr txBox="1"/>
              <p:nvPr/>
            </p:nvSpPr>
            <p:spPr>
              <a:xfrm>
                <a:off x="24289480" y="23405342"/>
                <a:ext cx="4433521" cy="108843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D787487-D235-44E4-9B25-1E7321024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9480" y="23405342"/>
                <a:ext cx="4433521" cy="108843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FCC890E-A233-4A76-B0B8-B2EEC7FA637B}"/>
                  </a:ext>
                </a:extLst>
              </p:cNvPr>
              <p:cNvSpPr txBox="1"/>
              <p:nvPr/>
            </p:nvSpPr>
            <p:spPr>
              <a:xfrm>
                <a:off x="17323044" y="25367396"/>
                <a:ext cx="11399957" cy="1661993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3600" dirty="0"/>
                  <a:t>,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3600" dirty="0"/>
                  <a:t>,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FCC890E-A233-4A76-B0B8-B2EEC7FA6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44" y="25367396"/>
                <a:ext cx="11399957" cy="1661993"/>
              </a:xfrm>
              <a:prstGeom prst="rect">
                <a:avLst/>
              </a:prstGeom>
              <a:blipFill>
                <a:blip r:embed="rId22"/>
                <a:stretch>
                  <a:fillRect t="-8000" r="-321" b="-1527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C803AD6-1508-4866-81AA-1F958AC39B89}"/>
                  </a:ext>
                </a:extLst>
              </p:cNvPr>
              <p:cNvSpPr txBox="1"/>
              <p:nvPr/>
            </p:nvSpPr>
            <p:spPr>
              <a:xfrm>
                <a:off x="15019609" y="18452339"/>
                <a:ext cx="4906761" cy="55399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each iteration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C803AD6-1508-4866-81AA-1F958AC39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9609" y="18452339"/>
                <a:ext cx="4906761" cy="553998"/>
              </a:xfrm>
              <a:prstGeom prst="rect">
                <a:avLst/>
              </a:prstGeom>
              <a:blipFill>
                <a:blip r:embed="rId23"/>
                <a:stretch>
                  <a:fillRect l="-5576" t="-23656" r="-4337" b="-4623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74B6280-A8AD-480D-85D6-4F07C7D26F22}"/>
              </a:ext>
            </a:extLst>
          </p:cNvPr>
          <p:cNvCxnSpPr>
            <a:cxnSpLocks/>
          </p:cNvCxnSpPr>
          <p:nvPr/>
        </p:nvCxnSpPr>
        <p:spPr>
          <a:xfrm>
            <a:off x="27195034" y="21095119"/>
            <a:ext cx="0" cy="8523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03924F-793E-42A7-9467-0CD7AE92E021}"/>
                  </a:ext>
                </a:extLst>
              </p:cNvPr>
              <p:cNvSpPr txBox="1"/>
              <p:nvPr/>
            </p:nvSpPr>
            <p:spPr>
              <a:xfrm>
                <a:off x="14919801" y="20514373"/>
                <a:ext cx="1776365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at each agent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03924F-793E-42A7-9467-0CD7AE92E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801" y="20514373"/>
                <a:ext cx="1776365" cy="1107996"/>
              </a:xfrm>
              <a:prstGeom prst="rect">
                <a:avLst/>
              </a:prstGeom>
              <a:blipFill>
                <a:blip r:embed="rId24"/>
                <a:stretch>
                  <a:fillRect l="-15411" t="-12637" r="-7192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8292768-F46D-476C-8750-FBE5A481D51F}"/>
                  </a:ext>
                </a:extLst>
              </p:cNvPr>
              <p:cNvSpPr txBox="1"/>
              <p:nvPr/>
            </p:nvSpPr>
            <p:spPr>
              <a:xfrm>
                <a:off x="16130959" y="22440864"/>
                <a:ext cx="379541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agent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server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8292768-F46D-476C-8750-FBE5A481D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0959" y="22440864"/>
                <a:ext cx="3795411" cy="553998"/>
              </a:xfrm>
              <a:prstGeom prst="rect">
                <a:avLst/>
              </a:prstGeom>
              <a:blipFill>
                <a:blip r:embed="rId25"/>
                <a:stretch>
                  <a:fillRect l="-7223" t="-25275" r="-1284" b="-49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EB7C9A2-1871-49A1-9237-4988178FE1A4}"/>
                  </a:ext>
                </a:extLst>
              </p:cNvPr>
              <p:cNvSpPr txBox="1"/>
              <p:nvPr/>
            </p:nvSpPr>
            <p:spPr>
              <a:xfrm rot="10800000" flipV="1">
                <a:off x="16130959" y="24815217"/>
                <a:ext cx="477668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server to each agent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EB7C9A2-1871-49A1-9237-4988178FE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16130959" y="24815217"/>
                <a:ext cx="4776684" cy="553998"/>
              </a:xfrm>
              <a:prstGeom prst="rect">
                <a:avLst/>
              </a:prstGeom>
              <a:blipFill>
                <a:blip r:embed="rId26"/>
                <a:stretch>
                  <a:fillRect l="-5740" t="-25275" b="-48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CEE77EBE-5E80-4BA3-B30D-A229B476892A}"/>
              </a:ext>
            </a:extLst>
          </p:cNvPr>
          <p:cNvSpPr txBox="1"/>
          <p:nvPr/>
        </p:nvSpPr>
        <p:spPr>
          <a:xfrm>
            <a:off x="22365764" y="23280701"/>
            <a:ext cx="179536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at server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44BCD94-1F76-4272-8075-7DEF6973B162}"/>
                  </a:ext>
                </a:extLst>
              </p:cNvPr>
              <p:cNvSpPr txBox="1"/>
              <p:nvPr/>
            </p:nvSpPr>
            <p:spPr>
              <a:xfrm>
                <a:off x="14880322" y="27694582"/>
                <a:ext cx="13842679" cy="460164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nary>
                        <m:naryPr>
                          <m:chr m:val="∑"/>
                          <m:limLoc m:val="subSup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nary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ℑ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nary>
                        <m:naryPr>
                          <m:chr m:val="∑"/>
                          <m:limLoc m:val="subSup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nary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ℑ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ℑ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44BCD94-1F76-4272-8075-7DEF6973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0322" y="27694582"/>
                <a:ext cx="13842679" cy="460164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9">
            <a:extLst>
              <a:ext uri="{FF2B5EF4-FFF2-40B4-BE49-F238E27FC236}">
                <a16:creationId xmlns:a16="http://schemas.microsoft.com/office/drawing/2014/main" id="{945C4DA9-C4F4-4FF0-985D-F1B154D39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8596" y="15814256"/>
            <a:ext cx="14065128" cy="16676860"/>
          </a:xfrm>
          <a:prstGeom prst="rect">
            <a:avLst/>
          </a:prstGeom>
          <a:noFill/>
          <a:ln w="76200" cmpd="tri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defTabSz="3760788">
              <a:defRPr/>
            </a:pPr>
            <a:endParaRPr lang="zh-TW" altLang="zh-TW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6576DFE-8A44-41E7-A340-C7458961AA55}"/>
              </a:ext>
            </a:extLst>
          </p:cNvPr>
          <p:cNvCxnSpPr>
            <a:cxnSpLocks/>
          </p:cNvCxnSpPr>
          <p:nvPr/>
        </p:nvCxnSpPr>
        <p:spPr>
          <a:xfrm>
            <a:off x="27195034" y="22553002"/>
            <a:ext cx="0" cy="8523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6111A32-FF8E-43AA-95AD-1A0AE4E84717}"/>
              </a:ext>
            </a:extLst>
          </p:cNvPr>
          <p:cNvCxnSpPr>
            <a:cxnSpLocks/>
          </p:cNvCxnSpPr>
          <p:nvPr/>
        </p:nvCxnSpPr>
        <p:spPr>
          <a:xfrm>
            <a:off x="27195034" y="24515056"/>
            <a:ext cx="0" cy="8523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C618EBD-B5FA-4896-9165-7118CAD64164}"/>
              </a:ext>
            </a:extLst>
          </p:cNvPr>
          <p:cNvCxnSpPr>
            <a:cxnSpLocks/>
          </p:cNvCxnSpPr>
          <p:nvPr/>
        </p:nvCxnSpPr>
        <p:spPr>
          <a:xfrm flipH="1">
            <a:off x="27150927" y="27029389"/>
            <a:ext cx="44107" cy="6651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B57E377-C741-4731-8E9D-9741F5689264}"/>
                  </a:ext>
                </a:extLst>
              </p:cNvPr>
              <p:cNvSpPr txBox="1"/>
              <p:nvPr/>
            </p:nvSpPr>
            <p:spPr>
              <a:xfrm>
                <a:off x="14989631" y="26475391"/>
                <a:ext cx="1776365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at each agent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B57E377-C741-4731-8E9D-9741F5689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9631" y="26475391"/>
                <a:ext cx="1776365" cy="1107996"/>
              </a:xfrm>
              <a:prstGeom prst="rect">
                <a:avLst/>
              </a:prstGeom>
              <a:blipFill>
                <a:blip r:embed="rId28"/>
                <a:stretch>
                  <a:fillRect l="-15808" t="-12637" r="-7216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ounded Rectangle 56">
            <a:extLst>
              <a:ext uri="{FF2B5EF4-FFF2-40B4-BE49-F238E27FC236}">
                <a16:creationId xmlns:a16="http://schemas.microsoft.com/office/drawing/2014/main" id="{E2419282-A1CB-4F58-A7F3-014311971B8E}"/>
              </a:ext>
            </a:extLst>
          </p:cNvPr>
          <p:cNvSpPr/>
          <p:nvPr/>
        </p:nvSpPr>
        <p:spPr bwMode="auto">
          <a:xfrm>
            <a:off x="16501972" y="15775851"/>
            <a:ext cx="10591800" cy="121920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defTabSz="3760788">
              <a:defRPr/>
            </a:pPr>
            <a:r>
              <a:rPr lang="en-US" altLang="zh-TW" sz="5400" b="1" dirty="0">
                <a:solidFill>
                  <a:srgbClr val="512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Proposed Algorithm: IPG-DB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535E28-CA67-4C1B-8C48-3650C4C68A09}"/>
              </a:ext>
            </a:extLst>
          </p:cNvPr>
          <p:cNvSpPr txBox="1"/>
          <p:nvPr/>
        </p:nvSpPr>
        <p:spPr>
          <a:xfrm>
            <a:off x="4938813" y="24767231"/>
            <a:ext cx="1704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Tx agents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8A9938C-D16A-4050-9025-53F481343F66}"/>
              </a:ext>
            </a:extLst>
          </p:cNvPr>
          <p:cNvSpPr txBox="1"/>
          <p:nvPr/>
        </p:nvSpPr>
        <p:spPr>
          <a:xfrm>
            <a:off x="309564" y="26504905"/>
            <a:ext cx="142194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server-agent based setting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agents can communicate with a common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no peer-to-peer 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server?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can be an auxiliary node, located close to the agents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can exchange information with the agents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can process information (addition, multiplication, etc. basic operations)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need not know the beamforming coefficients, agents’ and receivers’ locations, desired beam and null values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B9DFE44E-6827-42A2-950D-0EDB533214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26034" y="22186117"/>
            <a:ext cx="2261933" cy="158610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DADC726E-F50D-4448-A2C2-835939E824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04119" y="23700726"/>
            <a:ext cx="2261933" cy="1586109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DC71F7C1-98D9-4089-8391-0EA484AA77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43492" y="25354200"/>
            <a:ext cx="2261933" cy="1586109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CCB16368-7593-4497-9309-BA511DD8FC16}"/>
              </a:ext>
            </a:extLst>
          </p:cNvPr>
          <p:cNvSpPr txBox="1"/>
          <p:nvPr/>
        </p:nvSpPr>
        <p:spPr>
          <a:xfrm>
            <a:off x="8823178" y="25636068"/>
            <a:ext cx="2375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Far-field Rx</a:t>
            </a:r>
          </a:p>
        </p:txBody>
      </p:sp>
      <p:pic>
        <p:nvPicPr>
          <p:cNvPr id="112" name="Graphic 111" descr="Cell Tower">
            <a:extLst>
              <a:ext uri="{FF2B5EF4-FFF2-40B4-BE49-F238E27FC236}">
                <a16:creationId xmlns:a16="http://schemas.microsoft.com/office/drawing/2014/main" id="{765FB088-EAD6-4EE4-9AEB-A7A99AB92CC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912236" y="17896180"/>
            <a:ext cx="2009824" cy="2009824"/>
          </a:xfrm>
          <a:prstGeom prst="rect">
            <a:avLst/>
          </a:prstGeom>
        </p:spPr>
      </p:pic>
      <p:pic>
        <p:nvPicPr>
          <p:cNvPr id="113" name="Graphic 112" descr="Cell Tower">
            <a:extLst>
              <a:ext uri="{FF2B5EF4-FFF2-40B4-BE49-F238E27FC236}">
                <a16:creationId xmlns:a16="http://schemas.microsoft.com/office/drawing/2014/main" id="{A1C64B35-3722-4EA6-94AF-F99838E3A0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395647" y="11940243"/>
            <a:ext cx="2009824" cy="20098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53B8849-DEA7-4F4E-9A13-446B06F010E2}"/>
                  </a:ext>
                </a:extLst>
              </p:cNvPr>
              <p:cNvSpPr txBox="1"/>
              <p:nvPr/>
            </p:nvSpPr>
            <p:spPr>
              <a:xfrm>
                <a:off x="657090" y="25708763"/>
                <a:ext cx="15338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53B8849-DEA7-4F4E-9A13-446B06F01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90" y="25708763"/>
                <a:ext cx="1533891" cy="64633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2BEC86A-FC5A-41F1-8863-5BD5210A9D87}"/>
                  </a:ext>
                </a:extLst>
              </p:cNvPr>
              <p:cNvSpPr txBox="1"/>
              <p:nvPr/>
            </p:nvSpPr>
            <p:spPr>
              <a:xfrm>
                <a:off x="2739636" y="25728733"/>
                <a:ext cx="15338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2BEC86A-FC5A-41F1-8863-5BD5210A9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636" y="25728733"/>
                <a:ext cx="1533891" cy="64633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7E8BBA2-B715-4BED-BD51-4D140BC7E4D6}"/>
                  </a:ext>
                </a:extLst>
              </p:cNvPr>
              <p:cNvSpPr txBox="1"/>
              <p:nvPr/>
            </p:nvSpPr>
            <p:spPr>
              <a:xfrm>
                <a:off x="6386051" y="25708763"/>
                <a:ext cx="15338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7E8BBA2-B715-4BED-BD51-4D140BC7E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051" y="25708763"/>
                <a:ext cx="1533891" cy="64633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 9">
            <a:extLst>
              <a:ext uri="{FF2B5EF4-FFF2-40B4-BE49-F238E27FC236}">
                <a16:creationId xmlns:a16="http://schemas.microsoft.com/office/drawing/2014/main" id="{D71EE7C7-DDA9-4E97-B97E-D471F1A4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31622" y="13374366"/>
            <a:ext cx="14266747" cy="12895661"/>
          </a:xfrm>
          <a:prstGeom prst="rect">
            <a:avLst/>
          </a:prstGeom>
          <a:noFill/>
          <a:ln w="76200" cmpd="tri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defTabSz="3760788">
              <a:defRPr/>
            </a:pPr>
            <a:endParaRPr lang="zh-TW" altLang="zh-TW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04" name="Rounded Rectangle 56">
            <a:extLst>
              <a:ext uri="{FF2B5EF4-FFF2-40B4-BE49-F238E27FC236}">
                <a16:creationId xmlns:a16="http://schemas.microsoft.com/office/drawing/2014/main" id="{869B9B77-15F7-4650-A8FE-EEA95F65083F}"/>
              </a:ext>
            </a:extLst>
          </p:cNvPr>
          <p:cNvSpPr/>
          <p:nvPr/>
        </p:nvSpPr>
        <p:spPr bwMode="auto">
          <a:xfrm>
            <a:off x="29200265" y="13321572"/>
            <a:ext cx="14233735" cy="1767174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defTabSz="3760788">
              <a:defRPr/>
            </a:pPr>
            <a:r>
              <a:rPr lang="en-US" altLang="zh-TW" sz="5400" b="1" dirty="0">
                <a:solidFill>
                  <a:srgbClr val="512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Empirical Results: Boston Urban 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6ABABE6-E32F-4ECD-A369-BA361B6B4213}"/>
                  </a:ext>
                </a:extLst>
              </p:cNvPr>
              <p:cNvSpPr txBox="1"/>
              <p:nvPr/>
            </p:nvSpPr>
            <p:spPr>
              <a:xfrm>
                <a:off x="30168507" y="14496292"/>
                <a:ext cx="11580576" cy="22159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# beamforming agents: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# receivers: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(1 allied, 1 enemy to be nulled)</a:t>
                </a:r>
              </a:p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carrier frequency 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=2.4</m:t>
                    </m:r>
                  </m:oMath>
                </a14:m>
                <a:r>
                  <a:rPr lang="en-US" sz="3600" b="0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>
                        <a:latin typeface="Cambria Math" panose="02040503050406030204" pitchFamily="18" charset="0"/>
                      </a:rPr>
                      <m:t>GHz</m:t>
                    </m:r>
                  </m:oMath>
                </a14:m>
                <a:endParaRPr lang="en-US" sz="3600" b="0" dirty="0">
                  <a:latin typeface="Arial" panose="020B0604020202020204" pitchFamily="34" charset="0"/>
                </a:endParaRPr>
              </a:p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unknown i.i.d. Rayleigh fading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each channel</a:t>
                </a: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6ABABE6-E32F-4ECD-A369-BA361B6B4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8507" y="14496292"/>
                <a:ext cx="11580576" cy="2215991"/>
              </a:xfrm>
              <a:prstGeom prst="rect">
                <a:avLst/>
              </a:prstGeom>
              <a:blipFill>
                <a:blip r:embed="rId36"/>
                <a:stretch>
                  <a:fillRect l="-2421" t="-6319" b="-1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9">
            <a:extLst>
              <a:ext uri="{FF2B5EF4-FFF2-40B4-BE49-F238E27FC236}">
                <a16:creationId xmlns:a16="http://schemas.microsoft.com/office/drawing/2014/main" id="{810FA685-C96A-D8CD-4EF0-64506ED08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36845" y="4156261"/>
            <a:ext cx="14266747" cy="9002777"/>
          </a:xfrm>
          <a:prstGeom prst="rect">
            <a:avLst/>
          </a:prstGeom>
          <a:noFill/>
          <a:ln w="76200" cmpd="tri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defTabSz="3760788">
              <a:defRPr/>
            </a:pPr>
            <a:endParaRPr lang="zh-TW" altLang="zh-TW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82376-00F5-14C9-5DD9-1A7464E0F0D7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33984589" y="5068230"/>
            <a:ext cx="4843659" cy="36171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3741C-915D-05B0-7053-87F4D7F3D614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9431026" y="5061876"/>
            <a:ext cx="4427895" cy="4448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F038FD-F608-8ECC-5FA3-1480D0515E05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29431026" y="9656997"/>
            <a:ext cx="4552624" cy="334690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130678-D8E2-BCA2-D711-68DB254741F1}"/>
              </a:ext>
            </a:extLst>
          </p:cNvPr>
          <p:cNvCxnSpPr>
            <a:cxnSpLocks/>
          </p:cNvCxnSpPr>
          <p:nvPr/>
        </p:nvCxnSpPr>
        <p:spPr>
          <a:xfrm flipV="1">
            <a:off x="35803512" y="7980397"/>
            <a:ext cx="910968" cy="9994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056767-D5F9-4039-1D7E-E28B7A7D2DB9}"/>
              </a:ext>
            </a:extLst>
          </p:cNvPr>
          <p:cNvSpPr txBox="1"/>
          <p:nvPr/>
        </p:nvSpPr>
        <p:spPr>
          <a:xfrm>
            <a:off x="34191442" y="8887400"/>
            <a:ext cx="3653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Receiving Antenna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15EB1E-A4B9-8A32-EA78-39964F9FFE79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33040002" y="8405793"/>
            <a:ext cx="1275489" cy="23889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4E75A7-5D31-009A-4CAE-2D47CE6D9662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33040002" y="10361861"/>
            <a:ext cx="1275489" cy="4328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E7748D6-9565-06E0-0D8B-1EF658F31BB1}"/>
              </a:ext>
            </a:extLst>
          </p:cNvPr>
          <p:cNvSpPr txBox="1"/>
          <p:nvPr/>
        </p:nvSpPr>
        <p:spPr>
          <a:xfrm>
            <a:off x="34315491" y="10471576"/>
            <a:ext cx="4391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Transmitting Antennas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0CDBDB-D035-E3B9-7DFC-70271B4F2DE8}"/>
              </a:ext>
            </a:extLst>
          </p:cNvPr>
          <p:cNvSpPr txBox="1"/>
          <p:nvPr/>
        </p:nvSpPr>
        <p:spPr>
          <a:xfrm>
            <a:off x="38828248" y="5006904"/>
            <a:ext cx="449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 Total Tx at 40MHz </a:t>
            </a:r>
          </a:p>
          <a:p>
            <a:r>
              <a:rPr lang="en-US" sz="3600" dirty="0"/>
              <a:t>Carrier Freq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C6AC1C-6B7E-D938-C0C9-C3EAD5A8A71F}"/>
              </a:ext>
            </a:extLst>
          </p:cNvPr>
          <p:cNvSpPr txBox="1"/>
          <p:nvPr/>
        </p:nvSpPr>
        <p:spPr>
          <a:xfrm>
            <a:off x="38828248" y="8581462"/>
            <a:ext cx="449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6dB signal via 1-bit feedback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6dB signal via IPG-DB in ¾ cases with </a:t>
            </a:r>
            <a:r>
              <a:rPr lang="en-US" sz="3600" dirty="0">
                <a:solidFill>
                  <a:srgbClr val="FF0000"/>
                </a:solidFill>
              </a:rPr>
              <a:t>no feedback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Remaining IPG-DB case achieved 4dB signal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050C533-F66C-5193-A77D-5BA2DAE9D563}"/>
              </a:ext>
            </a:extLst>
          </p:cNvPr>
          <p:cNvGrpSpPr/>
          <p:nvPr/>
        </p:nvGrpSpPr>
        <p:grpSpPr>
          <a:xfrm>
            <a:off x="29489024" y="16881077"/>
            <a:ext cx="13557915" cy="2946520"/>
            <a:chOff x="29489024" y="16881077"/>
            <a:chExt cx="13557915" cy="2946520"/>
          </a:xfrm>
        </p:grpSpPr>
        <p:pic>
          <p:nvPicPr>
            <p:cNvPr id="13" name="Picture 12" descr="Chart, scatter chart&#10;&#10;Description automatically generated">
              <a:extLst>
                <a:ext uri="{FF2B5EF4-FFF2-40B4-BE49-F238E27FC236}">
                  <a16:creationId xmlns:a16="http://schemas.microsoft.com/office/drawing/2014/main" id="{467B5367-F189-50F5-FAD7-3A04916946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1" t="3168" r="6568"/>
            <a:stretch/>
          </p:blipFill>
          <p:spPr>
            <a:xfrm>
              <a:off x="29489024" y="16881077"/>
              <a:ext cx="5827665" cy="2946520"/>
            </a:xfrm>
            <a:prstGeom prst="rect">
              <a:avLst/>
            </a:prstGeom>
          </p:spPr>
        </p:pic>
        <p:pic>
          <p:nvPicPr>
            <p:cNvPr id="37" name="Picture 36" descr="Chart&#10;&#10;Description automatically generated">
              <a:extLst>
                <a:ext uri="{FF2B5EF4-FFF2-40B4-BE49-F238E27FC236}">
                  <a16:creationId xmlns:a16="http://schemas.microsoft.com/office/drawing/2014/main" id="{42861EA0-014D-D22A-B0C4-39B453E249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24" r="5394"/>
            <a:stretch/>
          </p:blipFill>
          <p:spPr>
            <a:xfrm>
              <a:off x="36915950" y="16887672"/>
              <a:ext cx="6130989" cy="2933330"/>
            </a:xfrm>
            <a:prstGeom prst="rect">
              <a:avLst/>
            </a:prstGeom>
          </p:spPr>
        </p:pic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B740F7F-EB5D-B2FB-D2E5-3FC080DF119A}"/>
                </a:ext>
              </a:extLst>
            </p:cNvPr>
            <p:cNvCxnSpPr>
              <a:cxnSpLocks/>
            </p:cNvCxnSpPr>
            <p:nvPr/>
          </p:nvCxnSpPr>
          <p:spPr>
            <a:xfrm>
              <a:off x="35701460" y="18354337"/>
              <a:ext cx="91332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A225342-B1E0-812A-82E9-C0A329592473}"/>
              </a:ext>
            </a:extLst>
          </p:cNvPr>
          <p:cNvGrpSpPr/>
          <p:nvPr/>
        </p:nvGrpSpPr>
        <p:grpSpPr>
          <a:xfrm>
            <a:off x="29489024" y="19999720"/>
            <a:ext cx="13542237" cy="2935001"/>
            <a:chOff x="29489024" y="19999720"/>
            <a:chExt cx="13542237" cy="2935001"/>
          </a:xfrm>
        </p:grpSpPr>
        <p:pic>
          <p:nvPicPr>
            <p:cNvPr id="10" name="Picture 9" descr="Chart, scatter chart&#10;&#10;Description automatically generated">
              <a:extLst>
                <a:ext uri="{FF2B5EF4-FFF2-40B4-BE49-F238E27FC236}">
                  <a16:creationId xmlns:a16="http://schemas.microsoft.com/office/drawing/2014/main" id="{AFDA6C6E-9002-0711-EE92-C299BF89D7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2" t="3168" r="6441"/>
            <a:stretch/>
          </p:blipFill>
          <p:spPr>
            <a:xfrm>
              <a:off x="29489024" y="20004149"/>
              <a:ext cx="5827665" cy="2926143"/>
            </a:xfrm>
            <a:prstGeom prst="rect">
              <a:avLst/>
            </a:prstGeom>
          </p:spPr>
        </p:pic>
        <p:pic>
          <p:nvPicPr>
            <p:cNvPr id="27" name="Picture 26" descr="Chart, calendar&#10;&#10;Description automatically generated">
              <a:extLst>
                <a:ext uri="{FF2B5EF4-FFF2-40B4-BE49-F238E27FC236}">
                  <a16:creationId xmlns:a16="http://schemas.microsoft.com/office/drawing/2014/main" id="{955FF129-2676-0C03-4032-854AE7BFE8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24" r="5932"/>
            <a:stretch/>
          </p:blipFill>
          <p:spPr>
            <a:xfrm>
              <a:off x="36931628" y="19999720"/>
              <a:ext cx="6099633" cy="2935001"/>
            </a:xfrm>
            <a:prstGeom prst="rect">
              <a:avLst/>
            </a:prstGeom>
          </p:spPr>
        </p:pic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FCBB8EF-D643-3DAA-7D57-1C5E93EA1FDF}"/>
                </a:ext>
              </a:extLst>
            </p:cNvPr>
            <p:cNvCxnSpPr>
              <a:cxnSpLocks/>
            </p:cNvCxnSpPr>
            <p:nvPr/>
          </p:nvCxnSpPr>
          <p:spPr>
            <a:xfrm>
              <a:off x="35681616" y="21467220"/>
              <a:ext cx="95301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3A08B19-3FA1-0A9F-B6CC-2173DE845566}"/>
              </a:ext>
            </a:extLst>
          </p:cNvPr>
          <p:cNvGrpSpPr/>
          <p:nvPr/>
        </p:nvGrpSpPr>
        <p:grpSpPr>
          <a:xfrm>
            <a:off x="29484961" y="23055538"/>
            <a:ext cx="13563537" cy="2950067"/>
            <a:chOff x="29484961" y="23055538"/>
            <a:chExt cx="13563537" cy="2950067"/>
          </a:xfrm>
        </p:grpSpPr>
        <p:pic>
          <p:nvPicPr>
            <p:cNvPr id="3" name="Picture 2" descr="Chart, scatter chart&#10;&#10;Description automatically generated">
              <a:extLst>
                <a:ext uri="{FF2B5EF4-FFF2-40B4-BE49-F238E27FC236}">
                  <a16:creationId xmlns:a16="http://schemas.microsoft.com/office/drawing/2014/main" id="{0A0E3839-8753-1FD7-1016-51C728FE13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8" t="3168" r="6314"/>
            <a:stretch/>
          </p:blipFill>
          <p:spPr>
            <a:xfrm>
              <a:off x="29484961" y="23055538"/>
              <a:ext cx="5835791" cy="2950067"/>
            </a:xfrm>
            <a:prstGeom prst="rect">
              <a:avLst/>
            </a:prstGeom>
          </p:spPr>
        </p:pic>
        <p:pic>
          <p:nvPicPr>
            <p:cNvPr id="26" name="Picture 25" descr="Chart, histogram&#10;&#10;Description automatically generated">
              <a:extLst>
                <a:ext uri="{FF2B5EF4-FFF2-40B4-BE49-F238E27FC236}">
                  <a16:creationId xmlns:a16="http://schemas.microsoft.com/office/drawing/2014/main" id="{EC6CAF70-4A2D-26CC-9740-14C6E8896E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16" r="5678"/>
            <a:stretch/>
          </p:blipFill>
          <p:spPr>
            <a:xfrm>
              <a:off x="36914390" y="23055538"/>
              <a:ext cx="6134108" cy="2950067"/>
            </a:xfrm>
            <a:prstGeom prst="rect">
              <a:avLst/>
            </a:prstGeom>
          </p:spPr>
        </p:pic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5C5ADEB-333F-0785-9B4C-808769BB5EBB}"/>
                </a:ext>
              </a:extLst>
            </p:cNvPr>
            <p:cNvCxnSpPr>
              <a:cxnSpLocks/>
            </p:cNvCxnSpPr>
            <p:nvPr/>
          </p:nvCxnSpPr>
          <p:spPr>
            <a:xfrm>
              <a:off x="35681616" y="24530571"/>
              <a:ext cx="95301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9">
            <a:extLst>
              <a:ext uri="{FF2B5EF4-FFF2-40B4-BE49-F238E27FC236}">
                <a16:creationId xmlns:a16="http://schemas.microsoft.com/office/drawing/2014/main" id="{0AA57F84-03D0-68AD-06D6-3B65B7030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2979" y="26504905"/>
            <a:ext cx="14266747" cy="3557978"/>
          </a:xfrm>
          <a:prstGeom prst="rect">
            <a:avLst/>
          </a:prstGeom>
          <a:noFill/>
          <a:ln w="76200" cmpd="tri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defTabSz="3760788">
              <a:defRPr/>
            </a:pPr>
            <a:endParaRPr lang="zh-TW" altLang="zh-TW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8" name="Rounded Rectangle 56">
            <a:extLst>
              <a:ext uri="{FF2B5EF4-FFF2-40B4-BE49-F238E27FC236}">
                <a16:creationId xmlns:a16="http://schemas.microsoft.com/office/drawing/2014/main" id="{F85FE1DA-45F6-1F4B-F885-4AE6A2A7084B}"/>
              </a:ext>
            </a:extLst>
          </p:cNvPr>
          <p:cNvSpPr/>
          <p:nvPr/>
        </p:nvSpPr>
        <p:spPr bwMode="auto">
          <a:xfrm>
            <a:off x="28918948" y="26427588"/>
            <a:ext cx="14233735" cy="964365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defTabSz="3760788">
              <a:defRPr/>
            </a:pPr>
            <a:r>
              <a:rPr lang="en-US" altLang="zh-TW" sz="5400" b="1" dirty="0">
                <a:solidFill>
                  <a:srgbClr val="512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Works in Progress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5C4BF5-1392-DF66-08F2-40E079F6FE01}"/>
              </a:ext>
            </a:extLst>
          </p:cNvPr>
          <p:cNvSpPr txBox="1"/>
          <p:nvPr/>
        </p:nvSpPr>
        <p:spPr>
          <a:xfrm>
            <a:off x="29355741" y="27541153"/>
            <a:ext cx="14219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Implement multilevel optimization schemes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Extension of algorithm to optimizing agent 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Inclusion </a:t>
            </a: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of machine learning methods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to reduce number of agents</a:t>
            </a:r>
          </a:p>
        </p:txBody>
      </p:sp>
    </p:spTree>
    <p:extLst>
      <p:ext uri="{BB962C8B-B14F-4D97-AF65-F5344CB8AC3E}">
        <p14:creationId xmlns:p14="http://schemas.microsoft.com/office/powerpoint/2010/main" val="203686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1164</TotalTime>
  <Words>605</Words>
  <Application>Microsoft Office PowerPoint</Application>
  <PresentationFormat>Custom</PresentationFormat>
  <Paragraphs>82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ArtIAMAS Cooperative Agreement</dc:title>
  <dc:creator>Karl Steiner</dc:creator>
  <cp:lastModifiedBy>Alexander Philip Beyer</cp:lastModifiedBy>
  <cp:revision>44</cp:revision>
  <dcterms:created xsi:type="dcterms:W3CDTF">2021-06-08T19:31:38Z</dcterms:created>
  <dcterms:modified xsi:type="dcterms:W3CDTF">2023-02-10T14:42:11Z</dcterms:modified>
</cp:coreProperties>
</file>