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5DC6A-ED64-A353-7342-C8751D784E51}"/>
                  </a:ext>
                </a:extLst>
              </p:cNvPr>
              <p:cNvSpPr txBox="1"/>
              <p:nvPr/>
            </p:nvSpPr>
            <p:spPr>
              <a:xfrm>
                <a:off x="0" y="0"/>
                <a:ext cx="2748059" cy="40011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5DC6A-ED64-A353-7342-C8751D78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48059" cy="400110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/>
              <p:nvPr/>
            </p:nvSpPr>
            <p:spPr>
              <a:xfrm>
                <a:off x="-1" y="400110"/>
                <a:ext cx="2748060" cy="116955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Sets</a:t>
                </a:r>
              </a:p>
              <a:p>
                <a:r>
                  <a:rPr lang="en-US" sz="1000" dirty="0"/>
                  <a:t>S is convex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For two convex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/>
                  <a:t> is convex for </a:t>
                </a:r>
                <a:r>
                  <a:rPr lang="el-GR" sz="1000" dirty="0"/>
                  <a:t>α</a:t>
                </a:r>
                <a:r>
                  <a:rPr lang="en-US" sz="1000" dirty="0"/>
                  <a:t> &gt;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00110"/>
                <a:ext cx="2748060" cy="1169551"/>
              </a:xfrm>
              <a:prstGeom prst="rect">
                <a:avLst/>
              </a:prstGeom>
              <a:blipFill>
                <a:blip r:embed="rId3"/>
                <a:stretch>
                  <a:fillRect b="-207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2A2C6-1CAE-6B3B-5891-EE528D181638}"/>
                  </a:ext>
                </a:extLst>
              </p:cNvPr>
              <p:cNvSpPr txBox="1"/>
              <p:nvPr/>
            </p:nvSpPr>
            <p:spPr>
              <a:xfrm>
                <a:off x="-2" y="2650983"/>
                <a:ext cx="2748059" cy="55399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Half Space</a:t>
                </a:r>
              </a:p>
              <a:p>
                <a:r>
                  <a:rPr lang="en-US" sz="1000" dirty="0"/>
                  <a:t>The two spaces formed above/below a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𝐻𝑆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2A2C6-1CAE-6B3B-5891-EE528D18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650983"/>
                <a:ext cx="2748059" cy="553998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F1B7A-8642-31A6-8682-E77E162F9127}"/>
                  </a:ext>
                </a:extLst>
              </p:cNvPr>
              <p:cNvSpPr txBox="1"/>
              <p:nvPr/>
            </p:nvSpPr>
            <p:spPr>
              <a:xfrm>
                <a:off x="0" y="1569661"/>
                <a:ext cx="2748059" cy="108132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Combination/Hull</a:t>
                </a:r>
              </a:p>
              <a:p>
                <a:r>
                  <a:rPr lang="en-US" sz="1000" dirty="0"/>
                  <a:t>The combination is the polygon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The hull is then the set of all points in that set and is always convex</a:t>
                </a:r>
                <a:endParaRPr lang="en-US" sz="1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F1B7A-8642-31A6-8682-E77E162F9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9661"/>
                <a:ext cx="2748059" cy="1081322"/>
              </a:xfrm>
              <a:prstGeom prst="rect">
                <a:avLst/>
              </a:prstGeom>
              <a:blipFill>
                <a:blip r:embed="rId5"/>
                <a:stretch>
                  <a:fillRect t="-18889" b="-37222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/>
              <p:nvPr/>
            </p:nvSpPr>
            <p:spPr>
              <a:xfrm>
                <a:off x="0" y="3204981"/>
                <a:ext cx="2748059" cy="131991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Function</a:t>
                </a:r>
              </a:p>
              <a:p>
                <a:r>
                  <a:rPr lang="en-US" sz="1000" dirty="0"/>
                  <a:t>Given 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, it is  strictly convex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Or convex is the above condition holds for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This is to say that the function evaluated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any two points cannot be greater than a line drawn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those two points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4981"/>
                <a:ext cx="2748059" cy="1319913"/>
              </a:xfrm>
              <a:prstGeom prst="rect">
                <a:avLst/>
              </a:prstGeom>
              <a:blipFill>
                <a:blip r:embed="rId6"/>
                <a:stretch>
                  <a:fillRect b="-137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/>
              <p:nvPr/>
            </p:nvSpPr>
            <p:spPr>
              <a:xfrm>
                <a:off x="0" y="4524894"/>
                <a:ext cx="2748059" cy="13236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Properties of Convex Functions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000" dirty="0"/>
                  <a:t> are all convex then the following are as well: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w/affine </a:t>
                </a:r>
                <a:r>
                  <a:rPr lang="en-US" sz="1000" dirty="0" err="1"/>
                  <a:t>fns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 monotonically increasing strictly convex functions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4894"/>
                <a:ext cx="2748059" cy="1323632"/>
              </a:xfrm>
              <a:prstGeom prst="rect">
                <a:avLst/>
              </a:prstGeom>
              <a:blipFill>
                <a:blip r:embed="rId7"/>
                <a:stretch>
                  <a:fillRect b="-182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426964F-08EA-56AE-6B2D-923993ABA63E}"/>
              </a:ext>
            </a:extLst>
          </p:cNvPr>
          <p:cNvSpPr txBox="1"/>
          <p:nvPr/>
        </p:nvSpPr>
        <p:spPr>
          <a:xfrm>
            <a:off x="0" y="5844807"/>
            <a:ext cx="2748059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Defn</a:t>
            </a:r>
            <a:r>
              <a:rPr lang="en-US" sz="1000" dirty="0"/>
              <a:t>: Epi-/hypo-graphs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Epigraph is the area above a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Convex epigraph </a:t>
            </a:r>
            <a:r>
              <a:rPr lang="en-US" sz="1000" dirty="0">
                <a:sym typeface="Wingdings" panose="05000000000000000000" pitchFamily="2" charset="2"/>
              </a:rPr>
              <a:t>&lt;-&gt; convex </a:t>
            </a:r>
            <a:r>
              <a:rPr lang="en-US" sz="1000" dirty="0" err="1">
                <a:sym typeface="Wingdings" panose="05000000000000000000" pitchFamily="2" charset="2"/>
              </a:rPr>
              <a:t>fn</a:t>
            </a:r>
            <a:endParaRPr lang="en-US" sz="10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ym typeface="Wingdings" panose="05000000000000000000" pitchFamily="2" charset="2"/>
              </a:rPr>
              <a:t>Hypograph</a:t>
            </a:r>
            <a:r>
              <a:rPr lang="en-US" sz="900" dirty="0">
                <a:sym typeface="Wingdings" panose="05000000000000000000" pitchFamily="2" charset="2"/>
              </a:rPr>
              <a:t> is below the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Convex </a:t>
            </a:r>
            <a:r>
              <a:rPr lang="en-US" sz="900" dirty="0" err="1">
                <a:sym typeface="Wingdings" panose="05000000000000000000" pitchFamily="2" charset="2"/>
              </a:rPr>
              <a:t>hypograph</a:t>
            </a:r>
            <a:r>
              <a:rPr lang="en-US" sz="900" dirty="0">
                <a:sym typeface="Wingdings" panose="05000000000000000000" pitchFamily="2" charset="2"/>
              </a:rPr>
              <a:t> &lt;-&gt; concave </a:t>
            </a:r>
            <a:r>
              <a:rPr lang="en-US" sz="900" dirty="0" err="1">
                <a:sym typeface="Wingdings" panose="05000000000000000000" pitchFamily="2" charset="2"/>
              </a:rPr>
              <a:t>fn</a:t>
            </a:r>
            <a:endParaRPr lang="en-US" sz="9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/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Tests for Matrix Definiteness</a:t>
                </a:r>
              </a:p>
              <a:p>
                <a:r>
                  <a:rPr lang="en-US" sz="1000" dirty="0"/>
                  <a:t>Eigenvalue Tests: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Indefinite otherwise</a:t>
                </a:r>
              </a:p>
              <a:p>
                <a:r>
                  <a:rPr lang="en-US" sz="1000" dirty="0"/>
                  <a:t>Principal Minor Tests:</a:t>
                </a:r>
              </a:p>
              <a:p>
                <a:r>
                  <a:rPr lang="en-US" sz="1000" dirty="0"/>
                  <a:t>For a matrix w/ principal determinants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r>
                  <a:rPr lang="en-US" sz="1000" dirty="0"/>
                  <a:t>Quadratic Form based Tests:</a:t>
                </a:r>
              </a:p>
              <a:p>
                <a:r>
                  <a:rPr lang="en-US" sz="1000" dirty="0"/>
                  <a:t>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000" dirty="0"/>
                  <a:t>, then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definite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semidefinite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Hint: solve generally and try to get in terms of quantities squared!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/>
              <p:nvPr/>
            </p:nvSpPr>
            <p:spPr>
              <a:xfrm>
                <a:off x="-3" y="6672085"/>
                <a:ext cx="2748059" cy="10156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Principal Minors</a:t>
                </a:r>
              </a:p>
              <a:p>
                <a:r>
                  <a:rPr lang="en-US" sz="1000" dirty="0"/>
                  <a:t>Given 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</a:t>
                </a:r>
                <a:r>
                  <a:rPr lang="en-US" sz="1000" i="1" dirty="0"/>
                  <a:t>Q</a:t>
                </a:r>
                <a:r>
                  <a:rPr lang="en-US" sz="1000" dirty="0"/>
                  <a:t> the principal minors are the set of </a:t>
                </a:r>
                <a:r>
                  <a:rPr lang="en-US" sz="1000" i="1" dirty="0"/>
                  <a:t>(n-k) </a:t>
                </a:r>
                <a:r>
                  <a:rPr lang="en-US" sz="1000" i="1" dirty="0" err="1"/>
                  <a:t>kxk</a:t>
                </a:r>
                <a:r>
                  <a:rPr lang="en-US" sz="1000" dirty="0"/>
                  <a:t> matrices formed by the deletion of </a:t>
                </a:r>
                <a:r>
                  <a:rPr lang="en-US" sz="1000" i="1" dirty="0"/>
                  <a:t>(n-k)</a:t>
                </a:r>
                <a:r>
                  <a:rPr lang="en-US" sz="1000" dirty="0"/>
                  <a:t> rows and columns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Their determinants are principal determinants</a:t>
                </a:r>
              </a:p>
              <a:p>
                <a:r>
                  <a:rPr lang="en-US" sz="1000" dirty="0"/>
                  <a:t>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total minors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6672085"/>
                <a:ext cx="2748059" cy="1015663"/>
              </a:xfrm>
              <a:prstGeom prst="rect">
                <a:avLst/>
              </a:prstGeom>
              <a:blipFill>
                <a:blip r:embed="rId9"/>
                <a:stretch>
                  <a:fillRect b="-238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/>
              <p:nvPr/>
            </p:nvSpPr>
            <p:spPr>
              <a:xfrm>
                <a:off x="0" y="7687748"/>
                <a:ext cx="2748059" cy="107721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Function Concavity Tests</a:t>
                </a:r>
              </a:p>
              <a:p>
                <a:r>
                  <a:rPr lang="en-US" sz="1000" dirty="0"/>
                  <a:t>For a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concave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concave</a:t>
                </a:r>
                <a:endParaRPr lang="en-US" sz="1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87748"/>
                <a:ext cx="2748059" cy="1077218"/>
              </a:xfrm>
              <a:prstGeom prst="rect">
                <a:avLst/>
              </a:prstGeom>
              <a:blipFill>
                <a:blip r:embed="rId10"/>
                <a:stretch>
                  <a:fillRect b="-111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/>
              <p:nvPr/>
            </p:nvSpPr>
            <p:spPr>
              <a:xfrm>
                <a:off x="2748056" y="3540714"/>
                <a:ext cx="2748059" cy="162769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 a </a:t>
                </a:r>
                <a:r>
                  <a:rPr lang="en-US" sz="1000" dirty="0" err="1"/>
                  <a:t>fn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eval’d</a:t>
                </a:r>
                <a:r>
                  <a:rPr lang="en-US" sz="1000" dirty="0"/>
                  <a:t> across a line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two points can’t rise above both endpoints</a:t>
                </a:r>
              </a:p>
              <a:p>
                <a:r>
                  <a:rPr lang="en-US" sz="1000" dirty="0"/>
                  <a:t>Note that </a:t>
                </a:r>
                <a:r>
                  <a:rPr lang="en-US" sz="1000" b="1" i="1" dirty="0"/>
                  <a:t>Strict </a:t>
                </a:r>
                <a:r>
                  <a:rPr lang="en-US" sz="1000" i="1" dirty="0"/>
                  <a:t>quasiconvexity</a:t>
                </a:r>
                <a:r>
                  <a:rPr lang="en-US" sz="1000" dirty="0"/>
                  <a:t> drops the ‘equals to’ condition, making just ‘less than’</a:t>
                </a:r>
              </a:p>
              <a:p>
                <a:r>
                  <a:rPr lang="en-US" sz="1000" dirty="0"/>
                  <a:t>Sums of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functions aren’t necessarily </a:t>
                </a:r>
                <a:r>
                  <a:rPr lang="en-US" sz="1000" dirty="0" err="1"/>
                  <a:t>quasiconvex</a:t>
                </a:r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6" y="3540714"/>
                <a:ext cx="2748059" cy="1627690"/>
              </a:xfrm>
              <a:prstGeom prst="rect">
                <a:avLst/>
              </a:prstGeom>
              <a:blipFill>
                <a:blip r:embed="rId11"/>
                <a:stretch>
                  <a:fillRect b="-74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/>
              <p:nvPr/>
            </p:nvSpPr>
            <p:spPr>
              <a:xfrm>
                <a:off x="2748055" y="5183715"/>
                <a:ext cx="2748059" cy="167084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And strictly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say…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Note: These are separate conditions that must both be satisfied!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5" y="5183715"/>
                <a:ext cx="2748059" cy="1670842"/>
              </a:xfrm>
              <a:prstGeom prst="rect">
                <a:avLst/>
              </a:prstGeom>
              <a:blipFill>
                <a:blip r:embed="rId12"/>
                <a:stretch>
                  <a:fillRect b="-108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0C6BEA-9D0C-DA1E-C559-731599F3F358}"/>
              </a:ext>
            </a:extLst>
          </p:cNvPr>
          <p:cNvSpPr txBox="1"/>
          <p:nvPr/>
        </p:nvSpPr>
        <p:spPr>
          <a:xfrm>
            <a:off x="5565648" y="2804871"/>
            <a:ext cx="95571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Convex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7D569-54CD-5C9D-265A-6A1228D821C5}"/>
              </a:ext>
            </a:extLst>
          </p:cNvPr>
          <p:cNvSpPr txBox="1"/>
          <p:nvPr/>
        </p:nvSpPr>
        <p:spPr>
          <a:xfrm>
            <a:off x="5565648" y="3294493"/>
            <a:ext cx="132279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83A7A-CB5A-5C09-D3A0-12E329FF8D7C}"/>
              </a:ext>
            </a:extLst>
          </p:cNvPr>
          <p:cNvSpPr txBox="1"/>
          <p:nvPr/>
        </p:nvSpPr>
        <p:spPr>
          <a:xfrm>
            <a:off x="7065264" y="2804870"/>
            <a:ext cx="56618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Convex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95FB7-5A0E-C120-7373-734EADEF666F}"/>
              </a:ext>
            </a:extLst>
          </p:cNvPr>
          <p:cNvSpPr txBox="1"/>
          <p:nvPr/>
        </p:nvSpPr>
        <p:spPr>
          <a:xfrm>
            <a:off x="6698176" y="3864937"/>
            <a:ext cx="9332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25D3A-5F12-F3F6-568C-37D290BA49F5}"/>
              </a:ext>
            </a:extLst>
          </p:cNvPr>
          <p:cNvSpPr txBox="1"/>
          <p:nvPr/>
        </p:nvSpPr>
        <p:spPr>
          <a:xfrm>
            <a:off x="6447947" y="4362672"/>
            <a:ext cx="12346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Quasiconvex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A40B0-E9DC-2254-EC1B-A4C1BCE9A261}"/>
              </a:ext>
            </a:extLst>
          </p:cNvPr>
          <p:cNvSpPr txBox="1"/>
          <p:nvPr/>
        </p:nvSpPr>
        <p:spPr>
          <a:xfrm>
            <a:off x="6837477" y="4852295"/>
            <a:ext cx="8451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Quasiconvex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22D0F-9933-BEB3-7025-B51282E1411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43504" y="3051092"/>
            <a:ext cx="183543" cy="243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9E3AA9-1759-D1B7-4114-B1345DB009B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521359" y="2927981"/>
            <a:ext cx="543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98898-61DA-A5C3-1A7D-E5F2D2056BC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164811" y="3051091"/>
            <a:ext cx="183544" cy="8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321ED0-D83F-CF98-35DF-CF2D63FE6EF2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6888446" y="3417604"/>
            <a:ext cx="276365" cy="44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D477B4-9198-2BAB-6A0E-B93BA7F6C92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65264" y="4111158"/>
            <a:ext cx="99547" cy="251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EC08E-1039-1235-1478-34A7E4580E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065264" y="4608893"/>
            <a:ext cx="194765" cy="243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/>
              <p:nvPr/>
            </p:nvSpPr>
            <p:spPr>
              <a:xfrm>
                <a:off x="2748052" y="6854557"/>
                <a:ext cx="2748059" cy="5743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Bordered Hessian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2" y="6854557"/>
                <a:ext cx="2748059" cy="574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A96BB1E-2B79-CFF6-20A5-DF44FED4CF49}"/>
              </a:ext>
            </a:extLst>
          </p:cNvPr>
          <p:cNvSpPr txBox="1"/>
          <p:nvPr/>
        </p:nvSpPr>
        <p:spPr>
          <a:xfrm>
            <a:off x="2748051" y="7428945"/>
            <a:ext cx="2748059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Quasiconvexity Tests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Find the Principal Minors of the bordered hessian, ignoring the first two (i.e. the ones where you – what? for a 3x3 the only determinant that matters is the whole thing, none of the submatrices matter</a:t>
            </a:r>
          </a:p>
        </p:txBody>
      </p:sp>
    </p:spTree>
    <p:extLst>
      <p:ext uri="{BB962C8B-B14F-4D97-AF65-F5344CB8AC3E}">
        <p14:creationId xmlns:p14="http://schemas.microsoft.com/office/powerpoint/2010/main" val="385322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</TotalTime>
  <Words>716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Philip Beyer</dc:creator>
  <cp:lastModifiedBy>Alexander Philip Beyer</cp:lastModifiedBy>
  <cp:revision>1</cp:revision>
  <cp:lastPrinted>2023-02-14T20:28:14Z</cp:lastPrinted>
  <dcterms:created xsi:type="dcterms:W3CDTF">2023-02-14T18:45:10Z</dcterms:created>
  <dcterms:modified xsi:type="dcterms:W3CDTF">2023-03-14T16:42:42Z</dcterms:modified>
</cp:coreProperties>
</file>