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"/>
  </p:notesMasterIdLst>
  <p:sldIdLst>
    <p:sldId id="1701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4" d="100"/>
          <a:sy n="14" d="100"/>
        </p:scale>
        <p:origin x="1440" y="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7DD0-DA17-864A-AB0A-A09B3D11C31E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FEF46-764E-A649-A6F1-9D8DDA78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5922-6922-C84E-A055-E0F5F1D26DEC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image" Target="../media/image17.png"/><Relationship Id="rId29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15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7.emf"/><Relationship Id="rId22" Type="http://schemas.openxmlformats.org/officeDocument/2006/relationships/image" Target="../media/image19.png"/><Relationship Id="rId27" Type="http://schemas.openxmlformats.org/officeDocument/2006/relationships/image" Target="../media/image13.png"/><Relationship Id="rId30" Type="http://schemas.openxmlformats.org/officeDocument/2006/relationships/image" Target="../media/image14.jp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5000"/>
                <a:lumOff val="95000"/>
              </a:schemeClr>
            </a:gs>
            <a:gs pos="21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9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9313" y="463118"/>
            <a:ext cx="3293197" cy="3368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96505-52BF-6F43-916A-0D9582A7B8E9}"/>
              </a:ext>
            </a:extLst>
          </p:cNvPr>
          <p:cNvSpPr/>
          <p:nvPr/>
        </p:nvSpPr>
        <p:spPr>
          <a:xfrm>
            <a:off x="7466511" y="146620"/>
            <a:ext cx="27737890" cy="3414306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1.6: Distributed </a:t>
            </a:r>
            <a:r>
              <a:rPr lang="en-US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 Beamforming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Kushal Chakrabarti (UMD), Amrit S.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(UMD),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Fikadu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T.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(ARL), Jeffrey N. Twigg (ARL), Nikhil Chopra (UMD, PI)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7EE1BA0-F06D-7346-AF02-84F2DBEE4BA2}"/>
              </a:ext>
            </a:extLst>
          </p:cNvPr>
          <p:cNvSpPr/>
          <p:nvPr/>
        </p:nvSpPr>
        <p:spPr>
          <a:xfrm>
            <a:off x="29780280" y="30344167"/>
            <a:ext cx="13868400" cy="23132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is supported by U.S. Army Grant No. W911NF2120076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1F9CC-F250-8048-A8FC-D7B26B1F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0" y="261163"/>
            <a:ext cx="2268513" cy="34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RL Launches Online Technology Store | Federal Labs">
            <a:extLst>
              <a:ext uri="{FF2B5EF4-FFF2-40B4-BE49-F238E27FC236}">
                <a16:creationId xmlns:a16="http://schemas.microsoft.com/office/drawing/2014/main" id="{5BACF4A3-B100-D74B-97AF-6E6C246C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200" y1="31000" x2="28200" y2="31000"/>
                        <a14:foregroundMark x1="23600" y1="52333" x2="23600" y2="52333"/>
                        <a14:foregroundMark x1="47000" y1="49667" x2="47000" y2="49667"/>
                        <a14:foregroundMark x1="75600" y1="50333" x2="75600" y2="50333"/>
                        <a14:foregroundMark x1="75600" y1="28333" x2="75600" y2="28333"/>
                        <a14:foregroundMark x1="56000" y1="30000" x2="56000" y2="30000"/>
                        <a14:foregroundMark x1="63000" y1="29000" x2="63000" y2="29000"/>
                        <a14:foregroundMark x1="21800" y1="44000" x2="21800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3" y="261028"/>
            <a:ext cx="5913143" cy="354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42CBD05-DE2A-6743-8F4A-81C04CECD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16100" y="261028"/>
            <a:ext cx="3517900" cy="3479800"/>
          </a:xfrm>
          <a:prstGeom prst="rect">
            <a:avLst/>
          </a:prstGeom>
        </p:spPr>
      </p:pic>
      <p:sp>
        <p:nvSpPr>
          <p:cNvPr id="8" name="Google Shape;558;p81">
            <a:extLst>
              <a:ext uri="{FF2B5EF4-FFF2-40B4-BE49-F238E27FC236}">
                <a16:creationId xmlns:a16="http://schemas.microsoft.com/office/drawing/2014/main" id="{57A3A5C2-31BB-48F8-8AD2-E7A87ADD228B}"/>
              </a:ext>
            </a:extLst>
          </p:cNvPr>
          <p:cNvSpPr txBox="1">
            <a:spLocks/>
          </p:cNvSpPr>
          <p:nvPr/>
        </p:nvSpPr>
        <p:spPr>
          <a:xfrm>
            <a:off x="236792" y="4153412"/>
            <a:ext cx="14319601" cy="860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Project Summary: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investigating the intersection of AI, autonomy, and networked communication, focusing on robots that self-configure to build covert, reliable communication links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Research Goals: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investigate self-configuring algorithms and technologies for robotic systems to create a dynamic multi-robot communications system</a:t>
            </a:r>
            <a:endParaRPr lang="en-US" sz="3600" dirty="0">
              <a:solidFill>
                <a:schemeClr val="dk1"/>
              </a:solidFill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</a:rPr>
              <a:t>Anticipated Outcomes: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constructively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haracterize the minimum required number of agents for generating an arbitrary far-field radiation pattern, develop policy gradient-based accelerated RL algorithms for distributed beamforming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Army Capability: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ncreased command post (CP) maneuverability while maintaining covert operations through sophisticated signature management strategies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3FD78-3F7B-4293-B8DB-8F94B709F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567" y="12600931"/>
            <a:ext cx="6130363" cy="66133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0289B7-E5A4-4A34-A2A1-935E4373D8FC}"/>
              </a:ext>
            </a:extLst>
          </p:cNvPr>
          <p:cNvSpPr/>
          <p:nvPr/>
        </p:nvSpPr>
        <p:spPr>
          <a:xfrm>
            <a:off x="384979" y="19214293"/>
            <a:ext cx="2990925" cy="1006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F7D6C-9A5A-4A47-A938-BC7BB8638AF7}"/>
              </a:ext>
            </a:extLst>
          </p:cNvPr>
          <p:cNvSpPr txBox="1"/>
          <p:nvPr/>
        </p:nvSpPr>
        <p:spPr>
          <a:xfrm>
            <a:off x="1208414" y="12300683"/>
            <a:ext cx="336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Coherent</a:t>
            </a:r>
          </a:p>
          <a:p>
            <a:r>
              <a:rPr lang="en-US" sz="3600" dirty="0"/>
              <a:t>Phase Front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C8D231-7222-4005-B882-455DABCBD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9415" y="15365604"/>
            <a:ext cx="2261932" cy="1586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2E396-4515-4831-9B4A-EC531B836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2788" y="17043936"/>
            <a:ext cx="2261933" cy="1586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14E4F4-E668-4D00-AD44-F84FBE510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1904" y="13480072"/>
            <a:ext cx="2261933" cy="1586109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3331BE68-A2C9-4EEE-B24F-448953A67E02}"/>
              </a:ext>
            </a:extLst>
          </p:cNvPr>
          <p:cNvSpPr/>
          <p:nvPr/>
        </p:nvSpPr>
        <p:spPr>
          <a:xfrm rot="3283156">
            <a:off x="10662576" y="15175609"/>
            <a:ext cx="3415782" cy="258606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27DE0D-FF1E-4EE8-9F6A-C0165216F977}"/>
              </a:ext>
            </a:extLst>
          </p:cNvPr>
          <p:cNvSpPr/>
          <p:nvPr/>
        </p:nvSpPr>
        <p:spPr>
          <a:xfrm rot="3283156">
            <a:off x="10806873" y="13476207"/>
            <a:ext cx="3283962" cy="2568758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5937056-F230-4926-A49C-D58AA2B7E85A}"/>
              </a:ext>
            </a:extLst>
          </p:cNvPr>
          <p:cNvSpPr/>
          <p:nvPr/>
        </p:nvSpPr>
        <p:spPr>
          <a:xfrm rot="3283156">
            <a:off x="10344157" y="15207357"/>
            <a:ext cx="3331498" cy="232759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8D02360-C8F9-406E-B98F-8DD03C9C9914}"/>
              </a:ext>
            </a:extLst>
          </p:cNvPr>
          <p:cNvSpPr/>
          <p:nvPr/>
        </p:nvSpPr>
        <p:spPr>
          <a:xfrm rot="3283156">
            <a:off x="10285637" y="13576675"/>
            <a:ext cx="3346655" cy="244883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0280038-6CC7-4F9F-8610-33A510D1B66C}"/>
              </a:ext>
            </a:extLst>
          </p:cNvPr>
          <p:cNvSpPr/>
          <p:nvPr/>
        </p:nvSpPr>
        <p:spPr>
          <a:xfrm>
            <a:off x="6712736" y="13608917"/>
            <a:ext cx="3107628" cy="44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Distributed</a:t>
            </a:r>
          </a:p>
          <a:p>
            <a:pPr algn="ctr"/>
            <a:r>
              <a:rPr lang="en-US" sz="3600" dirty="0"/>
              <a:t>Across</a:t>
            </a:r>
          </a:p>
          <a:p>
            <a:pPr algn="ctr"/>
            <a:r>
              <a:rPr lang="en-US" sz="3600" dirty="0"/>
              <a:t>Robots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/>
              <p:nvPr/>
            </p:nvSpPr>
            <p:spPr>
              <a:xfrm>
                <a:off x="16426814" y="10895790"/>
                <a:ext cx="11327333" cy="206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constructed array factor at receiver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814" y="10895790"/>
                <a:ext cx="11327333" cy="2066271"/>
              </a:xfrm>
              <a:prstGeom prst="rect">
                <a:avLst/>
              </a:prstGeom>
              <a:blipFill>
                <a:blip r:embed="rId10"/>
                <a:stretch>
                  <a:fillRect t="-6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/>
              <p:nvPr/>
            </p:nvSpPr>
            <p:spPr>
              <a:xfrm>
                <a:off x="14944114" y="4922788"/>
                <a:ext cx="14292731" cy="590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beamforming agents: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receivers: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array factor amplitude at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between agent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excitation signal amplitude and phase of agent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wavenumber: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Hz/m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114" y="4922788"/>
                <a:ext cx="14292731" cy="5906745"/>
              </a:xfrm>
              <a:prstGeom prst="rect">
                <a:avLst/>
              </a:prstGeom>
              <a:blipFill>
                <a:blip r:embed="rId11"/>
                <a:stretch>
                  <a:fillRect l="-1919" t="-2376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15881A7-B6D9-4F87-BFEE-CCED35B05E6F}"/>
              </a:ext>
            </a:extLst>
          </p:cNvPr>
          <p:cNvSpPr txBox="1"/>
          <p:nvPr/>
        </p:nvSpPr>
        <p:spPr>
          <a:xfrm>
            <a:off x="15127584" y="13247617"/>
            <a:ext cx="550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unknown multipath fading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3C2B3-45D1-4B84-BA0E-C323352CFA2F}"/>
              </a:ext>
            </a:extLst>
          </p:cNvPr>
          <p:cNvSpPr txBox="1"/>
          <p:nvPr/>
        </p:nvSpPr>
        <p:spPr>
          <a:xfrm>
            <a:off x="20816840" y="13396172"/>
            <a:ext cx="4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control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3A3518-B56D-4369-9D46-283F7EF286B2}"/>
              </a:ext>
            </a:extLst>
          </p:cNvPr>
          <p:cNvCxnSpPr>
            <a:cxnSpLocks/>
          </p:cNvCxnSpPr>
          <p:nvPr/>
        </p:nvCxnSpPr>
        <p:spPr>
          <a:xfrm flipH="1">
            <a:off x="19199452" y="12633489"/>
            <a:ext cx="316227" cy="840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2EFBDB-9218-4746-AEF0-4B94BAF5BD8A}"/>
              </a:ext>
            </a:extLst>
          </p:cNvPr>
          <p:cNvCxnSpPr>
            <a:cxnSpLocks/>
          </p:cNvCxnSpPr>
          <p:nvPr/>
        </p:nvCxnSpPr>
        <p:spPr>
          <a:xfrm>
            <a:off x="21849738" y="12361897"/>
            <a:ext cx="1093509" cy="120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17B793-C2DF-44D1-8CC5-D8382B061556}"/>
              </a:ext>
            </a:extLst>
          </p:cNvPr>
          <p:cNvCxnSpPr>
            <a:cxnSpLocks/>
          </p:cNvCxnSpPr>
          <p:nvPr/>
        </p:nvCxnSpPr>
        <p:spPr>
          <a:xfrm>
            <a:off x="20472715" y="12172118"/>
            <a:ext cx="2015526" cy="13079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/>
              <p:nvPr/>
            </p:nvSpPr>
            <p:spPr>
              <a:xfrm>
                <a:off x="17638477" y="13963199"/>
                <a:ext cx="9079793" cy="151227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𝐴𝐹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477" y="13963199"/>
                <a:ext cx="9079793" cy="15122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/>
              <p:nvPr/>
            </p:nvSpPr>
            <p:spPr>
              <a:xfrm>
                <a:off x="25560829" y="12510021"/>
                <a:ext cx="31495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weightage for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829" y="12510021"/>
                <a:ext cx="3149523" cy="1200329"/>
              </a:xfrm>
              <a:prstGeom prst="rect">
                <a:avLst/>
              </a:prstGeom>
              <a:blipFill>
                <a:blip r:embed="rId13"/>
                <a:stretch>
                  <a:fillRect l="-5803" t="-7614" r="-2901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6FE5E1-30D6-4B02-9030-84F3A3BD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0449"/>
              </p:ext>
            </p:extLst>
          </p:nvPr>
        </p:nvGraphicFramePr>
        <p:xfrm>
          <a:off x="29236845" y="5060697"/>
          <a:ext cx="14417562" cy="10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973">
                  <a:extLst>
                    <a:ext uri="{9D8B030D-6E8A-4147-A177-3AD203B41FA5}">
                      <a16:colId xmlns:a16="http://schemas.microsoft.com/office/drawing/2014/main" val="291241255"/>
                    </a:ext>
                  </a:extLst>
                </a:gridCol>
                <a:gridCol w="9156589">
                  <a:extLst>
                    <a:ext uri="{9D8B030D-6E8A-4147-A177-3AD203B41FA5}">
                      <a16:colId xmlns:a16="http://schemas.microsoft.com/office/drawing/2014/main" val="4992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maximizing gain or steering nulls at specific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beampattern matching</a:t>
                      </a:r>
                    </a:p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advantages: precise control over desired power at multiple locations, inherent simultaneous beamforming and nullforming in constructive manner,</a:t>
                      </a:r>
                    </a:p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include additional constraints (limited transmit power, derivative constraints when receiver locations are not precisely known)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1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utilize receiver feedbacks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require receiver feedbacks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8667"/>
                  </a:ext>
                </a:extLst>
              </a:tr>
              <a:tr h="6967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sparse beamforming, mobile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number of agents, </a:t>
                      </a:r>
                    </a:p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stationary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5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model-free, probabilistic channel prediction and path planning for minimizing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feedback-free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objective of beampattern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receiver feedback-free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assume line-of-sight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8355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9D1DA983-7AA1-4510-99F1-1EFD1660E24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20000" contrast="20000"/>
          </a:blip>
          <a:srcRect r="4793" b="19187"/>
          <a:stretch/>
        </p:blipFill>
        <p:spPr>
          <a:xfrm>
            <a:off x="527568" y="21794709"/>
            <a:ext cx="7570273" cy="4133550"/>
          </a:xfrm>
          <a:prstGeom prst="rect">
            <a:avLst/>
          </a:prstGeom>
        </p:spPr>
      </p:pic>
      <p:pic>
        <p:nvPicPr>
          <p:cNvPr id="50" name="Graphic 49" descr="Cell Tower">
            <a:extLst>
              <a:ext uri="{FF2B5EF4-FFF2-40B4-BE49-F238E27FC236}">
                <a16:creationId xmlns:a16="http://schemas.microsoft.com/office/drawing/2014/main" id="{AE484CED-A1EE-4C94-8791-40FC1583D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349" y="21610497"/>
            <a:ext cx="2009824" cy="2009824"/>
          </a:xfrm>
          <a:prstGeom prst="rect">
            <a:avLst/>
          </a:prstGeom>
        </p:spPr>
      </p:pic>
      <p:pic>
        <p:nvPicPr>
          <p:cNvPr id="53" name="Graphic 52" descr="Cell Tower">
            <a:extLst>
              <a:ext uri="{FF2B5EF4-FFF2-40B4-BE49-F238E27FC236}">
                <a16:creationId xmlns:a16="http://schemas.microsoft.com/office/drawing/2014/main" id="{AE59CADB-A872-47BA-B976-184C37DB62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48854" y="24141181"/>
            <a:ext cx="2009824" cy="20098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83F3419-8A12-47F1-A15B-01C6D0BC8237}"/>
              </a:ext>
            </a:extLst>
          </p:cNvPr>
          <p:cNvSpPr txBox="1"/>
          <p:nvPr/>
        </p:nvSpPr>
        <p:spPr>
          <a:xfrm>
            <a:off x="1266098" y="21827511"/>
            <a:ext cx="239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49E21-EE30-42C6-B9E8-8F004309930D}"/>
              </a:ext>
            </a:extLst>
          </p:cNvPr>
          <p:cNvSpPr txBox="1"/>
          <p:nvPr/>
        </p:nvSpPr>
        <p:spPr>
          <a:xfrm>
            <a:off x="10359392" y="12194918"/>
            <a:ext cx="289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receivers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42FCDD1-C4C3-40EC-B1B5-E719F0EB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80" y="4153412"/>
            <a:ext cx="14292731" cy="16141685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17BB88B-7F6B-4AB5-BA6D-A90D34D2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2463" y="4156261"/>
            <a:ext cx="14065128" cy="11430139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790E5F20-1ECD-48A2-83EA-644288AA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0057" y="4153412"/>
            <a:ext cx="14417562" cy="16335953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3" name="Rounded Rectangle 56">
            <a:extLst>
              <a:ext uri="{FF2B5EF4-FFF2-40B4-BE49-F238E27FC236}">
                <a16:creationId xmlns:a16="http://schemas.microsoft.com/office/drawing/2014/main" id="{F1E5EA79-A714-43A5-BD04-3F7324E95062}"/>
              </a:ext>
            </a:extLst>
          </p:cNvPr>
          <p:cNvSpPr/>
          <p:nvPr/>
        </p:nvSpPr>
        <p:spPr bwMode="auto">
          <a:xfrm>
            <a:off x="16559127" y="4110870"/>
            <a:ext cx="10591800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7522F5F0-8E8A-44DE-BD23-2C55126B6EFB}"/>
              </a:ext>
            </a:extLst>
          </p:cNvPr>
          <p:cNvSpPr/>
          <p:nvPr/>
        </p:nvSpPr>
        <p:spPr bwMode="auto">
          <a:xfrm>
            <a:off x="31203900" y="4150807"/>
            <a:ext cx="10591800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Comparison with Related Works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3D54AAAE-2F90-41C4-8DE5-F81F7D76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20518694"/>
            <a:ext cx="14266747" cy="11972422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6" name="Rounded Rectangle 56">
            <a:extLst>
              <a:ext uri="{FF2B5EF4-FFF2-40B4-BE49-F238E27FC236}">
                <a16:creationId xmlns:a16="http://schemas.microsoft.com/office/drawing/2014/main" id="{79542670-B3B5-423E-BA72-B58C90C9D07C}"/>
              </a:ext>
            </a:extLst>
          </p:cNvPr>
          <p:cNvSpPr/>
          <p:nvPr/>
        </p:nvSpPr>
        <p:spPr bwMode="auto">
          <a:xfrm>
            <a:off x="696509" y="20512513"/>
            <a:ext cx="13540003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Settings of Beamforming Agents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1E887-CB75-4BE2-9C30-50A65A31D844}"/>
              </a:ext>
            </a:extLst>
          </p:cNvPr>
          <p:cNvSpPr txBox="1"/>
          <p:nvPr/>
        </p:nvSpPr>
        <p:spPr>
          <a:xfrm>
            <a:off x="28792057" y="15965050"/>
            <a:ext cx="14815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proposed a novel algorithm: Iteratively Pre-conditioned Gradient-descent for Distributed Beamforming (IPG-DB)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significantly faster than the gradient-descent (GD) based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be incorporated in alternate optimization framework for joint optimization of position, sparsity, and excitation: replace slower GD with faster IPG-DB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does not rely on receiver feedbacks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does not assume channel fading parameters: robust to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/>
              <p:nvPr/>
            </p:nvSpPr>
            <p:spPr>
              <a:xfrm>
                <a:off x="15032889" y="17043964"/>
                <a:ext cx="521117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server: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89" y="17043964"/>
                <a:ext cx="5211177" cy="1107996"/>
              </a:xfrm>
              <a:prstGeom prst="rect">
                <a:avLst/>
              </a:prstGeom>
              <a:blipFill>
                <a:blip r:embed="rId17"/>
                <a:stretch>
                  <a:fillRect l="-5263" t="-12637" r="-2690" b="-2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/>
              <p:nvPr/>
            </p:nvSpPr>
            <p:spPr>
              <a:xfrm>
                <a:off x="16426814" y="19087717"/>
                <a:ext cx="12296187" cy="196547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600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814" y="19087717"/>
                <a:ext cx="12296187" cy="1965474"/>
              </a:xfrm>
              <a:prstGeom prst="rect">
                <a:avLst/>
              </a:prstGeom>
              <a:blipFill>
                <a:blip r:embed="rId18"/>
                <a:stretch>
                  <a:fillRect r="-18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/>
              <p:nvPr/>
            </p:nvSpPr>
            <p:spPr>
              <a:xfrm>
                <a:off x="21123797" y="17019625"/>
                <a:ext cx="779515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iterations, server broadcasts to each agent: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797" y="17019625"/>
                <a:ext cx="7795151" cy="1107996"/>
              </a:xfrm>
              <a:prstGeom prst="rect">
                <a:avLst/>
              </a:prstGeom>
              <a:blipFill>
                <a:blip r:embed="rId19"/>
                <a:stretch>
                  <a:fillRect l="-3518" t="-12637" r="-3597" b="-2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/>
              <p:nvPr/>
            </p:nvSpPr>
            <p:spPr>
              <a:xfrm>
                <a:off x="18571622" y="21947459"/>
                <a:ext cx="10151379" cy="5539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622" y="21947459"/>
                <a:ext cx="10151379" cy="553998"/>
              </a:xfrm>
              <a:prstGeom prst="rect">
                <a:avLst/>
              </a:prstGeom>
              <a:blipFill>
                <a:blip r:embed="rId20"/>
                <a:stretch>
                  <a:fillRect t="-23656" b="-4731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/>
              <p:nvPr/>
            </p:nvSpPr>
            <p:spPr>
              <a:xfrm>
                <a:off x="24289480" y="23405342"/>
                <a:ext cx="4433521" cy="108843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480" y="23405342"/>
                <a:ext cx="4433521" cy="10884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/>
              <p:nvPr/>
            </p:nvSpPr>
            <p:spPr>
              <a:xfrm>
                <a:off x="17323044" y="25367396"/>
                <a:ext cx="11399957" cy="166199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44" y="25367396"/>
                <a:ext cx="11399957" cy="1661993"/>
              </a:xfrm>
              <a:prstGeom prst="rect">
                <a:avLst/>
              </a:prstGeom>
              <a:blipFill>
                <a:blip r:embed="rId22"/>
                <a:stretch>
                  <a:fillRect t="-8000" r="-321" b="-1527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/>
              <p:nvPr/>
            </p:nvSpPr>
            <p:spPr>
              <a:xfrm>
                <a:off x="15019609" y="18452339"/>
                <a:ext cx="4906761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iteration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609" y="18452339"/>
                <a:ext cx="4906761" cy="553998"/>
              </a:xfrm>
              <a:prstGeom prst="rect">
                <a:avLst/>
              </a:prstGeom>
              <a:blipFill>
                <a:blip r:embed="rId23"/>
                <a:stretch>
                  <a:fillRect l="-5576" t="-23656" r="-4337" b="-462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4B6280-A8AD-480D-85D6-4F07C7D26F22}"/>
              </a:ext>
            </a:extLst>
          </p:cNvPr>
          <p:cNvCxnSpPr>
            <a:cxnSpLocks/>
          </p:cNvCxnSpPr>
          <p:nvPr/>
        </p:nvCxnSpPr>
        <p:spPr>
          <a:xfrm>
            <a:off x="27195034" y="21095119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/>
              <p:nvPr/>
            </p:nvSpPr>
            <p:spPr>
              <a:xfrm>
                <a:off x="14919801" y="20514373"/>
                <a:ext cx="177636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801" y="20514373"/>
                <a:ext cx="1776365" cy="1107996"/>
              </a:xfrm>
              <a:prstGeom prst="rect">
                <a:avLst/>
              </a:prstGeom>
              <a:blipFill>
                <a:blip r:embed="rId24"/>
                <a:stretch>
                  <a:fillRect l="-15411" t="-12637" r="-7192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/>
              <p:nvPr/>
            </p:nvSpPr>
            <p:spPr>
              <a:xfrm>
                <a:off x="16130959" y="22440864"/>
                <a:ext cx="37954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server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959" y="22440864"/>
                <a:ext cx="3795411" cy="553998"/>
              </a:xfrm>
              <a:prstGeom prst="rect">
                <a:avLst/>
              </a:prstGeom>
              <a:blipFill>
                <a:blip r:embed="rId25"/>
                <a:stretch>
                  <a:fillRect l="-7223" t="-25275" r="-1284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/>
              <p:nvPr/>
            </p:nvSpPr>
            <p:spPr>
              <a:xfrm rot="10800000" flipV="1">
                <a:off x="16130959" y="24815217"/>
                <a:ext cx="47766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server to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6130959" y="24815217"/>
                <a:ext cx="4776684" cy="553998"/>
              </a:xfrm>
              <a:prstGeom prst="rect">
                <a:avLst/>
              </a:prstGeom>
              <a:blipFill>
                <a:blip r:embed="rId26"/>
                <a:stretch>
                  <a:fillRect l="-5740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EE77EBE-5E80-4BA3-B30D-A229B476892A}"/>
              </a:ext>
            </a:extLst>
          </p:cNvPr>
          <p:cNvSpPr txBox="1"/>
          <p:nvPr/>
        </p:nvSpPr>
        <p:spPr>
          <a:xfrm>
            <a:off x="22365764" y="23280701"/>
            <a:ext cx="179536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/>
              <p:nvPr/>
            </p:nvSpPr>
            <p:spPr>
              <a:xfrm>
                <a:off x="14880322" y="27694582"/>
                <a:ext cx="13842679" cy="460164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22" y="27694582"/>
                <a:ext cx="13842679" cy="46016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9">
            <a:extLst>
              <a:ext uri="{FF2B5EF4-FFF2-40B4-BE49-F238E27FC236}">
                <a16:creationId xmlns:a16="http://schemas.microsoft.com/office/drawing/2014/main" id="{945C4DA9-C4F4-4FF0-985D-F1B154D3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96" y="15814256"/>
            <a:ext cx="14065128" cy="16676860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576DFE-8A44-41E7-A340-C7458961AA55}"/>
              </a:ext>
            </a:extLst>
          </p:cNvPr>
          <p:cNvCxnSpPr>
            <a:cxnSpLocks/>
          </p:cNvCxnSpPr>
          <p:nvPr/>
        </p:nvCxnSpPr>
        <p:spPr>
          <a:xfrm>
            <a:off x="27195034" y="22553002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111A32-FF8E-43AA-95AD-1A0AE4E84717}"/>
              </a:ext>
            </a:extLst>
          </p:cNvPr>
          <p:cNvCxnSpPr>
            <a:cxnSpLocks/>
          </p:cNvCxnSpPr>
          <p:nvPr/>
        </p:nvCxnSpPr>
        <p:spPr>
          <a:xfrm>
            <a:off x="27195034" y="24515056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618EBD-B5FA-4896-9165-7118CAD64164}"/>
              </a:ext>
            </a:extLst>
          </p:cNvPr>
          <p:cNvCxnSpPr>
            <a:cxnSpLocks/>
          </p:cNvCxnSpPr>
          <p:nvPr/>
        </p:nvCxnSpPr>
        <p:spPr>
          <a:xfrm flipH="1">
            <a:off x="27150927" y="27029389"/>
            <a:ext cx="44107" cy="665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/>
              <p:nvPr/>
            </p:nvSpPr>
            <p:spPr>
              <a:xfrm>
                <a:off x="14989631" y="26475391"/>
                <a:ext cx="177636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631" y="26475391"/>
                <a:ext cx="1776365" cy="1107996"/>
              </a:xfrm>
              <a:prstGeom prst="rect">
                <a:avLst/>
              </a:prstGeom>
              <a:blipFill>
                <a:blip r:embed="rId28"/>
                <a:stretch>
                  <a:fillRect l="-15808" t="-12637" r="-721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56">
            <a:extLst>
              <a:ext uri="{FF2B5EF4-FFF2-40B4-BE49-F238E27FC236}">
                <a16:creationId xmlns:a16="http://schemas.microsoft.com/office/drawing/2014/main" id="{E2419282-A1CB-4F58-A7F3-014311971B8E}"/>
              </a:ext>
            </a:extLst>
          </p:cNvPr>
          <p:cNvSpPr/>
          <p:nvPr/>
        </p:nvSpPr>
        <p:spPr bwMode="auto">
          <a:xfrm>
            <a:off x="16501972" y="15775851"/>
            <a:ext cx="10591800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Algorithm: IPG-DB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535E28-CA67-4C1B-8C48-3650C4C68A09}"/>
              </a:ext>
            </a:extLst>
          </p:cNvPr>
          <p:cNvSpPr txBox="1"/>
          <p:nvPr/>
        </p:nvSpPr>
        <p:spPr>
          <a:xfrm>
            <a:off x="4938813" y="24767231"/>
            <a:ext cx="170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Tx agents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C7DEF50A-B81E-47C0-9AF9-0A03DD89006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623006" y="25728733"/>
            <a:ext cx="6091845" cy="42080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29FB1A2-555D-4078-A85D-8CB20D96566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7229203" y="25728732"/>
            <a:ext cx="6091845" cy="420807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CADEBF1-D866-42D4-A551-0ABD6B736FF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9662613" y="21723348"/>
            <a:ext cx="5538501" cy="3825840"/>
          </a:xfrm>
          <a:prstGeom prst="rect">
            <a:avLst/>
          </a:prstGeom>
        </p:spPr>
      </p:pic>
      <p:sp>
        <p:nvSpPr>
          <p:cNvPr id="103" name="Rectangle 9">
            <a:extLst>
              <a:ext uri="{FF2B5EF4-FFF2-40B4-BE49-F238E27FC236}">
                <a16:creationId xmlns:a16="http://schemas.microsoft.com/office/drawing/2014/main" id="{D71EE7C7-DDA9-4E97-B97E-D471F1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1622" y="20713011"/>
            <a:ext cx="14266747" cy="9295934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4" name="Rounded Rectangle 56">
            <a:extLst>
              <a:ext uri="{FF2B5EF4-FFF2-40B4-BE49-F238E27FC236}">
                <a16:creationId xmlns:a16="http://schemas.microsoft.com/office/drawing/2014/main" id="{869B9B77-15F7-4650-A8FE-EEA95F65083F}"/>
              </a:ext>
            </a:extLst>
          </p:cNvPr>
          <p:cNvSpPr/>
          <p:nvPr/>
        </p:nvSpPr>
        <p:spPr bwMode="auto">
          <a:xfrm>
            <a:off x="30634981" y="20706668"/>
            <a:ext cx="10591800" cy="176717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Simulation Results: 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/>
              <p:nvPr/>
            </p:nvSpPr>
            <p:spPr>
              <a:xfrm>
                <a:off x="35555668" y="21743348"/>
                <a:ext cx="8293968" cy="387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# beamforming agents: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# receivers: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uniformly placed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frequency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unknown i.i.d. Rayleigh fading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channel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668" y="21743348"/>
                <a:ext cx="8293968" cy="3877985"/>
              </a:xfrm>
              <a:prstGeom prst="rect">
                <a:avLst/>
              </a:prstGeom>
              <a:blipFill>
                <a:blip r:embed="rId32"/>
                <a:stretch>
                  <a:fillRect l="-3382" t="-3616" r="-221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48A9938C-D16A-4050-9025-53F481343F66}"/>
              </a:ext>
            </a:extLst>
          </p:cNvPr>
          <p:cNvSpPr txBox="1"/>
          <p:nvPr/>
        </p:nvSpPr>
        <p:spPr>
          <a:xfrm>
            <a:off x="309564" y="26504905"/>
            <a:ext cx="14219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server-agent based setting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agents can communicate with a common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 peer-to-peer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server?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be an auxiliary node, located close to the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exchange information with the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process information (addition, multiplication, etc. basic operations)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need not know the beamforming coefficients, agents’ and receivers’ locations, desired beam and null values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9DFE44E-6827-42A2-950D-0EDB53321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6034" y="22186117"/>
            <a:ext cx="2261933" cy="158610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ADC726E-F50D-4448-A2C2-835939E82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4119" y="23700726"/>
            <a:ext cx="2261933" cy="158610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71F7C1-98D9-4089-8391-0EA484AA77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3492" y="25354200"/>
            <a:ext cx="2261933" cy="158610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CB16368-7593-4497-9309-BA511DD8FC16}"/>
              </a:ext>
            </a:extLst>
          </p:cNvPr>
          <p:cNvSpPr txBox="1"/>
          <p:nvPr/>
        </p:nvSpPr>
        <p:spPr>
          <a:xfrm>
            <a:off x="8823178" y="25636068"/>
            <a:ext cx="237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Far-field Rx</a:t>
            </a:r>
          </a:p>
        </p:txBody>
      </p:sp>
      <p:pic>
        <p:nvPicPr>
          <p:cNvPr id="112" name="Graphic 111" descr="Cell Tower">
            <a:extLst>
              <a:ext uri="{FF2B5EF4-FFF2-40B4-BE49-F238E27FC236}">
                <a16:creationId xmlns:a16="http://schemas.microsoft.com/office/drawing/2014/main" id="{765FB088-EAD6-4EE4-9AEB-A7A99AB92C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2236" y="17896180"/>
            <a:ext cx="2009824" cy="2009824"/>
          </a:xfrm>
          <a:prstGeom prst="rect">
            <a:avLst/>
          </a:prstGeom>
        </p:spPr>
      </p:pic>
      <p:pic>
        <p:nvPicPr>
          <p:cNvPr id="113" name="Graphic 112" descr="Cell Tower">
            <a:extLst>
              <a:ext uri="{FF2B5EF4-FFF2-40B4-BE49-F238E27FC236}">
                <a16:creationId xmlns:a16="http://schemas.microsoft.com/office/drawing/2014/main" id="{A1C64B35-3722-4EA6-94AF-F99838E3A0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95647" y="11940243"/>
            <a:ext cx="2009824" cy="200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/>
              <p:nvPr/>
            </p:nvSpPr>
            <p:spPr>
              <a:xfrm>
                <a:off x="657090" y="2570876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0" y="25708763"/>
                <a:ext cx="1533891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/>
              <p:nvPr/>
            </p:nvSpPr>
            <p:spPr>
              <a:xfrm>
                <a:off x="2739636" y="2572873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36" y="25728733"/>
                <a:ext cx="1533891" cy="64633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/>
              <p:nvPr/>
            </p:nvSpPr>
            <p:spPr>
              <a:xfrm>
                <a:off x="6386051" y="2570876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1" y="25708763"/>
                <a:ext cx="1533891" cy="6463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84E34460-F12C-4C6E-8DDD-FB21B1E04E58}"/>
              </a:ext>
            </a:extLst>
          </p:cNvPr>
          <p:cNvSpPr txBox="1"/>
          <p:nvPr/>
        </p:nvSpPr>
        <p:spPr>
          <a:xfrm>
            <a:off x="34823088" y="29326545"/>
            <a:ext cx="98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D74AC5-9AFE-4663-AD65-307BB18C0D5E}"/>
              </a:ext>
            </a:extLst>
          </p:cNvPr>
          <p:cNvSpPr txBox="1"/>
          <p:nvPr/>
        </p:nvSpPr>
        <p:spPr>
          <a:xfrm>
            <a:off x="36364995" y="29351681"/>
            <a:ext cx="20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IPG-DB</a:t>
            </a:r>
          </a:p>
        </p:txBody>
      </p:sp>
    </p:spTree>
    <p:extLst>
      <p:ext uri="{BB962C8B-B14F-4D97-AF65-F5344CB8AC3E}">
        <p14:creationId xmlns:p14="http://schemas.microsoft.com/office/powerpoint/2010/main" val="20368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725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37</cp:revision>
  <dcterms:created xsi:type="dcterms:W3CDTF">2021-06-08T19:31:38Z</dcterms:created>
  <dcterms:modified xsi:type="dcterms:W3CDTF">2022-05-12T18:33:44Z</dcterms:modified>
</cp:coreProperties>
</file>