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notesMasterIdLst>
    <p:notesMasterId r:id="rId4"/>
  </p:notesMasterIdLst>
  <p:sldIdLst>
    <p:sldId id="1701" r:id="rId2"/>
    <p:sldId id="1702" r:id="rId3"/>
  </p:sldIdLst>
  <p:sldSz cx="42794238" cy="3026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3" userDrawn="1">
          <p15:clr>
            <a:srgbClr val="A4A3A4"/>
          </p15:clr>
        </p15:guide>
        <p15:guide id="2" pos="134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27"/>
  </p:normalViewPr>
  <p:slideViewPr>
    <p:cSldViewPr snapToGrid="0" snapToObjects="1">
      <p:cViewPr varScale="1">
        <p:scale>
          <a:sx n="25" d="100"/>
          <a:sy n="25" d="100"/>
        </p:scale>
        <p:origin x="1344" y="18"/>
      </p:cViewPr>
      <p:guideLst>
        <p:guide orient="horz" pos="9533"/>
        <p:guide pos="134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87DD0-DA17-864A-AB0A-A09B3D11C31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FEF46-764E-A649-A6F1-9D8DDA78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6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6930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1pPr>
    <a:lvl2pPr marL="1753465" algn="l" defTabSz="3506930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2pPr>
    <a:lvl3pPr marL="3506930" algn="l" defTabSz="3506930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3pPr>
    <a:lvl4pPr marL="5260395" algn="l" defTabSz="3506930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4pPr>
    <a:lvl5pPr marL="7013860" algn="l" defTabSz="3506930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5pPr>
    <a:lvl6pPr marL="8767325" algn="l" defTabSz="3506930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6pPr>
    <a:lvl7pPr marL="10520789" algn="l" defTabSz="3506930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7pPr>
    <a:lvl8pPr marL="12274254" algn="l" defTabSz="3506930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8pPr>
    <a:lvl9pPr marL="14027719" algn="l" defTabSz="3506930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158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9568" y="4953466"/>
            <a:ext cx="36375102" cy="10537496"/>
          </a:xfrm>
        </p:spPr>
        <p:txBody>
          <a:bodyPr anchor="b"/>
          <a:lstStyle>
            <a:lvl1pPr algn="ctr">
              <a:defRPr sz="2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280" y="15897328"/>
            <a:ext cx="32095679" cy="7307583"/>
          </a:xfrm>
        </p:spPr>
        <p:txBody>
          <a:bodyPr/>
          <a:lstStyle>
            <a:lvl1pPr marL="0" indent="0" algn="ctr">
              <a:buNone/>
              <a:defRPr sz="10592"/>
            </a:lvl1pPr>
            <a:lvl2pPr marL="2017806" indent="0" algn="ctr">
              <a:buNone/>
              <a:defRPr sz="8827"/>
            </a:lvl2pPr>
            <a:lvl3pPr marL="4035613" indent="0" algn="ctr">
              <a:buNone/>
              <a:defRPr sz="7944"/>
            </a:lvl3pPr>
            <a:lvl4pPr marL="6053419" indent="0" algn="ctr">
              <a:buNone/>
              <a:defRPr sz="7061"/>
            </a:lvl4pPr>
            <a:lvl5pPr marL="8071226" indent="0" algn="ctr">
              <a:buNone/>
              <a:defRPr sz="7061"/>
            </a:lvl5pPr>
            <a:lvl6pPr marL="10089032" indent="0" algn="ctr">
              <a:buNone/>
              <a:defRPr sz="7061"/>
            </a:lvl6pPr>
            <a:lvl7pPr marL="12106839" indent="0" algn="ctr">
              <a:buNone/>
              <a:defRPr sz="7061"/>
            </a:lvl7pPr>
            <a:lvl8pPr marL="14124645" indent="0" algn="ctr">
              <a:buNone/>
              <a:defRPr sz="7061"/>
            </a:lvl8pPr>
            <a:lvl9pPr marL="16142452" indent="0" algn="ctr">
              <a:buNone/>
              <a:defRPr sz="706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5922-6922-C84E-A055-E0F5F1D26DE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E74B-0B2F-AC42-95BC-02E5C3FB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5922-6922-C84E-A055-E0F5F1D26DE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E74B-0B2F-AC42-95BC-02E5C3FB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66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24629" y="1611452"/>
            <a:ext cx="9227508" cy="25650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106" y="1611452"/>
            <a:ext cx="27147595" cy="25650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5922-6922-C84E-A055-E0F5F1D26DE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E74B-0B2F-AC42-95BC-02E5C3FB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1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5922-6922-C84E-A055-E0F5F1D26DE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E74B-0B2F-AC42-95BC-02E5C3FB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4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818" y="7545809"/>
            <a:ext cx="36910030" cy="12590343"/>
          </a:xfrm>
        </p:spPr>
        <p:txBody>
          <a:bodyPr anchor="b"/>
          <a:lstStyle>
            <a:lvl1pPr>
              <a:defRPr sz="2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9818" y="20255262"/>
            <a:ext cx="36910030" cy="6620964"/>
          </a:xfrm>
        </p:spPr>
        <p:txBody>
          <a:bodyPr/>
          <a:lstStyle>
            <a:lvl1pPr marL="0" indent="0">
              <a:buNone/>
              <a:defRPr sz="10592">
                <a:solidFill>
                  <a:schemeClr val="tx1"/>
                </a:solidFill>
              </a:defRPr>
            </a:lvl1pPr>
            <a:lvl2pPr marL="2017806" indent="0">
              <a:buNone/>
              <a:defRPr sz="8827">
                <a:solidFill>
                  <a:schemeClr val="tx1">
                    <a:tint val="75000"/>
                  </a:schemeClr>
                </a:solidFill>
              </a:defRPr>
            </a:lvl2pPr>
            <a:lvl3pPr marL="4035613" indent="0">
              <a:buNone/>
              <a:defRPr sz="7944">
                <a:solidFill>
                  <a:schemeClr val="tx1">
                    <a:tint val="75000"/>
                  </a:schemeClr>
                </a:solidFill>
              </a:defRPr>
            </a:lvl3pPr>
            <a:lvl4pPr marL="6053419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4pPr>
            <a:lvl5pPr marL="8071226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5pPr>
            <a:lvl6pPr marL="10089032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6pPr>
            <a:lvl7pPr marL="12106839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7pPr>
            <a:lvl8pPr marL="14124645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8pPr>
            <a:lvl9pPr marL="16142452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5922-6922-C84E-A055-E0F5F1D26DE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E74B-0B2F-AC42-95BC-02E5C3FB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1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104" y="8057261"/>
            <a:ext cx="18187551" cy="192043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4583" y="8057261"/>
            <a:ext cx="18187551" cy="192043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5922-6922-C84E-A055-E0F5F1D26DE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E74B-0B2F-AC42-95BC-02E5C3FB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1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678" y="1611459"/>
            <a:ext cx="36910030" cy="58502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682" y="7419688"/>
            <a:ext cx="18103966" cy="3636275"/>
          </a:xfrm>
        </p:spPr>
        <p:txBody>
          <a:bodyPr anchor="b"/>
          <a:lstStyle>
            <a:lvl1pPr marL="0" indent="0">
              <a:buNone/>
              <a:defRPr sz="10592" b="1"/>
            </a:lvl1pPr>
            <a:lvl2pPr marL="2017806" indent="0">
              <a:buNone/>
              <a:defRPr sz="8827" b="1"/>
            </a:lvl2pPr>
            <a:lvl3pPr marL="4035613" indent="0">
              <a:buNone/>
              <a:defRPr sz="7944" b="1"/>
            </a:lvl3pPr>
            <a:lvl4pPr marL="6053419" indent="0">
              <a:buNone/>
              <a:defRPr sz="7061" b="1"/>
            </a:lvl4pPr>
            <a:lvl5pPr marL="8071226" indent="0">
              <a:buNone/>
              <a:defRPr sz="7061" b="1"/>
            </a:lvl5pPr>
            <a:lvl6pPr marL="10089032" indent="0">
              <a:buNone/>
              <a:defRPr sz="7061" b="1"/>
            </a:lvl6pPr>
            <a:lvl7pPr marL="12106839" indent="0">
              <a:buNone/>
              <a:defRPr sz="7061" b="1"/>
            </a:lvl7pPr>
            <a:lvl8pPr marL="14124645" indent="0">
              <a:buNone/>
              <a:defRPr sz="7061" b="1"/>
            </a:lvl8pPr>
            <a:lvl9pPr marL="16142452" indent="0">
              <a:buNone/>
              <a:defRPr sz="706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7682" y="11055963"/>
            <a:ext cx="18103966" cy="162616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4585" y="7419688"/>
            <a:ext cx="18193125" cy="3636275"/>
          </a:xfrm>
        </p:spPr>
        <p:txBody>
          <a:bodyPr anchor="b"/>
          <a:lstStyle>
            <a:lvl1pPr marL="0" indent="0">
              <a:buNone/>
              <a:defRPr sz="10592" b="1"/>
            </a:lvl1pPr>
            <a:lvl2pPr marL="2017806" indent="0">
              <a:buNone/>
              <a:defRPr sz="8827" b="1"/>
            </a:lvl2pPr>
            <a:lvl3pPr marL="4035613" indent="0">
              <a:buNone/>
              <a:defRPr sz="7944" b="1"/>
            </a:lvl3pPr>
            <a:lvl4pPr marL="6053419" indent="0">
              <a:buNone/>
              <a:defRPr sz="7061" b="1"/>
            </a:lvl4pPr>
            <a:lvl5pPr marL="8071226" indent="0">
              <a:buNone/>
              <a:defRPr sz="7061" b="1"/>
            </a:lvl5pPr>
            <a:lvl6pPr marL="10089032" indent="0">
              <a:buNone/>
              <a:defRPr sz="7061" b="1"/>
            </a:lvl6pPr>
            <a:lvl7pPr marL="12106839" indent="0">
              <a:buNone/>
              <a:defRPr sz="7061" b="1"/>
            </a:lvl7pPr>
            <a:lvl8pPr marL="14124645" indent="0">
              <a:buNone/>
              <a:defRPr sz="7061" b="1"/>
            </a:lvl8pPr>
            <a:lvl9pPr marL="16142452" indent="0">
              <a:buNone/>
              <a:defRPr sz="706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4585" y="11055963"/>
            <a:ext cx="18193125" cy="162616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5922-6922-C84E-A055-E0F5F1D26DE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E74B-0B2F-AC42-95BC-02E5C3FB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3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5922-6922-C84E-A055-E0F5F1D26DE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E74B-0B2F-AC42-95BC-02E5C3FB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7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5922-6922-C84E-A055-E0F5F1D26DE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E74B-0B2F-AC42-95BC-02E5C3FB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9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678" y="2017818"/>
            <a:ext cx="13802256" cy="7062364"/>
          </a:xfrm>
        </p:spPr>
        <p:txBody>
          <a:bodyPr anchor="b"/>
          <a:lstStyle>
            <a:lvl1pPr>
              <a:defRPr sz="141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3125" y="4357934"/>
            <a:ext cx="21664583" cy="21509383"/>
          </a:xfrm>
        </p:spPr>
        <p:txBody>
          <a:bodyPr/>
          <a:lstStyle>
            <a:lvl1pPr>
              <a:defRPr sz="14123"/>
            </a:lvl1pPr>
            <a:lvl2pPr>
              <a:defRPr sz="12358"/>
            </a:lvl2pPr>
            <a:lvl3pPr>
              <a:defRPr sz="10592"/>
            </a:lvl3pPr>
            <a:lvl4pPr>
              <a:defRPr sz="8827"/>
            </a:lvl4pPr>
            <a:lvl5pPr>
              <a:defRPr sz="8827"/>
            </a:lvl5pPr>
            <a:lvl6pPr>
              <a:defRPr sz="8827"/>
            </a:lvl6pPr>
            <a:lvl7pPr>
              <a:defRPr sz="8827"/>
            </a:lvl7pPr>
            <a:lvl8pPr>
              <a:defRPr sz="8827"/>
            </a:lvl8pPr>
            <a:lvl9pPr>
              <a:defRPr sz="88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7678" y="9080183"/>
            <a:ext cx="13802256" cy="16822161"/>
          </a:xfrm>
        </p:spPr>
        <p:txBody>
          <a:bodyPr/>
          <a:lstStyle>
            <a:lvl1pPr marL="0" indent="0">
              <a:buNone/>
              <a:defRPr sz="7061"/>
            </a:lvl1pPr>
            <a:lvl2pPr marL="2017806" indent="0">
              <a:buNone/>
              <a:defRPr sz="6179"/>
            </a:lvl2pPr>
            <a:lvl3pPr marL="4035613" indent="0">
              <a:buNone/>
              <a:defRPr sz="5296"/>
            </a:lvl3pPr>
            <a:lvl4pPr marL="6053419" indent="0">
              <a:buNone/>
              <a:defRPr sz="4413"/>
            </a:lvl4pPr>
            <a:lvl5pPr marL="8071226" indent="0">
              <a:buNone/>
              <a:defRPr sz="4413"/>
            </a:lvl5pPr>
            <a:lvl6pPr marL="10089032" indent="0">
              <a:buNone/>
              <a:defRPr sz="4413"/>
            </a:lvl6pPr>
            <a:lvl7pPr marL="12106839" indent="0">
              <a:buNone/>
              <a:defRPr sz="4413"/>
            </a:lvl7pPr>
            <a:lvl8pPr marL="14124645" indent="0">
              <a:buNone/>
              <a:defRPr sz="4413"/>
            </a:lvl8pPr>
            <a:lvl9pPr marL="16142452" indent="0">
              <a:buNone/>
              <a:defRPr sz="4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5922-6922-C84E-A055-E0F5F1D26DE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E74B-0B2F-AC42-95BC-02E5C3FB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2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678" y="2017818"/>
            <a:ext cx="13802256" cy="7062364"/>
          </a:xfrm>
        </p:spPr>
        <p:txBody>
          <a:bodyPr anchor="b"/>
          <a:lstStyle>
            <a:lvl1pPr>
              <a:defRPr sz="141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3125" y="4357934"/>
            <a:ext cx="21664583" cy="21509383"/>
          </a:xfrm>
        </p:spPr>
        <p:txBody>
          <a:bodyPr anchor="t"/>
          <a:lstStyle>
            <a:lvl1pPr marL="0" indent="0">
              <a:buNone/>
              <a:defRPr sz="14123"/>
            </a:lvl1pPr>
            <a:lvl2pPr marL="2017806" indent="0">
              <a:buNone/>
              <a:defRPr sz="12358"/>
            </a:lvl2pPr>
            <a:lvl3pPr marL="4035613" indent="0">
              <a:buNone/>
              <a:defRPr sz="10592"/>
            </a:lvl3pPr>
            <a:lvl4pPr marL="6053419" indent="0">
              <a:buNone/>
              <a:defRPr sz="8827"/>
            </a:lvl4pPr>
            <a:lvl5pPr marL="8071226" indent="0">
              <a:buNone/>
              <a:defRPr sz="8827"/>
            </a:lvl5pPr>
            <a:lvl6pPr marL="10089032" indent="0">
              <a:buNone/>
              <a:defRPr sz="8827"/>
            </a:lvl6pPr>
            <a:lvl7pPr marL="12106839" indent="0">
              <a:buNone/>
              <a:defRPr sz="8827"/>
            </a:lvl7pPr>
            <a:lvl8pPr marL="14124645" indent="0">
              <a:buNone/>
              <a:defRPr sz="8827"/>
            </a:lvl8pPr>
            <a:lvl9pPr marL="16142452" indent="0">
              <a:buNone/>
              <a:defRPr sz="88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7678" y="9080183"/>
            <a:ext cx="13802256" cy="16822161"/>
          </a:xfrm>
        </p:spPr>
        <p:txBody>
          <a:bodyPr/>
          <a:lstStyle>
            <a:lvl1pPr marL="0" indent="0">
              <a:buNone/>
              <a:defRPr sz="7061"/>
            </a:lvl1pPr>
            <a:lvl2pPr marL="2017806" indent="0">
              <a:buNone/>
              <a:defRPr sz="6179"/>
            </a:lvl2pPr>
            <a:lvl3pPr marL="4035613" indent="0">
              <a:buNone/>
              <a:defRPr sz="5296"/>
            </a:lvl3pPr>
            <a:lvl4pPr marL="6053419" indent="0">
              <a:buNone/>
              <a:defRPr sz="4413"/>
            </a:lvl4pPr>
            <a:lvl5pPr marL="8071226" indent="0">
              <a:buNone/>
              <a:defRPr sz="4413"/>
            </a:lvl5pPr>
            <a:lvl6pPr marL="10089032" indent="0">
              <a:buNone/>
              <a:defRPr sz="4413"/>
            </a:lvl6pPr>
            <a:lvl7pPr marL="12106839" indent="0">
              <a:buNone/>
              <a:defRPr sz="4413"/>
            </a:lvl7pPr>
            <a:lvl8pPr marL="14124645" indent="0">
              <a:buNone/>
              <a:defRPr sz="4413"/>
            </a:lvl8pPr>
            <a:lvl9pPr marL="16142452" indent="0">
              <a:buNone/>
              <a:defRPr sz="4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5922-6922-C84E-A055-E0F5F1D26DE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E74B-0B2F-AC42-95BC-02E5C3FB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3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104" y="1611459"/>
            <a:ext cx="36910030" cy="585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104" y="8057261"/>
            <a:ext cx="36910030" cy="192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104" y="28053287"/>
            <a:ext cx="9628704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55922-6922-C84E-A055-E0F5F1D26DE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5592" y="28053287"/>
            <a:ext cx="14443055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23430" y="28053287"/>
            <a:ext cx="9628704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FE74B-0B2F-AC42-95BC-02E5C3FB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4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4035613" rtl="0" eaLnBrk="1" latinLnBrk="0" hangingPunct="1">
        <a:lnSpc>
          <a:spcPct val="90000"/>
        </a:lnSpc>
        <a:spcBef>
          <a:spcPct val="0"/>
        </a:spcBef>
        <a:buNone/>
        <a:defRPr sz="194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8903" indent="-1008903" algn="l" defTabSz="4035613" rtl="0" eaLnBrk="1" latinLnBrk="0" hangingPunct="1">
        <a:lnSpc>
          <a:spcPct val="90000"/>
        </a:lnSpc>
        <a:spcBef>
          <a:spcPts val="4413"/>
        </a:spcBef>
        <a:buFont typeface="Arial" panose="020B0604020202020204" pitchFamily="34" charset="0"/>
        <a:buChar char="•"/>
        <a:defRPr sz="12358" kern="1200">
          <a:solidFill>
            <a:schemeClr val="tx1"/>
          </a:solidFill>
          <a:latin typeface="+mn-lt"/>
          <a:ea typeface="+mn-ea"/>
          <a:cs typeface="+mn-cs"/>
        </a:defRPr>
      </a:lvl1pPr>
      <a:lvl2pPr marL="3026710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2" kern="1200">
          <a:solidFill>
            <a:schemeClr val="tx1"/>
          </a:solidFill>
          <a:latin typeface="+mn-lt"/>
          <a:ea typeface="+mn-ea"/>
          <a:cs typeface="+mn-cs"/>
        </a:defRPr>
      </a:lvl2pPr>
      <a:lvl3pPr marL="5044516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7" kern="1200">
          <a:solidFill>
            <a:schemeClr val="tx1"/>
          </a:solidFill>
          <a:latin typeface="+mn-lt"/>
          <a:ea typeface="+mn-ea"/>
          <a:cs typeface="+mn-cs"/>
        </a:defRPr>
      </a:lvl3pPr>
      <a:lvl4pPr marL="7062323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4pPr>
      <a:lvl5pPr marL="9080129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5pPr>
      <a:lvl6pPr marL="11097936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6pPr>
      <a:lvl7pPr marL="13115742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7pPr>
      <a:lvl8pPr marL="15133549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8pPr>
      <a:lvl9pPr marL="17151355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1pPr>
      <a:lvl2pPr marL="2017806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4035613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3pPr>
      <a:lvl4pPr marL="6053419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4pPr>
      <a:lvl5pPr marL="8071226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5pPr>
      <a:lvl6pPr marL="10089032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6pPr>
      <a:lvl7pPr marL="12106839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7pPr>
      <a:lvl8pPr marL="14124645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8pPr>
      <a:lvl9pPr marL="16142452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11.jpg"/><Relationship Id="rId3" Type="http://schemas.openxmlformats.org/officeDocument/2006/relationships/image" Target="../media/image1.jp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svg"/><Relationship Id="rId24" Type="http://schemas.openxmlformats.org/officeDocument/2006/relationships/image" Target="../media/image9.jp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2.png"/><Relationship Id="rId10" Type="http://schemas.openxmlformats.org/officeDocument/2006/relationships/image" Target="../media/image7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3.emf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4.png"/><Relationship Id="rId3" Type="http://schemas.openxmlformats.org/officeDocument/2006/relationships/image" Target="../media/image1.jpg"/><Relationship Id="rId21" Type="http://schemas.openxmlformats.org/officeDocument/2006/relationships/image" Target="../media/image22.png"/><Relationship Id="rId7" Type="http://schemas.openxmlformats.org/officeDocument/2006/relationships/image" Target="../media/image27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4.png"/><Relationship Id="rId24" Type="http://schemas.openxmlformats.org/officeDocument/2006/relationships/image" Target="../media/image8.svg"/><Relationship Id="rId32" Type="http://schemas.openxmlformats.org/officeDocument/2006/relationships/image" Target="../media/image47.png"/><Relationship Id="rId5" Type="http://schemas.openxmlformats.org/officeDocument/2006/relationships/image" Target="../media/image24.png"/><Relationship Id="rId15" Type="http://schemas.openxmlformats.org/officeDocument/2006/relationships/image" Target="../media/image38.png"/><Relationship Id="rId23" Type="http://schemas.openxmlformats.org/officeDocument/2006/relationships/image" Target="../media/image7.png"/><Relationship Id="rId28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31" Type="http://schemas.openxmlformats.org/officeDocument/2006/relationships/image" Target="../media/image11.jpg"/><Relationship Id="rId4" Type="http://schemas.openxmlformats.org/officeDocument/2006/relationships/image" Target="../media/image2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23.svg"/><Relationship Id="rId27" Type="http://schemas.openxmlformats.org/officeDocument/2006/relationships/image" Target="../media/image45.png"/><Relationship Id="rId30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66000">
              <a:schemeClr val="accent3">
                <a:lumMod val="5000"/>
                <a:lumOff val="95000"/>
              </a:schemeClr>
            </a:gs>
            <a:gs pos="21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90000">
              <a:schemeClr val="accent3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BDEA8AA-425E-45A7-873B-49FF57098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836" y="9350391"/>
            <a:ext cx="5656449" cy="6103943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7296505-52BF-6F43-916A-0D9582A7B8E9}"/>
              </a:ext>
            </a:extLst>
          </p:cNvPr>
          <p:cNvSpPr/>
          <p:nvPr/>
        </p:nvSpPr>
        <p:spPr>
          <a:xfrm>
            <a:off x="12753354" y="201541"/>
            <a:ext cx="24205575" cy="3139331"/>
          </a:xfrm>
          <a:prstGeom prst="round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2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 Distributed Beamforming without Receiver Feedback</a:t>
            </a:r>
          </a:p>
          <a:p>
            <a:pPr algn="ctr"/>
            <a:r>
              <a:rPr lang="en-US" sz="551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Kushal Chakrabarti (UMD), Amrit S. Bedi (UMD), Fikadu T. Dagefu (ARL), Jeffrey N. Twigg (ARL), Nikhil Chopra (UMD)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7EE1BA0-F06D-7346-AF02-84F2DBEE4BA2}"/>
              </a:ext>
            </a:extLst>
          </p:cNvPr>
          <p:cNvSpPr/>
          <p:nvPr/>
        </p:nvSpPr>
        <p:spPr>
          <a:xfrm>
            <a:off x="28600823" y="27900363"/>
            <a:ext cx="12751491" cy="212690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14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research is supported by U.S. Army Grant No. W911NF2120076</a:t>
            </a:r>
          </a:p>
        </p:txBody>
      </p:sp>
      <p:sp>
        <p:nvSpPr>
          <p:cNvPr id="8" name="Google Shape;558;p81">
            <a:extLst>
              <a:ext uri="{FF2B5EF4-FFF2-40B4-BE49-F238E27FC236}">
                <a16:creationId xmlns:a16="http://schemas.microsoft.com/office/drawing/2014/main" id="{57A3A5C2-31BB-48F8-8AD2-E7A87ADD228B}"/>
              </a:ext>
            </a:extLst>
          </p:cNvPr>
          <p:cNvSpPr txBox="1">
            <a:spLocks/>
          </p:cNvSpPr>
          <p:nvPr/>
        </p:nvSpPr>
        <p:spPr>
          <a:xfrm>
            <a:off x="1436658" y="3818912"/>
            <a:ext cx="13166354" cy="7912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083" tIns="112083" rIns="112083" bIns="11208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buClr>
                <a:schemeClr val="dk1"/>
              </a:buClr>
              <a:buSzPts val="1400"/>
              <a:buNone/>
            </a:pPr>
            <a:endParaRPr lang="en-US" sz="3310" b="1" dirty="0">
              <a:solidFill>
                <a:schemeClr val="dk1"/>
              </a:solidFill>
            </a:endParaRPr>
          </a:p>
          <a:p>
            <a:pPr marL="0" indent="0" algn="just">
              <a:buNone/>
            </a:pPr>
            <a:r>
              <a:rPr lang="en-US" sz="3310" b="1" dirty="0">
                <a:solidFill>
                  <a:schemeClr val="dk1"/>
                </a:solidFill>
              </a:rPr>
              <a:t>Objective: </a:t>
            </a:r>
            <a:r>
              <a:rPr lang="en-US" sz="331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autonomous multi-robots collaboratively form an antenna array to transmit a high-power directed signal while steering nulls though precise control of interference</a:t>
            </a:r>
          </a:p>
          <a:p>
            <a:pPr marL="0" indent="0" algn="just">
              <a:buNone/>
            </a:pPr>
            <a:r>
              <a:rPr lang="en-US" sz="331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Strategy: </a:t>
            </a:r>
            <a:r>
              <a:rPr lang="en-US" sz="33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accelerated matching of a given far-field radiation pattern in uncertain communication environments</a:t>
            </a:r>
            <a:endParaRPr lang="en-US" sz="331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Clr>
                <a:schemeClr val="dk1"/>
              </a:buClr>
              <a:buSzPts val="1400"/>
              <a:buNone/>
            </a:pPr>
            <a:r>
              <a:rPr lang="en-US" sz="3310" b="1" dirty="0">
                <a:solidFill>
                  <a:schemeClr val="dk1"/>
                </a:solidFill>
              </a:rPr>
              <a:t>Army Capability: </a:t>
            </a:r>
            <a:r>
              <a:rPr lang="en-US" sz="331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31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ncreased command post maneuverability while maintaining covert operations through sophisticated signature management strategies</a:t>
            </a:r>
            <a:endParaRPr lang="en-US" sz="331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0289B7-E5A4-4A34-A2A1-935E4373D8FC}"/>
              </a:ext>
            </a:extLst>
          </p:cNvPr>
          <p:cNvSpPr/>
          <p:nvPr/>
        </p:nvSpPr>
        <p:spPr>
          <a:xfrm>
            <a:off x="1572910" y="15571345"/>
            <a:ext cx="2750047" cy="9252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10" dirty="0">
                <a:solidFill>
                  <a:schemeClr val="tx1"/>
                </a:solidFill>
              </a:rPr>
              <a:t>Phase Controller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FF7D6C-9A5A-4A47-A938-BC7BB8638AF7}"/>
              </a:ext>
            </a:extLst>
          </p:cNvPr>
          <p:cNvSpPr txBox="1"/>
          <p:nvPr/>
        </p:nvSpPr>
        <p:spPr>
          <a:xfrm>
            <a:off x="2330031" y="9214534"/>
            <a:ext cx="3091742" cy="1111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10" dirty="0"/>
              <a:t>Coherent</a:t>
            </a:r>
          </a:p>
          <a:p>
            <a:r>
              <a:rPr lang="en-US" sz="3310" dirty="0"/>
              <a:t>Phase Front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1C8D231-7222-4005-B882-455DABCBD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1894" y="12032617"/>
            <a:ext cx="2079764" cy="14583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C2E396-4515-4831-9B4A-EC531B836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3589" y="13575783"/>
            <a:ext cx="2079765" cy="14583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14E4F4-E668-4D00-AD44-F84FBE510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9420" y="10298939"/>
            <a:ext cx="2079765" cy="1458370"/>
          </a:xfrm>
          <a:prstGeom prst="rect">
            <a:avLst/>
          </a:prstGeom>
        </p:spPr>
      </p:pic>
      <p:sp>
        <p:nvSpPr>
          <p:cNvPr id="19" name="Arc 18">
            <a:extLst>
              <a:ext uri="{FF2B5EF4-FFF2-40B4-BE49-F238E27FC236}">
                <a16:creationId xmlns:a16="http://schemas.microsoft.com/office/drawing/2014/main" id="{3331BE68-A2C9-4EEE-B24F-448953A67E02}"/>
              </a:ext>
            </a:extLst>
          </p:cNvPr>
          <p:cNvSpPr/>
          <p:nvPr/>
        </p:nvSpPr>
        <p:spPr>
          <a:xfrm rot="3283156">
            <a:off x="11022787" y="11857924"/>
            <a:ext cx="3140688" cy="2377793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74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6327DE0D-FF1E-4EE8-9F6A-C0165216F977}"/>
              </a:ext>
            </a:extLst>
          </p:cNvPr>
          <p:cNvSpPr/>
          <p:nvPr/>
        </p:nvSpPr>
        <p:spPr>
          <a:xfrm rot="3283156">
            <a:off x="11155463" y="10295383"/>
            <a:ext cx="3019484" cy="2361880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74" dirty="0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45937056-F230-4926-A49C-D58AA2B7E85A}"/>
              </a:ext>
            </a:extLst>
          </p:cNvPr>
          <p:cNvSpPr/>
          <p:nvPr/>
        </p:nvSpPr>
        <p:spPr>
          <a:xfrm rot="3283156">
            <a:off x="10730013" y="11887115"/>
            <a:ext cx="3063192" cy="2140139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74" dirty="0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88D02360-C8F9-406E-B98F-8DD03C9C9914}"/>
              </a:ext>
            </a:extLst>
          </p:cNvPr>
          <p:cNvSpPr/>
          <p:nvPr/>
        </p:nvSpPr>
        <p:spPr>
          <a:xfrm rot="3283156">
            <a:off x="10676208" y="10387762"/>
            <a:ext cx="3077128" cy="2251615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74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0280038-6CC7-4F9F-8610-33A510D1B66C}"/>
              </a:ext>
            </a:extLst>
          </p:cNvPr>
          <p:cNvSpPr/>
          <p:nvPr/>
        </p:nvSpPr>
        <p:spPr>
          <a:xfrm>
            <a:off x="7391053" y="10417408"/>
            <a:ext cx="2857351" cy="4079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10" dirty="0"/>
              <a:t>Distributed</a:t>
            </a:r>
          </a:p>
          <a:p>
            <a:pPr algn="ctr"/>
            <a:r>
              <a:rPr lang="en-US" sz="3310" dirty="0"/>
              <a:t>Across</a:t>
            </a:r>
          </a:p>
          <a:p>
            <a:pPr algn="ctr"/>
            <a:r>
              <a:rPr lang="en-US" sz="3310" dirty="0"/>
              <a:t>Robots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4B19830-4F5E-4DF8-98C2-E7E3FA1D6BAF}"/>
                  </a:ext>
                </a:extLst>
              </p:cNvPr>
              <p:cNvSpPr txBox="1"/>
              <p:nvPr/>
            </p:nvSpPr>
            <p:spPr>
              <a:xfrm>
                <a:off x="16928045" y="10018285"/>
                <a:ext cx="9204571" cy="18998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constructed array factor at receiver </a:t>
                </a:r>
                <a14:m>
                  <m:oMath xmlns:m="http://schemas.openxmlformats.org/officeDocument/2006/math">
                    <m:r>
                      <a:rPr lang="en-US" sz="331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endParaRPr lang="en-US" sz="331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𝐴𝐹</m:t>
                          </m:r>
                        </m:e>
                        <m:sub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31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31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31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1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31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31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31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31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31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31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331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331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331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31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331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331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331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31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331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sSub>
                                        <m:sSubPr>
                                          <m:ctrlPr>
                                            <a:rPr lang="en-US" sz="331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31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3310" i="1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sz="3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4B19830-4F5E-4DF8-98C2-E7E3FA1D6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8045" y="10018285"/>
                <a:ext cx="9204571" cy="1899879"/>
              </a:xfrm>
              <a:prstGeom prst="rect">
                <a:avLst/>
              </a:prstGeom>
              <a:blipFill>
                <a:blip r:embed="rId5"/>
                <a:stretch>
                  <a:fillRect t="-6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ACE1B9-9E0C-48B1-9078-DC906909DC61}"/>
                  </a:ext>
                </a:extLst>
              </p:cNvPr>
              <p:cNvSpPr txBox="1"/>
              <p:nvPr/>
            </p:nvSpPr>
            <p:spPr>
              <a:xfrm>
                <a:off x="14959509" y="4526326"/>
                <a:ext cx="13141648" cy="5430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beamforming agents:  </a:t>
                </a:r>
                <a14:m>
                  <m:oMath xmlns:m="http://schemas.openxmlformats.org/officeDocument/2006/math">
                    <m:r>
                      <a:rPr lang="en-US" sz="331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31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331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receivers: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31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331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331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3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location of agent </a:t>
                </a:r>
                <a14:m>
                  <m:oMath xmlns:m="http://schemas.openxmlformats.org/officeDocument/2006/math">
                    <m:r>
                      <a:rPr lang="en-US" sz="331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sz="3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location of receiver </a:t>
                </a:r>
                <a14:m>
                  <m:oMath xmlns:m="http://schemas.openxmlformats.org/officeDocument/2006/math">
                    <m:r>
                      <a:rPr lang="en-US" sz="331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3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desired array factor amplitude at receiver </a:t>
                </a:r>
                <a14:m>
                  <m:oMath xmlns:m="http://schemas.openxmlformats.org/officeDocument/2006/math">
                    <m:r>
                      <a:rPr lang="en-US" sz="331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distance between agent </a:t>
                </a:r>
                <a14:m>
                  <m:oMath xmlns:m="http://schemas.openxmlformats.org/officeDocument/2006/math">
                    <m:r>
                      <a:rPr lang="en-US" sz="331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receiver </a:t>
                </a:r>
                <a14:m>
                  <m:oMath xmlns:m="http://schemas.openxmlformats.org/officeDocument/2006/math">
                    <m:r>
                      <a:rPr lang="en-US" sz="331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𝑖𝑚</m:t>
                          </m:r>
                        </m:sub>
                      </m:sSub>
                      <m:r>
                        <a:rPr lang="en-US" sz="331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331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31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sz="331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a:rPr lang="en-US" sz="331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331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31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331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331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31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sz="331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a:rPr lang="en-US" sz="331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331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31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331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excitation signal amplitude and phase of agent </a:t>
                </a:r>
                <a14:m>
                  <m:oMath xmlns:m="http://schemas.openxmlformats.org/officeDocument/2006/math">
                    <m:r>
                      <a:rPr lang="en-US" sz="331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sz="3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synchronized carrier frequency : </a:t>
                </a:r>
                <a14:m>
                  <m:oMath xmlns:m="http://schemas.openxmlformats.org/officeDocument/2006/math">
                    <m:r>
                      <a:rPr lang="en-US" sz="331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wavenumber:  </a:t>
                </a:r>
                <a14:m>
                  <m:oMath xmlns:m="http://schemas.openxmlformats.org/officeDocument/2006/math">
                    <m:r>
                      <a:rPr lang="en-US" sz="331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31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31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331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31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31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31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 1/m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ACE1B9-9E0C-48B1-9078-DC906909D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9509" y="4526326"/>
                <a:ext cx="13141648" cy="5430910"/>
              </a:xfrm>
              <a:prstGeom prst="rect">
                <a:avLst/>
              </a:prstGeom>
              <a:blipFill>
                <a:blip r:embed="rId6"/>
                <a:stretch>
                  <a:fillRect l="-1948" t="-2472" b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15881A7-B6D9-4F87-BFEE-CCED35B05E6F}"/>
              </a:ext>
            </a:extLst>
          </p:cNvPr>
          <p:cNvSpPr txBox="1"/>
          <p:nvPr/>
        </p:nvSpPr>
        <p:spPr>
          <a:xfrm>
            <a:off x="15128203" y="12180705"/>
            <a:ext cx="5059291" cy="6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10" dirty="0">
                <a:latin typeface="Arial" panose="020B0604020202020204" pitchFamily="34" charset="0"/>
                <a:cs typeface="Arial" panose="020B0604020202020204" pitchFamily="34" charset="0"/>
              </a:rPr>
              <a:t>unknown multipath fading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83C2B3-45D1-4B84-BA0E-C323352CFA2F}"/>
              </a:ext>
            </a:extLst>
          </p:cNvPr>
          <p:cNvSpPr txBox="1"/>
          <p:nvPr/>
        </p:nvSpPr>
        <p:spPr>
          <a:xfrm>
            <a:off x="20359268" y="11794784"/>
            <a:ext cx="3682883" cy="1111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10" dirty="0">
                <a:latin typeface="Arial" panose="020B0604020202020204" pitchFamily="34" charset="0"/>
                <a:cs typeface="Arial" panose="020B0604020202020204" pitchFamily="34" charset="0"/>
              </a:rPr>
              <a:t>control parameters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3A3518-B56D-4369-9D46-283F7EF286B2}"/>
              </a:ext>
            </a:extLst>
          </p:cNvPr>
          <p:cNvCxnSpPr>
            <a:cxnSpLocks/>
          </p:cNvCxnSpPr>
          <p:nvPr/>
        </p:nvCxnSpPr>
        <p:spPr>
          <a:xfrm flipH="1">
            <a:off x="18872138" y="11616034"/>
            <a:ext cx="290759" cy="7724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B2EFBDB-9218-4746-AEF0-4B94BAF5BD8A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1308980" y="11366316"/>
            <a:ext cx="891730" cy="4284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17B793-C2DF-44D1-8CC5-D8382B061556}"/>
              </a:ext>
            </a:extLst>
          </p:cNvPr>
          <p:cNvCxnSpPr>
            <a:cxnSpLocks/>
          </p:cNvCxnSpPr>
          <p:nvPr/>
        </p:nvCxnSpPr>
        <p:spPr>
          <a:xfrm>
            <a:off x="20042855" y="11191821"/>
            <a:ext cx="1312735" cy="6872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55539BF-A0BA-47AA-A16F-82A68A096979}"/>
                  </a:ext>
                </a:extLst>
              </p:cNvPr>
              <p:cNvSpPr txBox="1"/>
              <p:nvPr/>
            </p:nvSpPr>
            <p:spPr>
              <a:xfrm>
                <a:off x="17436878" y="12838657"/>
                <a:ext cx="8377037" cy="1390445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331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31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31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sz="331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331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31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331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sz="331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331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31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sz="331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31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ctrlP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31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31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331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331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31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331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31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31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331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31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31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310" i="1">
                                                  <a:latin typeface="Cambria Math" panose="02040503050406030204" pitchFamily="18" charset="0"/>
                                                </a:rPr>
                                                <m:t>𝐴𝐹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31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3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55539BF-A0BA-47AA-A16F-82A68A096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6878" y="12838657"/>
                <a:ext cx="8377037" cy="13904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2226CC0-CD14-4D8A-86CA-EE0A3E6C47E8}"/>
                  </a:ext>
                </a:extLst>
              </p:cNvPr>
              <p:cNvSpPr txBox="1"/>
              <p:nvPr/>
            </p:nvSpPr>
            <p:spPr>
              <a:xfrm>
                <a:off x="24721193" y="11502513"/>
                <a:ext cx="2895872" cy="1111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weightage for receiver </a:t>
                </a:r>
                <a14:m>
                  <m:oMath xmlns:m="http://schemas.openxmlformats.org/officeDocument/2006/math">
                    <m:r>
                      <a:rPr lang="en-US" sz="331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2226CC0-CD14-4D8A-86CA-EE0A3E6C4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1193" y="11502513"/>
                <a:ext cx="2895872" cy="1111073"/>
              </a:xfrm>
              <a:prstGeom prst="rect">
                <a:avLst/>
              </a:prstGeom>
              <a:blipFill>
                <a:blip r:embed="rId8"/>
                <a:stretch>
                  <a:fillRect l="-5684" t="-7692" r="-3158" b="-18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DF6FE5E1-30D6-4B02-9030-84F3A3BD3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90313"/>
              </p:ext>
            </p:extLst>
          </p:nvPr>
        </p:nvGraphicFramePr>
        <p:xfrm>
          <a:off x="28101155" y="4653127"/>
          <a:ext cx="13256426" cy="10089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74">
                  <a:extLst>
                    <a:ext uri="{9D8B030D-6E8A-4147-A177-3AD203B41FA5}">
                      <a16:colId xmlns:a16="http://schemas.microsoft.com/office/drawing/2014/main" val="291241255"/>
                    </a:ext>
                  </a:extLst>
                </a:gridCol>
                <a:gridCol w="8419152">
                  <a:extLst>
                    <a:ext uri="{9D8B030D-6E8A-4147-A177-3AD203B41FA5}">
                      <a16:colId xmlns:a16="http://schemas.microsoft.com/office/drawing/2014/main" val="49925319"/>
                    </a:ext>
                  </a:extLst>
                </a:gridCol>
              </a:tblGrid>
              <a:tr h="588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 Work</a:t>
                      </a:r>
                    </a:p>
                  </a:txBody>
                  <a:tcPr marL="84076" marR="84076" marT="42038" marB="420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Our Work</a:t>
                      </a:r>
                    </a:p>
                  </a:txBody>
                  <a:tcPr marL="84076" marR="84076" marT="42038" marB="42038"/>
                </a:tc>
                <a:extLst>
                  <a:ext uri="{0D108BD9-81ED-4DB2-BD59-A6C34878D82A}">
                    <a16:rowId xmlns:a16="http://schemas.microsoft.com/office/drawing/2014/main" val="2726083124"/>
                  </a:ext>
                </a:extLst>
              </a:tr>
              <a:tr h="4119712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objective: maximizing gain or steering nulls at specific locations</a:t>
                      </a:r>
                    </a:p>
                  </a:txBody>
                  <a:tcPr marL="84076" marR="84076" marT="42038" marB="420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objective: beampattern matching</a:t>
                      </a:r>
                    </a:p>
                    <a:p>
                      <a:pPr algn="ctr"/>
                      <a:r>
                        <a:rPr lang="en-US" sz="3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advantages: precise control over desired power at multiple locations, inherent simultaneous beamforming and nullforming in constructive manner,</a:t>
                      </a:r>
                    </a:p>
                    <a:p>
                      <a:pPr algn="ctr"/>
                      <a:r>
                        <a:rPr lang="en-US" sz="3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include additional constraints (limited transmit power, derivative constraints when receiver locations are not precisely known)</a:t>
                      </a:r>
                    </a:p>
                  </a:txBody>
                  <a:tcPr marL="84076" marR="84076" marT="42038" marB="42038"/>
                </a:tc>
                <a:extLst>
                  <a:ext uri="{0D108BD9-81ED-4DB2-BD59-A6C34878D82A}">
                    <a16:rowId xmlns:a16="http://schemas.microsoft.com/office/drawing/2014/main" val="3710514492"/>
                  </a:ext>
                </a:extLst>
              </a:tr>
              <a:tr h="1092985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utilize receiver feedbacks</a:t>
                      </a:r>
                    </a:p>
                  </a:txBody>
                  <a:tcPr marL="84076" marR="84076" marT="42038" marB="420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does not require receiver feedbacks</a:t>
                      </a:r>
                    </a:p>
                  </a:txBody>
                  <a:tcPr marL="84076" marR="84076" marT="42038" marB="42038"/>
                </a:tc>
                <a:extLst>
                  <a:ext uri="{0D108BD9-81ED-4DB2-BD59-A6C34878D82A}">
                    <a16:rowId xmlns:a16="http://schemas.microsoft.com/office/drawing/2014/main" val="148068667"/>
                  </a:ext>
                </a:extLst>
              </a:tr>
              <a:tr h="1092985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sparse beamforming, mobile agents</a:t>
                      </a:r>
                    </a:p>
                  </a:txBody>
                  <a:tcPr marL="84076" marR="84076" marT="42038" marB="420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 number of agents, </a:t>
                      </a:r>
                    </a:p>
                    <a:p>
                      <a:pPr algn="ctr"/>
                      <a:r>
                        <a:rPr lang="en-US" sz="3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stationary agents</a:t>
                      </a:r>
                    </a:p>
                  </a:txBody>
                  <a:tcPr marL="84076" marR="84076" marT="42038" marB="42038"/>
                </a:tc>
                <a:extLst>
                  <a:ext uri="{0D108BD9-81ED-4DB2-BD59-A6C34878D82A}">
                    <a16:rowId xmlns:a16="http://schemas.microsoft.com/office/drawing/2014/main" val="1887556966"/>
                  </a:ext>
                </a:extLst>
              </a:tr>
              <a:tr h="2606349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 model-free, probabilistic channel prediction and path planning for minimizing power</a:t>
                      </a:r>
                    </a:p>
                  </a:txBody>
                  <a:tcPr marL="84076" marR="84076" marT="42038" marB="4203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feedback-free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objective of beampattern matching</a:t>
                      </a:r>
                    </a:p>
                  </a:txBody>
                  <a:tcPr marL="84076" marR="84076" marT="42038" marB="42038"/>
                </a:tc>
                <a:extLst>
                  <a:ext uri="{0D108BD9-81ED-4DB2-BD59-A6C34878D82A}">
                    <a16:rowId xmlns:a16="http://schemas.microsoft.com/office/drawing/2014/main" val="2273407031"/>
                  </a:ext>
                </a:extLst>
              </a:tr>
              <a:tr h="588530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receiver feedback-free</a:t>
                      </a:r>
                    </a:p>
                  </a:txBody>
                  <a:tcPr marL="84076" marR="84076" marT="42038" marB="420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does not assume line-of-sight channels</a:t>
                      </a:r>
                    </a:p>
                  </a:txBody>
                  <a:tcPr marL="84076" marR="84076" marT="42038" marB="42038"/>
                </a:tc>
                <a:extLst>
                  <a:ext uri="{0D108BD9-81ED-4DB2-BD59-A6C34878D82A}">
                    <a16:rowId xmlns:a16="http://schemas.microsoft.com/office/drawing/2014/main" val="83338355"/>
                  </a:ext>
                </a:extLst>
              </a:tr>
            </a:tbl>
          </a:graphicData>
        </a:graphic>
      </p:graphicFrame>
      <p:pic>
        <p:nvPicPr>
          <p:cNvPr id="46" name="Picture 45">
            <a:extLst>
              <a:ext uri="{FF2B5EF4-FFF2-40B4-BE49-F238E27FC236}">
                <a16:creationId xmlns:a16="http://schemas.microsoft.com/office/drawing/2014/main" id="{9D1DA983-7AA1-4510-99F1-1EFD1660E24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lum bright="-20000" contrast="20000"/>
          </a:blip>
          <a:srcRect r="4793" b="19187"/>
          <a:stretch/>
        </p:blipFill>
        <p:spPr>
          <a:xfrm>
            <a:off x="1704016" y="20039444"/>
            <a:ext cx="6960591" cy="3800649"/>
          </a:xfrm>
          <a:prstGeom prst="rect">
            <a:avLst/>
          </a:prstGeom>
        </p:spPr>
      </p:pic>
      <p:pic>
        <p:nvPicPr>
          <p:cNvPr id="50" name="Graphic 49" descr="Cell Tower">
            <a:extLst>
              <a:ext uri="{FF2B5EF4-FFF2-40B4-BE49-F238E27FC236}">
                <a16:creationId xmlns:a16="http://schemas.microsoft.com/office/drawing/2014/main" id="{AE484CED-A1EE-4C94-8791-40FC1583DE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58283" y="19870068"/>
            <a:ext cx="1847960" cy="1847960"/>
          </a:xfrm>
          <a:prstGeom prst="rect">
            <a:avLst/>
          </a:prstGeom>
        </p:spPr>
      </p:pic>
      <p:pic>
        <p:nvPicPr>
          <p:cNvPr id="53" name="Graphic 52" descr="Cell Tower">
            <a:extLst>
              <a:ext uri="{FF2B5EF4-FFF2-40B4-BE49-F238E27FC236}">
                <a16:creationId xmlns:a16="http://schemas.microsoft.com/office/drawing/2014/main" id="{AE59CADB-A872-47BA-B976-184C37DB62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665206" y="22196940"/>
            <a:ext cx="1847960" cy="184796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83F3419-8A12-47F1-A15B-01C6D0BC8237}"/>
              </a:ext>
            </a:extLst>
          </p:cNvPr>
          <p:cNvSpPr txBox="1"/>
          <p:nvPr/>
        </p:nvSpPr>
        <p:spPr>
          <a:xfrm>
            <a:off x="2383069" y="20069607"/>
            <a:ext cx="2200474" cy="6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10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449E21-EE30-42C6-B9E8-8F004309930D}"/>
              </a:ext>
            </a:extLst>
          </p:cNvPr>
          <p:cNvSpPr txBox="1"/>
          <p:nvPr/>
        </p:nvSpPr>
        <p:spPr>
          <a:xfrm>
            <a:off x="10744021" y="9117287"/>
            <a:ext cx="2660312" cy="6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Rx</a:t>
            </a:r>
          </a:p>
        </p:txBody>
      </p:sp>
      <p:sp>
        <p:nvSpPr>
          <p:cNvPr id="60" name="Rectangle 9">
            <a:extLst>
              <a:ext uri="{FF2B5EF4-FFF2-40B4-BE49-F238E27FC236}">
                <a16:creationId xmlns:a16="http://schemas.microsoft.com/office/drawing/2014/main" id="{342FCDD1-C4C3-40EC-B1B5-E719F0EBE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678" y="3818912"/>
            <a:ext cx="13141648" cy="12871135"/>
          </a:xfrm>
          <a:prstGeom prst="rect">
            <a:avLst/>
          </a:prstGeom>
          <a:noFill/>
          <a:ln w="76200" cmpd="tri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defTabSz="3458045">
              <a:defRPr/>
            </a:pPr>
            <a:endParaRPr lang="zh-TW" altLang="zh-TW" sz="1574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1" name="Rectangle 9">
            <a:extLst>
              <a:ext uri="{FF2B5EF4-FFF2-40B4-BE49-F238E27FC236}">
                <a16:creationId xmlns:a16="http://schemas.microsoft.com/office/drawing/2014/main" id="{517BB88B-7F6B-4AB5-BA6D-A90D34D26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7653" y="3821533"/>
            <a:ext cx="12932375" cy="10509598"/>
          </a:xfrm>
          <a:prstGeom prst="rect">
            <a:avLst/>
          </a:prstGeom>
          <a:noFill/>
          <a:ln w="76200" cmpd="tri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defTabSz="3458045">
              <a:defRPr/>
            </a:pPr>
            <a:endParaRPr lang="zh-TW" altLang="zh-TW" sz="1574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2" name="Rectangle 9">
            <a:extLst>
              <a:ext uri="{FF2B5EF4-FFF2-40B4-BE49-F238E27FC236}">
                <a16:creationId xmlns:a16="http://schemas.microsoft.com/office/drawing/2014/main" id="{790E5F20-1ECD-48A2-83EA-644288AAB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8135" y="3818914"/>
            <a:ext cx="13256425" cy="15020316"/>
          </a:xfrm>
          <a:prstGeom prst="rect">
            <a:avLst/>
          </a:prstGeom>
          <a:noFill/>
          <a:ln w="76200" cmpd="tri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defTabSz="3458045">
              <a:defRPr/>
            </a:pPr>
            <a:endParaRPr lang="zh-TW" altLang="zh-TW" sz="1574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3" name="Rounded Rectangle 56">
            <a:extLst>
              <a:ext uri="{FF2B5EF4-FFF2-40B4-BE49-F238E27FC236}">
                <a16:creationId xmlns:a16="http://schemas.microsoft.com/office/drawing/2014/main" id="{F1E5EA79-A714-43A5-BD04-3F7324E95062}"/>
              </a:ext>
            </a:extLst>
          </p:cNvPr>
          <p:cNvSpPr/>
          <p:nvPr/>
        </p:nvSpPr>
        <p:spPr bwMode="auto">
          <a:xfrm>
            <a:off x="16444452" y="3779795"/>
            <a:ext cx="9738776" cy="112101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defTabSz="3458045">
              <a:defRPr/>
            </a:pPr>
            <a:r>
              <a:rPr lang="en-US" altLang="zh-TW" sz="4965" b="1" dirty="0">
                <a:solidFill>
                  <a:srgbClr val="512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Problem Formulation</a:t>
            </a:r>
          </a:p>
        </p:txBody>
      </p:sp>
      <p:sp>
        <p:nvSpPr>
          <p:cNvPr id="64" name="Rounded Rectangle 56">
            <a:extLst>
              <a:ext uri="{FF2B5EF4-FFF2-40B4-BE49-F238E27FC236}">
                <a16:creationId xmlns:a16="http://schemas.microsoft.com/office/drawing/2014/main" id="{7522F5F0-8E8A-44DE-BD23-2C55126B6EFB}"/>
              </a:ext>
            </a:extLst>
          </p:cNvPr>
          <p:cNvSpPr/>
          <p:nvPr/>
        </p:nvSpPr>
        <p:spPr bwMode="auto">
          <a:xfrm>
            <a:off x="29909790" y="3816516"/>
            <a:ext cx="9738776" cy="112101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defTabSz="3458045">
              <a:defRPr/>
            </a:pPr>
            <a:r>
              <a:rPr lang="en-US" altLang="zh-TW" sz="4965" b="1" dirty="0">
                <a:solidFill>
                  <a:srgbClr val="512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Comparison with Related Works</a:t>
            </a:r>
          </a:p>
        </p:txBody>
      </p:sp>
      <p:sp>
        <p:nvSpPr>
          <p:cNvPr id="65" name="Rectangle 9">
            <a:extLst>
              <a:ext uri="{FF2B5EF4-FFF2-40B4-BE49-F238E27FC236}">
                <a16:creationId xmlns:a16="http://schemas.microsoft.com/office/drawing/2014/main" id="{3D54AAAE-2F90-41C4-8DE5-F81F7D76F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568" y="18866194"/>
            <a:ext cx="13117756" cy="11008208"/>
          </a:xfrm>
          <a:prstGeom prst="rect">
            <a:avLst/>
          </a:prstGeom>
          <a:noFill/>
          <a:ln w="76200" cmpd="tri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defTabSz="3458045">
              <a:defRPr/>
            </a:pPr>
            <a:endParaRPr lang="zh-TW" altLang="zh-TW" sz="1574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6" name="Rounded Rectangle 56">
            <a:extLst>
              <a:ext uri="{FF2B5EF4-FFF2-40B4-BE49-F238E27FC236}">
                <a16:creationId xmlns:a16="http://schemas.microsoft.com/office/drawing/2014/main" id="{79542670-B3B5-423E-BA72-B58C90C9D07C}"/>
              </a:ext>
            </a:extLst>
          </p:cNvPr>
          <p:cNvSpPr/>
          <p:nvPr/>
        </p:nvSpPr>
        <p:spPr bwMode="auto">
          <a:xfrm>
            <a:off x="1859353" y="18860511"/>
            <a:ext cx="12449542" cy="112101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defTabSz="3458045">
              <a:defRPr/>
            </a:pPr>
            <a:r>
              <a:rPr lang="en-US" altLang="zh-TW" sz="4965" b="1" dirty="0">
                <a:solidFill>
                  <a:srgbClr val="512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Proposed Settings of Beamforming Agents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1E887-CB75-4BE2-9C30-50A65A31D844}"/>
              </a:ext>
            </a:extLst>
          </p:cNvPr>
          <p:cNvSpPr txBox="1"/>
          <p:nvPr/>
        </p:nvSpPr>
        <p:spPr>
          <a:xfrm>
            <a:off x="27692188" y="14679286"/>
            <a:ext cx="13622372" cy="416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5692" lvl="1" indent="-315297">
              <a:buFont typeface="Arial" panose="020B0604020202020204" pitchFamily="34" charset="0"/>
              <a:buChar char="•"/>
            </a:pPr>
            <a:r>
              <a:rPr lang="en-US" sz="3310" dirty="0">
                <a:latin typeface="Arial" panose="020B0604020202020204" pitchFamily="34" charset="0"/>
                <a:cs typeface="Arial" panose="020B0604020202020204" pitchFamily="34" charset="0"/>
              </a:rPr>
              <a:t>proposed a novel algorithm: Iteratively Pre-conditioned Gradient-descent for Distributed Beamforming (IPG-DB)</a:t>
            </a:r>
          </a:p>
          <a:p>
            <a:pPr marL="735692" lvl="1" indent="-315297">
              <a:buFont typeface="Arial" panose="020B0604020202020204" pitchFamily="34" charset="0"/>
              <a:buChar char="•"/>
            </a:pPr>
            <a:r>
              <a:rPr lang="en-US" sz="3310" dirty="0">
                <a:latin typeface="Arial" panose="020B0604020202020204" pitchFamily="34" charset="0"/>
                <a:cs typeface="Arial" panose="020B0604020202020204" pitchFamily="34" charset="0"/>
              </a:rPr>
              <a:t>significantly faster than the gradient-descent (GD) based methods</a:t>
            </a:r>
          </a:p>
          <a:p>
            <a:pPr marL="735692" lvl="1" indent="-315297">
              <a:buFont typeface="Arial" panose="020B0604020202020204" pitchFamily="34" charset="0"/>
              <a:buChar char="•"/>
            </a:pPr>
            <a:r>
              <a:rPr lang="en-US" sz="3310" dirty="0">
                <a:latin typeface="Arial" panose="020B0604020202020204" pitchFamily="34" charset="0"/>
                <a:cs typeface="Arial" panose="020B0604020202020204" pitchFamily="34" charset="0"/>
              </a:rPr>
              <a:t>can be incorporated in alternate optimization framework for joint optimization of position, sparsity, and excitation: replace slower GD with faster IPG-DB</a:t>
            </a:r>
          </a:p>
          <a:p>
            <a:pPr marL="735692" lvl="1" indent="-315297">
              <a:buFont typeface="Arial" panose="020B0604020202020204" pitchFamily="34" charset="0"/>
              <a:buChar char="•"/>
            </a:pPr>
            <a:r>
              <a:rPr lang="en-US" sz="3310" dirty="0">
                <a:latin typeface="Arial" panose="020B0604020202020204" pitchFamily="34" charset="0"/>
                <a:cs typeface="Arial" panose="020B0604020202020204" pitchFamily="34" charset="0"/>
              </a:rPr>
              <a:t>does not rely on receiver feedbacks</a:t>
            </a:r>
          </a:p>
          <a:p>
            <a:pPr marL="735692" lvl="1" indent="-315297">
              <a:buFont typeface="Arial" panose="020B0604020202020204" pitchFamily="34" charset="0"/>
              <a:buChar char="•"/>
            </a:pPr>
            <a:r>
              <a:rPr lang="en-US" sz="3310" dirty="0">
                <a:latin typeface="Arial" panose="020B0604020202020204" pitchFamily="34" charset="0"/>
                <a:cs typeface="Arial" panose="020B0604020202020204" pitchFamily="34" charset="0"/>
              </a:rPr>
              <a:t>does not assume channel fading parameters: robust to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0C3EE34-16A4-4FE9-82D9-BF71C3044039}"/>
                  </a:ext>
                </a:extLst>
              </p:cNvPr>
              <p:cNvSpPr txBox="1"/>
              <p:nvPr/>
            </p:nvSpPr>
            <p:spPr>
              <a:xfrm>
                <a:off x="15041134" y="15671307"/>
                <a:ext cx="4791488" cy="10187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agent </a:t>
                </a:r>
                <a14:m>
                  <m:oMath xmlns:m="http://schemas.openxmlformats.org/officeDocument/2006/math">
                    <m:r>
                      <a:rPr lang="en-US" sz="331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),</m:t>
                        </m:r>
                        <m:sSub>
                          <m:sSub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, server:  </a:t>
                </a:r>
                <a14:m>
                  <m:oMath xmlns:m="http://schemas.openxmlformats.org/officeDocument/2006/math">
                    <m:r>
                      <a:rPr lang="en-US" sz="3310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31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31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sz="331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31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31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31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31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  <m:r>
                          <a:rPr lang="en-US" sz="331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0C3EE34-16A4-4FE9-82D9-BF71C3044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1134" y="15671307"/>
                <a:ext cx="4791488" cy="1018740"/>
              </a:xfrm>
              <a:prstGeom prst="rect">
                <a:avLst/>
              </a:prstGeom>
              <a:blipFill>
                <a:blip r:embed="rId12"/>
                <a:stretch>
                  <a:fillRect l="-5344" t="-12575" r="-2672" b="-24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2CE5D59-DE58-4D26-8276-B3FF904DB1AE}"/>
                  </a:ext>
                </a:extLst>
              </p:cNvPr>
              <p:cNvSpPr txBox="1"/>
              <p:nvPr/>
            </p:nvSpPr>
            <p:spPr>
              <a:xfrm>
                <a:off x="16299288" y="17550463"/>
                <a:ext cx="11352916" cy="180709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𝑖𝑚</m:t>
                          </m:r>
                        </m:sub>
                      </m:sSub>
                      <m:r>
                        <a:rPr lang="en-US" sz="331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310" i="1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31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sz="331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310" i="1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31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3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en-US" sz="331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1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31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31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31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31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31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31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31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b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d>
                      <m:d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31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31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31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31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31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31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31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b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:pPr algn="ctr"/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d>
                      <m:d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31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331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1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310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d>
                          <m:d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3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2CE5D59-DE58-4D26-8276-B3FF904DB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288" y="17550463"/>
                <a:ext cx="11352916" cy="1807098"/>
              </a:xfrm>
              <a:prstGeom prst="rect">
                <a:avLst/>
              </a:prstGeom>
              <a:blipFill>
                <a:blip r:embed="rId13"/>
                <a:stretch>
                  <a:fillRect r="-1717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D6B06DE-926C-43CE-A0E2-5166E3A89CFF}"/>
                  </a:ext>
                </a:extLst>
              </p:cNvPr>
              <p:cNvSpPr txBox="1"/>
              <p:nvPr/>
            </p:nvSpPr>
            <p:spPr>
              <a:xfrm>
                <a:off x="20641503" y="15648928"/>
                <a:ext cx="7167359" cy="10187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before iterations, server broadcasts to each agent: </a:t>
                </a:r>
                <a14:m>
                  <m:oMath xmlns:m="http://schemas.openxmlformats.org/officeDocument/2006/math">
                    <m:r>
                      <a:rPr lang="en-US" sz="331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331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331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31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331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331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331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sz="331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(0)</m:t>
                    </m:r>
                  </m:oMath>
                </a14:m>
                <a:endParaRPr lang="en-US" sz="3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D6B06DE-926C-43CE-A0E2-5166E3A89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1503" y="15648928"/>
                <a:ext cx="7167359" cy="1018740"/>
              </a:xfrm>
              <a:prstGeom prst="rect">
                <a:avLst/>
              </a:prstGeom>
              <a:blipFill>
                <a:blip r:embed="rId14"/>
                <a:stretch>
                  <a:fillRect l="-3571" t="-12575" r="-3571" b="-24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EA6E532-ACA7-4FBD-B04A-9EC1218C3200}"/>
                  </a:ext>
                </a:extLst>
              </p:cNvPr>
              <p:cNvSpPr txBox="1"/>
              <p:nvPr/>
            </p:nvSpPr>
            <p:spPr>
              <a:xfrm>
                <a:off x="18294871" y="20179892"/>
                <a:ext cx="9333825" cy="509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d>
                          <m:d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d>
                          <m:d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d>
                          <m:d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331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31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331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EA6E532-ACA7-4FBD-B04A-9EC1218C3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4871" y="20179892"/>
                <a:ext cx="9333825" cy="509370"/>
              </a:xfrm>
              <a:prstGeom prst="rect">
                <a:avLst/>
              </a:prstGeom>
              <a:blipFill>
                <a:blip r:embed="rId15"/>
                <a:stretch>
                  <a:fillRect t="-22093" b="-47674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D787487-D235-44E4-9B25-1E7321024A3B}"/>
                  </a:ext>
                </a:extLst>
              </p:cNvPr>
              <p:cNvSpPr txBox="1"/>
              <p:nvPr/>
            </p:nvSpPr>
            <p:spPr>
              <a:xfrm>
                <a:off x="23552234" y="21520365"/>
                <a:ext cx="4073551" cy="1000787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31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331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31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D787487-D235-44E4-9B25-1E7321024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2234" y="21520365"/>
                <a:ext cx="4073551" cy="10007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FCC890E-A233-4A76-B0B8-B2EEC7FA637B}"/>
                  </a:ext>
                </a:extLst>
              </p:cNvPr>
              <p:cNvSpPr txBox="1"/>
              <p:nvPr/>
            </p:nvSpPr>
            <p:spPr>
              <a:xfrm>
                <a:off x="17146849" y="23324402"/>
                <a:ext cx="10481847" cy="152811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31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31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31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331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31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331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31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31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31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331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31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331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31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31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31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331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31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331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3310" dirty="0"/>
                  <a:t>,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3310" dirty="0"/>
                  <a:t>, </a:t>
                </a:r>
                <a14:m>
                  <m:oMath xmlns:m="http://schemas.openxmlformats.org/officeDocument/2006/math">
                    <m:r>
                      <a:rPr lang="en-US" sz="3310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331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FCC890E-A233-4A76-B0B8-B2EEC7FA6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6849" y="23324402"/>
                <a:ext cx="10481847" cy="1528111"/>
              </a:xfrm>
              <a:prstGeom prst="rect">
                <a:avLst/>
              </a:prstGeom>
              <a:blipFill>
                <a:blip r:embed="rId17"/>
                <a:stretch>
                  <a:fillRect t="-8300" r="-291" b="-15415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C803AD6-1508-4866-81AA-1F958AC39B89}"/>
                  </a:ext>
                </a:extLst>
              </p:cNvPr>
              <p:cNvSpPr txBox="1"/>
              <p:nvPr/>
            </p:nvSpPr>
            <p:spPr>
              <a:xfrm>
                <a:off x="15028924" y="16966256"/>
                <a:ext cx="4511589" cy="50937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For each iteration </a:t>
                </a:r>
                <a14:m>
                  <m:oMath xmlns:m="http://schemas.openxmlformats.org/officeDocument/2006/math">
                    <m:r>
                      <a:rPr lang="en-US" sz="331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31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C803AD6-1508-4866-81AA-1F958AC39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8924" y="16966256"/>
                <a:ext cx="4511589" cy="509370"/>
              </a:xfrm>
              <a:prstGeom prst="rect">
                <a:avLst/>
              </a:prstGeom>
              <a:blipFill>
                <a:blip r:embed="rId18"/>
                <a:stretch>
                  <a:fillRect l="-5526" t="-23256" r="-4447" b="-4651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74B6280-A8AD-480D-85D6-4F07C7D26F22}"/>
              </a:ext>
            </a:extLst>
          </p:cNvPr>
          <p:cNvCxnSpPr>
            <a:cxnSpLocks/>
          </p:cNvCxnSpPr>
          <p:nvPr/>
        </p:nvCxnSpPr>
        <p:spPr>
          <a:xfrm>
            <a:off x="26223783" y="19396196"/>
            <a:ext cx="0" cy="7836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503924F-793E-42A7-9467-0CD7AE92E021}"/>
                  </a:ext>
                </a:extLst>
              </p:cNvPr>
              <p:cNvSpPr txBox="1"/>
              <p:nvPr/>
            </p:nvSpPr>
            <p:spPr>
              <a:xfrm>
                <a:off x="14937154" y="18862222"/>
                <a:ext cx="1633303" cy="10187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at each agent </a:t>
                </a:r>
                <a14:m>
                  <m:oMath xmlns:m="http://schemas.openxmlformats.org/officeDocument/2006/math">
                    <m:r>
                      <a:rPr lang="en-US" sz="331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3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503924F-793E-42A7-9467-0CD7AE92E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7154" y="18862222"/>
                <a:ext cx="1633303" cy="1018740"/>
              </a:xfrm>
              <a:prstGeom prst="rect">
                <a:avLst/>
              </a:prstGeom>
              <a:blipFill>
                <a:blip r:embed="rId19"/>
                <a:stretch>
                  <a:fillRect l="-15672" t="-12575" r="-7090" b="-24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8292768-F46D-476C-8750-FBE5A481D51F}"/>
                  </a:ext>
                </a:extLst>
              </p:cNvPr>
              <p:cNvSpPr txBox="1"/>
              <p:nvPr/>
            </p:nvSpPr>
            <p:spPr>
              <a:xfrm>
                <a:off x="16050770" y="20633560"/>
                <a:ext cx="3489743" cy="5093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agent </a:t>
                </a:r>
                <a14:m>
                  <m:oMath xmlns:m="http://schemas.openxmlformats.org/officeDocument/2006/math">
                    <m:r>
                      <a:rPr lang="en-US" sz="331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 to server</a:t>
                </a: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8292768-F46D-476C-8750-FBE5A481D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0770" y="20633560"/>
                <a:ext cx="3489743" cy="509370"/>
              </a:xfrm>
              <a:prstGeom prst="rect">
                <a:avLst/>
              </a:prstGeom>
              <a:blipFill>
                <a:blip r:embed="rId20"/>
                <a:stretch>
                  <a:fillRect l="-7343" t="-25301" r="-1573" b="-50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EB7C9A2-1871-49A1-9237-4988178FE1A4}"/>
                  </a:ext>
                </a:extLst>
              </p:cNvPr>
              <p:cNvSpPr txBox="1"/>
              <p:nvPr/>
            </p:nvSpPr>
            <p:spPr>
              <a:xfrm rot="10800000" flipV="1">
                <a:off x="16050767" y="22816698"/>
                <a:ext cx="4391988" cy="5093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server to each agent </a:t>
                </a:r>
                <a14:m>
                  <m:oMath xmlns:m="http://schemas.openxmlformats.org/officeDocument/2006/math">
                    <m:r>
                      <a:rPr lang="en-US" sz="331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3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EB7C9A2-1871-49A1-9237-4988178FE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16050767" y="22816698"/>
                <a:ext cx="4391988" cy="509370"/>
              </a:xfrm>
              <a:prstGeom prst="rect">
                <a:avLst/>
              </a:prstGeom>
              <a:blipFill>
                <a:blip r:embed="rId21"/>
                <a:stretch>
                  <a:fillRect l="-5833" t="-25301" b="-50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CEE77EBE-5E80-4BA3-B30D-A229B476892A}"/>
              </a:ext>
            </a:extLst>
          </p:cNvPr>
          <p:cNvSpPr txBox="1"/>
          <p:nvPr/>
        </p:nvSpPr>
        <p:spPr>
          <a:xfrm>
            <a:off x="21783447" y="21405760"/>
            <a:ext cx="1649491" cy="5093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310" dirty="0">
                <a:latin typeface="Arial" panose="020B0604020202020204" pitchFamily="34" charset="0"/>
                <a:cs typeface="Arial" panose="020B0604020202020204" pitchFamily="34" charset="0"/>
              </a:rPr>
              <a:t>at server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44BCD94-1F76-4272-8075-7DEF6973B162}"/>
                  </a:ext>
                </a:extLst>
              </p:cNvPr>
              <p:cNvSpPr txBox="1"/>
              <p:nvPr/>
            </p:nvSpPr>
            <p:spPr>
              <a:xfrm>
                <a:off x="14900855" y="25464163"/>
                <a:ext cx="12727841" cy="4230774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331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31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331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nary>
                        <m:naryPr>
                          <m:chr m:val="∑"/>
                          <m:limLoc m:val="subSup"/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331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nary>
                      <m:d>
                        <m:d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  <m:sSub>
                            <m:sSub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31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ℑ</m:t>
                          </m:r>
                          <m:sSub>
                            <m:sSub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31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331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31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331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nary>
                        <m:naryPr>
                          <m:chr m:val="∑"/>
                          <m:limLoc m:val="subSup"/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331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nary>
                      <m:d>
                        <m:d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31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  <m:sSub>
                            <m:sSub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31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ℑ</m:t>
                          </m:r>
                          <m:sSub>
                            <m:sSub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31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ℑ</m:t>
                          </m:r>
                          <m:sSub>
                            <m:sSub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31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  <m:sSub>
                            <m:sSub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31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331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31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331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sz="331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31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331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331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331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31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331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31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331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31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31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44BCD94-1F76-4272-8075-7DEF6973B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0855" y="25464163"/>
                <a:ext cx="12727841" cy="423077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9">
            <a:extLst>
              <a:ext uri="{FF2B5EF4-FFF2-40B4-BE49-F238E27FC236}">
                <a16:creationId xmlns:a16="http://schemas.microsoft.com/office/drawing/2014/main" id="{945C4DA9-C4F4-4FF0-985D-F1B154D39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1681" y="14540634"/>
            <a:ext cx="12932375" cy="15333768"/>
          </a:xfrm>
          <a:prstGeom prst="rect">
            <a:avLst/>
          </a:prstGeom>
          <a:noFill/>
          <a:ln w="76200" cmpd="tri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defTabSz="3458045">
              <a:defRPr/>
            </a:pPr>
            <a:endParaRPr lang="zh-TW" altLang="zh-TW" sz="1574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6576DFE-8A44-41E7-A340-C7458961AA55}"/>
              </a:ext>
            </a:extLst>
          </p:cNvPr>
          <p:cNvCxnSpPr>
            <a:cxnSpLocks/>
          </p:cNvCxnSpPr>
          <p:nvPr/>
        </p:nvCxnSpPr>
        <p:spPr>
          <a:xfrm>
            <a:off x="26223783" y="20736667"/>
            <a:ext cx="0" cy="7836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6111A32-FF8E-43AA-95AD-1A0AE4E84717}"/>
              </a:ext>
            </a:extLst>
          </p:cNvPr>
          <p:cNvCxnSpPr>
            <a:cxnSpLocks/>
          </p:cNvCxnSpPr>
          <p:nvPr/>
        </p:nvCxnSpPr>
        <p:spPr>
          <a:xfrm>
            <a:off x="26223783" y="22540704"/>
            <a:ext cx="0" cy="7836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C618EBD-B5FA-4896-9165-7118CAD64164}"/>
              </a:ext>
            </a:extLst>
          </p:cNvPr>
          <p:cNvCxnSpPr>
            <a:cxnSpLocks/>
          </p:cNvCxnSpPr>
          <p:nvPr/>
        </p:nvCxnSpPr>
        <p:spPr>
          <a:xfrm flipH="1">
            <a:off x="26183231" y="24852545"/>
            <a:ext cx="40555" cy="6116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B57E377-C741-4731-8E9D-9741F5689264}"/>
                  </a:ext>
                </a:extLst>
              </p:cNvPr>
              <p:cNvSpPr txBox="1"/>
              <p:nvPr/>
            </p:nvSpPr>
            <p:spPr>
              <a:xfrm>
                <a:off x="15001360" y="24343162"/>
                <a:ext cx="1633303" cy="10187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at each agent </a:t>
                </a:r>
                <a14:m>
                  <m:oMath xmlns:m="http://schemas.openxmlformats.org/officeDocument/2006/math">
                    <m:r>
                      <a:rPr lang="en-US" sz="331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3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B57E377-C741-4731-8E9D-9741F5689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1360" y="24343162"/>
                <a:ext cx="1633303" cy="1018740"/>
              </a:xfrm>
              <a:prstGeom prst="rect">
                <a:avLst/>
              </a:prstGeom>
              <a:blipFill>
                <a:blip r:embed="rId23"/>
                <a:stretch>
                  <a:fillRect l="-15672" t="-12575" r="-7090" b="-24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ounded Rectangle 56">
            <a:extLst>
              <a:ext uri="{FF2B5EF4-FFF2-40B4-BE49-F238E27FC236}">
                <a16:creationId xmlns:a16="http://schemas.microsoft.com/office/drawing/2014/main" id="{E2419282-A1CB-4F58-A7F3-014311971B8E}"/>
              </a:ext>
            </a:extLst>
          </p:cNvPr>
          <p:cNvSpPr/>
          <p:nvPr/>
        </p:nvSpPr>
        <p:spPr bwMode="auto">
          <a:xfrm>
            <a:off x="16391900" y="14505322"/>
            <a:ext cx="9738776" cy="112101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defTabSz="3458045">
              <a:defRPr/>
            </a:pPr>
            <a:r>
              <a:rPr lang="en-US" altLang="zh-TW" sz="4965" b="1" dirty="0">
                <a:solidFill>
                  <a:srgbClr val="512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Proposed Algorithm: IPG-DB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C535E28-CA67-4C1B-8C48-3650C4C68A09}"/>
              </a:ext>
            </a:extLst>
          </p:cNvPr>
          <p:cNvSpPr txBox="1"/>
          <p:nvPr/>
        </p:nvSpPr>
        <p:spPr>
          <a:xfrm>
            <a:off x="5759995" y="22772573"/>
            <a:ext cx="1566926" cy="1111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10" dirty="0">
                <a:latin typeface="Arial" panose="020B0604020202020204" pitchFamily="34" charset="0"/>
                <a:cs typeface="Arial" panose="020B0604020202020204" pitchFamily="34" charset="0"/>
              </a:rPr>
              <a:t>Tx agents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C7DEF50A-B81E-47C0-9AF9-0A03DD89006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8456217" y="23656639"/>
            <a:ext cx="5601231" cy="3869172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A29FB1A2-555D-4078-A85D-8CB20D96566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5449840" y="23656636"/>
            <a:ext cx="5601231" cy="3869173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DCADEBF1-D866-42D4-A551-0ABD6B736FF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8492635" y="19973830"/>
            <a:ext cx="5092451" cy="3517721"/>
          </a:xfrm>
          <a:prstGeom prst="rect">
            <a:avLst/>
          </a:prstGeom>
        </p:spPr>
      </p:pic>
      <p:sp>
        <p:nvSpPr>
          <p:cNvPr id="103" name="Rectangle 9">
            <a:extLst>
              <a:ext uri="{FF2B5EF4-FFF2-40B4-BE49-F238E27FC236}">
                <a16:creationId xmlns:a16="http://schemas.microsoft.com/office/drawing/2014/main" id="{D71EE7C7-DDA9-4E97-B97E-D471F1A4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6355" y="19044862"/>
            <a:ext cx="13117756" cy="8547274"/>
          </a:xfrm>
          <a:prstGeom prst="rect">
            <a:avLst/>
          </a:prstGeom>
          <a:noFill/>
          <a:ln w="76200" cmpd="tri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defTabSz="3458045">
              <a:defRPr/>
            </a:pPr>
            <a:endParaRPr lang="zh-TW" altLang="zh-TW" sz="1574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04" name="Rounded Rectangle 56">
            <a:extLst>
              <a:ext uri="{FF2B5EF4-FFF2-40B4-BE49-F238E27FC236}">
                <a16:creationId xmlns:a16="http://schemas.microsoft.com/office/drawing/2014/main" id="{869B9B77-15F7-4650-A8FE-EEA95F65083F}"/>
              </a:ext>
            </a:extLst>
          </p:cNvPr>
          <p:cNvSpPr/>
          <p:nvPr/>
        </p:nvSpPr>
        <p:spPr bwMode="auto">
          <a:xfrm>
            <a:off x="29386690" y="19039030"/>
            <a:ext cx="10261876" cy="1624852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defTabSz="3458045">
              <a:defRPr/>
            </a:pPr>
            <a:r>
              <a:rPr lang="en-US" altLang="zh-TW" sz="4965" b="1" dirty="0">
                <a:solidFill>
                  <a:srgbClr val="512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Simulation Results: Synthetic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6ABABE6-E32F-4ECD-A369-BA361B6B4213}"/>
                  </a:ext>
                </a:extLst>
              </p:cNvPr>
              <p:cNvSpPr txBox="1"/>
              <p:nvPr/>
            </p:nvSpPr>
            <p:spPr>
              <a:xfrm>
                <a:off x="33911083" y="19992222"/>
                <a:ext cx="7626003" cy="35655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# beamforming agents:  </a:t>
                </a:r>
                <a14:m>
                  <m:oMath xmlns:m="http://schemas.openxmlformats.org/officeDocument/2006/math">
                    <m:r>
                      <a:rPr lang="en-US" sz="331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310" i="1">
                        <a:latin typeface="Cambria Math" panose="02040503050406030204" pitchFamily="18" charset="0"/>
                      </a:rPr>
                      <m:t>=19</m:t>
                    </m:r>
                  </m:oMath>
                </a14:m>
                <a:endParaRPr lang="en-US" sz="3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# receivers:  </a:t>
                </a:r>
                <a14:m>
                  <m:oMath xmlns:m="http://schemas.openxmlformats.org/officeDocument/2006/math">
                    <m:r>
                      <a:rPr lang="en-US" sz="331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310" i="1">
                        <a:latin typeface="Cambria Math" panose="02040503050406030204" pitchFamily="18" charset="0"/>
                      </a:rPr>
                      <m:t>=49</m:t>
                    </m:r>
                  </m:oMath>
                </a14:m>
                <a:endParaRPr lang="en-US" sz="3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location of receivers: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1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310" i="1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sz="331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, uniformly placed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1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0,2</m:t>
                        </m:r>
                        <m:r>
                          <a:rPr lang="en-US" sz="331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US" sz="3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carrier frequency : </a:t>
                </a:r>
                <a14:m>
                  <m:oMath xmlns:m="http://schemas.openxmlformats.org/officeDocument/2006/math">
                    <m:r>
                      <a:rPr lang="en-US" sz="331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310" i="1">
                        <a:latin typeface="Cambria Math" panose="02040503050406030204" pitchFamily="18" charset="0"/>
                      </a:rPr>
                      <m:t>=40 </m:t>
                    </m:r>
                    <m:r>
                      <a:rPr lang="en-US" sz="3310" i="1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n-US" sz="3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unknown i.i.d. Rayleigh fading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1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en-US" sz="331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331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In each channel</a:t>
                </a: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6ABABE6-E32F-4ECD-A369-BA361B6B4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083" y="19992222"/>
                <a:ext cx="7626003" cy="3565591"/>
              </a:xfrm>
              <a:prstGeom prst="rect">
                <a:avLst/>
              </a:prstGeom>
              <a:blipFill>
                <a:blip r:embed="rId27"/>
                <a:stretch>
                  <a:fillRect l="-3357" t="-3767" r="-320" b="-6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>
            <a:extLst>
              <a:ext uri="{FF2B5EF4-FFF2-40B4-BE49-F238E27FC236}">
                <a16:creationId xmlns:a16="http://schemas.microsoft.com/office/drawing/2014/main" id="{48A9938C-D16A-4050-9025-53F481343F66}"/>
              </a:ext>
            </a:extLst>
          </p:cNvPr>
          <p:cNvSpPr txBox="1"/>
          <p:nvPr/>
        </p:nvSpPr>
        <p:spPr>
          <a:xfrm>
            <a:off x="1503569" y="24370299"/>
            <a:ext cx="13074307" cy="4676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0395" indent="-420395">
              <a:buFont typeface="Arial" panose="020B0604020202020204" pitchFamily="34" charset="0"/>
              <a:buChar char="•"/>
            </a:pPr>
            <a:r>
              <a:rPr lang="en-US" sz="331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server-agent based setting</a:t>
            </a:r>
          </a:p>
          <a:p>
            <a:pPr marL="735692" lvl="1" indent="-315297">
              <a:buFont typeface="Arial" panose="020B0604020202020204" pitchFamily="34" charset="0"/>
              <a:buChar char="•"/>
            </a:pPr>
            <a:r>
              <a:rPr lang="en-US" sz="3310" dirty="0">
                <a:latin typeface="Arial" panose="020B0604020202020204" pitchFamily="34" charset="0"/>
                <a:cs typeface="Arial" panose="020B0604020202020204" pitchFamily="34" charset="0"/>
              </a:rPr>
              <a:t>agents can communicate with a common server</a:t>
            </a:r>
          </a:p>
          <a:p>
            <a:pPr marL="735692" lvl="1" indent="-315297">
              <a:buFont typeface="Arial" panose="020B0604020202020204" pitchFamily="34" charset="0"/>
              <a:buChar char="•"/>
            </a:pPr>
            <a:r>
              <a:rPr lang="en-US" sz="3310" dirty="0">
                <a:latin typeface="Arial" panose="020B0604020202020204" pitchFamily="34" charset="0"/>
                <a:cs typeface="Arial" panose="020B0604020202020204" pitchFamily="34" charset="0"/>
              </a:rPr>
              <a:t>no peer-to-peer communication</a:t>
            </a:r>
          </a:p>
          <a:p>
            <a:pPr marL="420395" indent="-420395">
              <a:buFont typeface="Arial" panose="020B0604020202020204" pitchFamily="34" charset="0"/>
              <a:buChar char="•"/>
            </a:pPr>
            <a:r>
              <a:rPr lang="en-US" sz="331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server?</a:t>
            </a:r>
          </a:p>
          <a:p>
            <a:pPr marL="735692" lvl="1" indent="-315297">
              <a:buFont typeface="Arial" panose="020B0604020202020204" pitchFamily="34" charset="0"/>
              <a:buChar char="•"/>
            </a:pPr>
            <a:r>
              <a:rPr lang="en-US" sz="3310" dirty="0">
                <a:latin typeface="Arial" panose="020B0604020202020204" pitchFamily="34" charset="0"/>
                <a:cs typeface="Arial" panose="020B0604020202020204" pitchFamily="34" charset="0"/>
              </a:rPr>
              <a:t>can be an auxiliary node, located close to the agents</a:t>
            </a:r>
          </a:p>
          <a:p>
            <a:pPr marL="735692" lvl="1" indent="-315297">
              <a:buFont typeface="Arial" panose="020B0604020202020204" pitchFamily="34" charset="0"/>
              <a:buChar char="•"/>
            </a:pPr>
            <a:r>
              <a:rPr lang="en-US" sz="3310" dirty="0">
                <a:latin typeface="Arial" panose="020B0604020202020204" pitchFamily="34" charset="0"/>
                <a:cs typeface="Arial" panose="020B0604020202020204" pitchFamily="34" charset="0"/>
              </a:rPr>
              <a:t>can exchange information with the agents</a:t>
            </a:r>
          </a:p>
          <a:p>
            <a:pPr marL="735692" lvl="1" indent="-315297">
              <a:buFont typeface="Arial" panose="020B0604020202020204" pitchFamily="34" charset="0"/>
              <a:buChar char="•"/>
            </a:pPr>
            <a:r>
              <a:rPr lang="en-US" sz="3310" dirty="0">
                <a:latin typeface="Arial" panose="020B0604020202020204" pitchFamily="34" charset="0"/>
                <a:cs typeface="Arial" panose="020B0604020202020204" pitchFamily="34" charset="0"/>
              </a:rPr>
              <a:t>can perform basic operations, e.g., addition, multiplication, etc.</a:t>
            </a:r>
          </a:p>
          <a:p>
            <a:pPr marL="735692" lvl="1" indent="-315297">
              <a:buFont typeface="Arial" panose="020B0604020202020204" pitchFamily="34" charset="0"/>
              <a:buChar char="•"/>
            </a:pPr>
            <a:r>
              <a:rPr lang="en-US" sz="3310" dirty="0">
                <a:latin typeface="Arial" panose="020B0604020202020204" pitchFamily="34" charset="0"/>
                <a:cs typeface="Arial" panose="020B0604020202020204" pitchFamily="34" charset="0"/>
              </a:rPr>
              <a:t>need not know the beamforming coefficients, agents’ and receivers’ locations, desired beam and null values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CB16368-7593-4497-9309-BA511DD8FC16}"/>
              </a:ext>
            </a:extLst>
          </p:cNvPr>
          <p:cNvSpPr txBox="1"/>
          <p:nvPr/>
        </p:nvSpPr>
        <p:spPr>
          <a:xfrm>
            <a:off x="9075229" y="21695632"/>
            <a:ext cx="2183973" cy="1111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10" dirty="0">
                <a:latin typeface="Arial" panose="020B0604020202020204" pitchFamily="34" charset="0"/>
                <a:cs typeface="Arial" panose="020B0604020202020204" pitchFamily="34" charset="0"/>
              </a:rPr>
              <a:t>Far-field Rx</a:t>
            </a:r>
          </a:p>
        </p:txBody>
      </p:sp>
      <p:pic>
        <p:nvPicPr>
          <p:cNvPr id="112" name="Graphic 111" descr="Cell Tower">
            <a:extLst>
              <a:ext uri="{FF2B5EF4-FFF2-40B4-BE49-F238E27FC236}">
                <a16:creationId xmlns:a16="http://schemas.microsoft.com/office/drawing/2014/main" id="{765FB088-EAD6-4EE4-9AEB-A7A99AB92CC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2171805" y="14359388"/>
            <a:ext cx="1847960" cy="1847960"/>
          </a:xfrm>
          <a:prstGeom prst="rect">
            <a:avLst/>
          </a:prstGeom>
        </p:spPr>
      </p:pic>
      <p:pic>
        <p:nvPicPr>
          <p:cNvPr id="113" name="Graphic 112" descr="Cell Tower">
            <a:extLst>
              <a:ext uri="{FF2B5EF4-FFF2-40B4-BE49-F238E27FC236}">
                <a16:creationId xmlns:a16="http://schemas.microsoft.com/office/drawing/2014/main" id="{A1C64B35-3722-4EA6-94AF-F99838E3A0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616284" y="8883120"/>
            <a:ext cx="1847960" cy="18479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53B8849-DEA7-4F4E-9A13-446B06F010E2}"/>
                  </a:ext>
                </a:extLst>
              </p:cNvPr>
              <p:cNvSpPr txBox="1"/>
              <p:nvPr/>
            </p:nvSpPr>
            <p:spPr>
              <a:xfrm>
                <a:off x="1823108" y="23638277"/>
                <a:ext cx="1410357" cy="601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31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1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31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31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31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1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31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31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53B8849-DEA7-4F4E-9A13-446B06F01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108" y="23638277"/>
                <a:ext cx="1410357" cy="601703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A2BEC86A-FC5A-41F1-8863-5BD5210A9D87}"/>
                  </a:ext>
                </a:extLst>
              </p:cNvPr>
              <p:cNvSpPr txBox="1"/>
              <p:nvPr/>
            </p:nvSpPr>
            <p:spPr>
              <a:xfrm>
                <a:off x="3737934" y="23656639"/>
                <a:ext cx="1410357" cy="601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31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1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31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31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31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1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31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31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A2BEC86A-FC5A-41F1-8863-5BD5210A9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934" y="23656639"/>
                <a:ext cx="1410357" cy="601703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7E8BBA2-B715-4BED-BD51-4D140BC7E4D6}"/>
                  </a:ext>
                </a:extLst>
              </p:cNvPr>
              <p:cNvSpPr txBox="1"/>
              <p:nvPr/>
            </p:nvSpPr>
            <p:spPr>
              <a:xfrm>
                <a:off x="7090680" y="23638277"/>
                <a:ext cx="1410357" cy="601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31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1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31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31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31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1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31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331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7E8BBA2-B715-4BED-BD51-4D140BC7E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680" y="23638277"/>
                <a:ext cx="1410357" cy="601703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84E34460-F12C-4C6E-8DDD-FB21B1E04E58}"/>
              </a:ext>
            </a:extLst>
          </p:cNvPr>
          <p:cNvSpPr txBox="1"/>
          <p:nvPr/>
        </p:nvSpPr>
        <p:spPr>
          <a:xfrm>
            <a:off x="33237502" y="26964696"/>
            <a:ext cx="901464" cy="6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10" dirty="0">
                <a:latin typeface="Arial" panose="020B0604020202020204" pitchFamily="34" charset="0"/>
                <a:cs typeface="Arial" panose="020B0604020202020204" pitchFamily="34" charset="0"/>
              </a:rPr>
              <a:t>GD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AD74AC5-9AFE-4663-AD65-307BB18C0D5E}"/>
              </a:ext>
            </a:extLst>
          </p:cNvPr>
          <p:cNvSpPr txBox="1"/>
          <p:nvPr/>
        </p:nvSpPr>
        <p:spPr>
          <a:xfrm>
            <a:off x="34655230" y="26987808"/>
            <a:ext cx="1909404" cy="6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10" dirty="0">
                <a:latin typeface="Arial" panose="020B0604020202020204" pitchFamily="34" charset="0"/>
                <a:cs typeface="Arial" panose="020B0604020202020204" pitchFamily="34" charset="0"/>
              </a:rPr>
              <a:t>IPG-DB</a:t>
            </a:r>
          </a:p>
        </p:txBody>
      </p:sp>
      <p:pic>
        <p:nvPicPr>
          <p:cNvPr id="82" name="Graphic 81" descr="Cell Tower">
            <a:extLst>
              <a:ext uri="{FF2B5EF4-FFF2-40B4-BE49-F238E27FC236}">
                <a16:creationId xmlns:a16="http://schemas.microsoft.com/office/drawing/2014/main" id="{52EF992D-B804-4719-8B73-148D6454EA4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2040733" y="20475591"/>
            <a:ext cx="1847960" cy="1847960"/>
          </a:xfrm>
          <a:prstGeom prst="rect">
            <a:avLst/>
          </a:prstGeom>
        </p:spPr>
      </p:pic>
      <p:pic>
        <p:nvPicPr>
          <p:cNvPr id="87" name="Graphic 86" descr="Cell Tower">
            <a:extLst>
              <a:ext uri="{FF2B5EF4-FFF2-40B4-BE49-F238E27FC236}">
                <a16:creationId xmlns:a16="http://schemas.microsoft.com/office/drawing/2014/main" id="{5A1B4349-1C7F-44B6-BC4C-950F7BB9B85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563167" y="21767645"/>
            <a:ext cx="1847960" cy="184796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B7A6645F-765D-4829-BBC0-AADCC6E2F4B8}"/>
              </a:ext>
            </a:extLst>
          </p:cNvPr>
          <p:cNvSpPr txBox="1"/>
          <p:nvPr/>
        </p:nvSpPr>
        <p:spPr>
          <a:xfrm>
            <a:off x="11478079" y="15989660"/>
            <a:ext cx="2183973" cy="6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10" dirty="0">
                <a:latin typeface="Arial" panose="020B0604020202020204" pitchFamily="34" charset="0"/>
                <a:cs typeface="Arial" panose="020B0604020202020204" pitchFamily="34" charset="0"/>
              </a:rPr>
              <a:t>Target Rx</a:t>
            </a:r>
          </a:p>
        </p:txBody>
      </p:sp>
      <p:sp>
        <p:nvSpPr>
          <p:cNvPr id="93" name="Rounded Rectangle 4">
            <a:extLst>
              <a:ext uri="{FF2B5EF4-FFF2-40B4-BE49-F238E27FC236}">
                <a16:creationId xmlns:a16="http://schemas.microsoft.com/office/drawing/2014/main" id="{84133049-C481-49E1-A726-FAFBC44A9EFD}"/>
              </a:ext>
            </a:extLst>
          </p:cNvPr>
          <p:cNvSpPr/>
          <p:nvPr/>
        </p:nvSpPr>
        <p:spPr>
          <a:xfrm>
            <a:off x="358550" y="3872"/>
            <a:ext cx="11899343" cy="3139331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20" b="1" dirty="0">
                <a:solidFill>
                  <a:srgbClr val="002060"/>
                </a:solidFill>
                <a:cs typeface="Arial" panose="020B0604020202020204" pitchFamily="34" charset="0"/>
              </a:rPr>
              <a:t>2022 Asilomar Conference on Signals, Systems, and Computers</a:t>
            </a:r>
            <a:endParaRPr lang="en-US" sz="5517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94" name="Rounded Rectangle 4">
            <a:extLst>
              <a:ext uri="{FF2B5EF4-FFF2-40B4-BE49-F238E27FC236}">
                <a16:creationId xmlns:a16="http://schemas.microsoft.com/office/drawing/2014/main" id="{EC412C29-8D51-4175-A6A6-5C80E7EB1D6F}"/>
              </a:ext>
            </a:extLst>
          </p:cNvPr>
          <p:cNvSpPr/>
          <p:nvPr/>
        </p:nvSpPr>
        <p:spPr>
          <a:xfrm>
            <a:off x="36958929" y="160237"/>
            <a:ext cx="6143696" cy="3139331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2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 # 1423</a:t>
            </a:r>
            <a:endParaRPr lang="en-US" sz="5517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ounded Rectangle 56">
            <a:extLst>
              <a:ext uri="{FF2B5EF4-FFF2-40B4-BE49-F238E27FC236}">
                <a16:creationId xmlns:a16="http://schemas.microsoft.com/office/drawing/2014/main" id="{FE12C985-568D-4913-AB9F-59B5993EEC9C}"/>
              </a:ext>
            </a:extLst>
          </p:cNvPr>
          <p:cNvSpPr/>
          <p:nvPr/>
        </p:nvSpPr>
        <p:spPr bwMode="auto">
          <a:xfrm>
            <a:off x="3225937" y="3779795"/>
            <a:ext cx="9738776" cy="112101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defTabSz="3458045">
              <a:defRPr/>
            </a:pPr>
            <a:r>
              <a:rPr lang="en-US" altLang="zh-TW" sz="4965" b="1" dirty="0">
                <a:solidFill>
                  <a:srgbClr val="512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3686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000">
              <a:schemeClr val="accent3">
                <a:lumMod val="5000"/>
                <a:lumOff val="95000"/>
              </a:schemeClr>
            </a:gs>
            <a:gs pos="21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90000">
              <a:schemeClr val="accent3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BDEA8AA-425E-45A7-873B-49FF57098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836" y="7292991"/>
            <a:ext cx="5901724" cy="6368622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7296505-52BF-6F43-916A-0D9582A7B8E9}"/>
              </a:ext>
            </a:extLst>
          </p:cNvPr>
          <p:cNvSpPr/>
          <p:nvPr/>
        </p:nvSpPr>
        <p:spPr>
          <a:xfrm>
            <a:off x="12753354" y="201541"/>
            <a:ext cx="24205575" cy="3139331"/>
          </a:xfrm>
          <a:prstGeom prst="round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2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 Distributed Beamforming without Receiver Feedback</a:t>
            </a:r>
          </a:p>
          <a:p>
            <a:pPr algn="ctr"/>
            <a:r>
              <a:rPr lang="en-US" sz="551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Kushal Chakrabarti (UMD), Amrit S. Bedi (UMD), Fikadu T. Dagefu (ARL), Jeffrey N. Twigg (ARL), Nikhil Chopra (UMD)</a:t>
            </a:r>
          </a:p>
        </p:txBody>
      </p:sp>
      <p:sp>
        <p:nvSpPr>
          <p:cNvPr id="8" name="Google Shape;558;p81">
            <a:extLst>
              <a:ext uri="{FF2B5EF4-FFF2-40B4-BE49-F238E27FC236}">
                <a16:creationId xmlns:a16="http://schemas.microsoft.com/office/drawing/2014/main" id="{57A3A5C2-31BB-48F8-8AD2-E7A87ADD228B}"/>
              </a:ext>
            </a:extLst>
          </p:cNvPr>
          <p:cNvSpPr txBox="1">
            <a:spLocks/>
          </p:cNvSpPr>
          <p:nvPr/>
        </p:nvSpPr>
        <p:spPr>
          <a:xfrm>
            <a:off x="1436658" y="3590312"/>
            <a:ext cx="13166354" cy="7912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083" tIns="112083" rIns="112083" bIns="11208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buClr>
                <a:schemeClr val="dk1"/>
              </a:buClr>
              <a:buSzPts val="1400"/>
              <a:buNone/>
            </a:pPr>
            <a:endParaRPr lang="en-US" sz="3310" b="1" dirty="0">
              <a:solidFill>
                <a:schemeClr val="dk1"/>
              </a:solidFill>
            </a:endParaRPr>
          </a:p>
          <a:p>
            <a:pPr marL="0" indent="0" algn="just">
              <a:buNone/>
            </a:pPr>
            <a:r>
              <a:rPr lang="en-US" sz="3310" b="1" dirty="0">
                <a:solidFill>
                  <a:schemeClr val="dk1"/>
                </a:solidFill>
              </a:rPr>
              <a:t>Objective: </a:t>
            </a:r>
            <a:r>
              <a:rPr lang="en-US" sz="331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autonomous multi-robots collaboratively form an antenna array to transmit a high-power directed signal while steering nulls though precise control of interference for covert communication</a:t>
            </a:r>
          </a:p>
          <a:p>
            <a:pPr marL="0" indent="0" algn="just">
              <a:buNone/>
            </a:pPr>
            <a:r>
              <a:rPr lang="en-US" sz="331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Strategy: </a:t>
            </a:r>
            <a:r>
              <a:rPr lang="en-US" sz="33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accelerated matching of a given far-field radiation pattern in uncertain communication environments</a:t>
            </a:r>
            <a:endParaRPr lang="en-US" sz="331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0289B7-E5A4-4A34-A2A1-935E4373D8FC}"/>
              </a:ext>
            </a:extLst>
          </p:cNvPr>
          <p:cNvSpPr/>
          <p:nvPr/>
        </p:nvSpPr>
        <p:spPr>
          <a:xfrm>
            <a:off x="1572910" y="13513945"/>
            <a:ext cx="2750047" cy="965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10" dirty="0">
                <a:solidFill>
                  <a:schemeClr val="tx1"/>
                </a:solidFill>
              </a:rPr>
              <a:t>Phase Controller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FF7D6C-9A5A-4A47-A938-BC7BB8638AF7}"/>
              </a:ext>
            </a:extLst>
          </p:cNvPr>
          <p:cNvSpPr txBox="1"/>
          <p:nvPr/>
        </p:nvSpPr>
        <p:spPr>
          <a:xfrm>
            <a:off x="2330031" y="7157134"/>
            <a:ext cx="3091742" cy="1111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10" dirty="0"/>
              <a:t>Coherent</a:t>
            </a:r>
          </a:p>
          <a:p>
            <a:r>
              <a:rPr lang="en-US" sz="3310" dirty="0"/>
              <a:t>Phase Front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1C8D231-7222-4005-B882-455DABCBD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1893" y="9975217"/>
            <a:ext cx="2169947" cy="15216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C2E396-4515-4831-9B4A-EC531B836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3589" y="11518383"/>
            <a:ext cx="2169948" cy="15216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14E4F4-E668-4D00-AD44-F84FBE510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9420" y="8241539"/>
            <a:ext cx="2169948" cy="1521608"/>
          </a:xfrm>
          <a:prstGeom prst="rect">
            <a:avLst/>
          </a:prstGeom>
        </p:spPr>
      </p:pic>
      <p:sp>
        <p:nvSpPr>
          <p:cNvPr id="19" name="Arc 18">
            <a:extLst>
              <a:ext uri="{FF2B5EF4-FFF2-40B4-BE49-F238E27FC236}">
                <a16:creationId xmlns:a16="http://schemas.microsoft.com/office/drawing/2014/main" id="{3331BE68-A2C9-4EEE-B24F-448953A67E02}"/>
              </a:ext>
            </a:extLst>
          </p:cNvPr>
          <p:cNvSpPr/>
          <p:nvPr/>
        </p:nvSpPr>
        <p:spPr>
          <a:xfrm rot="3283156">
            <a:off x="10879723" y="9856110"/>
            <a:ext cx="3276874" cy="2377793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74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6327DE0D-FF1E-4EE8-9F6A-C0165216F977}"/>
              </a:ext>
            </a:extLst>
          </p:cNvPr>
          <p:cNvSpPr/>
          <p:nvPr/>
        </p:nvSpPr>
        <p:spPr>
          <a:xfrm rot="3283156">
            <a:off x="11013509" y="8291425"/>
            <a:ext cx="3150415" cy="2361880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74" dirty="0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45937056-F230-4926-A49C-D58AA2B7E85A}"/>
              </a:ext>
            </a:extLst>
          </p:cNvPr>
          <p:cNvSpPr/>
          <p:nvPr/>
        </p:nvSpPr>
        <p:spPr>
          <a:xfrm rot="3283156">
            <a:off x="10587659" y="9883930"/>
            <a:ext cx="3196018" cy="2140139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74" dirty="0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88D02360-C8F9-406E-B98F-8DD03C9C9914}"/>
              </a:ext>
            </a:extLst>
          </p:cNvPr>
          <p:cNvSpPr/>
          <p:nvPr/>
        </p:nvSpPr>
        <p:spPr>
          <a:xfrm rot="3283156">
            <a:off x="10533726" y="8384823"/>
            <a:ext cx="3210558" cy="2251615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74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0280038-6CC7-4F9F-8610-33A510D1B66C}"/>
              </a:ext>
            </a:extLst>
          </p:cNvPr>
          <p:cNvSpPr/>
          <p:nvPr/>
        </p:nvSpPr>
        <p:spPr>
          <a:xfrm>
            <a:off x="7581553" y="8360008"/>
            <a:ext cx="2857351" cy="4255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10" dirty="0"/>
              <a:t>Distributed</a:t>
            </a:r>
          </a:p>
          <a:p>
            <a:pPr algn="ctr"/>
            <a:r>
              <a:rPr lang="en-US" sz="3310" dirty="0"/>
              <a:t>Across</a:t>
            </a:r>
          </a:p>
          <a:p>
            <a:pPr algn="ctr"/>
            <a:r>
              <a:rPr lang="en-US" sz="3310" dirty="0"/>
              <a:t>Robots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4B19830-4F5E-4DF8-98C2-E7E3FA1D6BAF}"/>
                  </a:ext>
                </a:extLst>
              </p:cNvPr>
              <p:cNvSpPr txBox="1"/>
              <p:nvPr/>
            </p:nvSpPr>
            <p:spPr>
              <a:xfrm>
                <a:off x="30181549" y="9828892"/>
                <a:ext cx="9204571" cy="18998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constructed array factor at receiver </a:t>
                </a:r>
                <a14:m>
                  <m:oMath xmlns:m="http://schemas.openxmlformats.org/officeDocument/2006/math">
                    <m:r>
                      <a:rPr lang="en-US" sz="331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endParaRPr lang="en-US" sz="331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𝐴𝐹</m:t>
                          </m:r>
                        </m:e>
                        <m:sub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31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31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31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1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31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31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31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31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31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31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331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331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331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31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331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331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331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31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331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sSub>
                                        <m:sSubPr>
                                          <m:ctrlPr>
                                            <a:rPr lang="en-US" sz="331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31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3310" i="1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sz="3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4B19830-4F5E-4DF8-98C2-E7E3FA1D6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1549" y="9828892"/>
                <a:ext cx="9204571" cy="1899879"/>
              </a:xfrm>
              <a:prstGeom prst="rect">
                <a:avLst/>
              </a:prstGeom>
              <a:blipFill>
                <a:blip r:embed="rId5"/>
                <a:stretch>
                  <a:fillRect t="-6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ACE1B9-9E0C-48B1-9078-DC906909DC61}"/>
                  </a:ext>
                </a:extLst>
              </p:cNvPr>
              <p:cNvSpPr txBox="1"/>
              <p:nvPr/>
            </p:nvSpPr>
            <p:spPr>
              <a:xfrm>
                <a:off x="28492635" y="4336933"/>
                <a:ext cx="12377934" cy="5430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beamforming agents:  </a:t>
                </a:r>
                <a14:m>
                  <m:oMath xmlns:m="http://schemas.openxmlformats.org/officeDocument/2006/math">
                    <m:r>
                      <a:rPr lang="en-US" sz="331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31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331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receivers: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31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331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331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3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location of agent </a:t>
                </a:r>
                <a14:m>
                  <m:oMath xmlns:m="http://schemas.openxmlformats.org/officeDocument/2006/math">
                    <m:r>
                      <a:rPr lang="en-US" sz="331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sz="3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location of receiver </a:t>
                </a:r>
                <a14:m>
                  <m:oMath xmlns:m="http://schemas.openxmlformats.org/officeDocument/2006/math">
                    <m:r>
                      <a:rPr lang="en-US" sz="331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3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desired array factor amplitude at receiver </a:t>
                </a:r>
                <a14:m>
                  <m:oMath xmlns:m="http://schemas.openxmlformats.org/officeDocument/2006/math">
                    <m:r>
                      <a:rPr lang="en-US" sz="331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distance between agent </a:t>
                </a:r>
                <a14:m>
                  <m:oMath xmlns:m="http://schemas.openxmlformats.org/officeDocument/2006/math">
                    <m:r>
                      <a:rPr lang="en-US" sz="331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receiver </a:t>
                </a:r>
                <a14:m>
                  <m:oMath xmlns:m="http://schemas.openxmlformats.org/officeDocument/2006/math">
                    <m:r>
                      <a:rPr lang="en-US" sz="331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𝑖𝑚</m:t>
                          </m:r>
                        </m:sub>
                      </m:sSub>
                      <m:r>
                        <a:rPr lang="en-US" sz="331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331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31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sz="331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a:rPr lang="en-US" sz="331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331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31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331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331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31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sz="331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a:rPr lang="en-US" sz="331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331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31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331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excitation signal amplitude and phase of agent </a:t>
                </a:r>
                <a14:m>
                  <m:oMath xmlns:m="http://schemas.openxmlformats.org/officeDocument/2006/math">
                    <m:r>
                      <a:rPr lang="en-US" sz="331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sz="3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synchronized carrier frequency : </a:t>
                </a:r>
                <a14:m>
                  <m:oMath xmlns:m="http://schemas.openxmlformats.org/officeDocument/2006/math">
                    <m:r>
                      <a:rPr lang="en-US" sz="331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wavenumber:  </a:t>
                </a:r>
                <a14:m>
                  <m:oMath xmlns:m="http://schemas.openxmlformats.org/officeDocument/2006/math">
                    <m:r>
                      <a:rPr lang="en-US" sz="331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31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31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331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31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31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31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den>
                    </m:f>
                    <m:r>
                      <a:rPr lang="en-US" sz="331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31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31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31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ACE1B9-9E0C-48B1-9078-DC906909D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2635" y="4336933"/>
                <a:ext cx="12377934" cy="5430910"/>
              </a:xfrm>
              <a:prstGeom prst="rect">
                <a:avLst/>
              </a:prstGeom>
              <a:blipFill>
                <a:blip r:embed="rId6"/>
                <a:stretch>
                  <a:fillRect l="-2069" t="-2357" b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15881A7-B6D9-4F87-BFEE-CCED35B05E6F}"/>
              </a:ext>
            </a:extLst>
          </p:cNvPr>
          <p:cNvSpPr txBox="1"/>
          <p:nvPr/>
        </p:nvSpPr>
        <p:spPr>
          <a:xfrm>
            <a:off x="28381707" y="11991312"/>
            <a:ext cx="5059291" cy="6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10" dirty="0">
                <a:latin typeface="Arial" panose="020B0604020202020204" pitchFamily="34" charset="0"/>
                <a:cs typeface="Arial" panose="020B0604020202020204" pitchFamily="34" charset="0"/>
              </a:rPr>
              <a:t>unknown multipath fading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83C2B3-45D1-4B84-BA0E-C323352CFA2F}"/>
              </a:ext>
            </a:extLst>
          </p:cNvPr>
          <p:cNvSpPr txBox="1"/>
          <p:nvPr/>
        </p:nvSpPr>
        <p:spPr>
          <a:xfrm>
            <a:off x="33612772" y="11605391"/>
            <a:ext cx="3682883" cy="1111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10" dirty="0">
                <a:latin typeface="Arial" panose="020B0604020202020204" pitchFamily="34" charset="0"/>
                <a:cs typeface="Arial" panose="020B0604020202020204" pitchFamily="34" charset="0"/>
              </a:rPr>
              <a:t>control parameters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3A3518-B56D-4369-9D46-283F7EF286B2}"/>
              </a:ext>
            </a:extLst>
          </p:cNvPr>
          <p:cNvCxnSpPr>
            <a:cxnSpLocks/>
          </p:cNvCxnSpPr>
          <p:nvPr/>
        </p:nvCxnSpPr>
        <p:spPr>
          <a:xfrm flipH="1">
            <a:off x="32125642" y="11426641"/>
            <a:ext cx="290759" cy="7724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B2EFBDB-9218-4746-AEF0-4B94BAF5BD8A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4562484" y="11176923"/>
            <a:ext cx="891730" cy="4284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17B793-C2DF-44D1-8CC5-D8382B061556}"/>
              </a:ext>
            </a:extLst>
          </p:cNvPr>
          <p:cNvCxnSpPr>
            <a:cxnSpLocks/>
          </p:cNvCxnSpPr>
          <p:nvPr/>
        </p:nvCxnSpPr>
        <p:spPr>
          <a:xfrm>
            <a:off x="33296359" y="11002428"/>
            <a:ext cx="1312735" cy="6872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55539BF-A0BA-47AA-A16F-82A68A096979}"/>
                  </a:ext>
                </a:extLst>
              </p:cNvPr>
              <p:cNvSpPr txBox="1"/>
              <p:nvPr/>
            </p:nvSpPr>
            <p:spPr>
              <a:xfrm>
                <a:off x="30690382" y="12649264"/>
                <a:ext cx="8377037" cy="1390445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331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31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31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sz="331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331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31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331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sz="331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331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31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sz="331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31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ctrlP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31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31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331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331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31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331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31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31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331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31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31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310" i="1">
                                                  <a:latin typeface="Cambria Math" panose="02040503050406030204" pitchFamily="18" charset="0"/>
                                                </a:rPr>
                                                <m:t>𝐴𝐹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31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3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55539BF-A0BA-47AA-A16F-82A68A096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0382" y="12649264"/>
                <a:ext cx="8377037" cy="13904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2226CC0-CD14-4D8A-86CA-EE0A3E6C47E8}"/>
                  </a:ext>
                </a:extLst>
              </p:cNvPr>
              <p:cNvSpPr txBox="1"/>
              <p:nvPr/>
            </p:nvSpPr>
            <p:spPr>
              <a:xfrm>
                <a:off x="37974697" y="11313120"/>
                <a:ext cx="2895872" cy="1111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weightage for receiver </a:t>
                </a:r>
                <a14:m>
                  <m:oMath xmlns:m="http://schemas.openxmlformats.org/officeDocument/2006/math">
                    <m:r>
                      <a:rPr lang="en-US" sz="331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2226CC0-CD14-4D8A-86CA-EE0A3E6C4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4697" y="11313120"/>
                <a:ext cx="2895872" cy="1111073"/>
              </a:xfrm>
              <a:prstGeom prst="rect">
                <a:avLst/>
              </a:prstGeom>
              <a:blipFill>
                <a:blip r:embed="rId8"/>
                <a:stretch>
                  <a:fillRect l="-5684" t="-7692" r="-3158" b="-18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DF6FE5E1-30D6-4B02-9030-84F3A3BD3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212094"/>
              </p:ext>
            </p:extLst>
          </p:nvPr>
        </p:nvGraphicFramePr>
        <p:xfrm>
          <a:off x="14876601" y="4429911"/>
          <a:ext cx="13098629" cy="10126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9694">
                  <a:extLst>
                    <a:ext uri="{9D8B030D-6E8A-4147-A177-3AD203B41FA5}">
                      <a16:colId xmlns:a16="http://schemas.microsoft.com/office/drawing/2014/main" val="291241255"/>
                    </a:ext>
                  </a:extLst>
                </a:gridCol>
                <a:gridCol w="8318935">
                  <a:extLst>
                    <a:ext uri="{9D8B030D-6E8A-4147-A177-3AD203B41FA5}">
                      <a16:colId xmlns:a16="http://schemas.microsoft.com/office/drawing/2014/main" val="49925319"/>
                    </a:ext>
                  </a:extLst>
                </a:gridCol>
              </a:tblGrid>
              <a:tr h="5698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 Work</a:t>
                      </a:r>
                    </a:p>
                  </a:txBody>
                  <a:tcPr marL="84076" marR="84076" marT="42038" marB="420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Our Work</a:t>
                      </a:r>
                    </a:p>
                  </a:txBody>
                  <a:tcPr marL="84076" marR="84076" marT="42038" marB="42038"/>
                </a:tc>
                <a:extLst>
                  <a:ext uri="{0D108BD9-81ED-4DB2-BD59-A6C34878D82A}">
                    <a16:rowId xmlns:a16="http://schemas.microsoft.com/office/drawing/2014/main" val="2726083124"/>
                  </a:ext>
                </a:extLst>
              </a:tr>
              <a:tr h="3987759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objective: maximizing gain or steering nulls at specific locations [1]</a:t>
                      </a:r>
                    </a:p>
                  </a:txBody>
                  <a:tcPr marL="84076" marR="84076" marT="42038" marB="420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objective: beampattern matching</a:t>
                      </a:r>
                    </a:p>
                    <a:p>
                      <a:pPr algn="ctr"/>
                      <a:r>
                        <a:rPr lang="en-US" sz="3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advantages: precise control over desired power at multiple locations, special case includes simultaneous beamforming and nullforming at specified locations,</a:t>
                      </a:r>
                    </a:p>
                    <a:p>
                      <a:pPr algn="ctr"/>
                      <a:r>
                        <a:rPr lang="en-US" sz="3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include additional constraints (limited transmit power, derivative constraints when receiver locations are not precisely known)</a:t>
                      </a:r>
                    </a:p>
                  </a:txBody>
                  <a:tcPr marL="84076" marR="84076" marT="42038" marB="42038"/>
                </a:tc>
                <a:extLst>
                  <a:ext uri="{0D108BD9-81ED-4DB2-BD59-A6C34878D82A}">
                    <a16:rowId xmlns:a16="http://schemas.microsoft.com/office/drawing/2014/main" val="3710514492"/>
                  </a:ext>
                </a:extLst>
              </a:tr>
              <a:tr h="1058159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utilize receiver feedbacks [2]</a:t>
                      </a:r>
                    </a:p>
                  </a:txBody>
                  <a:tcPr marL="84076" marR="84076" marT="42038" marB="420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does not require receiver feedbacks</a:t>
                      </a:r>
                    </a:p>
                  </a:txBody>
                  <a:tcPr marL="84076" marR="84076" marT="42038" marB="42038"/>
                </a:tc>
                <a:extLst>
                  <a:ext uri="{0D108BD9-81ED-4DB2-BD59-A6C34878D82A}">
                    <a16:rowId xmlns:a16="http://schemas.microsoft.com/office/drawing/2014/main" val="148068667"/>
                  </a:ext>
                </a:extLst>
              </a:tr>
              <a:tr h="1058159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sparse beamforming, mobile agents [3]</a:t>
                      </a:r>
                    </a:p>
                  </a:txBody>
                  <a:tcPr marL="84076" marR="84076" marT="42038" marB="420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 number of agents, </a:t>
                      </a:r>
                    </a:p>
                    <a:p>
                      <a:pPr algn="ctr"/>
                      <a:r>
                        <a:rPr lang="en-US" sz="3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stationary agents</a:t>
                      </a:r>
                    </a:p>
                  </a:txBody>
                  <a:tcPr marL="84076" marR="84076" marT="42038" marB="42038"/>
                </a:tc>
                <a:extLst>
                  <a:ext uri="{0D108BD9-81ED-4DB2-BD59-A6C34878D82A}">
                    <a16:rowId xmlns:a16="http://schemas.microsoft.com/office/drawing/2014/main" val="1887556966"/>
                  </a:ext>
                </a:extLst>
              </a:tr>
              <a:tr h="2162048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 model-free [2], channel prediction and path planning for minimizing power [4]</a:t>
                      </a:r>
                    </a:p>
                  </a:txBody>
                  <a:tcPr marL="84076" marR="84076" marT="42038" marB="4203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feedback-free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objective of beampattern matching</a:t>
                      </a:r>
                    </a:p>
                  </a:txBody>
                  <a:tcPr marL="84076" marR="84076" marT="42038" marB="42038"/>
                </a:tc>
                <a:extLst>
                  <a:ext uri="{0D108BD9-81ED-4DB2-BD59-A6C34878D82A}">
                    <a16:rowId xmlns:a16="http://schemas.microsoft.com/office/drawing/2014/main" val="2273407031"/>
                  </a:ext>
                </a:extLst>
              </a:tr>
              <a:tr h="1058159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receiver feedback-free [5]</a:t>
                      </a:r>
                    </a:p>
                  </a:txBody>
                  <a:tcPr marL="84076" marR="84076" marT="42038" marB="420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does not assume line-of-sight channels</a:t>
                      </a:r>
                    </a:p>
                  </a:txBody>
                  <a:tcPr marL="84076" marR="84076" marT="42038" marB="42038"/>
                </a:tc>
                <a:extLst>
                  <a:ext uri="{0D108BD9-81ED-4DB2-BD59-A6C34878D82A}">
                    <a16:rowId xmlns:a16="http://schemas.microsoft.com/office/drawing/2014/main" val="83338355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B9449E21-EE30-42C6-B9E8-8F004309930D}"/>
              </a:ext>
            </a:extLst>
          </p:cNvPr>
          <p:cNvSpPr txBox="1"/>
          <p:nvPr/>
        </p:nvSpPr>
        <p:spPr>
          <a:xfrm>
            <a:off x="11131299" y="7059887"/>
            <a:ext cx="2660312" cy="6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Rx</a:t>
            </a:r>
          </a:p>
        </p:txBody>
      </p:sp>
      <p:sp>
        <p:nvSpPr>
          <p:cNvPr id="60" name="Rectangle 9">
            <a:extLst>
              <a:ext uri="{FF2B5EF4-FFF2-40B4-BE49-F238E27FC236}">
                <a16:creationId xmlns:a16="http://schemas.microsoft.com/office/drawing/2014/main" id="{342FCDD1-C4C3-40EC-B1B5-E719F0EBE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678" y="3590313"/>
            <a:ext cx="13141648" cy="10887687"/>
          </a:xfrm>
          <a:prstGeom prst="rect">
            <a:avLst/>
          </a:prstGeom>
          <a:noFill/>
          <a:ln w="76200" cmpd="tri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defTabSz="3458045">
              <a:defRPr/>
            </a:pPr>
            <a:endParaRPr lang="zh-TW" altLang="zh-TW" sz="1574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1" name="Rectangle 9">
            <a:extLst>
              <a:ext uri="{FF2B5EF4-FFF2-40B4-BE49-F238E27FC236}">
                <a16:creationId xmlns:a16="http://schemas.microsoft.com/office/drawing/2014/main" id="{517BB88B-7F6B-4AB5-BA6D-A90D34D26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3685" y="3590312"/>
            <a:ext cx="12957643" cy="10551426"/>
          </a:xfrm>
          <a:prstGeom prst="rect">
            <a:avLst/>
          </a:prstGeom>
          <a:noFill/>
          <a:ln w="76200" cmpd="tri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defTabSz="3458045">
              <a:defRPr/>
            </a:pPr>
            <a:endParaRPr lang="zh-TW" altLang="zh-TW" sz="1574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2" name="Rectangle 9">
            <a:extLst>
              <a:ext uri="{FF2B5EF4-FFF2-40B4-BE49-F238E27FC236}">
                <a16:creationId xmlns:a16="http://schemas.microsoft.com/office/drawing/2014/main" id="{790E5F20-1ECD-48A2-83EA-644288AAB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1681" y="3595696"/>
            <a:ext cx="13141649" cy="11009088"/>
          </a:xfrm>
          <a:prstGeom prst="rect">
            <a:avLst/>
          </a:prstGeom>
          <a:noFill/>
          <a:ln w="76200" cmpd="tri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defTabSz="3458045">
              <a:defRPr/>
            </a:pPr>
            <a:endParaRPr lang="zh-TW" altLang="zh-TW" sz="1574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3" name="Rounded Rectangle 56">
            <a:extLst>
              <a:ext uri="{FF2B5EF4-FFF2-40B4-BE49-F238E27FC236}">
                <a16:creationId xmlns:a16="http://schemas.microsoft.com/office/drawing/2014/main" id="{F1E5EA79-A714-43A5-BD04-3F7324E95062}"/>
              </a:ext>
            </a:extLst>
          </p:cNvPr>
          <p:cNvSpPr/>
          <p:nvPr/>
        </p:nvSpPr>
        <p:spPr bwMode="auto">
          <a:xfrm>
            <a:off x="29697956" y="3590402"/>
            <a:ext cx="9738776" cy="112101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defTabSz="3458045">
              <a:defRPr/>
            </a:pPr>
            <a:r>
              <a:rPr lang="en-US" altLang="zh-TW" sz="4965" b="1" dirty="0">
                <a:solidFill>
                  <a:srgbClr val="512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Problem Formulation</a:t>
            </a:r>
          </a:p>
        </p:txBody>
      </p:sp>
      <p:sp>
        <p:nvSpPr>
          <p:cNvPr id="64" name="Rounded Rectangle 56">
            <a:extLst>
              <a:ext uri="{FF2B5EF4-FFF2-40B4-BE49-F238E27FC236}">
                <a16:creationId xmlns:a16="http://schemas.microsoft.com/office/drawing/2014/main" id="{7522F5F0-8E8A-44DE-BD23-2C55126B6EFB}"/>
              </a:ext>
            </a:extLst>
          </p:cNvPr>
          <p:cNvSpPr/>
          <p:nvPr/>
        </p:nvSpPr>
        <p:spPr bwMode="auto">
          <a:xfrm>
            <a:off x="16723336" y="3593297"/>
            <a:ext cx="9738776" cy="112101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defTabSz="3458045">
              <a:defRPr/>
            </a:pPr>
            <a:r>
              <a:rPr lang="en-US" altLang="zh-TW" sz="4965" b="1" dirty="0">
                <a:solidFill>
                  <a:srgbClr val="512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Comparison with Related 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0C3EE34-16A4-4FE9-82D9-BF71C3044039}"/>
                  </a:ext>
                </a:extLst>
              </p:cNvPr>
              <p:cNvSpPr txBox="1"/>
              <p:nvPr/>
            </p:nvSpPr>
            <p:spPr>
              <a:xfrm>
                <a:off x="15016429" y="15969436"/>
                <a:ext cx="4791488" cy="10187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agent </a:t>
                </a:r>
                <a14:m>
                  <m:oMath xmlns:m="http://schemas.openxmlformats.org/officeDocument/2006/math">
                    <m:r>
                      <a:rPr lang="en-US" sz="331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),</m:t>
                        </m:r>
                        <m:sSub>
                          <m:sSub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, server:  </a:t>
                </a:r>
                <a14:m>
                  <m:oMath xmlns:m="http://schemas.openxmlformats.org/officeDocument/2006/math">
                    <m:r>
                      <a:rPr lang="en-US" sz="3310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31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31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sz="331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31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31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31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31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  <m:r>
                          <a:rPr lang="en-US" sz="331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0C3EE34-16A4-4FE9-82D9-BF71C3044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6429" y="15969436"/>
                <a:ext cx="4791488" cy="1018740"/>
              </a:xfrm>
              <a:prstGeom prst="rect">
                <a:avLst/>
              </a:prstGeom>
              <a:blipFill>
                <a:blip r:embed="rId9"/>
                <a:stretch>
                  <a:fillRect l="-5344" t="-13174" r="-2672" b="-24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2CE5D59-DE58-4D26-8276-B3FF904DB1AE}"/>
                  </a:ext>
                </a:extLst>
              </p:cNvPr>
              <p:cNvSpPr txBox="1"/>
              <p:nvPr/>
            </p:nvSpPr>
            <p:spPr>
              <a:xfrm>
                <a:off x="16465083" y="17848592"/>
                <a:ext cx="11352916" cy="180709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𝑖𝑚</m:t>
                          </m:r>
                        </m:sub>
                      </m:sSub>
                      <m:r>
                        <a:rPr lang="en-US" sz="331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310" i="1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31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sz="331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310" i="1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31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3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en-US" sz="331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1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31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31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31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31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31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31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31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b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d>
                      <m:d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31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31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31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31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31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31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31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b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:pPr algn="ctr"/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d>
                      <m:d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31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331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1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310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d>
                          <m:d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3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2CE5D59-DE58-4D26-8276-B3FF904DB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5083" y="17848592"/>
                <a:ext cx="11352916" cy="1807098"/>
              </a:xfrm>
              <a:prstGeom prst="rect">
                <a:avLst/>
              </a:prstGeom>
              <a:blipFill>
                <a:blip r:embed="rId10"/>
                <a:stretch>
                  <a:fillRect r="-1717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D6B06DE-926C-43CE-A0E2-5166E3A89CFF}"/>
                  </a:ext>
                </a:extLst>
              </p:cNvPr>
              <p:cNvSpPr txBox="1"/>
              <p:nvPr/>
            </p:nvSpPr>
            <p:spPr>
              <a:xfrm>
                <a:off x="20616798" y="15947057"/>
                <a:ext cx="7167359" cy="10187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before iterations, server broadcasts to each agent: </a:t>
                </a:r>
                <a14:m>
                  <m:oMath xmlns:m="http://schemas.openxmlformats.org/officeDocument/2006/math">
                    <m:r>
                      <a:rPr lang="en-US" sz="331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331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331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31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331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331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331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sz="331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(0)</m:t>
                    </m:r>
                  </m:oMath>
                </a14:m>
                <a:endParaRPr lang="en-US" sz="3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D6B06DE-926C-43CE-A0E2-5166E3A89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6798" y="15947057"/>
                <a:ext cx="7167359" cy="1018740"/>
              </a:xfrm>
              <a:prstGeom prst="rect">
                <a:avLst/>
              </a:prstGeom>
              <a:blipFill>
                <a:blip r:embed="rId11"/>
                <a:stretch>
                  <a:fillRect l="-3571" t="-12575" r="-3571" b="-24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EA6E532-ACA7-4FBD-B04A-9EC1218C3200}"/>
                  </a:ext>
                </a:extLst>
              </p:cNvPr>
              <p:cNvSpPr txBox="1"/>
              <p:nvPr/>
            </p:nvSpPr>
            <p:spPr>
              <a:xfrm>
                <a:off x="18460666" y="20478021"/>
                <a:ext cx="9333825" cy="509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d>
                          <m:d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d>
                          <m:d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d>
                          <m:d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331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31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331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EA6E532-ACA7-4FBD-B04A-9EC1218C3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0666" y="20478021"/>
                <a:ext cx="9333825" cy="509370"/>
              </a:xfrm>
              <a:prstGeom prst="rect">
                <a:avLst/>
              </a:prstGeom>
              <a:blipFill>
                <a:blip r:embed="rId12"/>
                <a:stretch>
                  <a:fillRect t="-22093" b="-47674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D787487-D235-44E4-9B25-1E7321024A3B}"/>
                  </a:ext>
                </a:extLst>
              </p:cNvPr>
              <p:cNvSpPr txBox="1"/>
              <p:nvPr/>
            </p:nvSpPr>
            <p:spPr>
              <a:xfrm>
                <a:off x="23718029" y="21818494"/>
                <a:ext cx="4073551" cy="1000787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31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331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31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D787487-D235-44E4-9B25-1E7321024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8029" y="21818494"/>
                <a:ext cx="4073551" cy="10007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FCC890E-A233-4A76-B0B8-B2EEC7FA637B}"/>
                  </a:ext>
                </a:extLst>
              </p:cNvPr>
              <p:cNvSpPr txBox="1"/>
              <p:nvPr/>
            </p:nvSpPr>
            <p:spPr>
              <a:xfrm>
                <a:off x="17312644" y="23622531"/>
                <a:ext cx="10481847" cy="152811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31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31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31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331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31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331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31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31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31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331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31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331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31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31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31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331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31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1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331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3310" dirty="0"/>
                  <a:t>,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331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1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3310" dirty="0"/>
                  <a:t>, </a:t>
                </a:r>
                <a14:m>
                  <m:oMath xmlns:m="http://schemas.openxmlformats.org/officeDocument/2006/math">
                    <m:r>
                      <a:rPr lang="en-US" sz="3310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331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FCC890E-A233-4A76-B0B8-B2EEC7FA6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2644" y="23622531"/>
                <a:ext cx="10481847" cy="1528111"/>
              </a:xfrm>
              <a:prstGeom prst="rect">
                <a:avLst/>
              </a:prstGeom>
              <a:blipFill>
                <a:blip r:embed="rId14"/>
                <a:stretch>
                  <a:fillRect t="-8300" r="-291" b="-15415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C803AD6-1508-4866-81AA-1F958AC39B89}"/>
                  </a:ext>
                </a:extLst>
              </p:cNvPr>
              <p:cNvSpPr txBox="1"/>
              <p:nvPr/>
            </p:nvSpPr>
            <p:spPr>
              <a:xfrm>
                <a:off x="15194719" y="17264385"/>
                <a:ext cx="4511589" cy="50937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For each iteration </a:t>
                </a:r>
                <a14:m>
                  <m:oMath xmlns:m="http://schemas.openxmlformats.org/officeDocument/2006/math">
                    <m:r>
                      <a:rPr lang="en-US" sz="331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31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C803AD6-1508-4866-81AA-1F958AC39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4719" y="17264385"/>
                <a:ext cx="4511589" cy="509370"/>
              </a:xfrm>
              <a:prstGeom prst="rect">
                <a:avLst/>
              </a:prstGeom>
              <a:blipFill>
                <a:blip r:embed="rId15"/>
                <a:stretch>
                  <a:fillRect l="-5526" t="-23256" r="-4447" b="-4651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74B6280-A8AD-480D-85D6-4F07C7D26F22}"/>
              </a:ext>
            </a:extLst>
          </p:cNvPr>
          <p:cNvCxnSpPr>
            <a:cxnSpLocks/>
          </p:cNvCxnSpPr>
          <p:nvPr/>
        </p:nvCxnSpPr>
        <p:spPr>
          <a:xfrm>
            <a:off x="26389578" y="19694325"/>
            <a:ext cx="0" cy="7836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503924F-793E-42A7-9467-0CD7AE92E021}"/>
                  </a:ext>
                </a:extLst>
              </p:cNvPr>
              <p:cNvSpPr txBox="1"/>
              <p:nvPr/>
            </p:nvSpPr>
            <p:spPr>
              <a:xfrm>
                <a:off x="15064849" y="19160351"/>
                <a:ext cx="1633303" cy="10187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at each agent </a:t>
                </a:r>
                <a14:m>
                  <m:oMath xmlns:m="http://schemas.openxmlformats.org/officeDocument/2006/math">
                    <m:r>
                      <a:rPr lang="en-US" sz="331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3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503924F-793E-42A7-9467-0CD7AE92E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4849" y="19160351"/>
                <a:ext cx="1633303" cy="1018740"/>
              </a:xfrm>
              <a:prstGeom prst="rect">
                <a:avLst/>
              </a:prstGeom>
              <a:blipFill>
                <a:blip r:embed="rId16"/>
                <a:stretch>
                  <a:fillRect l="-15672" t="-12575" r="-7090" b="-24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8292768-F46D-476C-8750-FBE5A481D51F}"/>
                  </a:ext>
                </a:extLst>
              </p:cNvPr>
              <p:cNvSpPr txBox="1"/>
              <p:nvPr/>
            </p:nvSpPr>
            <p:spPr>
              <a:xfrm>
                <a:off x="16216565" y="20931689"/>
                <a:ext cx="3489743" cy="5093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agent </a:t>
                </a:r>
                <a14:m>
                  <m:oMath xmlns:m="http://schemas.openxmlformats.org/officeDocument/2006/math">
                    <m:r>
                      <a:rPr lang="en-US" sz="331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 to server</a:t>
                </a: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8292768-F46D-476C-8750-FBE5A481D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6565" y="20931689"/>
                <a:ext cx="3489743" cy="509370"/>
              </a:xfrm>
              <a:prstGeom prst="rect">
                <a:avLst/>
              </a:prstGeom>
              <a:blipFill>
                <a:blip r:embed="rId17"/>
                <a:stretch>
                  <a:fillRect l="-7330" t="-26506" r="-1396" b="-50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EB7C9A2-1871-49A1-9237-4988178FE1A4}"/>
                  </a:ext>
                </a:extLst>
              </p:cNvPr>
              <p:cNvSpPr txBox="1"/>
              <p:nvPr/>
            </p:nvSpPr>
            <p:spPr>
              <a:xfrm rot="10800000" flipV="1">
                <a:off x="16216562" y="23114827"/>
                <a:ext cx="4391988" cy="5093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server to each agent </a:t>
                </a:r>
                <a14:m>
                  <m:oMath xmlns:m="http://schemas.openxmlformats.org/officeDocument/2006/math">
                    <m:r>
                      <a:rPr lang="en-US" sz="331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3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EB7C9A2-1871-49A1-9237-4988178FE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16216562" y="23114827"/>
                <a:ext cx="4391988" cy="509370"/>
              </a:xfrm>
              <a:prstGeom prst="rect">
                <a:avLst/>
              </a:prstGeom>
              <a:blipFill>
                <a:blip r:embed="rId18"/>
                <a:stretch>
                  <a:fillRect l="-5825" t="-25301" b="-50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CEE77EBE-5E80-4BA3-B30D-A229B476892A}"/>
              </a:ext>
            </a:extLst>
          </p:cNvPr>
          <p:cNvSpPr txBox="1"/>
          <p:nvPr/>
        </p:nvSpPr>
        <p:spPr>
          <a:xfrm>
            <a:off x="21949242" y="21703889"/>
            <a:ext cx="1649491" cy="5093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310" dirty="0">
                <a:latin typeface="Arial" panose="020B0604020202020204" pitchFamily="34" charset="0"/>
                <a:cs typeface="Arial" panose="020B0604020202020204" pitchFamily="34" charset="0"/>
              </a:rPr>
              <a:t>at server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44BCD94-1F76-4272-8075-7DEF6973B162}"/>
                  </a:ext>
                </a:extLst>
              </p:cNvPr>
              <p:cNvSpPr txBox="1"/>
              <p:nvPr/>
            </p:nvSpPr>
            <p:spPr>
              <a:xfrm>
                <a:off x="15066650" y="25762292"/>
                <a:ext cx="12727841" cy="4230774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31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331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31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331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nary>
                        <m:naryPr>
                          <m:chr m:val="∑"/>
                          <m:limLoc m:val="subSup"/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331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nary>
                      <m:d>
                        <m:d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  <m:sSub>
                            <m:sSub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31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ℑ</m:t>
                          </m:r>
                          <m:sSub>
                            <m:sSub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31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331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31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331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nary>
                        <m:naryPr>
                          <m:chr m:val="∑"/>
                          <m:limLoc m:val="subSup"/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331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31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31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nary>
                      <m:d>
                        <m:d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31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  <m:sSub>
                            <m:sSub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31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ℑ</m:t>
                          </m:r>
                          <m:sSub>
                            <m:sSub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31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ℑ</m:t>
                          </m:r>
                          <m:sSub>
                            <m:sSub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31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  <m:sSub>
                            <m:sSub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31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331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331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31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331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sz="331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31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31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3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31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331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331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31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331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31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331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31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331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31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31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44BCD94-1F76-4272-8075-7DEF6973B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6650" y="25762292"/>
                <a:ext cx="12727841" cy="423077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9">
            <a:extLst>
              <a:ext uri="{FF2B5EF4-FFF2-40B4-BE49-F238E27FC236}">
                <a16:creationId xmlns:a16="http://schemas.microsoft.com/office/drawing/2014/main" id="{945C4DA9-C4F4-4FF0-985D-F1B154D39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6976" y="14838763"/>
            <a:ext cx="13166354" cy="15229082"/>
          </a:xfrm>
          <a:prstGeom prst="rect">
            <a:avLst/>
          </a:prstGeom>
          <a:noFill/>
          <a:ln w="76200" cmpd="tri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defTabSz="3458045">
              <a:defRPr/>
            </a:pPr>
            <a:endParaRPr lang="zh-TW" altLang="zh-TW" sz="1574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6576DFE-8A44-41E7-A340-C7458961AA55}"/>
              </a:ext>
            </a:extLst>
          </p:cNvPr>
          <p:cNvCxnSpPr>
            <a:cxnSpLocks/>
          </p:cNvCxnSpPr>
          <p:nvPr/>
        </p:nvCxnSpPr>
        <p:spPr>
          <a:xfrm>
            <a:off x="26389578" y="21034796"/>
            <a:ext cx="0" cy="7836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6111A32-FF8E-43AA-95AD-1A0AE4E84717}"/>
              </a:ext>
            </a:extLst>
          </p:cNvPr>
          <p:cNvCxnSpPr>
            <a:cxnSpLocks/>
          </p:cNvCxnSpPr>
          <p:nvPr/>
        </p:nvCxnSpPr>
        <p:spPr>
          <a:xfrm>
            <a:off x="26389578" y="22838833"/>
            <a:ext cx="0" cy="7836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C618EBD-B5FA-4896-9165-7118CAD64164}"/>
              </a:ext>
            </a:extLst>
          </p:cNvPr>
          <p:cNvCxnSpPr>
            <a:cxnSpLocks/>
          </p:cNvCxnSpPr>
          <p:nvPr/>
        </p:nvCxnSpPr>
        <p:spPr>
          <a:xfrm flipH="1">
            <a:off x="26349026" y="25150674"/>
            <a:ext cx="40555" cy="6116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B57E377-C741-4731-8E9D-9741F5689264}"/>
                  </a:ext>
                </a:extLst>
              </p:cNvPr>
              <p:cNvSpPr txBox="1"/>
              <p:nvPr/>
            </p:nvSpPr>
            <p:spPr>
              <a:xfrm>
                <a:off x="15167155" y="24641291"/>
                <a:ext cx="1633303" cy="10187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at each agent </a:t>
                </a:r>
                <a14:m>
                  <m:oMath xmlns:m="http://schemas.openxmlformats.org/officeDocument/2006/math">
                    <m:r>
                      <a:rPr lang="en-US" sz="331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3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B57E377-C741-4731-8E9D-9741F5689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7155" y="24641291"/>
                <a:ext cx="1633303" cy="1018740"/>
              </a:xfrm>
              <a:prstGeom prst="rect">
                <a:avLst/>
              </a:prstGeom>
              <a:blipFill>
                <a:blip r:embed="rId20"/>
                <a:stretch>
                  <a:fillRect l="-15672" t="-12575" r="-7090" b="-24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ounded Rectangle 56">
            <a:extLst>
              <a:ext uri="{FF2B5EF4-FFF2-40B4-BE49-F238E27FC236}">
                <a16:creationId xmlns:a16="http://schemas.microsoft.com/office/drawing/2014/main" id="{E2419282-A1CB-4F58-A7F3-014311971B8E}"/>
              </a:ext>
            </a:extLst>
          </p:cNvPr>
          <p:cNvSpPr/>
          <p:nvPr/>
        </p:nvSpPr>
        <p:spPr bwMode="auto">
          <a:xfrm>
            <a:off x="16367195" y="14803451"/>
            <a:ext cx="9738776" cy="112101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defTabSz="3458045">
              <a:defRPr/>
            </a:pPr>
            <a:r>
              <a:rPr lang="en-US" altLang="zh-TW" sz="4965" b="1" dirty="0">
                <a:solidFill>
                  <a:srgbClr val="512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Proposed Algorithm: IPG-DB</a:t>
            </a:r>
          </a:p>
        </p:txBody>
      </p:sp>
      <p:pic>
        <p:nvPicPr>
          <p:cNvPr id="112" name="Graphic 111" descr="Cell Tower">
            <a:extLst>
              <a:ext uri="{FF2B5EF4-FFF2-40B4-BE49-F238E27FC236}">
                <a16:creationId xmlns:a16="http://schemas.microsoft.com/office/drawing/2014/main" id="{765FB088-EAD6-4EE4-9AEB-A7A99AB92CC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2818412" y="12376812"/>
            <a:ext cx="1928091" cy="1928091"/>
          </a:xfrm>
          <a:prstGeom prst="rect">
            <a:avLst/>
          </a:prstGeom>
        </p:spPr>
      </p:pic>
      <p:pic>
        <p:nvPicPr>
          <p:cNvPr id="113" name="Graphic 112" descr="Cell Tower">
            <a:extLst>
              <a:ext uri="{FF2B5EF4-FFF2-40B4-BE49-F238E27FC236}">
                <a16:creationId xmlns:a16="http://schemas.microsoft.com/office/drawing/2014/main" id="{A1C64B35-3722-4EA6-94AF-F99838E3A05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2960800" y="6597710"/>
            <a:ext cx="1928091" cy="1928091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B7A6645F-765D-4829-BBC0-AADCC6E2F4B8}"/>
              </a:ext>
            </a:extLst>
          </p:cNvPr>
          <p:cNvSpPr txBox="1"/>
          <p:nvPr/>
        </p:nvSpPr>
        <p:spPr>
          <a:xfrm>
            <a:off x="11172154" y="13513945"/>
            <a:ext cx="2183973" cy="6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10" dirty="0">
                <a:latin typeface="Arial" panose="020B0604020202020204" pitchFamily="34" charset="0"/>
                <a:cs typeface="Arial" panose="020B0604020202020204" pitchFamily="34" charset="0"/>
              </a:rPr>
              <a:t>Target Rx</a:t>
            </a:r>
          </a:p>
        </p:txBody>
      </p:sp>
      <p:sp>
        <p:nvSpPr>
          <p:cNvPr id="93" name="Rounded Rectangle 4">
            <a:extLst>
              <a:ext uri="{FF2B5EF4-FFF2-40B4-BE49-F238E27FC236}">
                <a16:creationId xmlns:a16="http://schemas.microsoft.com/office/drawing/2014/main" id="{84133049-C481-49E1-A726-FAFBC44A9EFD}"/>
              </a:ext>
            </a:extLst>
          </p:cNvPr>
          <p:cNvSpPr/>
          <p:nvPr/>
        </p:nvSpPr>
        <p:spPr>
          <a:xfrm>
            <a:off x="358550" y="3872"/>
            <a:ext cx="11899343" cy="3139331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20" b="1" dirty="0">
                <a:solidFill>
                  <a:srgbClr val="002060"/>
                </a:solidFill>
                <a:cs typeface="Arial" panose="020B0604020202020204" pitchFamily="34" charset="0"/>
              </a:rPr>
              <a:t>2022 Asilomar Conference on Signals, Systems, and Computers</a:t>
            </a:r>
            <a:endParaRPr lang="en-US" sz="5517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94" name="Rounded Rectangle 4">
            <a:extLst>
              <a:ext uri="{FF2B5EF4-FFF2-40B4-BE49-F238E27FC236}">
                <a16:creationId xmlns:a16="http://schemas.microsoft.com/office/drawing/2014/main" id="{EC412C29-8D51-4175-A6A6-5C80E7EB1D6F}"/>
              </a:ext>
            </a:extLst>
          </p:cNvPr>
          <p:cNvSpPr/>
          <p:nvPr/>
        </p:nvSpPr>
        <p:spPr>
          <a:xfrm>
            <a:off x="36958929" y="160237"/>
            <a:ext cx="6143696" cy="3139331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2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 # 1423</a:t>
            </a:r>
            <a:endParaRPr lang="en-US" sz="5517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ounded Rectangle 56">
            <a:extLst>
              <a:ext uri="{FF2B5EF4-FFF2-40B4-BE49-F238E27FC236}">
                <a16:creationId xmlns:a16="http://schemas.microsoft.com/office/drawing/2014/main" id="{FE12C985-568D-4913-AB9F-59B5993EEC9C}"/>
              </a:ext>
            </a:extLst>
          </p:cNvPr>
          <p:cNvSpPr/>
          <p:nvPr/>
        </p:nvSpPr>
        <p:spPr bwMode="auto">
          <a:xfrm>
            <a:off x="3225937" y="3551195"/>
            <a:ext cx="9738776" cy="112101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defTabSz="3458045">
              <a:defRPr/>
            </a:pPr>
            <a:r>
              <a:rPr lang="en-US" altLang="zh-TW" sz="4965" b="1" dirty="0">
                <a:solidFill>
                  <a:srgbClr val="512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CAE0A5E4-DB2C-4F06-ACE2-23980958DB56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lum bright="-20000" contrast="20000"/>
          </a:blip>
          <a:srcRect r="4793" b="19187"/>
          <a:stretch/>
        </p:blipFill>
        <p:spPr>
          <a:xfrm>
            <a:off x="1698031" y="15833610"/>
            <a:ext cx="6788968" cy="3800649"/>
          </a:xfrm>
          <a:prstGeom prst="rect">
            <a:avLst/>
          </a:prstGeom>
        </p:spPr>
      </p:pic>
      <p:pic>
        <p:nvPicPr>
          <p:cNvPr id="107" name="Graphic 106" descr="Cell Tower">
            <a:extLst>
              <a:ext uri="{FF2B5EF4-FFF2-40B4-BE49-F238E27FC236}">
                <a16:creationId xmlns:a16="http://schemas.microsoft.com/office/drawing/2014/main" id="{035B4792-4250-4012-9FF6-032DAADC936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152297" y="15664234"/>
            <a:ext cx="1802396" cy="1847960"/>
          </a:xfrm>
          <a:prstGeom prst="rect">
            <a:avLst/>
          </a:prstGeom>
        </p:spPr>
      </p:pic>
      <p:pic>
        <p:nvPicPr>
          <p:cNvPr id="108" name="Graphic 107" descr="Cell Tower">
            <a:extLst>
              <a:ext uri="{FF2B5EF4-FFF2-40B4-BE49-F238E27FC236}">
                <a16:creationId xmlns:a16="http://schemas.microsoft.com/office/drawing/2014/main" id="{77322A01-B8B1-4A78-BA99-1B5885E773E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2659220" y="17991106"/>
            <a:ext cx="1802396" cy="184796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2E93E643-F1CA-4D8B-9F35-988A69FB851B}"/>
              </a:ext>
            </a:extLst>
          </p:cNvPr>
          <p:cNvSpPr txBox="1"/>
          <p:nvPr/>
        </p:nvSpPr>
        <p:spPr>
          <a:xfrm>
            <a:off x="2377083" y="15863773"/>
            <a:ext cx="2146218" cy="6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10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110" name="Rectangle 9">
            <a:extLst>
              <a:ext uri="{FF2B5EF4-FFF2-40B4-BE49-F238E27FC236}">
                <a16:creationId xmlns:a16="http://schemas.microsoft.com/office/drawing/2014/main" id="{2B5D16A9-42C5-42A9-90A2-3C428A90A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678" y="14660360"/>
            <a:ext cx="13145548" cy="9958045"/>
          </a:xfrm>
          <a:prstGeom prst="rect">
            <a:avLst/>
          </a:prstGeom>
          <a:noFill/>
          <a:ln w="76200" cmpd="tri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defTabSz="3458045">
              <a:defRPr/>
            </a:pPr>
            <a:endParaRPr lang="zh-TW" altLang="zh-TW" sz="1574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14" name="Rounded Rectangle 56">
            <a:extLst>
              <a:ext uri="{FF2B5EF4-FFF2-40B4-BE49-F238E27FC236}">
                <a16:creationId xmlns:a16="http://schemas.microsoft.com/office/drawing/2014/main" id="{2A7197FB-D1E7-421C-ABB2-229B4BB3FF47}"/>
              </a:ext>
            </a:extLst>
          </p:cNvPr>
          <p:cNvSpPr/>
          <p:nvPr/>
        </p:nvSpPr>
        <p:spPr bwMode="auto">
          <a:xfrm>
            <a:off x="1853367" y="14654677"/>
            <a:ext cx="12142581" cy="112101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defTabSz="3458045">
              <a:defRPr/>
            </a:pPr>
            <a:r>
              <a:rPr lang="en-US" altLang="zh-TW" sz="4965" b="1" dirty="0">
                <a:solidFill>
                  <a:srgbClr val="512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Proposed Settings of Beamforming Agents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2BD7197-C3D2-40DB-9A7B-CD2AB59E8F13}"/>
              </a:ext>
            </a:extLst>
          </p:cNvPr>
          <p:cNvSpPr txBox="1"/>
          <p:nvPr/>
        </p:nvSpPr>
        <p:spPr>
          <a:xfrm>
            <a:off x="5754009" y="18566739"/>
            <a:ext cx="1528291" cy="1111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10" dirty="0">
                <a:latin typeface="Arial" panose="020B0604020202020204" pitchFamily="34" charset="0"/>
                <a:cs typeface="Arial" panose="020B0604020202020204" pitchFamily="34" charset="0"/>
              </a:rPr>
              <a:t>Tx agents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78C083F-F1FA-4C9F-8134-710056754E5A}"/>
              </a:ext>
            </a:extLst>
          </p:cNvPr>
          <p:cNvSpPr txBox="1"/>
          <p:nvPr/>
        </p:nvSpPr>
        <p:spPr>
          <a:xfrm>
            <a:off x="1497584" y="19973965"/>
            <a:ext cx="12751942" cy="4676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0395" indent="-420395">
              <a:buFont typeface="Arial" panose="020B0604020202020204" pitchFamily="34" charset="0"/>
              <a:buChar char="•"/>
            </a:pPr>
            <a:r>
              <a:rPr lang="en-US" sz="331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server-agent based setting</a:t>
            </a:r>
          </a:p>
          <a:p>
            <a:pPr marL="735692" lvl="1" indent="-315297">
              <a:buFont typeface="Arial" panose="020B0604020202020204" pitchFamily="34" charset="0"/>
              <a:buChar char="•"/>
            </a:pPr>
            <a:r>
              <a:rPr lang="en-US" sz="3310" dirty="0">
                <a:latin typeface="Arial" panose="020B0604020202020204" pitchFamily="34" charset="0"/>
                <a:cs typeface="Arial" panose="020B0604020202020204" pitchFamily="34" charset="0"/>
              </a:rPr>
              <a:t>agents can communicate with a common server</a:t>
            </a:r>
          </a:p>
          <a:p>
            <a:pPr marL="735692" lvl="1" indent="-315297">
              <a:buFont typeface="Arial" panose="020B0604020202020204" pitchFamily="34" charset="0"/>
              <a:buChar char="•"/>
            </a:pPr>
            <a:r>
              <a:rPr lang="en-US" sz="3310" dirty="0">
                <a:latin typeface="Arial" panose="020B0604020202020204" pitchFamily="34" charset="0"/>
                <a:cs typeface="Arial" panose="020B0604020202020204" pitchFamily="34" charset="0"/>
              </a:rPr>
              <a:t>no peer-to-peer communication</a:t>
            </a:r>
          </a:p>
          <a:p>
            <a:pPr marL="420395" indent="-420395">
              <a:buFont typeface="Arial" panose="020B0604020202020204" pitchFamily="34" charset="0"/>
              <a:buChar char="•"/>
            </a:pPr>
            <a:r>
              <a:rPr lang="en-US" sz="331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server?</a:t>
            </a:r>
          </a:p>
          <a:p>
            <a:pPr marL="735692" lvl="1" indent="-315297">
              <a:buFont typeface="Arial" panose="020B0604020202020204" pitchFamily="34" charset="0"/>
              <a:buChar char="•"/>
            </a:pPr>
            <a:r>
              <a:rPr lang="en-US" sz="3310" dirty="0">
                <a:latin typeface="Arial" panose="020B0604020202020204" pitchFamily="34" charset="0"/>
                <a:cs typeface="Arial" panose="020B0604020202020204" pitchFamily="34" charset="0"/>
              </a:rPr>
              <a:t>can be an auxiliary node, located close to the agents</a:t>
            </a:r>
          </a:p>
          <a:p>
            <a:pPr marL="735692" lvl="1" indent="-315297">
              <a:buFont typeface="Arial" panose="020B0604020202020204" pitchFamily="34" charset="0"/>
              <a:buChar char="•"/>
            </a:pPr>
            <a:r>
              <a:rPr lang="en-US" sz="3310" dirty="0">
                <a:latin typeface="Arial" panose="020B0604020202020204" pitchFamily="34" charset="0"/>
                <a:cs typeface="Arial" panose="020B0604020202020204" pitchFamily="34" charset="0"/>
              </a:rPr>
              <a:t>can exchange information with the agents</a:t>
            </a:r>
          </a:p>
          <a:p>
            <a:pPr marL="735692" lvl="1" indent="-315297">
              <a:buFont typeface="Arial" panose="020B0604020202020204" pitchFamily="34" charset="0"/>
              <a:buChar char="•"/>
            </a:pPr>
            <a:r>
              <a:rPr lang="en-US" sz="3310" dirty="0">
                <a:latin typeface="Arial" panose="020B0604020202020204" pitchFamily="34" charset="0"/>
                <a:cs typeface="Arial" panose="020B0604020202020204" pitchFamily="34" charset="0"/>
              </a:rPr>
              <a:t>can perform basic operations, e.g., addition, multiplication, etc.</a:t>
            </a:r>
          </a:p>
          <a:p>
            <a:pPr marL="735692" lvl="1" indent="-315297">
              <a:buFont typeface="Arial" panose="020B0604020202020204" pitchFamily="34" charset="0"/>
              <a:buChar char="•"/>
            </a:pPr>
            <a:r>
              <a:rPr lang="en-US" sz="3310" dirty="0">
                <a:latin typeface="Arial" panose="020B0604020202020204" pitchFamily="34" charset="0"/>
                <a:cs typeface="Arial" panose="020B0604020202020204" pitchFamily="34" charset="0"/>
              </a:rPr>
              <a:t>need not know the beamforming coefficients, agents’ and receivers’ locations, desired beam and null values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D8B3A10-0F10-48E7-B3A2-DDA879970AD0}"/>
              </a:ext>
            </a:extLst>
          </p:cNvPr>
          <p:cNvSpPr txBox="1"/>
          <p:nvPr/>
        </p:nvSpPr>
        <p:spPr>
          <a:xfrm>
            <a:off x="9069244" y="17489798"/>
            <a:ext cx="2130124" cy="1111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10" dirty="0">
                <a:latin typeface="Arial" panose="020B0604020202020204" pitchFamily="34" charset="0"/>
                <a:cs typeface="Arial" panose="020B0604020202020204" pitchFamily="34" charset="0"/>
              </a:rPr>
              <a:t>Far-field Rx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FC878EE-1FE6-46BC-B520-4198C1A74156}"/>
                  </a:ext>
                </a:extLst>
              </p:cNvPr>
              <p:cNvSpPr txBox="1"/>
              <p:nvPr/>
            </p:nvSpPr>
            <p:spPr>
              <a:xfrm>
                <a:off x="1817122" y="19432443"/>
                <a:ext cx="1375583" cy="601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31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1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31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31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31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1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31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310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FC878EE-1FE6-46BC-B520-4198C1A74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122" y="19432443"/>
                <a:ext cx="1375583" cy="601703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96F83DA-18CF-47E8-BA0B-7A4CB9F9BD11}"/>
                  </a:ext>
                </a:extLst>
              </p:cNvPr>
              <p:cNvSpPr txBox="1"/>
              <p:nvPr/>
            </p:nvSpPr>
            <p:spPr>
              <a:xfrm>
                <a:off x="3731948" y="19450805"/>
                <a:ext cx="1375583" cy="601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31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1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31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31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31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1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31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310" dirty="0"/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96F83DA-18CF-47E8-BA0B-7A4CB9F9B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948" y="19450805"/>
                <a:ext cx="1375583" cy="601703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70A3B49-77F0-4F52-8806-97497628B65A}"/>
                  </a:ext>
                </a:extLst>
              </p:cNvPr>
              <p:cNvSpPr txBox="1"/>
              <p:nvPr/>
            </p:nvSpPr>
            <p:spPr>
              <a:xfrm>
                <a:off x="7084694" y="19432443"/>
                <a:ext cx="1375583" cy="601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31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1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31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31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31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1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31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3310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70A3B49-77F0-4F52-8806-97497628B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694" y="19432443"/>
                <a:ext cx="1375583" cy="601703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4" name="Graphic 123" descr="Cell Tower">
            <a:extLst>
              <a:ext uri="{FF2B5EF4-FFF2-40B4-BE49-F238E27FC236}">
                <a16:creationId xmlns:a16="http://schemas.microsoft.com/office/drawing/2014/main" id="{C6FBE311-30F6-4EB8-8E9C-8036D525223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2034747" y="16269757"/>
            <a:ext cx="1802396" cy="1847960"/>
          </a:xfrm>
          <a:prstGeom prst="rect">
            <a:avLst/>
          </a:prstGeom>
        </p:spPr>
      </p:pic>
      <p:pic>
        <p:nvPicPr>
          <p:cNvPr id="125" name="Graphic 124" descr="Cell Tower">
            <a:extLst>
              <a:ext uri="{FF2B5EF4-FFF2-40B4-BE49-F238E27FC236}">
                <a16:creationId xmlns:a16="http://schemas.microsoft.com/office/drawing/2014/main" id="{11E6F536-1B65-4313-B3B0-7F9A3A8A7A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557181" y="17561811"/>
            <a:ext cx="1802396" cy="1847960"/>
          </a:xfrm>
          <a:prstGeom prst="rect">
            <a:avLst/>
          </a:prstGeom>
        </p:spPr>
      </p:pic>
      <p:sp>
        <p:nvSpPr>
          <p:cNvPr id="130" name="Rectangle 9">
            <a:extLst>
              <a:ext uri="{FF2B5EF4-FFF2-40B4-BE49-F238E27FC236}">
                <a16:creationId xmlns:a16="http://schemas.microsoft.com/office/drawing/2014/main" id="{E47836A9-AFC2-45E2-BD25-BC4EFF219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678" y="24799464"/>
            <a:ext cx="13148459" cy="5193602"/>
          </a:xfrm>
          <a:prstGeom prst="rect">
            <a:avLst/>
          </a:prstGeom>
          <a:noFill/>
          <a:ln w="76200" cmpd="tri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defTabSz="3458045">
              <a:defRPr/>
            </a:pPr>
            <a:endParaRPr lang="zh-TW" altLang="zh-TW" sz="1574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31" name="Rounded Rectangle 56">
            <a:extLst>
              <a:ext uri="{FF2B5EF4-FFF2-40B4-BE49-F238E27FC236}">
                <a16:creationId xmlns:a16="http://schemas.microsoft.com/office/drawing/2014/main" id="{32628AF7-0ED1-4F1F-AB15-1F85BE09F57B}"/>
              </a:ext>
            </a:extLst>
          </p:cNvPr>
          <p:cNvSpPr/>
          <p:nvPr/>
        </p:nvSpPr>
        <p:spPr bwMode="auto">
          <a:xfrm>
            <a:off x="2793719" y="24629003"/>
            <a:ext cx="10261876" cy="1624852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defTabSz="3458045">
              <a:defRPr/>
            </a:pPr>
            <a:r>
              <a:rPr lang="en-US" altLang="zh-TW" sz="4965" b="1" dirty="0">
                <a:solidFill>
                  <a:srgbClr val="512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A82AF93-61AE-4750-9437-0C7CF3B0ED6A}"/>
              </a:ext>
            </a:extLst>
          </p:cNvPr>
          <p:cNvSpPr txBox="1"/>
          <p:nvPr/>
        </p:nvSpPr>
        <p:spPr>
          <a:xfrm>
            <a:off x="1517778" y="25393824"/>
            <a:ext cx="1308523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sz="2600" i="1" dirty="0" err="1">
                <a:latin typeface="Arial" panose="020B0604020202020204" pitchFamily="34" charset="0"/>
                <a:cs typeface="Arial" panose="020B0604020202020204" pitchFamily="34" charset="0"/>
              </a:rPr>
              <a:t>Goguri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 et. al.. A class of scalable feedback algorithms for beam and null-forming from distributed arrays. In 2016 50th Asilomar Conference on Signals, Systems and Computers, pages 1447–1451. IEEE, 2016.</a:t>
            </a:r>
          </a:p>
          <a:p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[2] George et. al.. A model-free approach to distributed transmit beamforming. In 2020 ICASSP, pages 5170–5174. IEEE, 2020.</a:t>
            </a:r>
            <a:b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sz="2600" i="1" dirty="0" err="1">
                <a:latin typeface="Arial" panose="020B0604020202020204" pitchFamily="34" charset="0"/>
                <a:cs typeface="Arial" panose="020B0604020202020204" pitchFamily="34" charset="0"/>
              </a:rPr>
              <a:t>Parayil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 et. al.. Joint position and beamforming control via alternating nonlinear least-squares with a hierarchical gamma prior. In 2021 ACC, pages 3513–3518. IEEE, 2021.</a:t>
            </a:r>
            <a:b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[4] A. </a:t>
            </a:r>
            <a:r>
              <a:rPr lang="en-US" sz="2600" i="1" dirty="0" err="1">
                <a:latin typeface="Arial" panose="020B0604020202020204" pitchFamily="34" charset="0"/>
                <a:cs typeface="Arial" panose="020B0604020202020204" pitchFamily="34" charset="0"/>
              </a:rPr>
              <a:t>Muralidharan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 and Y. </a:t>
            </a:r>
            <a:r>
              <a:rPr lang="en-US" sz="2600" i="1" dirty="0" err="1">
                <a:latin typeface="Arial" panose="020B0604020202020204" pitchFamily="34" charset="0"/>
                <a:cs typeface="Arial" panose="020B0604020202020204" pitchFamily="34" charset="0"/>
              </a:rPr>
              <a:t>Mostofi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. Energy optimal distributed beamforming using unmanned vehicles. IEEE TCNS, 5(4):1529–1540, 2017.</a:t>
            </a:r>
          </a:p>
          <a:p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[5] Hanna et. al. Destination-feedback free distributed transmit beamforming using guided directionality. arXiv preprint arXiv:2108.01837, 2021.</a:t>
            </a:r>
          </a:p>
        </p:txBody>
      </p:sp>
      <p:sp>
        <p:nvSpPr>
          <p:cNvPr id="137" name="Rounded Rectangle 21">
            <a:extLst>
              <a:ext uri="{FF2B5EF4-FFF2-40B4-BE49-F238E27FC236}">
                <a16:creationId xmlns:a16="http://schemas.microsoft.com/office/drawing/2014/main" id="{312185C8-74C7-4DCF-AB88-0A8A006EFABC}"/>
              </a:ext>
            </a:extLst>
          </p:cNvPr>
          <p:cNvSpPr/>
          <p:nvPr/>
        </p:nvSpPr>
        <p:spPr>
          <a:xfrm>
            <a:off x="28292767" y="28391270"/>
            <a:ext cx="13064696" cy="158389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14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research is supported by U.S. Army Grant No. W911NF2120076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544C89D2-4E0E-4531-87FF-287637C17BE4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8486316" y="18946326"/>
            <a:ext cx="5601231" cy="3869172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510B5283-715B-4C68-8962-A65D9B06C85D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5556139" y="18946323"/>
            <a:ext cx="5601231" cy="3869173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DDB496FE-B2CD-40A5-A204-3D8CE2AD2966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8484634" y="15263517"/>
            <a:ext cx="5092451" cy="3517721"/>
          </a:xfrm>
          <a:prstGeom prst="rect">
            <a:avLst/>
          </a:prstGeom>
        </p:spPr>
      </p:pic>
      <p:sp>
        <p:nvSpPr>
          <p:cNvPr id="141" name="Rectangle 9">
            <a:extLst>
              <a:ext uri="{FF2B5EF4-FFF2-40B4-BE49-F238E27FC236}">
                <a16:creationId xmlns:a16="http://schemas.microsoft.com/office/drawing/2014/main" id="{86095756-69BA-4F5E-8CDA-E4161F67D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78854" y="14334549"/>
            <a:ext cx="13017800" cy="8547274"/>
          </a:xfrm>
          <a:prstGeom prst="rect">
            <a:avLst/>
          </a:prstGeom>
          <a:noFill/>
          <a:ln w="76200" cmpd="tri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defTabSz="3458045">
              <a:defRPr/>
            </a:pPr>
            <a:endParaRPr lang="zh-TW" altLang="zh-TW" sz="1574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42" name="Rounded Rectangle 56">
            <a:extLst>
              <a:ext uri="{FF2B5EF4-FFF2-40B4-BE49-F238E27FC236}">
                <a16:creationId xmlns:a16="http://schemas.microsoft.com/office/drawing/2014/main" id="{1440BF7D-2843-4E11-B945-BBAED1EAF2FA}"/>
              </a:ext>
            </a:extLst>
          </p:cNvPr>
          <p:cNvSpPr/>
          <p:nvPr/>
        </p:nvSpPr>
        <p:spPr bwMode="auto">
          <a:xfrm>
            <a:off x="29569189" y="14328717"/>
            <a:ext cx="10261876" cy="1624852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defTabSz="3458045">
              <a:defRPr/>
            </a:pPr>
            <a:r>
              <a:rPr lang="en-US" altLang="zh-TW" sz="4965" b="1" dirty="0">
                <a:solidFill>
                  <a:srgbClr val="512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Simulation Results: Synthetic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13ADE6E-F0B9-4EAC-8D87-A622E7B8BC0A}"/>
                  </a:ext>
                </a:extLst>
              </p:cNvPr>
              <p:cNvSpPr txBox="1"/>
              <p:nvPr/>
            </p:nvSpPr>
            <p:spPr>
              <a:xfrm>
                <a:off x="33941182" y="15281909"/>
                <a:ext cx="7626003" cy="35655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# beamforming agents:  </a:t>
                </a:r>
                <a14:m>
                  <m:oMath xmlns:m="http://schemas.openxmlformats.org/officeDocument/2006/math">
                    <m:r>
                      <a:rPr lang="en-US" sz="331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310" i="1">
                        <a:latin typeface="Cambria Math" panose="02040503050406030204" pitchFamily="18" charset="0"/>
                      </a:rPr>
                      <m:t>=19</m:t>
                    </m:r>
                  </m:oMath>
                </a14:m>
                <a:endParaRPr lang="en-US" sz="3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# receivers:  </a:t>
                </a:r>
                <a14:m>
                  <m:oMath xmlns:m="http://schemas.openxmlformats.org/officeDocument/2006/math">
                    <m:r>
                      <a:rPr lang="en-US" sz="331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310" i="1">
                        <a:latin typeface="Cambria Math" panose="02040503050406030204" pitchFamily="18" charset="0"/>
                      </a:rPr>
                      <m:t>=49</m:t>
                    </m:r>
                  </m:oMath>
                </a14:m>
                <a:endParaRPr lang="en-US" sz="3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location of receivers: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1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310" i="1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sz="331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, uniformly placed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1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0,2</m:t>
                        </m:r>
                        <m:r>
                          <a:rPr lang="en-US" sz="331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US" sz="3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carrier frequency : </a:t>
                </a:r>
                <a14:m>
                  <m:oMath xmlns:m="http://schemas.openxmlformats.org/officeDocument/2006/math">
                    <m:r>
                      <a:rPr lang="en-US" sz="331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310" i="1">
                        <a:latin typeface="Cambria Math" panose="02040503050406030204" pitchFamily="18" charset="0"/>
                      </a:rPr>
                      <m:t>=40 </m:t>
                    </m:r>
                    <m:r>
                      <a:rPr lang="en-US" sz="3310" i="1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n-US" sz="3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unknown i.i.d. Rayleigh fading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1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1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3310" i="1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en-US" sz="331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331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31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310" dirty="0">
                    <a:latin typeface="Arial" panose="020B0604020202020204" pitchFamily="34" charset="0"/>
                    <a:cs typeface="Arial" panose="020B0604020202020204" pitchFamily="34" charset="0"/>
                  </a:rPr>
                  <a:t>In each channel</a:t>
                </a: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13ADE6E-F0B9-4EAC-8D87-A622E7B8B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1182" y="15281909"/>
                <a:ext cx="7626003" cy="3565591"/>
              </a:xfrm>
              <a:prstGeom prst="rect">
                <a:avLst/>
              </a:prstGeom>
              <a:blipFill>
                <a:blip r:embed="rId32"/>
                <a:stretch>
                  <a:fillRect l="-3357" t="-3590" r="-320" b="-6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TextBox 143">
            <a:extLst>
              <a:ext uri="{FF2B5EF4-FFF2-40B4-BE49-F238E27FC236}">
                <a16:creationId xmlns:a16="http://schemas.microsoft.com/office/drawing/2014/main" id="{8F249E5E-2B95-4B22-B07B-900EFE4B01B5}"/>
              </a:ext>
            </a:extLst>
          </p:cNvPr>
          <p:cNvSpPr txBox="1"/>
          <p:nvPr/>
        </p:nvSpPr>
        <p:spPr>
          <a:xfrm>
            <a:off x="33420001" y="22254383"/>
            <a:ext cx="901464" cy="6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10" dirty="0">
                <a:latin typeface="Arial" panose="020B0604020202020204" pitchFamily="34" charset="0"/>
                <a:cs typeface="Arial" panose="020B0604020202020204" pitchFamily="34" charset="0"/>
              </a:rPr>
              <a:t>GD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E86AABD-7533-4406-9B4B-068283C95F8E}"/>
              </a:ext>
            </a:extLst>
          </p:cNvPr>
          <p:cNvSpPr txBox="1"/>
          <p:nvPr/>
        </p:nvSpPr>
        <p:spPr>
          <a:xfrm>
            <a:off x="34837729" y="22277495"/>
            <a:ext cx="1909404" cy="6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10" dirty="0">
                <a:latin typeface="Arial" panose="020B0604020202020204" pitchFamily="34" charset="0"/>
                <a:cs typeface="Arial" panose="020B0604020202020204" pitchFamily="34" charset="0"/>
              </a:rPr>
              <a:t>IPG-DB</a:t>
            </a:r>
          </a:p>
        </p:txBody>
      </p:sp>
      <p:sp>
        <p:nvSpPr>
          <p:cNvPr id="146" name="Rectangle 9">
            <a:extLst>
              <a:ext uri="{FF2B5EF4-FFF2-40B4-BE49-F238E27FC236}">
                <a16:creationId xmlns:a16="http://schemas.microsoft.com/office/drawing/2014/main" id="{ACB357E8-74F6-4CA2-ABDF-3F429221F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9410" y="23171078"/>
            <a:ext cx="13064696" cy="4820850"/>
          </a:xfrm>
          <a:prstGeom prst="rect">
            <a:avLst/>
          </a:prstGeom>
          <a:noFill/>
          <a:ln w="76200" cmpd="tri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defTabSz="3458045">
              <a:defRPr/>
            </a:pPr>
            <a:endParaRPr lang="zh-TW" altLang="zh-TW" sz="1574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47" name="Rounded Rectangle 56">
            <a:extLst>
              <a:ext uri="{FF2B5EF4-FFF2-40B4-BE49-F238E27FC236}">
                <a16:creationId xmlns:a16="http://schemas.microsoft.com/office/drawing/2014/main" id="{73162A2F-D13F-4B76-8D40-13869C46F727}"/>
              </a:ext>
            </a:extLst>
          </p:cNvPr>
          <p:cNvSpPr/>
          <p:nvPr/>
        </p:nvSpPr>
        <p:spPr bwMode="auto">
          <a:xfrm>
            <a:off x="29679519" y="22974025"/>
            <a:ext cx="10261876" cy="1624852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defTabSz="3458045">
              <a:defRPr/>
            </a:pPr>
            <a:r>
              <a:rPr lang="en-US" altLang="zh-TW" sz="4965" b="1" dirty="0">
                <a:solidFill>
                  <a:srgbClr val="512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Summary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FF02C62-D4D2-4C73-A4FE-ED83018CC085}"/>
              </a:ext>
            </a:extLst>
          </p:cNvPr>
          <p:cNvSpPr txBox="1"/>
          <p:nvPr/>
        </p:nvSpPr>
        <p:spPr>
          <a:xfrm>
            <a:off x="28099694" y="23777042"/>
            <a:ext cx="13166355" cy="416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5692" lvl="1" indent="-315297">
              <a:buFont typeface="Arial" panose="020B0604020202020204" pitchFamily="34" charset="0"/>
              <a:buChar char="•"/>
            </a:pPr>
            <a:r>
              <a:rPr lang="en-US" sz="3310" dirty="0">
                <a:latin typeface="Arial" panose="020B0604020202020204" pitchFamily="34" charset="0"/>
                <a:cs typeface="Arial" panose="020B0604020202020204" pitchFamily="34" charset="0"/>
              </a:rPr>
              <a:t>proposed a novel algorithm: Iteratively Pre-conditioned Gradient-descent for Distributed Beamforming (IPG-DB)</a:t>
            </a:r>
          </a:p>
          <a:p>
            <a:pPr marL="735692" lvl="1" indent="-315297">
              <a:buFont typeface="Arial" panose="020B0604020202020204" pitchFamily="34" charset="0"/>
              <a:buChar char="•"/>
            </a:pPr>
            <a:r>
              <a:rPr lang="en-US" sz="3310" dirty="0">
                <a:latin typeface="Arial" panose="020B0604020202020204" pitchFamily="34" charset="0"/>
                <a:cs typeface="Arial" panose="020B0604020202020204" pitchFamily="34" charset="0"/>
              </a:rPr>
              <a:t>significantly faster than the gradient-descent (GD) based methods</a:t>
            </a:r>
          </a:p>
          <a:p>
            <a:pPr marL="735692" lvl="1" indent="-315297">
              <a:buFont typeface="Arial" panose="020B0604020202020204" pitchFamily="34" charset="0"/>
              <a:buChar char="•"/>
            </a:pPr>
            <a:r>
              <a:rPr lang="en-US" sz="3310" dirty="0">
                <a:latin typeface="Arial" panose="020B0604020202020204" pitchFamily="34" charset="0"/>
                <a:cs typeface="Arial" panose="020B0604020202020204" pitchFamily="34" charset="0"/>
              </a:rPr>
              <a:t>can be incorporated in alternate optimization framework for joint optimization of position, sparsity, and excitation: replace slower GD with faster IPG-DB</a:t>
            </a:r>
          </a:p>
          <a:p>
            <a:pPr marL="735692" lvl="1" indent="-315297">
              <a:buFont typeface="Arial" panose="020B0604020202020204" pitchFamily="34" charset="0"/>
              <a:buChar char="•"/>
            </a:pPr>
            <a:r>
              <a:rPr lang="en-US" sz="3310" dirty="0">
                <a:latin typeface="Arial" panose="020B0604020202020204" pitchFamily="34" charset="0"/>
                <a:cs typeface="Arial" panose="020B0604020202020204" pitchFamily="34" charset="0"/>
              </a:rPr>
              <a:t>does not rely on receiver feedbacks</a:t>
            </a:r>
          </a:p>
          <a:p>
            <a:pPr marL="735692" lvl="1" indent="-315297">
              <a:buFont typeface="Arial" panose="020B0604020202020204" pitchFamily="34" charset="0"/>
              <a:buChar char="•"/>
            </a:pPr>
            <a:r>
              <a:rPr lang="en-US" sz="3310" dirty="0">
                <a:latin typeface="Arial" panose="020B0604020202020204" pitchFamily="34" charset="0"/>
                <a:cs typeface="Arial" panose="020B0604020202020204" pitchFamily="34" charset="0"/>
              </a:rPr>
              <a:t>does not assume channel fading parameters: robust to noise</a:t>
            </a:r>
          </a:p>
        </p:txBody>
      </p:sp>
    </p:spTree>
    <p:extLst>
      <p:ext uri="{BB962C8B-B14F-4D97-AF65-F5344CB8AC3E}">
        <p14:creationId xmlns:p14="http://schemas.microsoft.com/office/powerpoint/2010/main" val="354953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</TotalTime>
  <Words>1564</Words>
  <Application>Microsoft Office PowerPoint</Application>
  <PresentationFormat>Custom</PresentationFormat>
  <Paragraphs>204</Paragraphs>
  <Slides>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ArtIAMAS Cooperative Agreement</dc:title>
  <dc:creator>Karl Steiner</dc:creator>
  <cp:lastModifiedBy>Kushal Chakrabarti</cp:lastModifiedBy>
  <cp:revision>67</cp:revision>
  <dcterms:created xsi:type="dcterms:W3CDTF">2021-06-08T19:31:38Z</dcterms:created>
  <dcterms:modified xsi:type="dcterms:W3CDTF">2022-09-13T16:08:30Z</dcterms:modified>
</cp:coreProperties>
</file>