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7" r:id="rId2"/>
    <p:sldId id="419" r:id="rId3"/>
    <p:sldId id="458" r:id="rId4"/>
    <p:sldId id="459" r:id="rId5"/>
    <p:sldId id="438" r:id="rId6"/>
    <p:sldId id="439" r:id="rId7"/>
    <p:sldId id="457" r:id="rId8"/>
    <p:sldId id="451" r:id="rId9"/>
    <p:sldId id="448" r:id="rId10"/>
    <p:sldId id="447" r:id="rId11"/>
    <p:sldId id="449" r:id="rId12"/>
    <p:sldId id="450" r:id="rId13"/>
    <p:sldId id="452" r:id="rId14"/>
    <p:sldId id="460" r:id="rId15"/>
    <p:sldId id="461" r:id="rId16"/>
    <p:sldId id="462" r:id="rId17"/>
    <p:sldId id="453" r:id="rId18"/>
    <p:sldId id="454" r:id="rId19"/>
    <p:sldId id="456" r:id="rId20"/>
    <p:sldId id="4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1126B-F464-4A5B-801B-343FBB2667B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B6C5-1B29-4E3D-88F0-1676C210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FD7F1-E5C3-4667-80A5-ED7278DCACF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0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92E7-24E3-4B22-BAF9-9B74ED49F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C81A-28AD-4D65-8EC3-C15AF9E4E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FEF-1071-4EED-90D0-45B31FCD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D0B3-5C38-4710-88BD-8218E3A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8064-7705-419B-AAFF-0136DDB7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57B-56D9-474B-A81F-8EB9985B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81ED-AE6C-49C4-8C9C-00A51278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3716-F837-42AC-8B3B-ECFB5F09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6595-FEFD-4357-85A1-4C2A22C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DBE9-F0CF-442D-966B-9C23846A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83D63-C9C0-4CD6-B2B2-72625838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E1FE-E4AF-4E30-9359-A7EF16FA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4573-EC1C-48CF-907C-B97B21A4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4864-4CB3-42C2-8F59-50E2846A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9B5-81B4-4CBC-9F73-1FC3CEC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914400" y="1447800"/>
            <a:ext cx="10363200" cy="130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>
          <a:xfrm>
            <a:off x="1828800" y="4432301"/>
            <a:ext cx="853440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94733" y="6678614"/>
            <a:ext cx="11997267" cy="179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5396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101601"/>
            <a:ext cx="1113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632017" y="647700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8EDD-6093-4F0E-ACB7-212876C3E6C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27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060-6A9A-4538-9519-687A7E26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9EDB-E025-4DF4-BDC3-9092477F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9516-9802-4807-AAB0-DF5537C8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819A-E65B-4343-9D0C-4578E8AA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9878-7621-43AC-A835-340CD992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964B-9D36-4316-B4BA-B0F4DF26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18483-5915-42E2-A460-E9FED6C7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5F42-6041-4483-9EFD-F6880002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B3DA-B0F0-42DD-95C7-09ADB505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07EA-8386-4924-A3D8-6D49665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9699-F470-4952-891E-A1749E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6E26-256C-46CD-BFE2-D8A9DD4D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5492-283E-4477-A3CF-E5528FD7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9C10A-016C-4BF3-A082-7D10BD9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E12E-D71E-4BAD-9A2B-F75F4899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FA59-C6BD-4FA8-B720-CFA891C6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F360-CAEE-468F-9C70-A81BA32C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DAA67-DD47-49D1-8546-F8B0B27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A9BF-20D8-417D-B7E9-BB21AB6A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24561-5622-4CD6-B787-7A5E1254E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2E38C-3464-4526-AEBD-FEAD6B95F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7C4E3-E900-40B6-95C2-09100B5E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B7F1A-466E-4D3B-A09B-705BC07C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35237-65F9-400F-B3D6-16BDDF6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06C2-5748-45AE-B4DC-27FC6EA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EADC8-A458-4574-865A-2C4F4C2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DC14D-A6D4-4CAF-9ECA-5B6ED0E9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99B78-3F34-45B4-BEFE-0C4E76B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0B655-6B9E-4C0A-A781-FE38178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4389-D328-4287-B203-3367450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F3A2-E79F-4070-9FD0-7744F499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8C54-F469-4719-941C-3AB9E58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F769-A9B0-468A-A1F7-066329E2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5000-2B60-42F0-916D-A072100D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2DA6-6315-46E6-BCE1-F260D6DB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1C4E-1C49-4647-9DD5-96DD671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CF16-950F-47A5-BF38-FB76B796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D76D-00BF-4A8D-8207-FCCC10EC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D589-0D03-4A7B-802E-61921CE12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811C-A101-47E0-9690-1CA5282A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B3F2-071B-43CB-B110-39B85BBA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707C-FD83-474D-96CB-C482F487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11E5B-9FDF-4478-B54B-55117EDA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D8FF2-B424-4F1D-A609-FC15D52B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A4B4-F490-4F65-ACA6-CB86C12A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A3A2-11A8-457C-AC77-22AF99D2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25C6-0F62-40D3-9A2D-4FBF2FCE1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4488-6691-4BF3-9B76-737B49A1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FC89-D04E-48C0-B04E-09A0507C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4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 bwMode="auto">
          <a:xfrm>
            <a:off x="1525604" y="379545"/>
            <a:ext cx="9140792" cy="1887304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28575" algn="ctr">
            <a:noFill/>
            <a:round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  <a:highlight>
                <a:srgbClr val="0000FF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4"/>
          <p:cNvSpPr txBox="1">
            <a:spLocks noChangeArrowheads="1"/>
          </p:cNvSpPr>
          <p:nvPr/>
        </p:nvSpPr>
        <p:spPr>
          <a:xfrm>
            <a:off x="1582311" y="538367"/>
            <a:ext cx="9027373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+mj-lt"/>
                <a:ea typeface="メイリオ" pitchFamily="50" charset="-128"/>
                <a:cs typeface="+mj-cs"/>
              </a:defRPr>
            </a:lvl1pPr>
          </a:lstStyle>
          <a:p>
            <a:r>
              <a:rPr lang="en-US" altLang="ja-JP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49237" y="2359294"/>
            <a:ext cx="11093524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Kushal Chakrabarti</a:t>
            </a:r>
            <a:r>
              <a:rPr lang="en-US" altLang="ja-JP" sz="3600" b="1" dirty="0">
                <a:solidFill>
                  <a:srgbClr val="00B05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Times New Roman" pitchFamily="18" charset="0"/>
              </a:rPr>
              <a:t>, Amrit S. Bedi, Fikadu T. Dagefu, Jeffrey N. Twigg, </a:t>
            </a:r>
            <a:r>
              <a:rPr lang="en-US" altLang="ja-JP" sz="2800" b="1" i="1" dirty="0">
                <a:solidFill>
                  <a:srgbClr val="00B05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Times New Roman" pitchFamily="18" charset="0"/>
              </a:rPr>
              <a:t>and</a:t>
            </a:r>
            <a:r>
              <a:rPr lang="en-US" altLang="ja-JP" sz="3600" b="1" dirty="0">
                <a:solidFill>
                  <a:srgbClr val="00B05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Times New Roman" pitchFamily="18" charset="0"/>
              </a:rPr>
              <a:t> Nikhil Chopra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AAF72-2553-4B1B-AF0E-9A8D2AD5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762" y="4947938"/>
            <a:ext cx="12295517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2022 Asilomar Conference on Signals, Systems, and Computers</a:t>
            </a:r>
            <a:endParaRPr lang="en-US" altLang="ja-JP" sz="3600" b="1" dirty="0">
              <a:latin typeface="Calibri" panose="020F0502020204030204" pitchFamily="34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A015A-088E-4289-B3E6-85B02AD367B7}"/>
              </a:ext>
            </a:extLst>
          </p:cNvPr>
          <p:cNvSpPr txBox="1"/>
          <p:nvPr/>
        </p:nvSpPr>
        <p:spPr>
          <a:xfrm>
            <a:off x="4280973" y="5590749"/>
            <a:ext cx="363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October 30</a:t>
            </a:r>
            <a:r>
              <a:rPr lang="en-US" altLang="ja-JP" b="1" baseline="30000" dirty="0">
                <a:solidFill>
                  <a:srgbClr val="7030A0"/>
                </a:solidFill>
                <a:latin typeface="Calibri" panose="020F0502020204030204" pitchFamily="34" charset="0"/>
              </a:rPr>
              <a:t>th</a:t>
            </a:r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 - November 2</a:t>
            </a:r>
            <a:r>
              <a:rPr lang="en-US" altLang="ja-JP" b="1" baseline="30000" dirty="0">
                <a:solidFill>
                  <a:srgbClr val="7030A0"/>
                </a:solidFill>
                <a:latin typeface="Calibri" panose="020F0502020204030204" pitchFamily="34" charset="0"/>
              </a:rPr>
              <a:t>nd</a:t>
            </a:r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 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E7450-B84F-464C-A629-7DFC86E18DAD}"/>
              </a:ext>
            </a:extLst>
          </p:cNvPr>
          <p:cNvSpPr txBox="1"/>
          <p:nvPr/>
        </p:nvSpPr>
        <p:spPr>
          <a:xfrm>
            <a:off x="2252211" y="6119578"/>
            <a:ext cx="768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work has been partially funded by ARL Grant No. W911NF2120076.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D12AA-A4FA-46AE-8C29-31152017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222" y="3559623"/>
            <a:ext cx="6383547" cy="95410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University of Maryland College Park</a:t>
            </a:r>
          </a:p>
          <a:p>
            <a:pPr algn="ctr"/>
            <a:r>
              <a:rPr lang="en-US" altLang="ja-JP" sz="2800" i="1" dirty="0">
                <a:latin typeface="Calibri" panose="020F0502020204030204" pitchFamily="34" charset="0"/>
                <a:ea typeface="メイリオ" panose="020B0604030504040204" pitchFamily="50" charset="-128"/>
                <a:cs typeface="Times New Roman" pitchFamily="18" charset="0"/>
              </a:rPr>
              <a:t>U.S. Army Research Laboratory, Adelphi</a:t>
            </a:r>
          </a:p>
        </p:txBody>
      </p:sp>
    </p:spTree>
    <p:extLst>
      <p:ext uri="{BB962C8B-B14F-4D97-AF65-F5344CB8AC3E}">
        <p14:creationId xmlns:p14="http://schemas.microsoft.com/office/powerpoint/2010/main" val="1653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Proposed Setting of Beamforming Agents</a:t>
            </a:r>
          </a:p>
        </p:txBody>
      </p:sp>
      <p:sp>
        <p:nvSpPr>
          <p:cNvPr id="7" name="文字方塊 29">
            <a:extLst>
              <a:ext uri="{FF2B5EF4-FFF2-40B4-BE49-F238E27FC236}">
                <a16:creationId xmlns:a16="http://schemas.microsoft.com/office/drawing/2014/main" id="{A691E847-1564-4B81-8886-581F2AFF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87" y="833897"/>
            <a:ext cx="4648398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server-agent based setting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agents communicate with server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 peer-to-peer communication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what is a server?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be an auxiliary node, located close to the agents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exchange information with the agents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process information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need not know the beamforming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B56D5-697E-40E8-B2EC-C326E713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87"/>
          <a:stretch/>
        </p:blipFill>
        <p:spPr>
          <a:xfrm>
            <a:off x="5251626" y="840975"/>
            <a:ext cx="3139670" cy="1632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7370DE-CDC1-481C-AB6A-EDA4EB838A4A}"/>
                  </a:ext>
                </a:extLst>
              </p:cNvPr>
              <p:cNvSpPr/>
              <p:nvPr/>
            </p:nvSpPr>
            <p:spPr>
              <a:xfrm>
                <a:off x="5435100" y="2445389"/>
                <a:ext cx="5338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7370DE-CDC1-481C-AB6A-EDA4EB838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00" y="2445389"/>
                <a:ext cx="533852" cy="369332"/>
              </a:xfrm>
              <a:prstGeom prst="rect">
                <a:avLst/>
              </a:prstGeom>
              <a:blipFill>
                <a:blip r:embed="rId3"/>
                <a:stretch>
                  <a:fillRect r="-29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70B8F-CA1E-4524-9DDD-ED2C540864E3}"/>
                  </a:ext>
                </a:extLst>
              </p:cNvPr>
              <p:cNvSpPr/>
              <p:nvPr/>
            </p:nvSpPr>
            <p:spPr>
              <a:xfrm>
                <a:off x="6280454" y="2455788"/>
                <a:ext cx="541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270B8F-CA1E-4524-9DDD-ED2C54086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54" y="2455788"/>
                <a:ext cx="541007" cy="369332"/>
              </a:xfrm>
              <a:prstGeom prst="rect">
                <a:avLst/>
              </a:prstGeom>
              <a:blipFill>
                <a:blip r:embed="rId4"/>
                <a:stretch>
                  <a:fillRect r="-30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E52493-2EB6-46CA-8269-F91529D0ED46}"/>
                  </a:ext>
                </a:extLst>
              </p:cNvPr>
              <p:cNvSpPr/>
              <p:nvPr/>
            </p:nvSpPr>
            <p:spPr>
              <a:xfrm>
                <a:off x="7666968" y="2449443"/>
                <a:ext cx="5599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E52493-2EB6-46CA-8269-F91529D0E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968" y="2449443"/>
                <a:ext cx="559970" cy="369332"/>
              </a:xfrm>
              <a:prstGeom prst="rect">
                <a:avLst/>
              </a:prstGeom>
              <a:blipFill>
                <a:blip r:embed="rId5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76BD5C-2C4E-4D3E-ADEE-6FA4EFC98E03}"/>
              </a:ext>
            </a:extLst>
          </p:cNvPr>
          <p:cNvSpPr txBox="1"/>
          <p:nvPr/>
        </p:nvSpPr>
        <p:spPr>
          <a:xfrm>
            <a:off x="5435100" y="730310"/>
            <a:ext cx="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3" name="Graphic 12" descr="Cell Tower">
            <a:extLst>
              <a:ext uri="{FF2B5EF4-FFF2-40B4-BE49-F238E27FC236}">
                <a16:creationId xmlns:a16="http://schemas.microsoft.com/office/drawing/2014/main" id="{22807DFF-7415-4C97-876A-333EFE8EE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6005" y="2951824"/>
            <a:ext cx="624713" cy="624713"/>
          </a:xfrm>
          <a:prstGeom prst="rect">
            <a:avLst/>
          </a:prstGeom>
        </p:spPr>
      </p:pic>
      <p:pic>
        <p:nvPicPr>
          <p:cNvPr id="14" name="Graphic 13" descr="Cell Tower">
            <a:extLst>
              <a:ext uri="{FF2B5EF4-FFF2-40B4-BE49-F238E27FC236}">
                <a16:creationId xmlns:a16="http://schemas.microsoft.com/office/drawing/2014/main" id="{334FF53C-8389-4159-B53E-CFC29CBE6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2553" y="4620907"/>
            <a:ext cx="624713" cy="624713"/>
          </a:xfrm>
          <a:prstGeom prst="rect">
            <a:avLst/>
          </a:prstGeom>
        </p:spPr>
      </p:pic>
      <p:pic>
        <p:nvPicPr>
          <p:cNvPr id="15" name="Graphic 14" descr="Cell Tower">
            <a:extLst>
              <a:ext uri="{FF2B5EF4-FFF2-40B4-BE49-F238E27FC236}">
                <a16:creationId xmlns:a16="http://schemas.microsoft.com/office/drawing/2014/main" id="{011A061E-CDD0-4FA4-8C50-9B423D23F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7199" y="3875424"/>
            <a:ext cx="624713" cy="624713"/>
          </a:xfrm>
          <a:prstGeom prst="rect">
            <a:avLst/>
          </a:prstGeom>
        </p:spPr>
      </p:pic>
      <p:pic>
        <p:nvPicPr>
          <p:cNvPr id="18" name="Graphic 17" descr="Cell Tower">
            <a:extLst>
              <a:ext uri="{FF2B5EF4-FFF2-40B4-BE49-F238E27FC236}">
                <a16:creationId xmlns:a16="http://schemas.microsoft.com/office/drawing/2014/main" id="{8A3ACAD5-489C-4A77-A2A5-D444DA577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2486" y="2982576"/>
            <a:ext cx="624713" cy="624713"/>
          </a:xfrm>
          <a:prstGeom prst="rect">
            <a:avLst/>
          </a:prstGeom>
        </p:spPr>
      </p:pic>
      <p:pic>
        <p:nvPicPr>
          <p:cNvPr id="19" name="Graphic 18" descr="Cell Tower">
            <a:extLst>
              <a:ext uri="{FF2B5EF4-FFF2-40B4-BE49-F238E27FC236}">
                <a16:creationId xmlns:a16="http://schemas.microsoft.com/office/drawing/2014/main" id="{ABE61B58-E265-498F-A4FE-456C233A6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8734" y="3720149"/>
            <a:ext cx="624713" cy="6247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E47389-CF1A-4721-B693-6B870E77B2EF}"/>
              </a:ext>
            </a:extLst>
          </p:cNvPr>
          <p:cNvSpPr txBox="1"/>
          <p:nvPr/>
        </p:nvSpPr>
        <p:spPr>
          <a:xfrm>
            <a:off x="8764438" y="4032505"/>
            <a:ext cx="114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Rx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4B5EF-26C8-4054-B0EF-D2C3FFDD0FE3}"/>
              </a:ext>
            </a:extLst>
          </p:cNvPr>
          <p:cNvSpPr txBox="1"/>
          <p:nvPr/>
        </p:nvSpPr>
        <p:spPr>
          <a:xfrm>
            <a:off x="10589086" y="4867424"/>
            <a:ext cx="114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Rx/ Adversary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8739C0B-312C-45F7-BB30-642BCB1FB612}"/>
              </a:ext>
            </a:extLst>
          </p:cNvPr>
          <p:cNvSpPr/>
          <p:nvPr/>
        </p:nvSpPr>
        <p:spPr>
          <a:xfrm rot="3283156">
            <a:off x="6586981" y="3732126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C084A0-4266-419C-B802-F9A974A7CC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5189" y="3507415"/>
            <a:ext cx="666159" cy="4671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7B13ED-FA98-4507-AA7E-8BBA3209EC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5992" y="3722374"/>
            <a:ext cx="844480" cy="5921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A8622F-197D-4C45-AA66-664E2F91A7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4481" y="4019950"/>
            <a:ext cx="912610" cy="639939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AD1D33C2-3409-49B1-9CB7-B6874D28857D}"/>
              </a:ext>
            </a:extLst>
          </p:cNvPr>
          <p:cNvSpPr/>
          <p:nvPr/>
        </p:nvSpPr>
        <p:spPr>
          <a:xfrm rot="3283156">
            <a:off x="6659323" y="3031236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165B81E-F4F7-46FD-B96F-30396C9EB98B}"/>
              </a:ext>
            </a:extLst>
          </p:cNvPr>
          <p:cNvSpPr/>
          <p:nvPr/>
        </p:nvSpPr>
        <p:spPr>
          <a:xfrm rot="3283156">
            <a:off x="6427774" y="2991315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A598B50-EC2D-4E22-80A9-B0E344F44BAA}"/>
              </a:ext>
            </a:extLst>
          </p:cNvPr>
          <p:cNvSpPr/>
          <p:nvPr/>
        </p:nvSpPr>
        <p:spPr>
          <a:xfrm rot="3283156">
            <a:off x="6343612" y="3760369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3D9CDB5-24DB-43C4-BCF8-2A24E53BE326}"/>
              </a:ext>
            </a:extLst>
          </p:cNvPr>
          <p:cNvSpPr/>
          <p:nvPr/>
        </p:nvSpPr>
        <p:spPr>
          <a:xfrm rot="1252343" flipH="1">
            <a:off x="6122428" y="2423467"/>
            <a:ext cx="56189" cy="135101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C04BEC4-5079-44A9-835F-B1C353686DF7}"/>
              </a:ext>
            </a:extLst>
          </p:cNvPr>
          <p:cNvSpPr/>
          <p:nvPr/>
        </p:nvSpPr>
        <p:spPr>
          <a:xfrm rot="1252343" flipH="1">
            <a:off x="7283816" y="2352805"/>
            <a:ext cx="56189" cy="135101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E82EC-326E-43E6-9ECE-15A3A5E9EA63}"/>
              </a:ext>
            </a:extLst>
          </p:cNvPr>
          <p:cNvSpPr txBox="1"/>
          <p:nvPr/>
        </p:nvSpPr>
        <p:spPr>
          <a:xfrm>
            <a:off x="7946953" y="1695584"/>
            <a:ext cx="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8AE5-3030-4F01-929B-EBD1B0075ED4}"/>
              </a:ext>
            </a:extLst>
          </p:cNvPr>
          <p:cNvSpPr txBox="1"/>
          <p:nvPr/>
        </p:nvSpPr>
        <p:spPr>
          <a:xfrm>
            <a:off x="6733180" y="3156855"/>
            <a:ext cx="7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2139C-2175-40D8-9ABF-4933FD408C4C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180674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Problem Formulation: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9">
                <a:extLst>
                  <a:ext uri="{FF2B5EF4-FFF2-40B4-BE49-F238E27FC236}">
                    <a16:creationId xmlns:a16="http://schemas.microsoft.com/office/drawing/2014/main" id="{A691E847-1564-4B81-8886-581F2AFF1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087" y="1178954"/>
                <a:ext cx="11131825" cy="403373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beamforming agents: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receivers: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location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location of receiver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desired array factor amplitude at receiver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distance between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</a:rPr>
                  <a:t> and receiver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+mn-lt"/>
                  </a:rPr>
                  <a:t>:  </a:t>
                </a:r>
                <a:endParaRPr lang="en-US" sz="2400" i="1" dirty="0">
                  <a:latin typeface="+mn-lt"/>
                </a:endParaRPr>
              </a:p>
              <a:p>
                <a:pPr marL="90488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excitation signal amplitude and phase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wavenumber: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𝑚𝑒𝑡𝑟𝑒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7" name="文字方塊 29">
                <a:extLst>
                  <a:ext uri="{FF2B5EF4-FFF2-40B4-BE49-F238E27FC236}">
                    <a16:creationId xmlns:a16="http://schemas.microsoft.com/office/drawing/2014/main" id="{A691E847-1564-4B81-8886-581F2AFF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087" y="1178954"/>
                <a:ext cx="11131825" cy="4033733"/>
              </a:xfrm>
              <a:prstGeom prst="rect">
                <a:avLst/>
              </a:prstGeom>
              <a:blipFill>
                <a:blip r:embed="rId2"/>
                <a:stretch>
                  <a:fillRect t="-1054" b="-45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5D5873C-5916-4EC2-B242-16CAE94BDAB8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3133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Problem Formulation: Optimization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5873C-5916-4EC2-B242-16CAE94BDAB8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9F7CD-E16B-4880-8FE5-EB0AEF070D9B}"/>
                  </a:ext>
                </a:extLst>
              </p:cNvPr>
              <p:cNvSpPr txBox="1"/>
              <p:nvPr/>
            </p:nvSpPr>
            <p:spPr>
              <a:xfrm>
                <a:off x="2653085" y="1405343"/>
                <a:ext cx="6219138" cy="137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/>
                  <a:t>constructed array factor at receiver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</a:t>
                </a:r>
                <a:endParaRPr lang="en-US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9F7CD-E16B-4880-8FE5-EB0AEF07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85" y="1405343"/>
                <a:ext cx="6219138" cy="1372042"/>
              </a:xfrm>
              <a:prstGeom prst="rect">
                <a:avLst/>
              </a:prstGeom>
              <a:blipFill>
                <a:blip r:embed="rId2"/>
                <a:stretch>
                  <a:fillRect t="-7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78BBA2A-884E-46FA-9954-8313127A7817}"/>
              </a:ext>
            </a:extLst>
          </p:cNvPr>
          <p:cNvSpPr txBox="1"/>
          <p:nvPr/>
        </p:nvSpPr>
        <p:spPr>
          <a:xfrm>
            <a:off x="3097184" y="3460053"/>
            <a:ext cx="206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unknown multipath fading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BE7B-A5B3-4FD2-8265-C7D9095D9220}"/>
              </a:ext>
            </a:extLst>
          </p:cNvPr>
          <p:cNvSpPr txBox="1"/>
          <p:nvPr/>
        </p:nvSpPr>
        <p:spPr>
          <a:xfrm>
            <a:off x="6673818" y="3379484"/>
            <a:ext cx="147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E42270-44BB-4611-B840-E03AE2548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29019" y="2501660"/>
            <a:ext cx="174082" cy="958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61233-0E4D-46E5-A97D-5644134764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76181" y="2341089"/>
            <a:ext cx="1733247" cy="1038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E986A5-7B73-4F3B-AEAE-5561004EFBCB}"/>
              </a:ext>
            </a:extLst>
          </p:cNvPr>
          <p:cNvCxnSpPr>
            <a:cxnSpLocks/>
          </p:cNvCxnSpPr>
          <p:nvPr/>
        </p:nvCxnSpPr>
        <p:spPr>
          <a:xfrm>
            <a:off x="4810284" y="2271829"/>
            <a:ext cx="2442297" cy="118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F1E47-B080-424D-A398-E7AF6CD4E267}"/>
                  </a:ext>
                </a:extLst>
              </p:cNvPr>
              <p:cNvSpPr txBox="1"/>
              <p:nvPr/>
            </p:nvSpPr>
            <p:spPr>
              <a:xfrm>
                <a:off x="2651218" y="4264432"/>
                <a:ext cx="6049926" cy="100822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𝐴𝐹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F1E47-B080-424D-A398-E7AF6CD4E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8" y="4264432"/>
                <a:ext cx="6049926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D25A559-738A-4056-8DC0-407EF534CDCD}"/>
              </a:ext>
            </a:extLst>
          </p:cNvPr>
          <p:cNvSpPr/>
          <p:nvPr/>
        </p:nvSpPr>
        <p:spPr>
          <a:xfrm>
            <a:off x="451449" y="6185191"/>
            <a:ext cx="1153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[1] </a:t>
            </a:r>
            <a:r>
              <a:rPr lang="en-US" sz="1200" i="1" dirty="0" err="1"/>
              <a:t>Jemin</a:t>
            </a:r>
            <a:r>
              <a:rPr lang="en-US" sz="1200" i="1" dirty="0"/>
              <a:t> George,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</a:t>
            </a:r>
            <a:r>
              <a:rPr lang="en-US" sz="1200" i="1" dirty="0" err="1"/>
              <a:t>Cemal</a:t>
            </a:r>
            <a:r>
              <a:rPr lang="en-US" sz="1200" i="1" dirty="0"/>
              <a:t> </a:t>
            </a:r>
            <a:r>
              <a:rPr lang="en-US" sz="1200" i="1" dirty="0" err="1"/>
              <a:t>Tugrul</a:t>
            </a:r>
            <a:r>
              <a:rPr lang="en-US" sz="1200" i="1" dirty="0"/>
              <a:t> Yilmaz, Bethany L </a:t>
            </a:r>
            <a:r>
              <a:rPr lang="en-US" sz="1200" i="1" dirty="0" err="1"/>
              <a:t>Allik</a:t>
            </a:r>
            <a:r>
              <a:rPr lang="en-US" sz="1200" i="1" dirty="0"/>
              <a:t>, He Bai, and </a:t>
            </a:r>
            <a:r>
              <a:rPr lang="en-US" sz="1200" i="1" dirty="0" err="1"/>
              <a:t>Aranya</a:t>
            </a:r>
            <a:r>
              <a:rPr lang="en-US" sz="1200" i="1" dirty="0"/>
              <a:t> </a:t>
            </a:r>
            <a:r>
              <a:rPr lang="en-US" sz="1200" i="1" dirty="0" err="1"/>
              <a:t>Chakrabortty</a:t>
            </a:r>
            <a:r>
              <a:rPr lang="en-US" sz="1200" i="1" dirty="0"/>
              <a:t>. Multi-agent coordination for distributed transmit beamforming. In 2020 American Control Conference (ACC), pages 144–149. IEEE, 2020.</a:t>
            </a:r>
          </a:p>
        </p:txBody>
      </p:sp>
    </p:spTree>
    <p:extLst>
      <p:ext uri="{BB962C8B-B14F-4D97-AF65-F5344CB8AC3E}">
        <p14:creationId xmlns:p14="http://schemas.microsoft.com/office/powerpoint/2010/main" val="133167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Intuition behind Proposed Algorithm IPG-DB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/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blipFill>
                <a:blip r:embed="rId2"/>
                <a:stretch>
                  <a:fillRect l="-2336" r="-79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/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dient descent - Wikipedia">
            <a:extLst>
              <a:ext uri="{FF2B5EF4-FFF2-40B4-BE49-F238E27FC236}">
                <a16:creationId xmlns:a16="http://schemas.microsoft.com/office/drawing/2014/main" id="{BFF91687-D943-4DCE-9652-A8A337EF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742"/>
            <a:ext cx="2269282" cy="24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dient Descent Stuck at Local Minima [18] | Download Scientific Diagram">
            <a:extLst>
              <a:ext uri="{FF2B5EF4-FFF2-40B4-BE49-F238E27FC236}">
                <a16:creationId xmlns:a16="http://schemas.microsoft.com/office/drawing/2014/main" id="{5FCD573D-8CFE-4B07-AA9E-D035F3F2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3" y="683653"/>
            <a:ext cx="3012276" cy="22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convergence guaranteed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 </a:t>
                </a:r>
              </a:p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slow convergence for ill-conditioned problems </a:t>
                </a:r>
                <a:endParaRPr lang="en-US" sz="2400" u="sng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blipFill>
                <a:blip r:embed="rId6"/>
                <a:stretch>
                  <a:fillRect t="-5036" b="-143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29">
            <a:extLst>
              <a:ext uri="{FF2B5EF4-FFF2-40B4-BE49-F238E27FC236}">
                <a16:creationId xmlns:a16="http://schemas.microsoft.com/office/drawing/2014/main" id="{6A38D495-D724-437A-A098-E0B35BDB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55" y="951960"/>
            <a:ext cx="263093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Gradient-Descent: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27313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Intuition behind Proposed Algorithm IPG-DB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/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blipFill>
                <a:blip r:embed="rId2"/>
                <a:stretch>
                  <a:fillRect l="-2336" r="-79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/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dient descent - Wikipedia">
            <a:extLst>
              <a:ext uri="{FF2B5EF4-FFF2-40B4-BE49-F238E27FC236}">
                <a16:creationId xmlns:a16="http://schemas.microsoft.com/office/drawing/2014/main" id="{BFF91687-D943-4DCE-9652-A8A337EF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742"/>
            <a:ext cx="2269282" cy="24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dient Descent Stuck at Local Minima [18] | Download Scientific Diagram">
            <a:extLst>
              <a:ext uri="{FF2B5EF4-FFF2-40B4-BE49-F238E27FC236}">
                <a16:creationId xmlns:a16="http://schemas.microsoft.com/office/drawing/2014/main" id="{5FCD573D-8CFE-4B07-AA9E-D035F3F2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3" y="683653"/>
            <a:ext cx="3012276" cy="22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convergence guaranteed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 </a:t>
                </a:r>
              </a:p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slow convergence for ill-conditioned problems </a:t>
                </a:r>
                <a:endParaRPr lang="en-US" sz="2400" u="sng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blipFill>
                <a:blip r:embed="rId6"/>
                <a:stretch>
                  <a:fillRect t="-5036" b="-143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29">
            <a:extLst>
              <a:ext uri="{FF2B5EF4-FFF2-40B4-BE49-F238E27FC236}">
                <a16:creationId xmlns:a16="http://schemas.microsoft.com/office/drawing/2014/main" id="{6A38D495-D724-437A-A098-E0B35BDB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55" y="951960"/>
            <a:ext cx="263093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Gradient-Descent: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B10243-8B06-481E-8118-08C34C38A45F}"/>
                  </a:ext>
                </a:extLst>
              </p:cNvPr>
              <p:cNvSpPr/>
              <p:nvPr/>
            </p:nvSpPr>
            <p:spPr>
              <a:xfrm>
                <a:off x="2570019" y="2905455"/>
                <a:ext cx="766594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B10243-8B06-481E-8118-08C34C38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19" y="2905455"/>
                <a:ext cx="7665945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29">
            <a:extLst>
              <a:ext uri="{FF2B5EF4-FFF2-40B4-BE49-F238E27FC236}">
                <a16:creationId xmlns:a16="http://schemas.microsoft.com/office/drawing/2014/main" id="{DF08F4D4-D341-4082-91E5-B8F11BB9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8668"/>
            <a:ext cx="263093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Newton’s Method:</a:t>
            </a:r>
            <a:endParaRPr lang="en-US" sz="2400" dirty="0">
              <a:latin typeface="+mn-lt"/>
            </a:endParaRPr>
          </a:p>
        </p:txBody>
      </p:sp>
      <p:sp>
        <p:nvSpPr>
          <p:cNvPr id="15" name="文字方塊 29">
            <a:extLst>
              <a:ext uri="{FF2B5EF4-FFF2-40B4-BE49-F238E27FC236}">
                <a16:creationId xmlns:a16="http://schemas.microsoft.com/office/drawing/2014/main" id="{80ECD001-7513-4085-9044-0F8F0E668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975" y="3414107"/>
            <a:ext cx="4034645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433388" indent="-342900" algn="just" eaLnBrk="1" hangingPunct="1">
              <a:buFont typeface="Wingdings" panose="05000000000000000000" pitchFamily="2" charset="2"/>
              <a:buChar char="q"/>
            </a:pPr>
            <a:r>
              <a:rPr lang="en-US" altLang="zh-TW" sz="2400" dirty="0">
                <a:latin typeface="+mn-lt"/>
                <a:ea typeface="新細明體" pitchFamily="28" charset="-120"/>
              </a:rPr>
              <a:t>fast quadratic convergence</a:t>
            </a:r>
          </a:p>
          <a:p>
            <a:pPr marL="433388" indent="-342900" algn="just" eaLnBrk="1" hangingPunct="1">
              <a:buFont typeface="Wingdings" panose="05000000000000000000" pitchFamily="2" charset="2"/>
              <a:buChar char="q"/>
            </a:pPr>
            <a:r>
              <a:rPr lang="en-US" altLang="zh-TW" sz="2400" dirty="0">
                <a:latin typeface="+mn-lt"/>
                <a:ea typeface="新細明體" pitchFamily="28" charset="-120"/>
              </a:rPr>
              <a:t>vulnerable to channel noise</a:t>
            </a:r>
            <a:endParaRPr lang="en-US" sz="2400" u="sng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290223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Intuition behind Proposed Algorithm IPG-DB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/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8B54DA-220E-4505-8FF8-1033EC47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91" y="550147"/>
                <a:ext cx="1308050" cy="511871"/>
              </a:xfrm>
              <a:prstGeom prst="rect">
                <a:avLst/>
              </a:prstGeom>
              <a:blipFill>
                <a:blip r:embed="rId2"/>
                <a:stretch>
                  <a:fillRect l="-2336" r="-79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/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F59697-176A-4AF5-997E-55A150B5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270" y="1333811"/>
                <a:ext cx="6065828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dient descent - Wikipedia">
            <a:extLst>
              <a:ext uri="{FF2B5EF4-FFF2-40B4-BE49-F238E27FC236}">
                <a16:creationId xmlns:a16="http://schemas.microsoft.com/office/drawing/2014/main" id="{BFF91687-D943-4DCE-9652-A8A337EF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742"/>
            <a:ext cx="2269282" cy="24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dient Descent Stuck at Local Minima [18] | Download Scientific Diagram">
            <a:extLst>
              <a:ext uri="{FF2B5EF4-FFF2-40B4-BE49-F238E27FC236}">
                <a16:creationId xmlns:a16="http://schemas.microsoft.com/office/drawing/2014/main" id="{5FCD573D-8CFE-4B07-AA9E-D035F3F2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3" y="683653"/>
            <a:ext cx="3012276" cy="22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convergence guaranteed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 </a:t>
                </a:r>
              </a:p>
              <a:p>
                <a:pPr marL="433388" indent="-342900" algn="just" eaLnBrk="1" hangingPunct="1">
                  <a:buFont typeface="Wingdings" panose="05000000000000000000" pitchFamily="2" charset="2"/>
                  <a:buChar char="q"/>
                </a:pPr>
                <a:r>
                  <a:rPr lang="en-US" altLang="zh-TW" sz="2400" dirty="0">
                    <a:latin typeface="+mn-lt"/>
                    <a:ea typeface="新細明體" pitchFamily="28" charset="-120"/>
                  </a:rPr>
                  <a:t>slow convergence for ill-conditioned problems </a:t>
                </a:r>
                <a:endParaRPr lang="en-US" sz="2400" u="sng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字方塊 29">
                <a:extLst>
                  <a:ext uri="{FF2B5EF4-FFF2-40B4-BE49-F238E27FC236}">
                    <a16:creationId xmlns:a16="http://schemas.microsoft.com/office/drawing/2014/main" id="{0C699EBA-C95F-40C7-8249-136848596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393" y="1817719"/>
                <a:ext cx="6586657" cy="830997"/>
              </a:xfrm>
              <a:prstGeom prst="rect">
                <a:avLst/>
              </a:prstGeom>
              <a:blipFill>
                <a:blip r:embed="rId6"/>
                <a:stretch>
                  <a:fillRect t="-5036" b="-143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29">
            <a:extLst>
              <a:ext uri="{FF2B5EF4-FFF2-40B4-BE49-F238E27FC236}">
                <a16:creationId xmlns:a16="http://schemas.microsoft.com/office/drawing/2014/main" id="{6A38D495-D724-437A-A098-E0B35BDB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55" y="951960"/>
            <a:ext cx="263093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Gradient-Descent: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B10243-8B06-481E-8118-08C34C38A45F}"/>
                  </a:ext>
                </a:extLst>
              </p:cNvPr>
              <p:cNvSpPr/>
              <p:nvPr/>
            </p:nvSpPr>
            <p:spPr>
              <a:xfrm>
                <a:off x="2570019" y="2905455"/>
                <a:ext cx="766594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B10243-8B06-481E-8118-08C34C38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19" y="2905455"/>
                <a:ext cx="7665945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29">
            <a:extLst>
              <a:ext uri="{FF2B5EF4-FFF2-40B4-BE49-F238E27FC236}">
                <a16:creationId xmlns:a16="http://schemas.microsoft.com/office/drawing/2014/main" id="{DF08F4D4-D341-4082-91E5-B8F11BB9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8668"/>
            <a:ext cx="263093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Newton’s Method:</a:t>
            </a:r>
            <a:endParaRPr lang="en-US" sz="2400" dirty="0">
              <a:latin typeface="+mn-lt"/>
            </a:endParaRPr>
          </a:p>
        </p:txBody>
      </p:sp>
      <p:sp>
        <p:nvSpPr>
          <p:cNvPr id="15" name="文字方塊 29">
            <a:extLst>
              <a:ext uri="{FF2B5EF4-FFF2-40B4-BE49-F238E27FC236}">
                <a16:creationId xmlns:a16="http://schemas.microsoft.com/office/drawing/2014/main" id="{80ECD001-7513-4085-9044-0F8F0E668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975" y="3414107"/>
            <a:ext cx="4034645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433388" indent="-342900" algn="just" eaLnBrk="1" hangingPunct="1">
              <a:buFont typeface="Wingdings" panose="05000000000000000000" pitchFamily="2" charset="2"/>
              <a:buChar char="q"/>
            </a:pPr>
            <a:r>
              <a:rPr lang="en-US" altLang="zh-TW" sz="2400" dirty="0">
                <a:latin typeface="+mn-lt"/>
                <a:ea typeface="新細明體" pitchFamily="28" charset="-120"/>
              </a:rPr>
              <a:t>fast quadratic convergence</a:t>
            </a:r>
          </a:p>
          <a:p>
            <a:pPr marL="433388" indent="-342900" algn="just" eaLnBrk="1" hangingPunct="1">
              <a:buFont typeface="Wingdings" panose="05000000000000000000" pitchFamily="2" charset="2"/>
              <a:buChar char="q"/>
            </a:pPr>
            <a:r>
              <a:rPr lang="en-US" altLang="zh-TW" sz="2400" dirty="0">
                <a:latin typeface="+mn-lt"/>
                <a:ea typeface="新細明體" pitchFamily="28" charset="-120"/>
              </a:rPr>
              <a:t>vulnerable to channel noise</a:t>
            </a:r>
            <a:endParaRPr lang="en-US" sz="2400" u="sng" dirty="0">
              <a:latin typeface="+mn-lt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E16ECB4E-7E67-4D5B-9A44-A3BBFE2F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9751"/>
            <a:ext cx="8091577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90488" indent="0" algn="just" eaLnBrk="1" hangingPunct="1"/>
            <a:r>
              <a:rPr lang="en-US" sz="2400" dirty="0">
                <a:latin typeface="+mn-lt"/>
                <a:ea typeface="新細明體" pitchFamily="28" charset="-120"/>
              </a:rPr>
              <a:t>Iteratively Pre-conditioned Gradient-Descent (IPG) [1]: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879E46-1010-4FB4-940B-EF71D2677683}"/>
                  </a:ext>
                </a:extLst>
              </p:cNvPr>
              <p:cNvSpPr/>
              <p:nvPr/>
            </p:nvSpPr>
            <p:spPr>
              <a:xfrm>
                <a:off x="1196487" y="4688109"/>
                <a:ext cx="923759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879E46-1010-4FB4-940B-EF71D267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87" y="4688109"/>
                <a:ext cx="9237593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CA53A7-15C6-47DD-A2EB-D4C39DBC14FE}"/>
                  </a:ext>
                </a:extLst>
              </p:cNvPr>
              <p:cNvSpPr/>
              <p:nvPr/>
            </p:nvSpPr>
            <p:spPr>
              <a:xfrm>
                <a:off x="2612695" y="5198708"/>
                <a:ext cx="666368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CA53A7-15C6-47DD-A2EB-D4C39DBC1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95" y="5198708"/>
                <a:ext cx="6663684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DD4BE6-D9E6-4157-A478-7779B1548224}"/>
                  </a:ext>
                </a:extLst>
              </p:cNvPr>
              <p:cNvSpPr/>
              <p:nvPr/>
            </p:nvSpPr>
            <p:spPr>
              <a:xfrm>
                <a:off x="530087" y="5793174"/>
                <a:ext cx="7625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DD4BE6-D9E6-4157-A478-7779B1548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5793174"/>
                <a:ext cx="762548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803C1-3B38-4AEC-A551-C3FA17DF2D77}"/>
              </a:ext>
            </a:extLst>
          </p:cNvPr>
          <p:cNvCxnSpPr>
            <a:cxnSpLocks/>
          </p:cNvCxnSpPr>
          <p:nvPr/>
        </p:nvCxnSpPr>
        <p:spPr>
          <a:xfrm flipH="1">
            <a:off x="2294626" y="5073712"/>
            <a:ext cx="405442" cy="719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5CA3D-CA22-45E0-9058-5CCE236EEAFD}"/>
              </a:ext>
            </a:extLst>
          </p:cNvPr>
          <p:cNvSpPr/>
          <p:nvPr/>
        </p:nvSpPr>
        <p:spPr>
          <a:xfrm>
            <a:off x="393105" y="6371820"/>
            <a:ext cx="11530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[1] Kushal Chakrabarti, Nirupam Gupta, and Nikhil Chopra. On accelerating distributed convex optimization. arXiv preprint arXiV:2108.08670, 2021.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C927B-71AA-47D0-A1EF-910893F7B9B2}"/>
              </a:ext>
            </a:extLst>
          </p:cNvPr>
          <p:cNvCxnSpPr>
            <a:cxnSpLocks/>
          </p:cNvCxnSpPr>
          <p:nvPr/>
        </p:nvCxnSpPr>
        <p:spPr>
          <a:xfrm flipV="1">
            <a:off x="6958620" y="4298330"/>
            <a:ext cx="2608074" cy="505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F0045E-01FE-4915-A12B-ED565E036635}"/>
              </a:ext>
            </a:extLst>
          </p:cNvPr>
          <p:cNvSpPr txBox="1"/>
          <p:nvPr/>
        </p:nvSpPr>
        <p:spPr>
          <a:xfrm>
            <a:off x="9402245" y="4001839"/>
            <a:ext cx="252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stabilization parameter for non-convex costs</a:t>
            </a:r>
          </a:p>
        </p:txBody>
      </p:sp>
    </p:spTree>
    <p:extLst>
      <p:ext uri="{BB962C8B-B14F-4D97-AF65-F5344CB8AC3E}">
        <p14:creationId xmlns:p14="http://schemas.microsoft.com/office/powerpoint/2010/main" val="29071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From IPG to IPG-DB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BD2E1E-FBAD-4C29-9D8B-FF0D444D50D0}"/>
                  </a:ext>
                </a:extLst>
              </p:cNvPr>
              <p:cNvSpPr txBox="1"/>
              <p:nvPr/>
            </p:nvSpPr>
            <p:spPr>
              <a:xfrm>
                <a:off x="3085099" y="1391994"/>
                <a:ext cx="537820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BD2E1E-FBAD-4C29-9D8B-FF0D444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099" y="1391994"/>
                <a:ext cx="5378204" cy="490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1D2882-A11F-4294-94D3-7896858E81F7}"/>
                  </a:ext>
                </a:extLst>
              </p:cNvPr>
              <p:cNvSpPr/>
              <p:nvPr/>
            </p:nvSpPr>
            <p:spPr>
              <a:xfrm>
                <a:off x="2442359" y="1882000"/>
                <a:ext cx="666368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1D2882-A11F-4294-94D3-7896858E8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59" y="1882000"/>
                <a:ext cx="6663684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6C130E1-423D-445E-878A-1216E004A7FD}"/>
                  </a:ext>
                </a:extLst>
              </p:cNvPr>
              <p:cNvSpPr/>
              <p:nvPr/>
            </p:nvSpPr>
            <p:spPr>
              <a:xfrm>
                <a:off x="2143754" y="2626595"/>
                <a:ext cx="754604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6C130E1-423D-445E-878A-1216E004A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54" y="2626595"/>
                <a:ext cx="754604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DC217A-7773-4B9C-9647-7BB61E196FAE}"/>
                  </a:ext>
                </a:extLst>
              </p:cNvPr>
              <p:cNvSpPr txBox="1"/>
              <p:nvPr/>
            </p:nvSpPr>
            <p:spPr>
              <a:xfrm>
                <a:off x="9724571" y="2430772"/>
                <a:ext cx="232228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-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row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DC217A-7773-4B9C-9647-7BB61E1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571" y="2430772"/>
                <a:ext cx="2322286" cy="391646"/>
              </a:xfrm>
              <a:prstGeom prst="rect">
                <a:avLst/>
              </a:prstGeom>
              <a:blipFill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1519D-C353-4DB2-8FF0-7B1E55494815}"/>
              </a:ext>
            </a:extLst>
          </p:cNvPr>
          <p:cNvCxnSpPr>
            <a:cxnSpLocks/>
          </p:cNvCxnSpPr>
          <p:nvPr/>
        </p:nvCxnSpPr>
        <p:spPr>
          <a:xfrm flipH="1">
            <a:off x="5774201" y="3116601"/>
            <a:ext cx="405442" cy="719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8F5B0D-3782-4093-B549-9E664DE7972B}"/>
                  </a:ext>
                </a:extLst>
              </p:cNvPr>
              <p:cNvSpPr txBox="1"/>
              <p:nvPr/>
            </p:nvSpPr>
            <p:spPr>
              <a:xfrm>
                <a:off x="2123000" y="3836063"/>
                <a:ext cx="6915483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/>
                  <a:t>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8F5B0D-3782-4093-B549-9E664DE7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00" y="3836063"/>
                <a:ext cx="6915483" cy="490006"/>
              </a:xfrm>
              <a:prstGeom prst="rect">
                <a:avLst/>
              </a:prstGeom>
              <a:blipFill>
                <a:blip r:embed="rId6"/>
                <a:stretch>
                  <a:fillRect l="-220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5851508-EB12-4248-9D7A-28A65B9EE53C}"/>
              </a:ext>
            </a:extLst>
          </p:cNvPr>
          <p:cNvSpPr txBox="1"/>
          <p:nvPr/>
        </p:nvSpPr>
        <p:spPr>
          <a:xfrm>
            <a:off x="4613535" y="5334839"/>
            <a:ext cx="232134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/>
              <a:t>How to </a:t>
            </a:r>
            <a:r>
              <a:rPr lang="en-US" sz="2400" dirty="0">
                <a:solidFill>
                  <a:srgbClr val="FF0000"/>
                </a:solidFill>
              </a:rPr>
              <a:t>distribute</a:t>
            </a:r>
            <a:r>
              <a:rPr lang="en-US" sz="2400" dirty="0"/>
              <a:t>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6920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Description of IPG-DB 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12989-3046-4C57-B5DB-D9167FAA019E}"/>
                  </a:ext>
                </a:extLst>
              </p:cNvPr>
              <p:cNvSpPr txBox="1"/>
              <p:nvPr/>
            </p:nvSpPr>
            <p:spPr>
              <a:xfrm>
                <a:off x="107171" y="631967"/>
                <a:ext cx="5295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agent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server: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A12989-3046-4C57-B5DB-D9167FAA0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" y="631967"/>
                <a:ext cx="5295552" cy="307777"/>
              </a:xfrm>
              <a:prstGeom prst="rect">
                <a:avLst/>
              </a:prstGeom>
              <a:blipFill>
                <a:blip r:embed="rId2"/>
                <a:stretch>
                  <a:fillRect l="-2995" t="-26000" r="-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A51E2B-E2B6-4830-A3D3-B9C303E18660}"/>
                  </a:ext>
                </a:extLst>
              </p:cNvPr>
              <p:cNvSpPr txBox="1"/>
              <p:nvPr/>
            </p:nvSpPr>
            <p:spPr>
              <a:xfrm>
                <a:off x="962559" y="1403489"/>
                <a:ext cx="10629192" cy="78399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A51E2B-E2B6-4830-A3D3-B9C303E18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59" y="1403489"/>
                <a:ext cx="10629192" cy="783997"/>
              </a:xfrm>
              <a:prstGeom prst="rect">
                <a:avLst/>
              </a:prstGeom>
              <a:blipFill>
                <a:blip r:embed="rId3"/>
                <a:stretch>
                  <a:fillRect l="-115" b="-610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28ED5E-5C7F-43F3-AC43-F1DA38B2030D}"/>
                  </a:ext>
                </a:extLst>
              </p:cNvPr>
              <p:cNvSpPr txBox="1"/>
              <p:nvPr/>
            </p:nvSpPr>
            <p:spPr>
              <a:xfrm>
                <a:off x="7376937" y="602557"/>
                <a:ext cx="4707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server broadcasts to each agent: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28ED5E-5C7F-43F3-AC43-F1DA38B2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37" y="602557"/>
                <a:ext cx="4707892" cy="307777"/>
              </a:xfrm>
              <a:prstGeom prst="rect">
                <a:avLst/>
              </a:prstGeom>
              <a:blipFill>
                <a:blip r:embed="rId4"/>
                <a:stretch>
                  <a:fillRect l="-3238" t="-26000" r="-16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08D1D-3E64-4C78-B374-C056E74C7CF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77155" y="2187486"/>
            <a:ext cx="0" cy="30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531E5E-7ADE-4071-834A-E45E9E35B643}"/>
                  </a:ext>
                </a:extLst>
              </p:cNvPr>
              <p:cNvSpPr txBox="1"/>
              <p:nvPr/>
            </p:nvSpPr>
            <p:spPr>
              <a:xfrm>
                <a:off x="3125788" y="2487860"/>
                <a:ext cx="5526065" cy="30777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531E5E-7ADE-4071-834A-E45E9E35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88" y="2487860"/>
                <a:ext cx="5526065" cy="307777"/>
              </a:xfrm>
              <a:prstGeom prst="rect">
                <a:avLst/>
              </a:prstGeom>
              <a:blipFill>
                <a:blip r:embed="rId5"/>
                <a:stretch>
                  <a:fillRect t="-22642" b="-4528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2EB1B-9A40-415B-A126-31CA9A083F59}"/>
                  </a:ext>
                </a:extLst>
              </p:cNvPr>
              <p:cNvSpPr txBox="1"/>
              <p:nvPr/>
            </p:nvSpPr>
            <p:spPr>
              <a:xfrm>
                <a:off x="9385547" y="2550892"/>
                <a:ext cx="2761646" cy="972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row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row of Hessian, locally computed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2EB1B-9A40-415B-A126-31CA9A08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47" y="2550892"/>
                <a:ext cx="2761646" cy="972702"/>
              </a:xfrm>
              <a:prstGeom prst="rect">
                <a:avLst/>
              </a:prstGeom>
              <a:blipFill>
                <a:blip r:embed="rId6"/>
                <a:stretch>
                  <a:fillRect l="-5740" t="-7500" r="-640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959BC3-CB88-4D80-A475-7BFFB8B21675}"/>
                  </a:ext>
                </a:extLst>
              </p:cNvPr>
              <p:cNvSpPr txBox="1"/>
              <p:nvPr/>
            </p:nvSpPr>
            <p:spPr>
              <a:xfrm>
                <a:off x="5046657" y="3038348"/>
                <a:ext cx="2460995" cy="60471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959BC3-CB88-4D80-A475-7BFFB8B2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57" y="3038348"/>
                <a:ext cx="2460995" cy="6047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1451BD-7115-4C02-8203-E5D8993C9E65}"/>
                  </a:ext>
                </a:extLst>
              </p:cNvPr>
              <p:cNvSpPr txBox="1"/>
              <p:nvPr/>
            </p:nvSpPr>
            <p:spPr>
              <a:xfrm>
                <a:off x="1419460" y="3920613"/>
                <a:ext cx="8963801" cy="61555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1451BD-7115-4C02-8203-E5D8993C9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60" y="3920613"/>
                <a:ext cx="8963801" cy="615553"/>
              </a:xfrm>
              <a:prstGeom prst="rect">
                <a:avLst/>
              </a:prstGeom>
              <a:blipFill>
                <a:blip r:embed="rId8"/>
                <a:stretch>
                  <a:fillRect l="-204" t="-11650" b="-2330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10F71-BFCF-4B26-B27A-05506CF751B2}"/>
                  </a:ext>
                </a:extLst>
              </p:cNvPr>
              <p:cNvSpPr txBox="1"/>
              <p:nvPr/>
            </p:nvSpPr>
            <p:spPr>
              <a:xfrm>
                <a:off x="107171" y="1059255"/>
                <a:ext cx="25537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For each iteration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10F71-BFCF-4B26-B27A-05506CF7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" y="1059255"/>
                <a:ext cx="2553776" cy="307777"/>
              </a:xfrm>
              <a:prstGeom prst="rect">
                <a:avLst/>
              </a:prstGeom>
              <a:blipFill>
                <a:blip r:embed="rId9"/>
                <a:stretch>
                  <a:fillRect l="-5938" t="-23077" r="-4751" b="-4615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2A68D9-7AE5-4195-A26A-63A4AC54800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77154" y="2807475"/>
            <a:ext cx="1" cy="230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E312E3-F59E-4CAE-9F66-64600DC89731}"/>
              </a:ext>
            </a:extLst>
          </p:cNvPr>
          <p:cNvCxnSpPr>
            <a:cxnSpLocks/>
          </p:cNvCxnSpPr>
          <p:nvPr/>
        </p:nvCxnSpPr>
        <p:spPr>
          <a:xfrm>
            <a:off x="6277154" y="3643065"/>
            <a:ext cx="0" cy="273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51558D-16C9-4F84-9222-1DB8EC79BC03}"/>
              </a:ext>
            </a:extLst>
          </p:cNvPr>
          <p:cNvCxnSpPr>
            <a:cxnSpLocks/>
          </p:cNvCxnSpPr>
          <p:nvPr/>
        </p:nvCxnSpPr>
        <p:spPr>
          <a:xfrm>
            <a:off x="6273333" y="4546192"/>
            <a:ext cx="3821" cy="386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A1FAAE-CDF1-4AEF-8BA8-4B44D270C72D}"/>
                  </a:ext>
                </a:extLst>
              </p:cNvPr>
              <p:cNvSpPr txBox="1"/>
              <p:nvPr/>
            </p:nvSpPr>
            <p:spPr>
              <a:xfrm>
                <a:off x="120627" y="2138447"/>
                <a:ext cx="1683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at each agent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A1FAAE-CDF1-4AEF-8BA8-4B44D270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7" y="2138447"/>
                <a:ext cx="1683859" cy="307777"/>
              </a:xfrm>
              <a:prstGeom prst="rect">
                <a:avLst/>
              </a:prstGeom>
              <a:blipFill>
                <a:blip r:embed="rId10"/>
                <a:stretch>
                  <a:fillRect l="-9420" t="-26000" r="-253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7ED03A-A6EA-4DB3-B736-95FDC05BB820}"/>
                  </a:ext>
                </a:extLst>
              </p:cNvPr>
              <p:cNvSpPr txBox="1"/>
              <p:nvPr/>
            </p:nvSpPr>
            <p:spPr>
              <a:xfrm>
                <a:off x="1825971" y="2863962"/>
                <a:ext cx="1851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agent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to server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7ED03A-A6EA-4DB3-B736-95FDC05B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71" y="2863962"/>
                <a:ext cx="1851917" cy="307777"/>
              </a:xfrm>
              <a:prstGeom prst="rect">
                <a:avLst/>
              </a:prstGeom>
              <a:blipFill>
                <a:blip r:embed="rId11"/>
                <a:stretch>
                  <a:fillRect l="-8581" t="-26000" r="-79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454293-7584-4F83-BEF9-3E673FCB6AC4}"/>
                  </a:ext>
                </a:extLst>
              </p:cNvPr>
              <p:cNvSpPr txBox="1"/>
              <p:nvPr/>
            </p:nvSpPr>
            <p:spPr>
              <a:xfrm>
                <a:off x="477511" y="5995127"/>
                <a:ext cx="97009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at each agent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454293-7584-4F83-BEF9-3E673FC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1" y="5995127"/>
                <a:ext cx="970090" cy="615553"/>
              </a:xfrm>
              <a:prstGeom prst="rect">
                <a:avLst/>
              </a:prstGeom>
              <a:blipFill>
                <a:blip r:embed="rId12"/>
                <a:stretch>
                  <a:fillRect l="-15723" t="-12871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B1819-B5FA-4B09-A16F-88F3987EC517}"/>
                  </a:ext>
                </a:extLst>
              </p:cNvPr>
              <p:cNvSpPr txBox="1"/>
              <p:nvPr/>
            </p:nvSpPr>
            <p:spPr>
              <a:xfrm>
                <a:off x="99585" y="4488647"/>
                <a:ext cx="2404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server to each agent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B1819-B5FA-4B09-A16F-88F3987E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5" y="4488647"/>
                <a:ext cx="2404954" cy="307777"/>
              </a:xfrm>
              <a:prstGeom prst="rect">
                <a:avLst/>
              </a:prstGeom>
              <a:blipFill>
                <a:blip r:embed="rId13"/>
                <a:stretch>
                  <a:fillRect l="-6329" t="-25490" r="-151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0B3D555-7F5B-488D-8134-ACAC20E4C2E8}"/>
              </a:ext>
            </a:extLst>
          </p:cNvPr>
          <p:cNvSpPr txBox="1"/>
          <p:nvPr/>
        </p:nvSpPr>
        <p:spPr>
          <a:xfrm>
            <a:off x="4129033" y="3378526"/>
            <a:ext cx="9176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at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0C53CC-9BA5-4C5B-9D55-E9C955407BD9}"/>
                  </a:ext>
                </a:extLst>
              </p:cNvPr>
              <p:cNvSpPr txBox="1"/>
              <p:nvPr/>
            </p:nvSpPr>
            <p:spPr>
              <a:xfrm>
                <a:off x="1419460" y="4935785"/>
                <a:ext cx="9488688" cy="165442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0C53CC-9BA5-4C5B-9D55-E9C9554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60" y="4935785"/>
                <a:ext cx="9488688" cy="1654427"/>
              </a:xfrm>
              <a:prstGeom prst="rect">
                <a:avLst/>
              </a:prstGeom>
              <a:blipFill>
                <a:blip r:embed="rId14"/>
                <a:stretch>
                  <a:fillRect b="-402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34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Empirical Results: Synthetic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9">
                <a:extLst>
                  <a:ext uri="{FF2B5EF4-FFF2-40B4-BE49-F238E27FC236}">
                    <a16:creationId xmlns:a16="http://schemas.microsoft.com/office/drawing/2014/main" id="{5137A08A-25E9-4601-B772-77B4C843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45" y="2459504"/>
                <a:ext cx="7069785" cy="193899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# beamforming agents: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# receivers: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location of receivers: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+mn-lt"/>
                  </a:rPr>
                  <a:t>,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synchronized carrier frequency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+mn-lt"/>
                  </a:rPr>
                  <a:t>unknown i.i.d. Rayleigh fading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文字方塊 29">
                <a:extLst>
                  <a:ext uri="{FF2B5EF4-FFF2-40B4-BE49-F238E27FC236}">
                    <a16:creationId xmlns:a16="http://schemas.microsoft.com/office/drawing/2014/main" id="{5137A08A-25E9-4601-B772-77B4C843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945" y="2459504"/>
                <a:ext cx="7069785" cy="1938992"/>
              </a:xfrm>
              <a:prstGeom prst="rect">
                <a:avLst/>
              </a:prstGeom>
              <a:blipFill>
                <a:blip r:embed="rId2"/>
                <a:stretch>
                  <a:fillRect t="-2181" b="-560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9">
                <a:extLst>
                  <a:ext uri="{FF2B5EF4-FFF2-40B4-BE49-F238E27FC236}">
                    <a16:creationId xmlns:a16="http://schemas.microsoft.com/office/drawing/2014/main" id="{75CDB2B7-B05A-4F01-8BBD-2641D2C0E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2270" y="2459504"/>
                <a:ext cx="3550206" cy="195970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marL="547688" indent="-4572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1pPr>
                <a:lvl2pPr marL="742950" indent="-28575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2pPr>
                <a:lvl3pPr marL="11430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3pPr>
                <a:lvl4pPr marL="16002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4pPr>
                <a:lvl5pPr marL="2057400" indent="-228600" eaLnBrk="0" hangingPunct="0"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chemeClr val="tx1"/>
                    </a:solidFill>
                    <a:latin typeface="MS Gothic" panose="020B0609070205080204" pitchFamily="49" charset="-128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>
                    <a:latin typeface="+mn-lt"/>
                  </a:rPr>
                  <a:t> (IPG-DB)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+mn-lt"/>
                  </a:rPr>
                  <a:t> (GD)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文字方塊 29">
                <a:extLst>
                  <a:ext uri="{FF2B5EF4-FFF2-40B4-BE49-F238E27FC236}">
                    <a16:creationId xmlns:a16="http://schemas.microsoft.com/office/drawing/2014/main" id="{75CDB2B7-B05A-4F01-8BBD-2641D2C0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2270" y="2459504"/>
                <a:ext cx="3550206" cy="1959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9322056-4561-440C-A5A0-D2142946CE94}"/>
              </a:ext>
            </a:extLst>
          </p:cNvPr>
          <p:cNvSpPr txBox="1"/>
          <p:nvPr/>
        </p:nvSpPr>
        <p:spPr>
          <a:xfrm>
            <a:off x="9009396" y="2098820"/>
            <a:ext cx="22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 parameters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F8FE0-8B3E-435C-B2C7-A1E94986A3CC}"/>
              </a:ext>
            </a:extLst>
          </p:cNvPr>
          <p:cNvSpPr txBox="1"/>
          <p:nvPr/>
        </p:nvSpPr>
        <p:spPr>
          <a:xfrm>
            <a:off x="2846052" y="2090172"/>
            <a:ext cx="22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settings</a:t>
            </a:r>
          </a:p>
        </p:txBody>
      </p:sp>
    </p:spTree>
    <p:extLst>
      <p:ext uri="{BB962C8B-B14F-4D97-AF65-F5344CB8AC3E}">
        <p14:creationId xmlns:p14="http://schemas.microsoft.com/office/powerpoint/2010/main" val="32801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Empirical Results: Synthetic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0A8E8-1FF5-4DA0-8DE9-961ABE9C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3" y="4136872"/>
            <a:ext cx="4751541" cy="226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3490C-2F7E-486A-8523-0F4170F0C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9"/>
          <a:stretch/>
        </p:blipFill>
        <p:spPr>
          <a:xfrm>
            <a:off x="7095618" y="1350925"/>
            <a:ext cx="5034288" cy="251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866A4-62A7-43B0-B9D3-B324F5B28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2"/>
          <a:stretch/>
        </p:blipFill>
        <p:spPr>
          <a:xfrm>
            <a:off x="7485832" y="4211254"/>
            <a:ext cx="4540460" cy="234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8B50C-0BBB-4747-9C2E-DBE2ECBD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7" y="915109"/>
            <a:ext cx="5034287" cy="2399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F28A0-D1E4-4D2D-B8D8-BD708D248B29}"/>
                  </a:ext>
                </a:extLst>
              </p:cNvPr>
              <p:cNvSpPr txBox="1"/>
              <p:nvPr/>
            </p:nvSpPr>
            <p:spPr>
              <a:xfrm>
                <a:off x="5256443" y="1032255"/>
                <a:ext cx="2902379" cy="710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𝐴𝐹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F28A0-D1E4-4D2D-B8D8-BD708D24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43" y="1032255"/>
                <a:ext cx="2902379" cy="710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C9A20-BBEE-4A85-9270-8623FF5AA859}"/>
              </a:ext>
            </a:extLst>
          </p:cNvPr>
          <p:cNvCxnSpPr>
            <a:cxnSpLocks/>
          </p:cNvCxnSpPr>
          <p:nvPr/>
        </p:nvCxnSpPr>
        <p:spPr>
          <a:xfrm flipH="1" flipV="1">
            <a:off x="6776272" y="1629828"/>
            <a:ext cx="362106" cy="88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2410B6-87E3-40AF-9C4D-D35D0AFC1A5C}"/>
                  </a:ext>
                </a:extLst>
              </p:cNvPr>
              <p:cNvSpPr txBox="1"/>
              <p:nvPr/>
            </p:nvSpPr>
            <p:spPr>
              <a:xfrm>
                <a:off x="8847284" y="671106"/>
                <a:ext cx="3420915" cy="79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(uniform weights)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(nonuniform weights)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2410B6-87E3-40AF-9C4D-D35D0AFC1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84" y="671106"/>
                <a:ext cx="3420915" cy="791820"/>
              </a:xfrm>
              <a:prstGeom prst="rect">
                <a:avLst/>
              </a:prstGeom>
              <a:blipFill>
                <a:blip r:embed="rId7"/>
                <a:stretch>
                  <a:fillRect t="-10000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2F2BFC-E3A7-4436-A152-AE9247DF3340}"/>
              </a:ext>
            </a:extLst>
          </p:cNvPr>
          <p:cNvSpPr txBox="1"/>
          <p:nvPr/>
        </p:nvSpPr>
        <p:spPr>
          <a:xfrm>
            <a:off x="2190218" y="3841547"/>
            <a:ext cx="81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3E29C-B73E-4362-82B6-DF216E1943C4}"/>
              </a:ext>
            </a:extLst>
          </p:cNvPr>
          <p:cNvSpPr txBox="1"/>
          <p:nvPr/>
        </p:nvSpPr>
        <p:spPr>
          <a:xfrm>
            <a:off x="9433245" y="3906039"/>
            <a:ext cx="125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IPG-DB</a:t>
            </a:r>
          </a:p>
        </p:txBody>
      </p:sp>
    </p:spTree>
    <p:extLst>
      <p:ext uri="{BB962C8B-B14F-4D97-AF65-F5344CB8AC3E}">
        <p14:creationId xmlns:p14="http://schemas.microsoft.com/office/powerpoint/2010/main" val="20482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Distributed Beamforming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89FC0-36C7-4D74-9483-7C22F1D930E3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51" name="文字方塊 29">
            <a:extLst>
              <a:ext uri="{FF2B5EF4-FFF2-40B4-BE49-F238E27FC236}">
                <a16:creationId xmlns:a16="http://schemas.microsoft.com/office/drawing/2014/main" id="{162AAF22-700D-4FAC-8D25-96DCBA0DB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00" y="559117"/>
            <a:ext cx="959063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Wireless Communication in Presence of Near-peer Adversaries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Increasing Operational Tempo of Future Battles (Requires Autonomy)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Reliability in Complex Environments (e.g., Dense Urban, Indoors, Forests) </a:t>
            </a:r>
            <a:endParaRPr lang="en" sz="2400" dirty="0">
              <a:latin typeface="+mn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B231A3-FF8D-4264-9E4C-691B19AEB838}"/>
              </a:ext>
            </a:extLst>
          </p:cNvPr>
          <p:cNvSpPr txBox="1"/>
          <p:nvPr/>
        </p:nvSpPr>
        <p:spPr>
          <a:xfrm>
            <a:off x="530087" y="996453"/>
            <a:ext cx="124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824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48B56-7362-4E47-A4BA-8E681B7BF778}"/>
              </a:ext>
            </a:extLst>
          </p:cNvPr>
          <p:cNvSpPr txBox="1"/>
          <p:nvPr/>
        </p:nvSpPr>
        <p:spPr>
          <a:xfrm>
            <a:off x="3254948" y="656353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4" name="文字方塊 29">
            <a:extLst>
              <a:ext uri="{FF2B5EF4-FFF2-40B4-BE49-F238E27FC236}">
                <a16:creationId xmlns:a16="http://schemas.microsoft.com/office/drawing/2014/main" id="{7BD34AA0-A3B5-4CD0-9BDC-CCAEFD6F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88" y="1720840"/>
            <a:ext cx="11131824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Autonomous multi-robots collaboratively form an antenna array to transmit a high-power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directed signal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while steering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nulls</a:t>
            </a:r>
            <a:r>
              <a:rPr lang="en-US" sz="24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through precise control of interference.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Proposed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self-configuring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 IPG-DB algorithm controls Tx </a:t>
            </a:r>
            <a:r>
              <a:rPr lang="en-US" sz="2400" dirty="0" err="1">
                <a:latin typeface="+mn-lt"/>
                <a:cs typeface="Arial" panose="020B0604020202020204" pitchFamily="34" charset="0"/>
              </a:rPr>
              <a:t>phase+amplitude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 for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covert directional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communication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without Rx feedback.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IPG-DB is significantly robust to the condition number of the problem and noisy channels, and hence, can reach a satisfactory neighborhood of the desired pattern in a fewer number of iterations.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cs typeface="Arial" panose="020B0604020202020204" pitchFamily="34" charset="0"/>
              </a:rPr>
              <a:t>Acceleration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 due to the proposed IPG-DB algorithm enables </a:t>
            </a:r>
            <a:r>
              <a:rPr lang="en-US" sz="2400" b="1" dirty="0">
                <a:latin typeface="+mn-lt"/>
                <a:cs typeface="Arial" panose="020B0604020202020204" pitchFamily="34" charset="0"/>
              </a:rPr>
              <a:t>rapid establishment of communication links in contested environment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.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F4812B0-2F92-47CD-B31D-8F9F5C7C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8" y="2180583"/>
            <a:ext cx="2438980" cy="2631141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Distributed Beamforming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89FC0-36C7-4D74-9483-7C22F1D930E3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51" name="文字方塊 29">
            <a:extLst>
              <a:ext uri="{FF2B5EF4-FFF2-40B4-BE49-F238E27FC236}">
                <a16:creationId xmlns:a16="http://schemas.microsoft.com/office/drawing/2014/main" id="{162AAF22-700D-4FAC-8D25-96DCBA0DB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00" y="559117"/>
            <a:ext cx="959063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Wireless Communication in Presence of Near-peer Adversaries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Increasing Operational Tempo of Future Battles (Requires Autonomy)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Reliability in Complex Environments (e.g., Dense Urban, Indoors, Forests) </a:t>
            </a:r>
            <a:endParaRPr lang="en" sz="2400" dirty="0">
              <a:latin typeface="+mn-lt"/>
            </a:endParaRPr>
          </a:p>
        </p:txBody>
      </p:sp>
      <p:sp>
        <p:nvSpPr>
          <p:cNvPr id="52" name="文字方塊 29">
            <a:extLst>
              <a:ext uri="{FF2B5EF4-FFF2-40B4-BE49-F238E27FC236}">
                <a16:creationId xmlns:a16="http://schemas.microsoft.com/office/drawing/2014/main" id="{69440982-43D1-4842-9777-08639B4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90" y="1860440"/>
            <a:ext cx="4648398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r>
              <a:rPr lang="en-US" sz="2400" b="1" dirty="0">
                <a:latin typeface="+mn-lt"/>
              </a:rPr>
              <a:t>Inspiration: Phased Antenna Array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Creates coherent signal using multiple antennas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Directional, Controlled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Covert Communications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Targeted Jamming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Radar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Electronically steerable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Gain is N^2 </a:t>
            </a:r>
          </a:p>
          <a:p>
            <a:pPr marL="595312" lvl="2" indent="0"/>
            <a:r>
              <a:rPr lang="en-US" sz="2400" dirty="0">
                <a:latin typeface="+mn-lt"/>
              </a:rPr>
              <a:t> 5 Element Array @2W</a:t>
            </a:r>
          </a:p>
          <a:p>
            <a:pPr marL="595312" lvl="2" indent="0"/>
            <a:r>
              <a:rPr lang="en-US" sz="2400" dirty="0">
                <a:latin typeface="+mn-lt"/>
              </a:rPr>
              <a:t> = 1 50W Tx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712C3F-80F7-4F6F-BD7F-B8583C433414}"/>
              </a:ext>
            </a:extLst>
          </p:cNvPr>
          <p:cNvSpPr/>
          <p:nvPr/>
        </p:nvSpPr>
        <p:spPr>
          <a:xfrm>
            <a:off x="4470222" y="4715247"/>
            <a:ext cx="1124890" cy="517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68B584-3D05-40A5-B300-2BF3D159A4CE}"/>
              </a:ext>
            </a:extLst>
          </p:cNvPr>
          <p:cNvSpPr txBox="1"/>
          <p:nvPr/>
        </p:nvSpPr>
        <p:spPr>
          <a:xfrm>
            <a:off x="5269046" y="1857417"/>
            <a:ext cx="129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</a:t>
            </a:r>
          </a:p>
          <a:p>
            <a:r>
              <a:rPr lang="en-US" dirty="0"/>
              <a:t>Phase Front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F7145A-29D0-4904-A89D-8D527C1CE7A4}"/>
              </a:ext>
            </a:extLst>
          </p:cNvPr>
          <p:cNvCxnSpPr>
            <a:cxnSpLocks/>
          </p:cNvCxnSpPr>
          <p:nvPr/>
        </p:nvCxnSpPr>
        <p:spPr>
          <a:xfrm>
            <a:off x="6331449" y="2137322"/>
            <a:ext cx="312341" cy="14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5B231A3-FF8D-4264-9E4C-691B19AEB838}"/>
              </a:ext>
            </a:extLst>
          </p:cNvPr>
          <p:cNvSpPr txBox="1"/>
          <p:nvPr/>
        </p:nvSpPr>
        <p:spPr>
          <a:xfrm>
            <a:off x="530087" y="996453"/>
            <a:ext cx="124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04228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F4812B0-2F92-47CD-B31D-8F9F5C7C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8" y="2180583"/>
            <a:ext cx="2438980" cy="2631141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Distributed Beamforming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89FC0-36C7-4D74-9483-7C22F1D930E3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51" name="文字方塊 29">
            <a:extLst>
              <a:ext uri="{FF2B5EF4-FFF2-40B4-BE49-F238E27FC236}">
                <a16:creationId xmlns:a16="http://schemas.microsoft.com/office/drawing/2014/main" id="{162AAF22-700D-4FAC-8D25-96DCBA0DB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00" y="559117"/>
            <a:ext cx="959063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Wireless Communication in Presence of Near-peer Adversaries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Increasing Operational Tempo of Future Battles (Requires Autonomy)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Reliability in Complex Environments (e.g., Dense Urban, Indoors, Forests) </a:t>
            </a:r>
            <a:endParaRPr lang="en" sz="2400" dirty="0">
              <a:latin typeface="+mn-lt"/>
            </a:endParaRPr>
          </a:p>
        </p:txBody>
      </p:sp>
      <p:sp>
        <p:nvSpPr>
          <p:cNvPr id="52" name="文字方塊 29">
            <a:extLst>
              <a:ext uri="{FF2B5EF4-FFF2-40B4-BE49-F238E27FC236}">
                <a16:creationId xmlns:a16="http://schemas.microsoft.com/office/drawing/2014/main" id="{69440982-43D1-4842-9777-08639B4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90" y="1860440"/>
            <a:ext cx="4648398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r>
              <a:rPr lang="en-US" sz="2400" b="1" dirty="0">
                <a:latin typeface="+mn-lt"/>
              </a:rPr>
              <a:t>Inspiration: Phased Antenna Array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Creates coherent signal using multiple antennas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Directional, Controlled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Covert Communications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Targeted Jamming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Radar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Electronically steerable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Gain is N^2 </a:t>
            </a:r>
          </a:p>
          <a:p>
            <a:pPr marL="595312" lvl="2" indent="0"/>
            <a:r>
              <a:rPr lang="en-US" sz="2400" dirty="0">
                <a:latin typeface="+mn-lt"/>
              </a:rPr>
              <a:t> 5 Element Array @2W</a:t>
            </a:r>
          </a:p>
          <a:p>
            <a:pPr marL="595312" lvl="2" indent="0"/>
            <a:r>
              <a:rPr lang="en-US" sz="2400" dirty="0">
                <a:latin typeface="+mn-lt"/>
              </a:rPr>
              <a:t> = 1 50W Tx  </a:t>
            </a:r>
          </a:p>
        </p:txBody>
      </p:sp>
      <p:sp>
        <p:nvSpPr>
          <p:cNvPr id="53" name="文字方塊 29">
            <a:extLst>
              <a:ext uri="{FF2B5EF4-FFF2-40B4-BE49-F238E27FC236}">
                <a16:creationId xmlns:a16="http://schemas.microsoft.com/office/drawing/2014/main" id="{7E7CF550-9361-4D51-83D9-12014406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712" y="1854626"/>
            <a:ext cx="4648398" cy="4524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r>
              <a:rPr lang="en-US" sz="2400" b="1" dirty="0">
                <a:latin typeface="+mn-lt"/>
              </a:rPr>
              <a:t>Distributed Robotic Beamforming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Distributed, resilient to single-agent failure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Agile, composed of evolving robot swarm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Adapt to environment and near-peer adversary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712C3F-80F7-4F6F-BD7F-B8583C433414}"/>
              </a:ext>
            </a:extLst>
          </p:cNvPr>
          <p:cNvSpPr/>
          <p:nvPr/>
        </p:nvSpPr>
        <p:spPr>
          <a:xfrm>
            <a:off x="4470222" y="4715247"/>
            <a:ext cx="1124890" cy="517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Controller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68B584-3D05-40A5-B300-2BF3D159A4CE}"/>
              </a:ext>
            </a:extLst>
          </p:cNvPr>
          <p:cNvSpPr txBox="1"/>
          <p:nvPr/>
        </p:nvSpPr>
        <p:spPr>
          <a:xfrm>
            <a:off x="5269046" y="1857417"/>
            <a:ext cx="129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</a:t>
            </a:r>
          </a:p>
          <a:p>
            <a:r>
              <a:rPr lang="en-US" dirty="0"/>
              <a:t>Phase Front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F7145A-29D0-4904-A89D-8D527C1CE7A4}"/>
              </a:ext>
            </a:extLst>
          </p:cNvPr>
          <p:cNvCxnSpPr>
            <a:cxnSpLocks/>
          </p:cNvCxnSpPr>
          <p:nvPr/>
        </p:nvCxnSpPr>
        <p:spPr>
          <a:xfrm>
            <a:off x="6331449" y="2137322"/>
            <a:ext cx="312341" cy="14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D271463B-B8DA-4E74-BAFF-C36FE15C4E66}"/>
              </a:ext>
            </a:extLst>
          </p:cNvPr>
          <p:cNvSpPr/>
          <p:nvPr/>
        </p:nvSpPr>
        <p:spPr>
          <a:xfrm rot="3283156">
            <a:off x="10072924" y="2134260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F199C8D-9685-4FA3-B4A8-FA2CF932A65A}"/>
              </a:ext>
            </a:extLst>
          </p:cNvPr>
          <p:cNvSpPr/>
          <p:nvPr/>
        </p:nvSpPr>
        <p:spPr>
          <a:xfrm rot="3283156">
            <a:off x="9988762" y="2903314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548009E-6614-4959-9238-850D6E64A6E8}"/>
              </a:ext>
            </a:extLst>
          </p:cNvPr>
          <p:cNvSpPr/>
          <p:nvPr/>
        </p:nvSpPr>
        <p:spPr>
          <a:xfrm rot="3283156">
            <a:off x="10313068" y="2826136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0AAA0E6-D40F-4A29-B591-8D30A8D5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76" y="2601425"/>
            <a:ext cx="666159" cy="4671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763B20-7123-4556-BCDD-D89B353B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079" y="2816384"/>
            <a:ext cx="844480" cy="59216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4E4153F-D2E3-4867-99A5-DD0D7088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568" y="3113960"/>
            <a:ext cx="912610" cy="639939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8EEE58A5-95AB-476E-87E4-90A2F64A8E38}"/>
              </a:ext>
            </a:extLst>
          </p:cNvPr>
          <p:cNvSpPr/>
          <p:nvPr/>
        </p:nvSpPr>
        <p:spPr>
          <a:xfrm>
            <a:off x="7475412" y="2261043"/>
            <a:ext cx="1706423" cy="187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</a:t>
            </a:r>
          </a:p>
          <a:p>
            <a:pPr algn="ctr"/>
            <a:r>
              <a:rPr lang="en-US" dirty="0"/>
              <a:t>Across</a:t>
            </a:r>
          </a:p>
          <a:p>
            <a:pPr algn="ctr"/>
            <a:r>
              <a:rPr lang="en-US" dirty="0"/>
              <a:t>Robots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11BDB8F3-DB39-494E-9080-0893E40437D6}"/>
              </a:ext>
            </a:extLst>
          </p:cNvPr>
          <p:cNvSpPr/>
          <p:nvPr/>
        </p:nvSpPr>
        <p:spPr>
          <a:xfrm rot="3283156">
            <a:off x="10368720" y="2125816"/>
            <a:ext cx="1389577" cy="128293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B231A3-FF8D-4264-9E4C-691B19AEB838}"/>
              </a:ext>
            </a:extLst>
          </p:cNvPr>
          <p:cNvSpPr txBox="1"/>
          <p:nvPr/>
        </p:nvSpPr>
        <p:spPr>
          <a:xfrm>
            <a:off x="530087" y="996453"/>
            <a:ext cx="124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8853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Controlling Covert Directional Communication</a:t>
            </a:r>
          </a:p>
        </p:txBody>
      </p:sp>
      <p:pic>
        <p:nvPicPr>
          <p:cNvPr id="22" name="0.5_lambda.mp4.mp4" descr="0.5_lambda.mp4.mp4">
            <a:hlinkClick r:id="" action="ppaction://media"/>
            <a:extLst>
              <a:ext uri="{FF2B5EF4-FFF2-40B4-BE49-F238E27FC236}">
                <a16:creationId xmlns:a16="http://schemas.microsoft.com/office/drawing/2014/main" id="{6476A569-0144-4CBD-A30F-33F8829783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0089" y="926269"/>
            <a:ext cx="4758336" cy="3568752"/>
          </a:xfrm>
          <a:prstGeom prst="rect">
            <a:avLst/>
          </a:prstGeom>
        </p:spPr>
      </p:pic>
      <p:pic>
        <p:nvPicPr>
          <p:cNvPr id="29" name="0.25_lambda.mp4.mp4" descr="0.25_lambda.mp4.mp4">
            <a:hlinkClick r:id="" action="ppaction://media"/>
            <a:extLst>
              <a:ext uri="{FF2B5EF4-FFF2-40B4-BE49-F238E27FC236}">
                <a16:creationId xmlns:a16="http://schemas.microsoft.com/office/drawing/2014/main" id="{25EAE3AA-D938-4F08-AF71-30DF8BBE27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03576" y="926269"/>
            <a:ext cx="4758336" cy="3568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A42322-7B74-4FF5-B096-6FB2D96F97B7}"/>
              </a:ext>
            </a:extLst>
          </p:cNvPr>
          <p:cNvSpPr/>
          <p:nvPr/>
        </p:nvSpPr>
        <p:spPr>
          <a:xfrm>
            <a:off x="2192545" y="4888655"/>
            <a:ext cx="780690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How do we </a:t>
            </a:r>
            <a:r>
              <a:rPr lang="en-US" sz="2400" dirty="0">
                <a:solidFill>
                  <a:srgbClr val="FF0000"/>
                </a:solidFill>
              </a:rPr>
              <a:t>autonomously</a:t>
            </a:r>
            <a:r>
              <a:rPr lang="en-US" sz="2400" dirty="0"/>
              <a:t> control signal strength (signature management) in different desired directions </a:t>
            </a:r>
            <a:r>
              <a:rPr lang="en-US" sz="2400" dirty="0">
                <a:solidFill>
                  <a:srgbClr val="FF0000"/>
                </a:solidFill>
              </a:rPr>
              <a:t>simultaneously?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7374F-AB9F-4128-A93B-6E2101CD0A3A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7409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5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5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55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 mute="1">
                <p:cTn id="16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Performance Measures of a Beamforming Technique</a:t>
            </a:r>
          </a:p>
        </p:txBody>
      </p:sp>
      <p:sp>
        <p:nvSpPr>
          <p:cNvPr id="59" name="文字方塊 29">
            <a:extLst>
              <a:ext uri="{FF2B5EF4-FFF2-40B4-BE49-F238E27FC236}">
                <a16:creationId xmlns:a16="http://schemas.microsoft.com/office/drawing/2014/main" id="{160B7A1A-2E2B-48B6-A977-9CE2902D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01" y="982176"/>
            <a:ext cx="5353128" cy="48936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open-loop or closed-loop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feedback required?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unlikely to get feedback from null receivers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guarantee convergence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algorithm converges? (future work)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exact solution exists?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 many transmitting agents? (ongoing work)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rate of convergence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smaller number of iterations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characterize number of iterations (future work)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277682-C411-4144-96B8-40C89ADE9291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sp>
        <p:nvSpPr>
          <p:cNvPr id="65" name="文字方塊 29">
            <a:extLst>
              <a:ext uri="{FF2B5EF4-FFF2-40B4-BE49-F238E27FC236}">
                <a16:creationId xmlns:a16="http://schemas.microsoft.com/office/drawing/2014/main" id="{198B9ECC-3B05-4FE3-BFD8-824CAC72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549" y="982176"/>
            <a:ext cx="5353128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robustness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unknown channel parameters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receiver locations not precise (future work)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directivity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spread of combined signal in other directions? (future work)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node placement and node selection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optimize position and the number of active agents (future work)</a:t>
            </a:r>
          </a:p>
        </p:txBody>
      </p:sp>
    </p:spTree>
    <p:extLst>
      <p:ext uri="{BB962C8B-B14F-4D97-AF65-F5344CB8AC3E}">
        <p14:creationId xmlns:p14="http://schemas.microsoft.com/office/powerpoint/2010/main" val="30741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Existing Works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277682-C411-4144-96B8-40C89ADE9291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76B7FE-3769-48C7-9AF4-530593AC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81565"/>
              </p:ext>
            </p:extLst>
          </p:nvPr>
        </p:nvGraphicFramePr>
        <p:xfrm>
          <a:off x="101600" y="975359"/>
          <a:ext cx="4438358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38">
                  <a:extLst>
                    <a:ext uri="{9D8B030D-6E8A-4147-A177-3AD203B41FA5}">
                      <a16:colId xmlns:a16="http://schemas.microsoft.com/office/drawing/2014/main" val="2485548924"/>
                    </a:ext>
                  </a:extLst>
                </a:gridCol>
                <a:gridCol w="3649320">
                  <a:extLst>
                    <a:ext uri="{9D8B030D-6E8A-4147-A177-3AD203B41FA5}">
                      <a16:colId xmlns:a16="http://schemas.microsoft.com/office/drawing/2014/main" val="291241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Prior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[1]-[4]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objective: maximizing gain or steering nulls at specific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1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[5]-[7]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utilize receiver feedbacks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[8],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sparse beamforming, mobile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5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[7], 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channel model-free [7], probabilistic channel prediction and path planning for minimizing power [10]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receiver feedback-free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8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6907A1-FB9A-44AF-937E-641EAC12B980}"/>
              </a:ext>
            </a:extLst>
          </p:cNvPr>
          <p:cNvSpPr txBox="1"/>
          <p:nvPr/>
        </p:nvSpPr>
        <p:spPr>
          <a:xfrm>
            <a:off x="4539958" y="705177"/>
            <a:ext cx="76520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 D Richard Brown, </a:t>
            </a:r>
            <a:r>
              <a:rPr lang="en-US" sz="1200" i="1" dirty="0" err="1"/>
              <a:t>Upamanyu</a:t>
            </a:r>
            <a:r>
              <a:rPr lang="en-US" sz="1200" i="1" dirty="0"/>
              <a:t> </a:t>
            </a:r>
            <a:r>
              <a:rPr lang="en-US" sz="1200" i="1" dirty="0" err="1"/>
              <a:t>Madhow</a:t>
            </a:r>
            <a:r>
              <a:rPr lang="en-US" sz="1200" i="1" dirty="0"/>
              <a:t>, Patrick </a:t>
            </a:r>
            <a:r>
              <a:rPr lang="en-US" sz="1200" i="1" dirty="0" err="1"/>
              <a:t>Bidigare</a:t>
            </a:r>
            <a:r>
              <a:rPr lang="en-US" sz="1200" i="1" dirty="0"/>
              <a:t>, and </a:t>
            </a:r>
            <a:r>
              <a:rPr lang="en-US" sz="1200" i="1" dirty="0" err="1"/>
              <a:t>Soura</a:t>
            </a:r>
            <a:r>
              <a:rPr lang="en-US" sz="1200" i="1" dirty="0"/>
              <a:t> Dasgupta. Receiver-coordinated distributed transmit nullforming with channel state uncertainty. In 2012 46th Annual Conference on Information Sciences and Systems (CISS), pages 1–6. IEEE, 2012.</a:t>
            </a:r>
          </a:p>
          <a:p>
            <a:r>
              <a:rPr lang="en-US" sz="1200" i="1" dirty="0"/>
              <a:t>[2] </a:t>
            </a:r>
            <a:r>
              <a:rPr lang="en-US" sz="1200" i="1" dirty="0" err="1"/>
              <a:t>Yongsheng</a:t>
            </a:r>
            <a:r>
              <a:rPr lang="en-US" sz="1200" i="1" dirty="0"/>
              <a:t> Fan, </a:t>
            </a:r>
            <a:r>
              <a:rPr lang="en-US" sz="1200" i="1" dirty="0" err="1"/>
              <a:t>Yuanping</a:t>
            </a:r>
            <a:r>
              <a:rPr lang="en-US" sz="1200" i="1" dirty="0"/>
              <a:t> Zhou, </a:t>
            </a:r>
            <a:r>
              <a:rPr lang="en-US" sz="1200" i="1" dirty="0" err="1"/>
              <a:t>Donglin</a:t>
            </a:r>
            <a:r>
              <a:rPr lang="en-US" sz="1200" i="1" dirty="0"/>
              <a:t> He, and </a:t>
            </a:r>
            <a:r>
              <a:rPr lang="en-US" sz="1200" i="1" dirty="0" err="1"/>
              <a:t>Wenlong</a:t>
            </a:r>
            <a:r>
              <a:rPr lang="en-US" sz="1200" i="1" dirty="0"/>
              <a:t> Xia. Fast transmit beamforming with distributed antennas. IEEE Antennas and Wireless Propagation Letters, 16:121–124, 2016.</a:t>
            </a:r>
          </a:p>
          <a:p>
            <a:r>
              <a:rPr lang="en-US" sz="1200" i="1" dirty="0"/>
              <a:t>[3] Sairam </a:t>
            </a:r>
            <a:r>
              <a:rPr lang="en-US" sz="1200" i="1" dirty="0" err="1"/>
              <a:t>Goguri</a:t>
            </a:r>
            <a:r>
              <a:rPr lang="en-US" sz="1200" i="1" dirty="0"/>
              <a:t>, Ben </a:t>
            </a:r>
            <a:r>
              <a:rPr lang="en-US" sz="1200" i="1" dirty="0" err="1"/>
              <a:t>Peiffer</a:t>
            </a:r>
            <a:r>
              <a:rPr lang="en-US" sz="1200" i="1" dirty="0"/>
              <a:t>, Raghu </a:t>
            </a:r>
            <a:r>
              <a:rPr lang="en-US" sz="1200" i="1" dirty="0" err="1"/>
              <a:t>Mudumbai</a:t>
            </a:r>
            <a:r>
              <a:rPr lang="en-US" sz="1200" i="1" dirty="0"/>
              <a:t>, and </a:t>
            </a:r>
            <a:r>
              <a:rPr lang="en-US" sz="1200" i="1" dirty="0" err="1"/>
              <a:t>Soura</a:t>
            </a:r>
            <a:r>
              <a:rPr lang="en-US" sz="1200" i="1" dirty="0"/>
              <a:t> Dasgupta. A class of scalable feedback algorithms for beam and null-forming from distributed arrays. In 2016 50th Asilomar Conference on Signals, Systems and Computers, pages 1447–1451. IEEE, 2016.</a:t>
            </a:r>
          </a:p>
          <a:p>
            <a:r>
              <a:rPr lang="en-US" sz="1200" i="1" dirty="0"/>
              <a:t>[4] Justin S Kong, </a:t>
            </a:r>
            <a:r>
              <a:rPr lang="en-US" sz="1200" i="1" dirty="0" err="1"/>
              <a:t>Fikadu</a:t>
            </a:r>
            <a:r>
              <a:rPr lang="en-US" sz="1200" i="1" dirty="0"/>
              <a:t> T </a:t>
            </a:r>
            <a:r>
              <a:rPr lang="en-US" sz="1200" i="1" dirty="0" err="1"/>
              <a:t>Dagefu</a:t>
            </a:r>
            <a:r>
              <a:rPr lang="en-US" sz="1200" i="1" dirty="0"/>
              <a:t>, and Brian M Sadler. Distributed adaptive beamforming and nullforming for secure wireless communications, March 31 2022. US Patent App. 17/205,355.</a:t>
            </a:r>
          </a:p>
          <a:p>
            <a:r>
              <a:rPr lang="en-US" sz="1200" i="1" dirty="0"/>
              <a:t>[5] Amy Kumar, </a:t>
            </a:r>
            <a:r>
              <a:rPr lang="en-US" sz="1200" i="1" dirty="0" err="1"/>
              <a:t>Raghuraman</a:t>
            </a:r>
            <a:r>
              <a:rPr lang="en-US" sz="1200" i="1" dirty="0"/>
              <a:t> </a:t>
            </a:r>
            <a:r>
              <a:rPr lang="en-US" sz="1200" i="1" dirty="0" err="1"/>
              <a:t>Mudumbai</a:t>
            </a:r>
            <a:r>
              <a:rPr lang="en-US" sz="1200" i="1" dirty="0"/>
              <a:t>, </a:t>
            </a:r>
            <a:r>
              <a:rPr lang="en-US" sz="1200" i="1" dirty="0" err="1"/>
              <a:t>Soura</a:t>
            </a:r>
            <a:r>
              <a:rPr lang="en-US" sz="1200" i="1" dirty="0"/>
              <a:t> Dasgupta, </a:t>
            </a:r>
            <a:r>
              <a:rPr lang="en-US" sz="1200" i="1" dirty="0" err="1"/>
              <a:t>Upamanyu</a:t>
            </a:r>
            <a:r>
              <a:rPr lang="en-US" sz="1200" i="1" dirty="0"/>
              <a:t> </a:t>
            </a:r>
            <a:r>
              <a:rPr lang="en-US" sz="1200" i="1" dirty="0" err="1"/>
              <a:t>Madhow</a:t>
            </a:r>
            <a:r>
              <a:rPr lang="en-US" sz="1200" i="1" dirty="0"/>
              <a:t>, and D Richard Brown. Distributed MIMO multicast with protected receivers: A scalable algorithm for joint beamforming and nullforming. IEEE Transactions on Wireless Communications, 16(1):512–525, 2016.</a:t>
            </a:r>
          </a:p>
          <a:p>
            <a:r>
              <a:rPr lang="en-US" sz="1200" i="1" dirty="0"/>
              <a:t>[6] </a:t>
            </a:r>
            <a:r>
              <a:rPr lang="en-US" sz="1200" i="1" dirty="0" err="1"/>
              <a:t>Jemin</a:t>
            </a:r>
            <a:r>
              <a:rPr lang="en-US" sz="1200" i="1" dirty="0"/>
              <a:t> George,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</a:t>
            </a:r>
            <a:r>
              <a:rPr lang="en-US" sz="1200" i="1" dirty="0" err="1"/>
              <a:t>Cemal</a:t>
            </a:r>
            <a:r>
              <a:rPr lang="en-US" sz="1200" i="1" dirty="0"/>
              <a:t> </a:t>
            </a:r>
            <a:r>
              <a:rPr lang="en-US" sz="1200" i="1" dirty="0" err="1"/>
              <a:t>Tugrul</a:t>
            </a:r>
            <a:r>
              <a:rPr lang="en-US" sz="1200" i="1" dirty="0"/>
              <a:t> Yilmaz, Bethany L </a:t>
            </a:r>
            <a:r>
              <a:rPr lang="en-US" sz="1200" i="1" dirty="0" err="1"/>
              <a:t>Allik</a:t>
            </a:r>
            <a:r>
              <a:rPr lang="en-US" sz="1200" i="1" dirty="0"/>
              <a:t>, He Bai, and </a:t>
            </a:r>
            <a:r>
              <a:rPr lang="en-US" sz="1200" i="1" dirty="0" err="1"/>
              <a:t>Aranya</a:t>
            </a:r>
            <a:r>
              <a:rPr lang="en-US" sz="1200" i="1" dirty="0"/>
              <a:t> </a:t>
            </a:r>
            <a:r>
              <a:rPr lang="en-US" sz="1200" i="1" dirty="0" err="1"/>
              <a:t>Chakrabortty</a:t>
            </a:r>
            <a:r>
              <a:rPr lang="en-US" sz="1200" i="1" dirty="0"/>
              <a:t>. Multi-agent coordination for distributed transmit beamforming. In 2020 American Control Conference (ACC), pages 144–149. IEEE, 2020.</a:t>
            </a:r>
          </a:p>
          <a:p>
            <a:r>
              <a:rPr lang="en-US" sz="1200" i="1" dirty="0"/>
              <a:t>[7] </a:t>
            </a:r>
            <a:r>
              <a:rPr lang="en-US" sz="1200" i="1" dirty="0" err="1"/>
              <a:t>Jemin</a:t>
            </a:r>
            <a:r>
              <a:rPr lang="en-US" sz="1200" i="1" dirty="0"/>
              <a:t> George, </a:t>
            </a:r>
            <a:r>
              <a:rPr lang="en-US" sz="1200" i="1" dirty="0" err="1"/>
              <a:t>Cemal</a:t>
            </a:r>
            <a:r>
              <a:rPr lang="en-US" sz="1200" i="1" dirty="0"/>
              <a:t> </a:t>
            </a:r>
            <a:r>
              <a:rPr lang="en-US" sz="1200" i="1" dirty="0" err="1"/>
              <a:t>Tugrul</a:t>
            </a:r>
            <a:r>
              <a:rPr lang="en-US" sz="1200" i="1" dirty="0"/>
              <a:t> Yilmaz,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and </a:t>
            </a:r>
            <a:r>
              <a:rPr lang="en-US" sz="1200" i="1" dirty="0" err="1"/>
              <a:t>Aranya</a:t>
            </a:r>
            <a:r>
              <a:rPr lang="en-US" sz="1200" i="1" dirty="0"/>
              <a:t> </a:t>
            </a:r>
            <a:r>
              <a:rPr lang="en-US" sz="1200" i="1" dirty="0" err="1"/>
              <a:t>Chakrabortty</a:t>
            </a:r>
            <a:r>
              <a:rPr lang="en-US" sz="1200" i="1" dirty="0"/>
              <a:t>. A model-free approach to distributed transmit beamforming. In ICASSP 2020-2020 IEEE International Conference on Acoustics, Speech and Signal Processing (ICASSP), pages 5170–5174. IEEE, 2020.</a:t>
            </a:r>
            <a:br>
              <a:rPr lang="en-US" sz="1200" i="1" dirty="0"/>
            </a:br>
            <a:r>
              <a:rPr lang="en-US" sz="1200" i="1" dirty="0"/>
              <a:t>[8]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Amrit Singh </a:t>
            </a:r>
            <a:r>
              <a:rPr lang="en-US" sz="1200" i="1" dirty="0" err="1"/>
              <a:t>Bedi</a:t>
            </a:r>
            <a:r>
              <a:rPr lang="en-US" sz="1200" i="1" dirty="0"/>
              <a:t>, and Alec Koppel. Joint position and beamforming control via alternating nonlinear least-squares with a hierarchical gamma prior. In 2021 American Control Conference (ACC), pages 3513–3518. IEEE, 2021.</a:t>
            </a:r>
            <a:br>
              <a:rPr lang="en-US" sz="1200" i="1" dirty="0"/>
            </a:br>
            <a:r>
              <a:rPr lang="en-US" sz="1200" i="1" dirty="0"/>
              <a:t>[9] </a:t>
            </a:r>
            <a:r>
              <a:rPr lang="en-US" sz="1200" i="1" dirty="0" err="1"/>
              <a:t>Tzanis</a:t>
            </a:r>
            <a:r>
              <a:rPr lang="en-US" sz="1200" i="1" dirty="0"/>
              <a:t> Anevlavis, Jonathan Bunton,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</a:t>
            </a:r>
            <a:r>
              <a:rPr lang="en-US" sz="1200" i="1" dirty="0" err="1"/>
              <a:t>Jemin</a:t>
            </a:r>
            <a:r>
              <a:rPr lang="en-US" sz="1200" i="1" dirty="0"/>
              <a:t> George, and Paulo </a:t>
            </a:r>
            <a:r>
              <a:rPr lang="en-US" sz="1200" i="1" dirty="0" err="1"/>
              <a:t>Tabuada</a:t>
            </a:r>
            <a:r>
              <a:rPr lang="en-US" sz="1200" i="1" dirty="0"/>
              <a:t>. To beam or not to beam? beamforming with </a:t>
            </a:r>
            <a:r>
              <a:rPr lang="en-US" sz="1200" i="1" dirty="0" err="1"/>
              <a:t>submodularity</a:t>
            </a:r>
            <a:r>
              <a:rPr lang="en-US" sz="1200" i="1" dirty="0"/>
              <a:t>-inspired group sparsity. In 2020 59th IEEE Conference on Decision and Control (CDC), pages 390–395. IEEE, 2020.</a:t>
            </a:r>
            <a:br>
              <a:rPr lang="en-US" sz="1200" i="1" dirty="0"/>
            </a:br>
            <a:r>
              <a:rPr lang="en-US" sz="1200" i="1" dirty="0"/>
              <a:t>[10] Arjun </a:t>
            </a:r>
            <a:r>
              <a:rPr lang="en-US" sz="1200" i="1" dirty="0" err="1"/>
              <a:t>Muralidharan</a:t>
            </a:r>
            <a:r>
              <a:rPr lang="en-US" sz="1200" i="1" dirty="0"/>
              <a:t> and </a:t>
            </a:r>
            <a:r>
              <a:rPr lang="en-US" sz="1200" i="1" dirty="0" err="1"/>
              <a:t>Yasamin</a:t>
            </a:r>
            <a:r>
              <a:rPr lang="en-US" sz="1200" i="1" dirty="0"/>
              <a:t> </a:t>
            </a:r>
            <a:r>
              <a:rPr lang="en-US" sz="1200" i="1" dirty="0" err="1"/>
              <a:t>Mostofi</a:t>
            </a:r>
            <a:r>
              <a:rPr lang="en-US" sz="1200" i="1" dirty="0"/>
              <a:t>. Energy optimal distributed beamforming using unmanned vehicles. IEEE Transactions on Control of Network Systems, 5(4):1529–1540, 2017.</a:t>
            </a:r>
          </a:p>
          <a:p>
            <a:r>
              <a:rPr lang="en-US" sz="1200" i="1" dirty="0"/>
              <a:t>[11] Samer Hanna, </a:t>
            </a:r>
            <a:r>
              <a:rPr lang="en-US" sz="1200" i="1" dirty="0" err="1"/>
              <a:t>Enes</a:t>
            </a:r>
            <a:r>
              <a:rPr lang="en-US" sz="1200" i="1" dirty="0"/>
              <a:t> </a:t>
            </a:r>
            <a:r>
              <a:rPr lang="en-US" sz="1200" i="1" dirty="0" err="1"/>
              <a:t>Krijestorac</a:t>
            </a:r>
            <a:r>
              <a:rPr lang="en-US" sz="1200" i="1" dirty="0"/>
              <a:t>, and Danijela </a:t>
            </a:r>
            <a:r>
              <a:rPr lang="en-US" sz="1200" i="1" dirty="0" err="1"/>
              <a:t>Cabric</a:t>
            </a:r>
            <a:r>
              <a:rPr lang="en-US" sz="1200" i="1" dirty="0"/>
              <a:t>. Destination-feedback free distributed transmit beamforming using guided directionality. arXiv preprint arXiv:2108.01837, 2021</a:t>
            </a:r>
          </a:p>
        </p:txBody>
      </p:sp>
    </p:spTree>
    <p:extLst>
      <p:ext uri="{BB962C8B-B14F-4D97-AF65-F5344CB8AC3E}">
        <p14:creationId xmlns:p14="http://schemas.microsoft.com/office/powerpoint/2010/main" val="149718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Comparison with Existing Works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277682-C411-4144-96B8-40C89ADE9291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DF89E0-6263-4624-AD5D-B65B73A5B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49589"/>
              </p:ext>
            </p:extLst>
          </p:nvPr>
        </p:nvGraphicFramePr>
        <p:xfrm>
          <a:off x="599098" y="876300"/>
          <a:ext cx="11131824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482">
                  <a:extLst>
                    <a:ext uri="{9D8B030D-6E8A-4147-A177-3AD203B41FA5}">
                      <a16:colId xmlns:a16="http://schemas.microsoft.com/office/drawing/2014/main" val="291241255"/>
                    </a:ext>
                  </a:extLst>
                </a:gridCol>
                <a:gridCol w="7308342">
                  <a:extLst>
                    <a:ext uri="{9D8B030D-6E8A-4147-A177-3AD203B41FA5}">
                      <a16:colId xmlns:a16="http://schemas.microsoft.com/office/drawing/2014/main" val="49925319"/>
                    </a:ext>
                  </a:extLst>
                </a:gridCol>
              </a:tblGrid>
              <a:tr h="3542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Prior Works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Our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6083124"/>
                  </a:ext>
                </a:extLst>
              </a:tr>
              <a:tr h="16015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objective: maximizing gain or steering nulls at specific locations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objective: beampattern matching</a:t>
                      </a:r>
                    </a:p>
                    <a:p>
                      <a:pPr algn="ctr"/>
                      <a:r>
                        <a:rPr lang="en-US" sz="2200" dirty="0"/>
                        <a:t>advantages: precise control over power at multiple locations,</a:t>
                      </a:r>
                    </a:p>
                    <a:p>
                      <a:pPr algn="ctr"/>
                      <a:r>
                        <a:rPr lang="en-US" sz="2200" dirty="0"/>
                        <a:t> inherent beamforming and nullforming in constructive manner,</a:t>
                      </a:r>
                    </a:p>
                    <a:p>
                      <a:pPr algn="ctr"/>
                      <a:r>
                        <a:rPr lang="en-US" sz="2200" dirty="0"/>
                        <a:t>can include additional constraints (limited transmit power, derivative constraints)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0514492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utilize receiver feedbacks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does not require receiver feedbacks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68667"/>
                  </a:ext>
                </a:extLst>
              </a:tr>
              <a:tr h="5920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sparse beamforming,</a:t>
                      </a:r>
                    </a:p>
                    <a:p>
                      <a:pPr algn="ctr"/>
                      <a:r>
                        <a:rPr lang="en-US" sz="2200" dirty="0"/>
                        <a:t>mobile agents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fixed number of agents, </a:t>
                      </a:r>
                    </a:p>
                    <a:p>
                      <a:pPr algn="ctr"/>
                      <a:r>
                        <a:rPr lang="en-US" sz="2200" dirty="0"/>
                        <a:t>stationary agents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7556966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channel model-free,</a:t>
                      </a:r>
                    </a:p>
                    <a:p>
                      <a:pPr algn="ctr"/>
                      <a:r>
                        <a:rPr lang="en-US" sz="2200" dirty="0"/>
                        <a:t>probabilistic channel prediction for minimizing power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feedback-free, </a:t>
                      </a:r>
                    </a:p>
                    <a:p>
                      <a:pPr algn="ctr"/>
                      <a:r>
                        <a:rPr lang="en-US" sz="2200" dirty="0"/>
                        <a:t>objective: beampattern matching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407031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receiver feedback-free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does not assume line of sight (LOS) channels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33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72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9146BC3-DD38-4E6E-9A3F-F63DDCFF4C9E}"/>
              </a:ext>
            </a:extLst>
          </p:cNvPr>
          <p:cNvSpPr txBox="1">
            <a:spLocks/>
          </p:cNvSpPr>
          <p:nvPr/>
        </p:nvSpPr>
        <p:spPr bwMode="auto">
          <a:xfrm>
            <a:off x="530087" y="57972"/>
            <a:ext cx="11131825" cy="47466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lumMod val="45000"/>
                  <a:lumOff val="55000"/>
                </a:schemeClr>
              </a:gs>
              <a:gs pos="98230">
                <a:schemeClr val="accent1">
                  <a:lumMod val="20000"/>
                  <a:lumOff val="80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Our Contributions</a:t>
            </a:r>
          </a:p>
        </p:txBody>
      </p:sp>
      <p:sp>
        <p:nvSpPr>
          <p:cNvPr id="7" name="文字方塊 29">
            <a:extLst>
              <a:ext uri="{FF2B5EF4-FFF2-40B4-BE49-F238E27FC236}">
                <a16:creationId xmlns:a16="http://schemas.microsoft.com/office/drawing/2014/main" id="{A691E847-1564-4B81-8886-581F2AFF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87" y="1782803"/>
            <a:ext cx="11131825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547688" indent="-4572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1pPr>
            <a:lvl2pPr marL="742950" indent="-28575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2pPr>
            <a:lvl3pPr marL="11430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3pPr>
            <a:lvl4pPr marL="16002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4pPr>
            <a:lvl5pPr marL="2057400" indent="-228600" eaLnBrk="0" hangingPunct="0"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MS Gothic" panose="020B0609070205080204" pitchFamily="49" charset="-128"/>
              </a:defRPr>
            </a:lvl9pPr>
          </a:lstStyle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proposed a novel algorithm: Iteratively Pre-conditioned Gradient-descent for Distributed Beamforming </a:t>
            </a:r>
            <a:r>
              <a:rPr lang="en-US" sz="2400" b="1" dirty="0">
                <a:latin typeface="+mn-lt"/>
              </a:rPr>
              <a:t>(IPG-DB)</a:t>
            </a:r>
          </a:p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</a:rPr>
              <a:t>significantly faster </a:t>
            </a:r>
            <a:r>
              <a:rPr lang="en-US" sz="2400" dirty="0">
                <a:latin typeface="+mn-lt"/>
              </a:rPr>
              <a:t>than the gradient-descent (GD) based methods </a:t>
            </a:r>
          </a:p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does not rely on </a:t>
            </a:r>
            <a:r>
              <a:rPr lang="en-US" sz="2400" b="1" dirty="0">
                <a:latin typeface="+mn-lt"/>
              </a:rPr>
              <a:t>receiver feedbacks</a:t>
            </a:r>
          </a:p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does not assume channel fading parameters: </a:t>
            </a:r>
            <a:r>
              <a:rPr lang="en-US" sz="2400" b="1" dirty="0">
                <a:latin typeface="+mn-lt"/>
              </a:rPr>
              <a:t>significantly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robust to channel noise</a:t>
            </a:r>
          </a:p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replace slower GD with faster IPG-DB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position, sparsity, and excitation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in [1]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7F59F2-BF3A-4BE4-B907-5AF48BFAD333}"/>
              </a:ext>
            </a:extLst>
          </p:cNvPr>
          <p:cNvSpPr/>
          <p:nvPr/>
        </p:nvSpPr>
        <p:spPr>
          <a:xfrm>
            <a:off x="366154" y="6175808"/>
            <a:ext cx="11400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[1] </a:t>
            </a:r>
            <a:r>
              <a:rPr lang="en-US" sz="1200" i="1" dirty="0" err="1"/>
              <a:t>Anjaly</a:t>
            </a:r>
            <a:r>
              <a:rPr lang="en-US" sz="1200" i="1" dirty="0"/>
              <a:t> </a:t>
            </a:r>
            <a:r>
              <a:rPr lang="en-US" sz="1200" i="1" dirty="0" err="1"/>
              <a:t>Parayil</a:t>
            </a:r>
            <a:r>
              <a:rPr lang="en-US" sz="1200" i="1" dirty="0"/>
              <a:t>, Amrit Singh </a:t>
            </a:r>
            <a:r>
              <a:rPr lang="en-US" sz="1200" i="1" dirty="0" err="1"/>
              <a:t>Bedi</a:t>
            </a:r>
            <a:r>
              <a:rPr lang="en-US" sz="1200" i="1" dirty="0"/>
              <a:t>, and Alec Koppel. Joint position and beamforming control via alternating nonlinear least-squares with a hierarchical gamma prior. In 2021 American Control Conference (ACC), pages 3513–3518. IEEE, 2021.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5873C-5916-4EC2-B242-16CAE94BDAB8}"/>
              </a:ext>
            </a:extLst>
          </p:cNvPr>
          <p:cNvSpPr txBox="1"/>
          <p:nvPr/>
        </p:nvSpPr>
        <p:spPr>
          <a:xfrm>
            <a:off x="3254948" y="6572151"/>
            <a:ext cx="56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  <a:latin typeface="Calibri" panose="020F0502020204030204" pitchFamily="34" charset="0"/>
              </a:rPr>
              <a:t>Fast Distributed Beamforming without Receiver Feedback</a:t>
            </a:r>
          </a:p>
        </p:txBody>
      </p:sp>
    </p:spTree>
    <p:extLst>
      <p:ext uri="{BB962C8B-B14F-4D97-AF65-F5344CB8AC3E}">
        <p14:creationId xmlns:p14="http://schemas.microsoft.com/office/powerpoint/2010/main" val="137058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2155</Words>
  <Application>Microsoft Office PowerPoint</Application>
  <PresentationFormat>Widescreen</PresentationFormat>
  <Paragraphs>265</Paragraphs>
  <Slides>20</Slides>
  <Notes>1</Notes>
  <HiddenSlides>1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メイリオ</vt:lpstr>
      <vt:lpstr>新細明體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219</cp:revision>
  <dcterms:created xsi:type="dcterms:W3CDTF">2020-06-10T18:43:30Z</dcterms:created>
  <dcterms:modified xsi:type="dcterms:W3CDTF">2022-09-14T18:13:47Z</dcterms:modified>
</cp:coreProperties>
</file>