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15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20104100" cy="150780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6039" y="212209"/>
            <a:ext cx="1508505" cy="154271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419791" y="67013"/>
            <a:ext cx="12705715" cy="1564640"/>
          </a:xfrm>
          <a:custGeom>
            <a:avLst/>
            <a:gdLst/>
            <a:ahLst/>
            <a:cxnLst/>
            <a:rect l="l" t="t" r="r" b="b"/>
            <a:pathLst>
              <a:path w="12705715" h="1564639">
                <a:moveTo>
                  <a:pt x="0" y="260725"/>
                </a:moveTo>
                <a:lnTo>
                  <a:pt x="4201" y="213864"/>
                </a:lnTo>
                <a:lnTo>
                  <a:pt x="16313" y="169757"/>
                </a:lnTo>
                <a:lnTo>
                  <a:pt x="35601" y="129140"/>
                </a:lnTo>
                <a:lnTo>
                  <a:pt x="61325" y="92751"/>
                </a:lnTo>
                <a:lnTo>
                  <a:pt x="92751" y="61325"/>
                </a:lnTo>
                <a:lnTo>
                  <a:pt x="129140" y="35601"/>
                </a:lnTo>
                <a:lnTo>
                  <a:pt x="169757" y="16313"/>
                </a:lnTo>
                <a:lnTo>
                  <a:pt x="213864" y="4201"/>
                </a:lnTo>
                <a:lnTo>
                  <a:pt x="260725" y="0"/>
                </a:lnTo>
                <a:lnTo>
                  <a:pt x="12444647" y="0"/>
                </a:lnTo>
                <a:lnTo>
                  <a:pt x="12491508" y="4201"/>
                </a:lnTo>
                <a:lnTo>
                  <a:pt x="12535615" y="16313"/>
                </a:lnTo>
                <a:lnTo>
                  <a:pt x="12576231" y="35601"/>
                </a:lnTo>
                <a:lnTo>
                  <a:pt x="12612621" y="61325"/>
                </a:lnTo>
                <a:lnTo>
                  <a:pt x="12644046" y="92751"/>
                </a:lnTo>
                <a:lnTo>
                  <a:pt x="12669771" y="129140"/>
                </a:lnTo>
                <a:lnTo>
                  <a:pt x="12689058" y="169757"/>
                </a:lnTo>
                <a:lnTo>
                  <a:pt x="12701171" y="213864"/>
                </a:lnTo>
                <a:lnTo>
                  <a:pt x="12705372" y="260725"/>
                </a:lnTo>
                <a:lnTo>
                  <a:pt x="12705372" y="1303625"/>
                </a:lnTo>
                <a:lnTo>
                  <a:pt x="12701171" y="1350485"/>
                </a:lnTo>
                <a:lnTo>
                  <a:pt x="12689058" y="1394592"/>
                </a:lnTo>
                <a:lnTo>
                  <a:pt x="12669771" y="1435209"/>
                </a:lnTo>
                <a:lnTo>
                  <a:pt x="12644046" y="1471598"/>
                </a:lnTo>
                <a:lnTo>
                  <a:pt x="12612621" y="1503024"/>
                </a:lnTo>
                <a:lnTo>
                  <a:pt x="12576231" y="1528749"/>
                </a:lnTo>
                <a:lnTo>
                  <a:pt x="12535615" y="1548036"/>
                </a:lnTo>
                <a:lnTo>
                  <a:pt x="12491508" y="1560149"/>
                </a:lnTo>
                <a:lnTo>
                  <a:pt x="12444647" y="1564350"/>
                </a:lnTo>
                <a:lnTo>
                  <a:pt x="260725" y="1564350"/>
                </a:lnTo>
                <a:lnTo>
                  <a:pt x="213864" y="1560149"/>
                </a:lnTo>
                <a:lnTo>
                  <a:pt x="169757" y="1548036"/>
                </a:lnTo>
                <a:lnTo>
                  <a:pt x="129140" y="1528749"/>
                </a:lnTo>
                <a:lnTo>
                  <a:pt x="92751" y="1503024"/>
                </a:lnTo>
                <a:lnTo>
                  <a:pt x="61325" y="1471598"/>
                </a:lnTo>
                <a:lnTo>
                  <a:pt x="35601" y="1435209"/>
                </a:lnTo>
                <a:lnTo>
                  <a:pt x="16313" y="1394592"/>
                </a:lnTo>
                <a:lnTo>
                  <a:pt x="4201" y="1350485"/>
                </a:lnTo>
                <a:lnTo>
                  <a:pt x="0" y="1303625"/>
                </a:lnTo>
                <a:lnTo>
                  <a:pt x="0" y="260725"/>
                </a:lnTo>
                <a:close/>
              </a:path>
            </a:pathLst>
          </a:custGeom>
          <a:ln w="2617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03250"/>
            <a:ext cx="18093690" cy="241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687" y="291465"/>
            <a:ext cx="11659235" cy="1309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Securing Connected Vehicles, Soldiers, and Platforms in Contested Environments (CRA-4)</a:t>
            </a:r>
          </a:p>
          <a:p>
            <a:pPr marL="12700" marR="5080" indent="1325245" algn="ctr">
              <a:lnSpc>
                <a:spcPct val="100000"/>
              </a:lnSpc>
              <a:spcBef>
                <a:spcPts val="95"/>
              </a:spcBef>
            </a:pPr>
            <a:r>
              <a:rPr sz="2750" spc="-10" dirty="0">
                <a:latin typeface="Arial"/>
                <a:cs typeface="Arial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1850" y="1144053"/>
            <a:ext cx="9906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1069" marR="5080" indent="-92900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This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research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supported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U.S.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Army </a:t>
            </a:r>
            <a:r>
              <a:rPr sz="2200" b="1" dirty="0">
                <a:latin typeface="Arial"/>
                <a:cs typeface="Arial"/>
              </a:rPr>
              <a:t>Grant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No.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W911NF2120076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1383" y="-380363"/>
            <a:ext cx="19493298" cy="1625081"/>
            <a:chOff x="401383" y="119368"/>
            <a:chExt cx="19493298" cy="1625081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383" y="119368"/>
              <a:ext cx="1039409" cy="15985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22028" y="119368"/>
              <a:ext cx="2708468" cy="16250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3562" y="119368"/>
              <a:ext cx="1611119" cy="1594366"/>
            </a:xfrm>
            <a:prstGeom prst="rect">
              <a:avLst/>
            </a:prstGeom>
          </p:spPr>
        </p:pic>
      </p:grpSp>
      <p:grpSp>
        <p:nvGrpSpPr>
          <p:cNvPr id="53" name="object 3">
            <a:extLst>
              <a:ext uri="{FF2B5EF4-FFF2-40B4-BE49-F238E27FC236}">
                <a16:creationId xmlns:a16="http://schemas.microsoft.com/office/drawing/2014/main" id="{B5A20B7D-2918-B64B-4598-491758343A9D}"/>
              </a:ext>
            </a:extLst>
          </p:cNvPr>
          <p:cNvGrpSpPr/>
          <p:nvPr/>
        </p:nvGrpSpPr>
        <p:grpSpPr>
          <a:xfrm>
            <a:off x="196082" y="1865839"/>
            <a:ext cx="6379210" cy="6152515"/>
            <a:chOff x="196082" y="1865839"/>
            <a:chExt cx="6379210" cy="6152515"/>
          </a:xfrm>
        </p:grpSpPr>
        <p:sp>
          <p:nvSpPr>
            <p:cNvPr id="54" name="object 4">
              <a:extLst>
                <a:ext uri="{FF2B5EF4-FFF2-40B4-BE49-F238E27FC236}">
                  <a16:creationId xmlns:a16="http://schemas.microsoft.com/office/drawing/2014/main" id="{B4C00CA1-A8A9-9954-7B89-1D80D4D52194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DC0AA1DB-E863-A604-F931-90F57906B645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3">
            <a:extLst>
              <a:ext uri="{FF2B5EF4-FFF2-40B4-BE49-F238E27FC236}">
                <a16:creationId xmlns:a16="http://schemas.microsoft.com/office/drawing/2014/main" id="{E9E2AA6D-F740-7D6B-1FE7-2CFC5CD1562B}"/>
              </a:ext>
            </a:extLst>
          </p:cNvPr>
          <p:cNvGrpSpPr/>
          <p:nvPr/>
        </p:nvGrpSpPr>
        <p:grpSpPr>
          <a:xfrm>
            <a:off x="6766020" y="1880514"/>
            <a:ext cx="6379210" cy="6152515"/>
            <a:chOff x="196082" y="1865839"/>
            <a:chExt cx="6379210" cy="6152515"/>
          </a:xfrm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830412C-8883-6576-CE8F-01A900B8633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A5C8345B-C8C2-16A9-BE8C-99F9CE87152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3">
            <a:extLst>
              <a:ext uri="{FF2B5EF4-FFF2-40B4-BE49-F238E27FC236}">
                <a16:creationId xmlns:a16="http://schemas.microsoft.com/office/drawing/2014/main" id="{6BE5EB70-DACB-3A6D-E67F-233AD9358430}"/>
              </a:ext>
            </a:extLst>
          </p:cNvPr>
          <p:cNvGrpSpPr/>
          <p:nvPr/>
        </p:nvGrpSpPr>
        <p:grpSpPr>
          <a:xfrm>
            <a:off x="13515471" y="1902580"/>
            <a:ext cx="6379210" cy="6152515"/>
            <a:chOff x="196082" y="1865839"/>
            <a:chExt cx="6379210" cy="6152515"/>
          </a:xfrm>
        </p:grpSpPr>
        <p:sp>
          <p:nvSpPr>
            <p:cNvPr id="60" name="object 4">
              <a:extLst>
                <a:ext uri="{FF2B5EF4-FFF2-40B4-BE49-F238E27FC236}">
                  <a16:creationId xmlns:a16="http://schemas.microsoft.com/office/drawing/2014/main" id="{383A13A8-F81E-3B34-DB2F-A8BE66584E8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">
              <a:extLst>
                <a:ext uri="{FF2B5EF4-FFF2-40B4-BE49-F238E27FC236}">
                  <a16:creationId xmlns:a16="http://schemas.microsoft.com/office/drawing/2014/main" id="{EC3EEBC7-7EA1-98EC-44A0-E9F92BE6A092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3">
            <a:extLst>
              <a:ext uri="{FF2B5EF4-FFF2-40B4-BE49-F238E27FC236}">
                <a16:creationId xmlns:a16="http://schemas.microsoft.com/office/drawing/2014/main" id="{1A8CE6E9-D73E-562C-DB3A-9E72FB9324C8}"/>
              </a:ext>
            </a:extLst>
          </p:cNvPr>
          <p:cNvGrpSpPr/>
          <p:nvPr/>
        </p:nvGrpSpPr>
        <p:grpSpPr>
          <a:xfrm>
            <a:off x="234965" y="8378825"/>
            <a:ext cx="6379210" cy="6152515"/>
            <a:chOff x="196082" y="1865839"/>
            <a:chExt cx="6379210" cy="6152515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7E1AD4D0-FA02-E4B5-D9E0-53144C7A6AB7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2D5805F7-84D4-FFE0-454C-3B22A51DE4A9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3">
            <a:extLst>
              <a:ext uri="{FF2B5EF4-FFF2-40B4-BE49-F238E27FC236}">
                <a16:creationId xmlns:a16="http://schemas.microsoft.com/office/drawing/2014/main" id="{D91A6DBC-90F5-1B53-8740-69FDEAD68751}"/>
              </a:ext>
            </a:extLst>
          </p:cNvPr>
          <p:cNvGrpSpPr/>
          <p:nvPr/>
        </p:nvGrpSpPr>
        <p:grpSpPr>
          <a:xfrm>
            <a:off x="6862445" y="8365490"/>
            <a:ext cx="6379210" cy="6152515"/>
            <a:chOff x="196082" y="1865839"/>
            <a:chExt cx="6379210" cy="6152515"/>
          </a:xfrm>
        </p:grpSpPr>
        <p:sp>
          <p:nvSpPr>
            <p:cNvPr id="66" name="object 4">
              <a:extLst>
                <a:ext uri="{FF2B5EF4-FFF2-40B4-BE49-F238E27FC236}">
                  <a16:creationId xmlns:a16="http://schemas.microsoft.com/office/drawing/2014/main" id="{B7240B7F-1DF4-C6A1-B005-6D00DD4B679F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">
              <a:extLst>
                <a:ext uri="{FF2B5EF4-FFF2-40B4-BE49-F238E27FC236}">
                  <a16:creationId xmlns:a16="http://schemas.microsoft.com/office/drawing/2014/main" id="{21A38348-19F4-4885-0C54-06A91FA02F9C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3">
            <a:extLst>
              <a:ext uri="{FF2B5EF4-FFF2-40B4-BE49-F238E27FC236}">
                <a16:creationId xmlns:a16="http://schemas.microsoft.com/office/drawing/2014/main" id="{53A80B94-8F42-FD33-3994-97A772802036}"/>
              </a:ext>
            </a:extLst>
          </p:cNvPr>
          <p:cNvGrpSpPr/>
          <p:nvPr/>
        </p:nvGrpSpPr>
        <p:grpSpPr>
          <a:xfrm>
            <a:off x="13502136" y="8392160"/>
            <a:ext cx="6379210" cy="6152515"/>
            <a:chOff x="196082" y="1865839"/>
            <a:chExt cx="6379210" cy="6152515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BB3990F2-7FF8-DDD9-24DF-23883A76AD43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6099232" y="0"/>
                  </a:moveTo>
                  <a:lnTo>
                    <a:pt x="253104" y="0"/>
                  </a:lnTo>
                  <a:lnTo>
                    <a:pt x="207608" y="4077"/>
                  </a:lnTo>
                  <a:lnTo>
                    <a:pt x="164787" y="15834"/>
                  </a:lnTo>
                  <a:lnTo>
                    <a:pt x="125357" y="34556"/>
                  </a:lnTo>
                  <a:lnTo>
                    <a:pt x="90032" y="59526"/>
                  </a:lnTo>
                  <a:lnTo>
                    <a:pt x="59526" y="90032"/>
                  </a:lnTo>
                  <a:lnTo>
                    <a:pt x="34556" y="125357"/>
                  </a:lnTo>
                  <a:lnTo>
                    <a:pt x="15834" y="164787"/>
                  </a:lnTo>
                  <a:lnTo>
                    <a:pt x="4077" y="207608"/>
                  </a:lnTo>
                  <a:lnTo>
                    <a:pt x="0" y="253104"/>
                  </a:lnTo>
                  <a:lnTo>
                    <a:pt x="0" y="5872363"/>
                  </a:lnTo>
                  <a:lnTo>
                    <a:pt x="4077" y="5917859"/>
                  </a:lnTo>
                  <a:lnTo>
                    <a:pt x="15834" y="5960680"/>
                  </a:lnTo>
                  <a:lnTo>
                    <a:pt x="34556" y="6000110"/>
                  </a:lnTo>
                  <a:lnTo>
                    <a:pt x="59526" y="6035435"/>
                  </a:lnTo>
                  <a:lnTo>
                    <a:pt x="90032" y="6065941"/>
                  </a:lnTo>
                  <a:lnTo>
                    <a:pt x="125357" y="6090912"/>
                  </a:lnTo>
                  <a:lnTo>
                    <a:pt x="164787" y="6109633"/>
                  </a:lnTo>
                  <a:lnTo>
                    <a:pt x="207608" y="6121390"/>
                  </a:lnTo>
                  <a:lnTo>
                    <a:pt x="253104" y="6125468"/>
                  </a:lnTo>
                  <a:lnTo>
                    <a:pt x="6099232" y="6125468"/>
                  </a:lnTo>
                  <a:lnTo>
                    <a:pt x="6144728" y="6121390"/>
                  </a:lnTo>
                  <a:lnTo>
                    <a:pt x="6187549" y="6109633"/>
                  </a:lnTo>
                  <a:lnTo>
                    <a:pt x="6226979" y="6090912"/>
                  </a:lnTo>
                  <a:lnTo>
                    <a:pt x="6262305" y="6065941"/>
                  </a:lnTo>
                  <a:lnTo>
                    <a:pt x="6292810" y="6035435"/>
                  </a:lnTo>
                  <a:lnTo>
                    <a:pt x="6317781" y="6000110"/>
                  </a:lnTo>
                  <a:lnTo>
                    <a:pt x="6336502" y="5960680"/>
                  </a:lnTo>
                  <a:lnTo>
                    <a:pt x="6348259" y="5917859"/>
                  </a:lnTo>
                  <a:lnTo>
                    <a:pt x="6352337" y="5872363"/>
                  </a:lnTo>
                  <a:lnTo>
                    <a:pt x="6352337" y="253104"/>
                  </a:lnTo>
                  <a:lnTo>
                    <a:pt x="6348259" y="207608"/>
                  </a:lnTo>
                  <a:lnTo>
                    <a:pt x="6336502" y="164787"/>
                  </a:lnTo>
                  <a:lnTo>
                    <a:pt x="6317781" y="125357"/>
                  </a:lnTo>
                  <a:lnTo>
                    <a:pt x="6292810" y="90032"/>
                  </a:lnTo>
                  <a:lnTo>
                    <a:pt x="6262305" y="59526"/>
                  </a:lnTo>
                  <a:lnTo>
                    <a:pt x="6226979" y="34556"/>
                  </a:lnTo>
                  <a:lnTo>
                    <a:pt x="6187549" y="15834"/>
                  </a:lnTo>
                  <a:lnTo>
                    <a:pt x="6144728" y="4077"/>
                  </a:lnTo>
                  <a:lnTo>
                    <a:pt x="6099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D91F9744-7D68-7525-9751-F2322B89201E}"/>
                </a:ext>
              </a:extLst>
            </p:cNvPr>
            <p:cNvSpPr/>
            <p:nvPr/>
          </p:nvSpPr>
          <p:spPr>
            <a:xfrm>
              <a:off x="209417" y="1879174"/>
              <a:ext cx="6352540" cy="6125845"/>
            </a:xfrm>
            <a:custGeom>
              <a:avLst/>
              <a:gdLst/>
              <a:ahLst/>
              <a:cxnLst/>
              <a:rect l="l" t="t" r="r" b="b"/>
              <a:pathLst>
                <a:path w="6352540" h="6125845">
                  <a:moveTo>
                    <a:pt x="0" y="253104"/>
                  </a:moveTo>
                  <a:lnTo>
                    <a:pt x="4077" y="207608"/>
                  </a:lnTo>
                  <a:lnTo>
                    <a:pt x="15834" y="164787"/>
                  </a:lnTo>
                  <a:lnTo>
                    <a:pt x="34556" y="125357"/>
                  </a:lnTo>
                  <a:lnTo>
                    <a:pt x="59526" y="90032"/>
                  </a:lnTo>
                  <a:lnTo>
                    <a:pt x="90032" y="59526"/>
                  </a:lnTo>
                  <a:lnTo>
                    <a:pt x="125357" y="34556"/>
                  </a:lnTo>
                  <a:lnTo>
                    <a:pt x="164787" y="15834"/>
                  </a:lnTo>
                  <a:lnTo>
                    <a:pt x="207608" y="4077"/>
                  </a:lnTo>
                  <a:lnTo>
                    <a:pt x="253104" y="0"/>
                  </a:lnTo>
                  <a:lnTo>
                    <a:pt x="6099232" y="0"/>
                  </a:lnTo>
                  <a:lnTo>
                    <a:pt x="6144728" y="4077"/>
                  </a:lnTo>
                  <a:lnTo>
                    <a:pt x="6187549" y="15834"/>
                  </a:lnTo>
                  <a:lnTo>
                    <a:pt x="6226979" y="34556"/>
                  </a:lnTo>
                  <a:lnTo>
                    <a:pt x="6262305" y="59526"/>
                  </a:lnTo>
                  <a:lnTo>
                    <a:pt x="6292810" y="90032"/>
                  </a:lnTo>
                  <a:lnTo>
                    <a:pt x="6317781" y="125357"/>
                  </a:lnTo>
                  <a:lnTo>
                    <a:pt x="6336502" y="164787"/>
                  </a:lnTo>
                  <a:lnTo>
                    <a:pt x="6348259" y="207608"/>
                  </a:lnTo>
                  <a:lnTo>
                    <a:pt x="6352337" y="253104"/>
                  </a:lnTo>
                  <a:lnTo>
                    <a:pt x="6352337" y="5872363"/>
                  </a:lnTo>
                  <a:lnTo>
                    <a:pt x="6348259" y="5917859"/>
                  </a:lnTo>
                  <a:lnTo>
                    <a:pt x="6336502" y="5960680"/>
                  </a:lnTo>
                  <a:lnTo>
                    <a:pt x="6317781" y="6000110"/>
                  </a:lnTo>
                  <a:lnTo>
                    <a:pt x="6292810" y="6035435"/>
                  </a:lnTo>
                  <a:lnTo>
                    <a:pt x="6262305" y="6065941"/>
                  </a:lnTo>
                  <a:lnTo>
                    <a:pt x="6226979" y="6090912"/>
                  </a:lnTo>
                  <a:lnTo>
                    <a:pt x="6187549" y="6109633"/>
                  </a:lnTo>
                  <a:lnTo>
                    <a:pt x="6144728" y="6121390"/>
                  </a:lnTo>
                  <a:lnTo>
                    <a:pt x="6099232" y="6125468"/>
                  </a:lnTo>
                  <a:lnTo>
                    <a:pt x="253104" y="6125468"/>
                  </a:lnTo>
                  <a:lnTo>
                    <a:pt x="207608" y="6121390"/>
                  </a:lnTo>
                  <a:lnTo>
                    <a:pt x="164787" y="6109633"/>
                  </a:lnTo>
                  <a:lnTo>
                    <a:pt x="125357" y="6090912"/>
                  </a:lnTo>
                  <a:lnTo>
                    <a:pt x="90032" y="6065941"/>
                  </a:lnTo>
                  <a:lnTo>
                    <a:pt x="59526" y="6035435"/>
                  </a:lnTo>
                  <a:lnTo>
                    <a:pt x="34556" y="6000110"/>
                  </a:lnTo>
                  <a:lnTo>
                    <a:pt x="15834" y="5960680"/>
                  </a:lnTo>
                  <a:lnTo>
                    <a:pt x="4077" y="5917859"/>
                  </a:lnTo>
                  <a:lnTo>
                    <a:pt x="0" y="5872363"/>
                  </a:lnTo>
                  <a:lnTo>
                    <a:pt x="0" y="253104"/>
                  </a:lnTo>
                  <a:close/>
                </a:path>
              </a:pathLst>
            </a:custGeom>
            <a:ln w="2617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31F0169F-E15D-4213-BE01-2C72FBDF6A50}"/>
              </a:ext>
            </a:extLst>
          </p:cNvPr>
          <p:cNvSpPr/>
          <p:nvPr/>
        </p:nvSpPr>
        <p:spPr>
          <a:xfrm>
            <a:off x="146050" y="1749425"/>
            <a:ext cx="6537405" cy="1309974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1.6: Distributed Robotic Beamforming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 Chakrabarti, A. S.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Chopra (UMD),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F. T.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Dagefu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N. Twigg (ARL)</a:t>
            </a:r>
          </a:p>
        </p:txBody>
      </p:sp>
      <p:sp>
        <p:nvSpPr>
          <p:cNvPr id="28" name="Google Shape;558;p81">
            <a:extLst>
              <a:ext uri="{FF2B5EF4-FFF2-40B4-BE49-F238E27FC236}">
                <a16:creationId xmlns:a16="http://schemas.microsoft.com/office/drawing/2014/main" id="{E8EFD527-39DE-43FC-B8EC-C2465F935530}"/>
              </a:ext>
            </a:extLst>
          </p:cNvPr>
          <p:cNvSpPr txBox="1">
            <a:spLocks/>
          </p:cNvSpPr>
          <p:nvPr/>
        </p:nvSpPr>
        <p:spPr>
          <a:xfrm>
            <a:off x="4686439" y="4492625"/>
            <a:ext cx="1656884" cy="57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IPG-DB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1F87E8-0061-47C0-8F9F-ED8724F18E80}"/>
              </a:ext>
            </a:extLst>
          </p:cNvPr>
          <p:cNvSpPr txBox="1"/>
          <p:nvPr/>
        </p:nvSpPr>
        <p:spPr>
          <a:xfrm flipH="1">
            <a:off x="259180" y="2816225"/>
            <a:ext cx="1323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168DE1-06F7-4CB7-902D-B174664B66BA}"/>
              </a:ext>
            </a:extLst>
          </p:cNvPr>
          <p:cNvSpPr txBox="1"/>
          <p:nvPr/>
        </p:nvSpPr>
        <p:spPr>
          <a:xfrm flipH="1">
            <a:off x="1183137" y="4906149"/>
            <a:ext cx="215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Tx agents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64CFE0-1234-40AD-B8C9-04D063441A02}"/>
                  </a:ext>
                </a:extLst>
              </p:cNvPr>
              <p:cNvSpPr txBox="1"/>
              <p:nvPr/>
            </p:nvSpPr>
            <p:spPr>
              <a:xfrm flipH="1">
                <a:off x="101256" y="4492625"/>
                <a:ext cx="607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64CFE0-1234-40AD-B8C9-04D06344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256" y="4492625"/>
                <a:ext cx="607966" cy="646331"/>
              </a:xfrm>
              <a:prstGeom prst="rect">
                <a:avLst/>
              </a:prstGeom>
              <a:blipFill>
                <a:blip r:embed="rId5"/>
                <a:stretch>
                  <a:fillRect r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F4F74A-ED1D-4C13-BD4B-C672172432FC}"/>
                  </a:ext>
                </a:extLst>
              </p:cNvPr>
              <p:cNvSpPr txBox="1"/>
              <p:nvPr/>
            </p:nvSpPr>
            <p:spPr>
              <a:xfrm flipH="1">
                <a:off x="1731922" y="4492625"/>
                <a:ext cx="607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F4F74A-ED1D-4C13-BD4B-C67217243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1922" y="4492625"/>
                <a:ext cx="607966" cy="646331"/>
              </a:xfrm>
              <a:prstGeom prst="rect">
                <a:avLst/>
              </a:prstGeom>
              <a:blipFill>
                <a:blip r:embed="rId6"/>
                <a:stretch>
                  <a:fillRect r="-1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F529FA46-DF5A-42DB-BF58-A165EB09A8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-20000" contrast="20000"/>
          </a:blip>
          <a:srcRect r="4793" b="19187"/>
          <a:stretch/>
        </p:blipFill>
        <p:spPr>
          <a:xfrm>
            <a:off x="328142" y="3276465"/>
            <a:ext cx="2643436" cy="14433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14A5908-5FEA-4D53-92E6-B783756CE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181" y="3121025"/>
            <a:ext cx="838793" cy="5881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BE9BFE8-3F80-4A5C-A7E5-B84006542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2657" y="4035425"/>
            <a:ext cx="838793" cy="58817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271E0E-FA78-46A2-8089-9F02DF0A9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594" y="3730625"/>
            <a:ext cx="838793" cy="588177"/>
          </a:xfrm>
          <a:prstGeom prst="rect">
            <a:avLst/>
          </a:prstGeom>
        </p:spPr>
      </p:pic>
      <p:pic>
        <p:nvPicPr>
          <p:cNvPr id="50" name="Graphic 49" descr="Cell Tower">
            <a:extLst>
              <a:ext uri="{FF2B5EF4-FFF2-40B4-BE49-F238E27FC236}">
                <a16:creationId xmlns:a16="http://schemas.microsoft.com/office/drawing/2014/main" id="{34DC83CF-B515-4EB4-ADD4-FC312389C6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8068" y="2968625"/>
            <a:ext cx="934382" cy="934382"/>
          </a:xfrm>
          <a:prstGeom prst="rect">
            <a:avLst/>
          </a:prstGeom>
        </p:spPr>
      </p:pic>
      <p:pic>
        <p:nvPicPr>
          <p:cNvPr id="51" name="Graphic 50" descr="Cell Tower">
            <a:extLst>
              <a:ext uri="{FF2B5EF4-FFF2-40B4-BE49-F238E27FC236}">
                <a16:creationId xmlns:a16="http://schemas.microsoft.com/office/drawing/2014/main" id="{65C273EE-4E32-46FB-8115-35A56E46F0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9420" y="3959225"/>
            <a:ext cx="934382" cy="9343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FEC5C-4CBA-4596-A239-5970CB881C44}"/>
              </a:ext>
            </a:extLst>
          </p:cNvPr>
          <p:cNvSpPr txBox="1"/>
          <p:nvPr/>
        </p:nvSpPr>
        <p:spPr>
          <a:xfrm>
            <a:off x="2910737" y="3578225"/>
            <a:ext cx="220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Far-field Rx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52F542-D51A-42D2-8190-4A4C6DAC0C39}"/>
              </a:ext>
            </a:extLst>
          </p:cNvPr>
          <p:cNvSpPr txBox="1"/>
          <p:nvPr/>
        </p:nvSpPr>
        <p:spPr>
          <a:xfrm>
            <a:off x="5328672" y="3161032"/>
            <a:ext cx="149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Rx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EE755A5-2908-4109-8805-B676DBFDEA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850" t="4686" r="28746"/>
          <a:stretch/>
        </p:blipFill>
        <p:spPr>
          <a:xfrm>
            <a:off x="3921141" y="5051549"/>
            <a:ext cx="2551925" cy="241287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EED2125-6414-45CA-ADE9-740984AB1C2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69" t="3467" r="5159"/>
          <a:stretch/>
        </p:blipFill>
        <p:spPr>
          <a:xfrm>
            <a:off x="297474" y="5390201"/>
            <a:ext cx="3658576" cy="1879076"/>
          </a:xfrm>
          <a:prstGeom prst="rect">
            <a:avLst/>
          </a:prstGeom>
        </p:spPr>
      </p:pic>
      <p:sp>
        <p:nvSpPr>
          <p:cNvPr id="74" name="Google Shape;558;p81">
            <a:extLst>
              <a:ext uri="{FF2B5EF4-FFF2-40B4-BE49-F238E27FC236}">
                <a16:creationId xmlns:a16="http://schemas.microsoft.com/office/drawing/2014/main" id="{4C5ABC6E-E0F2-40B2-A707-95DB8702FDF4}"/>
              </a:ext>
            </a:extLst>
          </p:cNvPr>
          <p:cNvSpPr txBox="1">
            <a:spLocks/>
          </p:cNvSpPr>
          <p:nvPr/>
        </p:nvSpPr>
        <p:spPr>
          <a:xfrm>
            <a:off x="299008" y="7007225"/>
            <a:ext cx="408175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Urban Environment</a:t>
            </a:r>
          </a:p>
        </p:txBody>
      </p:sp>
      <p:sp>
        <p:nvSpPr>
          <p:cNvPr id="75" name="Google Shape;558;p81">
            <a:extLst>
              <a:ext uri="{FF2B5EF4-FFF2-40B4-BE49-F238E27FC236}">
                <a16:creationId xmlns:a16="http://schemas.microsoft.com/office/drawing/2014/main" id="{AD2969D7-393C-4B1A-8804-5EA33665E174}"/>
              </a:ext>
            </a:extLst>
          </p:cNvPr>
          <p:cNvSpPr txBox="1">
            <a:spLocks/>
          </p:cNvSpPr>
          <p:nvPr/>
        </p:nvSpPr>
        <p:spPr>
          <a:xfrm>
            <a:off x="330915" y="7377798"/>
            <a:ext cx="6352540" cy="48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Clr>
                <a:schemeClr val="dk1"/>
              </a:buClr>
              <a:buSzPts val="1400"/>
              <a:buNone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 Covert Directional Comm.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172BE-3B64-477E-9C46-76E905BA7474}"/>
              </a:ext>
            </a:extLst>
          </p:cNvPr>
          <p:cNvCxnSpPr>
            <a:cxnSpLocks/>
          </p:cNvCxnSpPr>
          <p:nvPr/>
        </p:nvCxnSpPr>
        <p:spPr>
          <a:xfrm>
            <a:off x="209417" y="2968625"/>
            <a:ext cx="635254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ArtIAMAS Cooperative Agreement</dc:title>
  <dc:creator>Karl Steiner</dc:creator>
  <cp:lastModifiedBy>Kushal Chakrabarti</cp:lastModifiedBy>
  <cp:revision>4</cp:revision>
  <dcterms:created xsi:type="dcterms:W3CDTF">2022-07-17T21:46:25Z</dcterms:created>
  <dcterms:modified xsi:type="dcterms:W3CDTF">2022-07-22T19:38:30Z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2022-07-17T00:00:00Z</vt:filetime>
  </property>
  <property fmtid="{D5CDD505-2E9C-101B-9397-08002B2CF9AE}" pid="5" name="Producer">
    <vt:lpwstr>Microsoft® PowerPoint® for Microsoft 365</vt:lpwstr>
  </property>
</Properties>
</file>