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508125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15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20104100" cy="150780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6039" y="212209"/>
            <a:ext cx="1508505" cy="154271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419791" y="67013"/>
            <a:ext cx="12705715" cy="1564640"/>
          </a:xfrm>
          <a:custGeom>
            <a:avLst/>
            <a:gdLst/>
            <a:ahLst/>
            <a:cxnLst/>
            <a:rect l="l" t="t" r="r" b="b"/>
            <a:pathLst>
              <a:path w="12705715" h="1564639">
                <a:moveTo>
                  <a:pt x="0" y="260725"/>
                </a:moveTo>
                <a:lnTo>
                  <a:pt x="4201" y="213864"/>
                </a:lnTo>
                <a:lnTo>
                  <a:pt x="16313" y="169757"/>
                </a:lnTo>
                <a:lnTo>
                  <a:pt x="35601" y="129140"/>
                </a:lnTo>
                <a:lnTo>
                  <a:pt x="61325" y="92751"/>
                </a:lnTo>
                <a:lnTo>
                  <a:pt x="92751" y="61325"/>
                </a:lnTo>
                <a:lnTo>
                  <a:pt x="129140" y="35601"/>
                </a:lnTo>
                <a:lnTo>
                  <a:pt x="169757" y="16313"/>
                </a:lnTo>
                <a:lnTo>
                  <a:pt x="213864" y="4201"/>
                </a:lnTo>
                <a:lnTo>
                  <a:pt x="260725" y="0"/>
                </a:lnTo>
                <a:lnTo>
                  <a:pt x="12444647" y="0"/>
                </a:lnTo>
                <a:lnTo>
                  <a:pt x="12491508" y="4201"/>
                </a:lnTo>
                <a:lnTo>
                  <a:pt x="12535615" y="16313"/>
                </a:lnTo>
                <a:lnTo>
                  <a:pt x="12576231" y="35601"/>
                </a:lnTo>
                <a:lnTo>
                  <a:pt x="12612621" y="61325"/>
                </a:lnTo>
                <a:lnTo>
                  <a:pt x="12644046" y="92751"/>
                </a:lnTo>
                <a:lnTo>
                  <a:pt x="12669771" y="129140"/>
                </a:lnTo>
                <a:lnTo>
                  <a:pt x="12689058" y="169757"/>
                </a:lnTo>
                <a:lnTo>
                  <a:pt x="12701171" y="213864"/>
                </a:lnTo>
                <a:lnTo>
                  <a:pt x="12705372" y="260725"/>
                </a:lnTo>
                <a:lnTo>
                  <a:pt x="12705372" y="1303625"/>
                </a:lnTo>
                <a:lnTo>
                  <a:pt x="12701171" y="1350485"/>
                </a:lnTo>
                <a:lnTo>
                  <a:pt x="12689058" y="1394592"/>
                </a:lnTo>
                <a:lnTo>
                  <a:pt x="12669771" y="1435209"/>
                </a:lnTo>
                <a:lnTo>
                  <a:pt x="12644046" y="1471598"/>
                </a:lnTo>
                <a:lnTo>
                  <a:pt x="12612621" y="1503024"/>
                </a:lnTo>
                <a:lnTo>
                  <a:pt x="12576231" y="1528749"/>
                </a:lnTo>
                <a:lnTo>
                  <a:pt x="12535615" y="1548036"/>
                </a:lnTo>
                <a:lnTo>
                  <a:pt x="12491508" y="1560149"/>
                </a:lnTo>
                <a:lnTo>
                  <a:pt x="12444647" y="1564350"/>
                </a:lnTo>
                <a:lnTo>
                  <a:pt x="260725" y="1564350"/>
                </a:lnTo>
                <a:lnTo>
                  <a:pt x="213864" y="1560149"/>
                </a:lnTo>
                <a:lnTo>
                  <a:pt x="169757" y="1548036"/>
                </a:lnTo>
                <a:lnTo>
                  <a:pt x="129140" y="1528749"/>
                </a:lnTo>
                <a:lnTo>
                  <a:pt x="92751" y="1503024"/>
                </a:lnTo>
                <a:lnTo>
                  <a:pt x="61325" y="1471598"/>
                </a:lnTo>
                <a:lnTo>
                  <a:pt x="35601" y="1435209"/>
                </a:lnTo>
                <a:lnTo>
                  <a:pt x="16313" y="1394592"/>
                </a:lnTo>
                <a:lnTo>
                  <a:pt x="4201" y="1350485"/>
                </a:lnTo>
                <a:lnTo>
                  <a:pt x="0" y="1303625"/>
                </a:lnTo>
                <a:lnTo>
                  <a:pt x="0" y="260725"/>
                </a:lnTo>
                <a:close/>
              </a:path>
            </a:pathLst>
          </a:custGeom>
          <a:ln w="2617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50"/>
            <a:ext cx="18093690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687" y="291465"/>
            <a:ext cx="11659235" cy="1309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Securing Connected Vehicles, Soldiers, and Platforms in Contested Environments (CRA-4)</a:t>
            </a:r>
          </a:p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sz="2750" spc="-10" dirty="0">
                <a:latin typeface="Arial"/>
                <a:cs typeface="Arial"/>
              </a:rPr>
              <a:t> 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1850" y="1144053"/>
            <a:ext cx="9906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1069" marR="5080" indent="-92900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This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research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supported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U.S.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Army </a:t>
            </a:r>
            <a:r>
              <a:rPr sz="2200" b="1" dirty="0">
                <a:latin typeface="Arial"/>
                <a:cs typeface="Arial"/>
              </a:rPr>
              <a:t>Grant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No.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W911NF2120076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1383" y="-380363"/>
            <a:ext cx="19493298" cy="1625081"/>
            <a:chOff x="401383" y="119368"/>
            <a:chExt cx="19493298" cy="1625081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383" y="119368"/>
              <a:ext cx="1039409" cy="159855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2028" y="119368"/>
              <a:ext cx="2708468" cy="162508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3562" y="119368"/>
              <a:ext cx="1611119" cy="1594366"/>
            </a:xfrm>
            <a:prstGeom prst="rect">
              <a:avLst/>
            </a:prstGeom>
          </p:spPr>
        </p:pic>
      </p:grpSp>
      <p:grpSp>
        <p:nvGrpSpPr>
          <p:cNvPr id="53" name="object 3">
            <a:extLst>
              <a:ext uri="{FF2B5EF4-FFF2-40B4-BE49-F238E27FC236}">
                <a16:creationId xmlns:a16="http://schemas.microsoft.com/office/drawing/2014/main" id="{B5A20B7D-2918-B64B-4598-491758343A9D}"/>
              </a:ext>
            </a:extLst>
          </p:cNvPr>
          <p:cNvGrpSpPr/>
          <p:nvPr/>
        </p:nvGrpSpPr>
        <p:grpSpPr>
          <a:xfrm>
            <a:off x="196082" y="1865839"/>
            <a:ext cx="6379210" cy="6152515"/>
            <a:chOff x="196082" y="1865839"/>
            <a:chExt cx="6379210" cy="6152515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B4C00CA1-A8A9-9954-7B89-1D80D4D52194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C0AA1DB-E863-A604-F931-90F57906B645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3">
            <a:extLst>
              <a:ext uri="{FF2B5EF4-FFF2-40B4-BE49-F238E27FC236}">
                <a16:creationId xmlns:a16="http://schemas.microsoft.com/office/drawing/2014/main" id="{E9E2AA6D-F740-7D6B-1FE7-2CFC5CD1562B}"/>
              </a:ext>
            </a:extLst>
          </p:cNvPr>
          <p:cNvGrpSpPr/>
          <p:nvPr/>
        </p:nvGrpSpPr>
        <p:grpSpPr>
          <a:xfrm>
            <a:off x="6766020" y="1880514"/>
            <a:ext cx="6379210" cy="6152515"/>
            <a:chOff x="196082" y="1865839"/>
            <a:chExt cx="6379210" cy="6152515"/>
          </a:xfrm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830412C-8883-6576-CE8F-01A900B8633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A5C8345B-C8C2-16A9-BE8C-99F9CE87152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3">
            <a:extLst>
              <a:ext uri="{FF2B5EF4-FFF2-40B4-BE49-F238E27FC236}">
                <a16:creationId xmlns:a16="http://schemas.microsoft.com/office/drawing/2014/main" id="{6BE5EB70-DACB-3A6D-E67F-233AD9358430}"/>
              </a:ext>
            </a:extLst>
          </p:cNvPr>
          <p:cNvGrpSpPr/>
          <p:nvPr/>
        </p:nvGrpSpPr>
        <p:grpSpPr>
          <a:xfrm>
            <a:off x="13515471" y="1902580"/>
            <a:ext cx="6379210" cy="6152515"/>
            <a:chOff x="196082" y="1865839"/>
            <a:chExt cx="6379210" cy="6152515"/>
          </a:xfrm>
        </p:grpSpPr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383A13A8-F81E-3B34-DB2F-A8BE66584E8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EC3EEBC7-7EA1-98EC-44A0-E9F92BE6A09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3">
            <a:extLst>
              <a:ext uri="{FF2B5EF4-FFF2-40B4-BE49-F238E27FC236}">
                <a16:creationId xmlns:a16="http://schemas.microsoft.com/office/drawing/2014/main" id="{1A8CE6E9-D73E-562C-DB3A-9E72FB9324C8}"/>
              </a:ext>
            </a:extLst>
          </p:cNvPr>
          <p:cNvGrpSpPr/>
          <p:nvPr/>
        </p:nvGrpSpPr>
        <p:grpSpPr>
          <a:xfrm>
            <a:off x="234965" y="8378825"/>
            <a:ext cx="6379210" cy="6152515"/>
            <a:chOff x="196082" y="1865839"/>
            <a:chExt cx="6379210" cy="6152515"/>
          </a:xfrm>
        </p:grpSpPr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7E1AD4D0-FA02-E4B5-D9E0-53144C7A6AB7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2D5805F7-84D4-FFE0-454C-3B22A51DE4A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3">
            <a:extLst>
              <a:ext uri="{FF2B5EF4-FFF2-40B4-BE49-F238E27FC236}">
                <a16:creationId xmlns:a16="http://schemas.microsoft.com/office/drawing/2014/main" id="{D91A6DBC-90F5-1B53-8740-69FDEAD68751}"/>
              </a:ext>
            </a:extLst>
          </p:cNvPr>
          <p:cNvGrpSpPr/>
          <p:nvPr/>
        </p:nvGrpSpPr>
        <p:grpSpPr>
          <a:xfrm>
            <a:off x="6862445" y="8365490"/>
            <a:ext cx="6379210" cy="6152515"/>
            <a:chOff x="196082" y="1865839"/>
            <a:chExt cx="6379210" cy="6152515"/>
          </a:xfrm>
        </p:grpSpPr>
        <p:sp>
          <p:nvSpPr>
            <p:cNvPr id="66" name="object 4">
              <a:extLst>
                <a:ext uri="{FF2B5EF4-FFF2-40B4-BE49-F238E27FC236}">
                  <a16:creationId xmlns:a16="http://schemas.microsoft.com/office/drawing/2014/main" id="{B7240B7F-1DF4-C6A1-B005-6D00DD4B679F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">
              <a:extLst>
                <a:ext uri="{FF2B5EF4-FFF2-40B4-BE49-F238E27FC236}">
                  <a16:creationId xmlns:a16="http://schemas.microsoft.com/office/drawing/2014/main" id="{21A38348-19F4-4885-0C54-06A91FA02F9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3">
            <a:extLst>
              <a:ext uri="{FF2B5EF4-FFF2-40B4-BE49-F238E27FC236}">
                <a16:creationId xmlns:a16="http://schemas.microsoft.com/office/drawing/2014/main" id="{53A80B94-8F42-FD33-3994-97A772802036}"/>
              </a:ext>
            </a:extLst>
          </p:cNvPr>
          <p:cNvGrpSpPr/>
          <p:nvPr/>
        </p:nvGrpSpPr>
        <p:grpSpPr>
          <a:xfrm>
            <a:off x="13502136" y="8392160"/>
            <a:ext cx="6379210" cy="6152515"/>
            <a:chOff x="196082" y="1865839"/>
            <a:chExt cx="6379210" cy="6152515"/>
          </a:xfrm>
        </p:grpSpPr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BB3990F2-7FF8-DDD9-24DF-23883A76AD43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>
              <a:extLst>
                <a:ext uri="{FF2B5EF4-FFF2-40B4-BE49-F238E27FC236}">
                  <a16:creationId xmlns:a16="http://schemas.microsoft.com/office/drawing/2014/main" id="{D91F9744-7D68-7525-9751-F2322B89201E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31F0169F-E15D-4213-BE01-2C72FBDF6A50}"/>
              </a:ext>
            </a:extLst>
          </p:cNvPr>
          <p:cNvSpPr/>
          <p:nvPr/>
        </p:nvSpPr>
        <p:spPr>
          <a:xfrm>
            <a:off x="146050" y="1749425"/>
            <a:ext cx="6537405" cy="1309974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1.6: Distributed Robotic Beamforming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 Chakrabarti, A. S.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Chopra (UMD),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F. T.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Dagefu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N. Twigg (ARL)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1F87E8-0061-47C0-8F9F-ED8724F18E80}"/>
              </a:ext>
            </a:extLst>
          </p:cNvPr>
          <p:cNvSpPr txBox="1"/>
          <p:nvPr/>
        </p:nvSpPr>
        <p:spPr>
          <a:xfrm flipH="1">
            <a:off x="2689506" y="2911296"/>
            <a:ext cx="4085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 (e.g., auxiliary node) communicates with the autonomous Tx agents.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529FA46-DF5A-42DB-BF58-A165EB09A8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-20000" contrast="20000"/>
          </a:blip>
          <a:srcRect r="4793" b="19187"/>
          <a:stretch/>
        </p:blipFill>
        <p:spPr>
          <a:xfrm>
            <a:off x="296458" y="3019713"/>
            <a:ext cx="2426038" cy="1443379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342A020-7203-4099-8280-106B57F2254E}"/>
              </a:ext>
            </a:extLst>
          </p:cNvPr>
          <p:cNvCxnSpPr>
            <a:cxnSpLocks/>
          </p:cNvCxnSpPr>
          <p:nvPr/>
        </p:nvCxnSpPr>
        <p:spPr>
          <a:xfrm>
            <a:off x="209417" y="2968625"/>
            <a:ext cx="635254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F54769C-15A6-49D2-9C17-DB80F40FFF51}"/>
              </a:ext>
            </a:extLst>
          </p:cNvPr>
          <p:cNvSpPr txBox="1"/>
          <p:nvPr/>
        </p:nvSpPr>
        <p:spPr>
          <a:xfrm flipH="1">
            <a:off x="4787017" y="5026025"/>
            <a:ext cx="1912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Tested in simulated LA urban environment using 6 Tx, 2 target Rx, and 1 adversary.  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46AACE2F-0441-4F37-A55F-17056B3EA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850" t="4686" r="28746"/>
          <a:stretch/>
        </p:blipFill>
        <p:spPr>
          <a:xfrm>
            <a:off x="2318525" y="5557876"/>
            <a:ext cx="2551925" cy="24128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2EF5E44-5EBE-49E5-83DB-B6BD99B88C16}"/>
              </a:ext>
            </a:extLst>
          </p:cNvPr>
          <p:cNvSpPr txBox="1"/>
          <p:nvPr/>
        </p:nvSpPr>
        <p:spPr>
          <a:xfrm flipH="1">
            <a:off x="148062" y="4497601"/>
            <a:ext cx="2574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Self-configuring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IPG-DB algorithm controls Tx phase+amplitude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covert directional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without Rx feedback.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D0B07DB-1709-420A-95E5-ECD4BBD3927D}"/>
              </a:ext>
            </a:extLst>
          </p:cNvPr>
          <p:cNvSpPr txBox="1"/>
          <p:nvPr/>
        </p:nvSpPr>
        <p:spPr>
          <a:xfrm flipH="1">
            <a:off x="2677615" y="3953949"/>
            <a:ext cx="4021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 in IPG-DB enables rapid establishment of communication links.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BAFE40-1F3D-4F93-ABFC-0C4C146EB8B1}"/>
              </a:ext>
            </a:extLst>
          </p:cNvPr>
          <p:cNvCxnSpPr>
            <a:cxnSpLocks/>
          </p:cNvCxnSpPr>
          <p:nvPr/>
        </p:nvCxnSpPr>
        <p:spPr>
          <a:xfrm flipH="1">
            <a:off x="1977313" y="3197225"/>
            <a:ext cx="835737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1AC629-80BC-4AF4-89EB-7B7ED9B5CB55}"/>
              </a:ext>
            </a:extLst>
          </p:cNvPr>
          <p:cNvCxnSpPr>
            <a:cxnSpLocks/>
          </p:cNvCxnSpPr>
          <p:nvPr/>
        </p:nvCxnSpPr>
        <p:spPr>
          <a:xfrm flipH="1">
            <a:off x="4034713" y="5254625"/>
            <a:ext cx="835737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125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ArtIAMAS Cooperative Agreement</dc:title>
  <dc:creator>Karl Steiner</dc:creator>
  <cp:lastModifiedBy>Kushal Chakrabarti</cp:lastModifiedBy>
  <cp:revision>6</cp:revision>
  <dcterms:created xsi:type="dcterms:W3CDTF">2022-07-17T21:46:25Z</dcterms:created>
  <dcterms:modified xsi:type="dcterms:W3CDTF">2022-07-22T21:03:31Z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2022-07-17T00:00:00Z</vt:filetime>
  </property>
  <property fmtid="{D5CDD505-2E9C-101B-9397-08002B2CF9AE}" pid="5" name="Producer">
    <vt:lpwstr>Microsoft® PowerPoint® for Microsoft 365</vt:lpwstr>
  </property>
</Properties>
</file>