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2772" y="-3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85800" indent="-114300">
              <a:defRPr/>
            </a:lvl3pPr>
            <a:lvl4pPr marL="800100" indent="-114300">
              <a:defRPr/>
            </a:lvl4pPr>
            <a:lvl5pPr marL="914400" indent="-1143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B617-5174-46BC-B742-AA3D5FE066E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8" userDrawn="1">
          <p15:clr>
            <a:srgbClr val="F26B43"/>
          </p15:clr>
        </p15:guide>
        <p15:guide id="2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/>
              <p:nvPr/>
            </p:nvSpPr>
            <p:spPr>
              <a:xfrm>
                <a:off x="-1" y="-6290"/>
                <a:ext cx="2748060" cy="116955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Sets</a:t>
                </a:r>
              </a:p>
              <a:p>
                <a:r>
                  <a:rPr lang="en-US" sz="1000" dirty="0"/>
                  <a:t>S is convex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For two convex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/>
                  <a:t> is convex for </a:t>
                </a:r>
                <a:r>
                  <a:rPr lang="el-GR" sz="1000" dirty="0"/>
                  <a:t>α</a:t>
                </a:r>
                <a:r>
                  <a:rPr lang="en-US" sz="1000" dirty="0"/>
                  <a:t> &gt; 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6290"/>
                <a:ext cx="2748060" cy="1169551"/>
              </a:xfrm>
              <a:prstGeom prst="rect">
                <a:avLst/>
              </a:prstGeom>
              <a:blipFill>
                <a:blip r:embed="rId2"/>
                <a:stretch>
                  <a:fillRect b="-154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/>
              <p:nvPr/>
            </p:nvSpPr>
            <p:spPr>
              <a:xfrm>
                <a:off x="0" y="1153931"/>
                <a:ext cx="2748059" cy="131991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Function</a:t>
                </a:r>
              </a:p>
              <a:p>
                <a:r>
                  <a:rPr lang="en-US" sz="1000" dirty="0"/>
                  <a:t>Given 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, it is  strictly convex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Or convex is the above condition holds for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This is to say that the function evaluated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any two points cannot be greater than a line drawn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those two points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931"/>
                <a:ext cx="2748059" cy="1319913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/>
              <p:nvPr/>
            </p:nvSpPr>
            <p:spPr>
              <a:xfrm>
                <a:off x="0" y="2473844"/>
                <a:ext cx="2748059" cy="13236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Properties of Convex Functions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000" dirty="0"/>
                  <a:t> are all convex then the following are as well: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b="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w/affine </a:t>
                </a:r>
                <a:r>
                  <a:rPr lang="en-US" sz="1000" dirty="0" err="1"/>
                  <a:t>fns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 monotonically increasing strictly convex functions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3844"/>
                <a:ext cx="2748059" cy="1323632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/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Tests for Matrix Definiteness</a:t>
                </a:r>
              </a:p>
              <a:p>
                <a:r>
                  <a:rPr lang="en-US" sz="1000" dirty="0"/>
                  <a:t>Eigenvalue Tests: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Indefinite otherwise</a:t>
                </a:r>
              </a:p>
              <a:p>
                <a:r>
                  <a:rPr lang="en-US" sz="1000" dirty="0"/>
                  <a:t>Principal Minor Tests:</a:t>
                </a:r>
              </a:p>
              <a:p>
                <a:r>
                  <a:rPr lang="en-US" sz="1000" dirty="0"/>
                  <a:t>For a matrix w/ principal determinants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r>
                  <a:rPr lang="en-US" sz="1000" dirty="0"/>
                  <a:t>Quadratic Form based Tests:</a:t>
                </a:r>
              </a:p>
              <a:p>
                <a:r>
                  <a:rPr lang="en-US" sz="1000" dirty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000" dirty="0"/>
                  <a:t>, then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definite 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semidefinite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Hint: solve generally and try to get in terms of quantities squared!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/>
              <p:nvPr/>
            </p:nvSpPr>
            <p:spPr>
              <a:xfrm>
                <a:off x="-3" y="3789185"/>
                <a:ext cx="2748059" cy="1015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Principal Minors</a:t>
                </a:r>
              </a:p>
              <a:p>
                <a:r>
                  <a:rPr lang="en-US" sz="1000" dirty="0"/>
                  <a:t>Given 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</a:t>
                </a:r>
                <a:r>
                  <a:rPr lang="en-US" sz="1000" i="1" dirty="0"/>
                  <a:t>Q</a:t>
                </a:r>
                <a:r>
                  <a:rPr lang="en-US" sz="1000" dirty="0"/>
                  <a:t> the principal minors are the set of </a:t>
                </a:r>
                <a:r>
                  <a:rPr lang="en-US" sz="1000" i="1" dirty="0"/>
                  <a:t>(n-k) </a:t>
                </a:r>
                <a:r>
                  <a:rPr lang="en-US" sz="1000" i="1" dirty="0" err="1"/>
                  <a:t>kxk</a:t>
                </a:r>
                <a:r>
                  <a:rPr lang="en-US" sz="1000" dirty="0"/>
                  <a:t> matrices formed by the deletion of </a:t>
                </a:r>
                <a:r>
                  <a:rPr lang="en-US" sz="1000" i="1" dirty="0"/>
                  <a:t>(n-k)</a:t>
                </a:r>
                <a:r>
                  <a:rPr lang="en-US" sz="1000" dirty="0"/>
                  <a:t> rows and columns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Their determinants are principal determinants</a:t>
                </a:r>
              </a:p>
              <a:p>
                <a:r>
                  <a:rPr lang="en-US" sz="1000" dirty="0"/>
                  <a:t>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total minors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3789185"/>
                <a:ext cx="2748059" cy="101566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/>
              <p:nvPr/>
            </p:nvSpPr>
            <p:spPr>
              <a:xfrm>
                <a:off x="0" y="4804848"/>
                <a:ext cx="2748059" cy="107721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Function Concavity Tests</a:t>
                </a:r>
              </a:p>
              <a:p>
                <a:r>
                  <a:rPr lang="en-US" sz="1000" dirty="0"/>
                  <a:t>For a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concave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concave</a:t>
                </a:r>
                <a:endParaRPr lang="en-US" sz="1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4848"/>
                <a:ext cx="2748059" cy="1077218"/>
              </a:xfrm>
              <a:prstGeom prst="rect">
                <a:avLst/>
              </a:prstGeom>
              <a:blipFill>
                <a:blip r:embed="rId7"/>
                <a:stretch>
                  <a:fillRect b="-111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/>
              <p:nvPr/>
            </p:nvSpPr>
            <p:spPr>
              <a:xfrm>
                <a:off x="-3535" y="5881293"/>
                <a:ext cx="2748059" cy="162769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 a </a:t>
                </a:r>
                <a:r>
                  <a:rPr lang="en-US" sz="1000" dirty="0" err="1"/>
                  <a:t>fn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eval’d</a:t>
                </a:r>
                <a:r>
                  <a:rPr lang="en-US" sz="1000" dirty="0"/>
                  <a:t> across a line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two points can’t rise above both endpoints</a:t>
                </a:r>
              </a:p>
              <a:p>
                <a:r>
                  <a:rPr lang="en-US" sz="1000" dirty="0"/>
                  <a:t>Note that </a:t>
                </a:r>
                <a:r>
                  <a:rPr lang="en-US" sz="1000" b="1" i="1" dirty="0"/>
                  <a:t>Strict </a:t>
                </a:r>
                <a:r>
                  <a:rPr lang="en-US" sz="1000" i="1" dirty="0"/>
                  <a:t>quasiconvexity</a:t>
                </a:r>
                <a:r>
                  <a:rPr lang="en-US" sz="1000" dirty="0"/>
                  <a:t> drops the ‘equals to’ condition, making just ‘less than’</a:t>
                </a:r>
              </a:p>
              <a:p>
                <a:r>
                  <a:rPr lang="en-US" sz="1000" dirty="0"/>
                  <a:t>Sums of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functions aren’t necessarily </a:t>
                </a:r>
                <a:r>
                  <a:rPr lang="en-US" sz="1000" dirty="0" err="1"/>
                  <a:t>quasiconvex</a:t>
                </a:r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5" y="5881293"/>
                <a:ext cx="2748059" cy="1627690"/>
              </a:xfrm>
              <a:prstGeom prst="rect">
                <a:avLst/>
              </a:prstGeom>
              <a:blipFill>
                <a:blip r:embed="rId8"/>
                <a:stretch>
                  <a:fillRect b="-74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/>
              <p:nvPr/>
            </p:nvSpPr>
            <p:spPr>
              <a:xfrm>
                <a:off x="2748055" y="3539065"/>
                <a:ext cx="2748059" cy="167084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And strictly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say…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Note: These are separate conditions that must both be satisfied!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5" y="3539065"/>
                <a:ext cx="2748059" cy="1670842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0C6BEA-9D0C-DA1E-C559-731599F3F358}"/>
              </a:ext>
            </a:extLst>
          </p:cNvPr>
          <p:cNvSpPr txBox="1"/>
          <p:nvPr/>
        </p:nvSpPr>
        <p:spPr>
          <a:xfrm>
            <a:off x="3146298" y="5389321"/>
            <a:ext cx="95571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Convex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7D569-54CD-5C9D-265A-6A1228D821C5}"/>
              </a:ext>
            </a:extLst>
          </p:cNvPr>
          <p:cNvSpPr txBox="1"/>
          <p:nvPr/>
        </p:nvSpPr>
        <p:spPr>
          <a:xfrm>
            <a:off x="3146298" y="5878943"/>
            <a:ext cx="132279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83A7A-CB5A-5C09-D3A0-12E329FF8D7C}"/>
              </a:ext>
            </a:extLst>
          </p:cNvPr>
          <p:cNvSpPr txBox="1"/>
          <p:nvPr/>
        </p:nvSpPr>
        <p:spPr>
          <a:xfrm>
            <a:off x="4645914" y="5389320"/>
            <a:ext cx="56618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Convex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95FB7-5A0E-C120-7373-734EADEF666F}"/>
              </a:ext>
            </a:extLst>
          </p:cNvPr>
          <p:cNvSpPr txBox="1"/>
          <p:nvPr/>
        </p:nvSpPr>
        <p:spPr>
          <a:xfrm>
            <a:off x="4278826" y="6449387"/>
            <a:ext cx="9332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25D3A-5F12-F3F6-568C-37D290BA49F5}"/>
              </a:ext>
            </a:extLst>
          </p:cNvPr>
          <p:cNvSpPr txBox="1"/>
          <p:nvPr/>
        </p:nvSpPr>
        <p:spPr>
          <a:xfrm>
            <a:off x="4028597" y="6947122"/>
            <a:ext cx="12346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Quasiconvex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A40B0-E9DC-2254-EC1B-A4C1BCE9A261}"/>
              </a:ext>
            </a:extLst>
          </p:cNvPr>
          <p:cNvSpPr txBox="1"/>
          <p:nvPr/>
        </p:nvSpPr>
        <p:spPr>
          <a:xfrm>
            <a:off x="4418127" y="7436745"/>
            <a:ext cx="8451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Quasiconvex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22D0F-9933-BEB3-7025-B51282E1411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3624154" y="5635542"/>
            <a:ext cx="183543" cy="243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9E3AA9-1759-D1B7-4114-B1345DB009B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102009" y="5512431"/>
            <a:ext cx="543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98898-61DA-A5C3-1A7D-E5F2D2056BC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45461" y="5635541"/>
            <a:ext cx="183544" cy="8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321ED0-D83F-CF98-35DF-CF2D63FE6EF2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4469096" y="6002054"/>
            <a:ext cx="276365" cy="44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D477B4-9198-2BAB-6A0E-B93BA7F6C92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645914" y="6695608"/>
            <a:ext cx="99547" cy="251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EC08E-1039-1235-1478-34A7E4580E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645914" y="7193343"/>
            <a:ext cx="194765" cy="24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/>
              <p:nvPr/>
            </p:nvSpPr>
            <p:spPr>
              <a:xfrm>
                <a:off x="0" y="7518117"/>
                <a:ext cx="2748059" cy="5743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Bordered Hessian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8117"/>
                <a:ext cx="2748059" cy="574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A96BB1E-2B79-CFF6-20A5-DF44FED4CF49}"/>
              </a:ext>
            </a:extLst>
          </p:cNvPr>
          <p:cNvSpPr txBox="1"/>
          <p:nvPr/>
        </p:nvSpPr>
        <p:spPr>
          <a:xfrm>
            <a:off x="0" y="8101639"/>
            <a:ext cx="2748059" cy="553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Quasiconvexity Tests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Find all principal minors of the Bordered hessian for k &gt;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CDF06-2745-BCCB-AA2D-3F5986722488}"/>
                  </a:ext>
                </a:extLst>
              </p:cNvPr>
              <p:cNvSpPr txBox="1"/>
              <p:nvPr/>
            </p:nvSpPr>
            <p:spPr>
              <a:xfrm>
                <a:off x="5496111" y="6330"/>
                <a:ext cx="2276290" cy="160043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SOCs/NOCs for Unconstrainted Problems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1</a:t>
                </a:r>
                <a:r>
                  <a:rPr lang="en-US" sz="1000" baseline="30000" dirty="0"/>
                  <a:t>st</a:t>
                </a:r>
                <a:r>
                  <a:rPr lang="en-US" sz="1000" dirty="0"/>
                  <a:t> Order NOC: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000" dirty="0"/>
                  <a:t> is a stationary point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1st Order SOCs: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:r>
                  <a:rPr lang="en-US" sz="1000" i="1" dirty="0"/>
                  <a:t>f </a:t>
                </a:r>
                <a:r>
                  <a:rPr lang="en-US" sz="1000" dirty="0"/>
                  <a:t>is either convex or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, then </a:t>
                </a:r>
                <a:r>
                  <a:rPr lang="en-US" sz="1000" i="1" dirty="0"/>
                  <a:t>f(x*)</a:t>
                </a:r>
                <a:r>
                  <a:rPr lang="en-US" sz="1000" dirty="0"/>
                  <a:t> is global optimum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:r>
                  <a:rPr lang="en-US" sz="900" dirty="0"/>
                  <a:t>2</a:t>
                </a:r>
                <a:r>
                  <a:rPr lang="en-US" sz="900" baseline="30000" dirty="0"/>
                  <a:t>nd</a:t>
                </a:r>
                <a:r>
                  <a:rPr lang="en-US" sz="900" dirty="0"/>
                  <a:t> Order SOCs: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dirty="0"/>
                  <a:t> is </a:t>
                </a:r>
                <a:r>
                  <a:rPr lang="en-US" sz="900" dirty="0" err="1"/>
                  <a:t>Pos.Def</a:t>
                </a:r>
                <a:r>
                  <a:rPr lang="en-US" sz="9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CDF06-2745-BCCB-AA2D-3F598672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11" y="6330"/>
                <a:ext cx="2276290" cy="1600438"/>
              </a:xfrm>
              <a:prstGeom prst="rect">
                <a:avLst/>
              </a:prstGeom>
              <a:blipFill>
                <a:blip r:embed="rId11"/>
                <a:stretch>
                  <a:fillRect b="-37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EF2D85-93A1-5EE6-EA36-D4542EE9C3E1}"/>
                  </a:ext>
                </a:extLst>
              </p:cNvPr>
              <p:cNvSpPr txBox="1"/>
              <p:nvPr/>
            </p:nvSpPr>
            <p:spPr>
              <a:xfrm>
                <a:off x="5505988" y="1606768"/>
                <a:ext cx="2276290" cy="83099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Constrained Optimization Setup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900" i="1" dirty="0"/>
                  <a:t>Every constrained problem needs to be posed like this!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EF2D85-93A1-5EE6-EA36-D4542EE9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1606768"/>
                <a:ext cx="2276290" cy="830997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4E4915-2D06-FF8A-1CC2-55AB03FB2A69}"/>
                  </a:ext>
                </a:extLst>
              </p:cNvPr>
              <p:cNvSpPr txBox="1"/>
              <p:nvPr/>
            </p:nvSpPr>
            <p:spPr>
              <a:xfrm>
                <a:off x="5505988" y="4317445"/>
                <a:ext cx="2276290" cy="3336554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SOCs/NOCs for Constrained Problems</a:t>
                </a:r>
              </a:p>
              <a:p>
                <a:r>
                  <a:rPr lang="en-US" sz="900" dirty="0"/>
                  <a:t>1</a:t>
                </a:r>
                <a:r>
                  <a:rPr lang="en-US" sz="900" baseline="30000" dirty="0"/>
                  <a:t>st</a:t>
                </a:r>
                <a:r>
                  <a:rPr lang="en-US" sz="900" dirty="0"/>
                  <a:t> Order NOCs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Any problem with qualified constraints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900" dirty="0"/>
              </a:p>
              <a:p>
                <a:r>
                  <a:rPr lang="en-US" sz="900" dirty="0"/>
                  <a:t>1st Order SOCs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Strong Conditions: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f, g, X </a:t>
                </a:r>
                <a:r>
                  <a:rPr lang="en-US" sz="900" dirty="0"/>
                  <a:t> are convex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h </a:t>
                </a:r>
                <a:r>
                  <a:rPr lang="en-US" sz="900" dirty="0"/>
                  <a:t>is linear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If all true then x* is global optimum</a:t>
                </a:r>
              </a:p>
              <a:p>
                <a:pPr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Weak Conditions:</a:t>
                </a:r>
              </a:p>
              <a:p>
                <a:pPr marL="285750" lvl="1" indent="-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f, g, h </a:t>
                </a:r>
                <a:r>
                  <a:rPr lang="en-US" sz="900" dirty="0"/>
                  <a:t>are all </a:t>
                </a:r>
                <a:r>
                  <a:rPr lang="en-US" sz="900" dirty="0" err="1"/>
                  <a:t>quasiconvex</a:t>
                </a:r>
                <a:r>
                  <a:rPr lang="en-US" sz="900" dirty="0"/>
                  <a:t> (on </a:t>
                </a:r>
                <a:r>
                  <a:rPr lang="en-US" sz="900" i="1" dirty="0"/>
                  <a:t>h</a:t>
                </a:r>
                <a:r>
                  <a:rPr lang="en-US" sz="900" dirty="0"/>
                  <a:t> for </a:t>
                </a:r>
                <a:r>
                  <a:rPr lang="el-GR" sz="900" dirty="0"/>
                  <a:t>λ</a:t>
                </a:r>
                <a:r>
                  <a:rPr lang="en-US" sz="900" dirty="0"/>
                  <a:t>&gt;0, </a:t>
                </a:r>
                <a:r>
                  <a:rPr lang="en-US" sz="900" dirty="0" err="1"/>
                  <a:t>quasiconcave</a:t>
                </a:r>
                <a:r>
                  <a:rPr lang="en-US" sz="900" dirty="0"/>
                  <a:t> </a:t>
                </a:r>
                <a:r>
                  <a:rPr lang="en-US" sz="900" i="1" dirty="0"/>
                  <a:t>h </a:t>
                </a:r>
                <a:r>
                  <a:rPr lang="en-US" sz="900" dirty="0"/>
                  <a:t>for </a:t>
                </a:r>
                <a:r>
                  <a:rPr lang="el-GR" sz="900" dirty="0"/>
                  <a:t>λ</a:t>
                </a:r>
                <a:r>
                  <a:rPr lang="en-US" sz="900" dirty="0"/>
                  <a:t>&lt;0)</a:t>
                </a:r>
              </a:p>
              <a:p>
                <a:pPr marL="285750" lvl="1" indent="-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X </a:t>
                </a:r>
                <a:r>
                  <a:rPr lang="en-US" sz="900" dirty="0"/>
                  <a:t>is convex </a:t>
                </a:r>
              </a:p>
              <a:p>
                <a:pPr>
                  <a:tabLst>
                    <a:tab pos="114300" algn="l"/>
                  </a:tabLst>
                </a:pPr>
                <a:r>
                  <a:rPr lang="en-US" sz="900" dirty="0"/>
                  <a:t>2</a:t>
                </a:r>
                <a:r>
                  <a:rPr lang="en-US" sz="900" baseline="30000" dirty="0"/>
                  <a:t>nd</a:t>
                </a:r>
                <a:r>
                  <a:rPr lang="en-US" sz="900" dirty="0"/>
                  <a:t> Order SOCs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dirty="0"/>
                  <a:t>, if it is pos.def. then x* is a local min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If not, then for any nonzero vector </a:t>
                </a:r>
                <a:r>
                  <a:rPr lang="en-US" sz="900" i="1" dirty="0"/>
                  <a:t>z</a:t>
                </a:r>
                <a:endParaRPr lang="en-US" sz="900" dirty="0"/>
              </a:p>
              <a:p>
                <a:pPr>
                  <a:tabLst>
                    <a:tab pos="114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∈ {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lang="en-US" sz="900" b="0" dirty="0"/>
              </a:p>
              <a:p>
                <a:pPr>
                  <a:tabLst>
                    <a:tab pos="114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∈ {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0}</m:t>
                      </m:r>
                    </m:oMath>
                  </m:oMathPara>
                </a14:m>
                <a:endParaRPr lang="en-US" sz="900" b="0" dirty="0"/>
              </a:p>
              <a:p>
                <a:pPr>
                  <a:tabLst>
                    <a:tab pos="114300" algn="l"/>
                  </a:tabLst>
                </a:pPr>
                <a:r>
                  <a:rPr lang="en-US" sz="900" dirty="0"/>
                  <a:t>Then,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900" b="0" dirty="0"/>
                  <a:t> then x* is a local min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4E4915-2D06-FF8A-1CC2-55AB03FB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4317445"/>
                <a:ext cx="2276290" cy="3336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9F010-2030-E3E6-5942-07BD18A0C1C3}"/>
                  </a:ext>
                </a:extLst>
              </p:cNvPr>
              <p:cNvSpPr txBox="1"/>
              <p:nvPr/>
            </p:nvSpPr>
            <p:spPr>
              <a:xfrm>
                <a:off x="5505988" y="2446420"/>
                <a:ext cx="2276290" cy="187102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Lagrangian</a:t>
                </a:r>
                <a:r>
                  <a:rPr lang="en-US" sz="1000" dirty="0"/>
                  <a:t> for Constrained Problems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≤0,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b="0" i="1" dirty="0"/>
              </a:p>
              <a:p>
                <a:r>
                  <a:rPr lang="en-US" sz="900" b="0" i="1" dirty="0"/>
                  <a:t>For inactive (~=0) constraints g </a:t>
                </a:r>
                <a:r>
                  <a:rPr lang="el-GR" sz="900" b="0" i="1" dirty="0"/>
                  <a:t>μ</a:t>
                </a:r>
                <a:r>
                  <a:rPr lang="en-US" sz="900" b="0" i="1" dirty="0"/>
                  <a:t> is nonzero, while it’s always zero for active (=0) constraints g.</a:t>
                </a:r>
              </a:p>
              <a:p>
                <a:r>
                  <a:rPr lang="en-US" sz="900" dirty="0"/>
                  <a:t>Constraints also need to be qualified, i.e. making 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900" b="0" dirty="0"/>
                  <a:t> and is linearly independent – </a:t>
                </a:r>
                <a:r>
                  <a:rPr lang="en-US" sz="900" b="0" i="1" u="sng" dirty="0"/>
                  <a:t>ASK ABOUT THIS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9F010-2030-E3E6-5942-07BD18A0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2446420"/>
                <a:ext cx="2276290" cy="1871025"/>
              </a:xfrm>
              <a:prstGeom prst="rect">
                <a:avLst/>
              </a:prstGeom>
              <a:blipFill>
                <a:blip r:embed="rId14"/>
                <a:stretch>
                  <a:fillRect t="-1618" r="-6117" b="-32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29CE61-775F-A17C-5C0E-EEE6F7D3A05B}"/>
              </a:ext>
            </a:extLst>
          </p:cNvPr>
          <p:cNvSpPr txBox="1"/>
          <p:nvPr/>
        </p:nvSpPr>
        <p:spPr>
          <a:xfrm>
            <a:off x="5505988" y="7653999"/>
            <a:ext cx="2276290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/>
              <a:t>Apply 1</a:t>
            </a:r>
            <a:r>
              <a:rPr lang="en-US" sz="1000" b="0" baseline="30000" dirty="0"/>
              <a:t>st</a:t>
            </a:r>
            <a:r>
              <a:rPr lang="en-US" sz="1000" b="0" dirty="0"/>
              <a:t> Order NOCs to establish candidate optima, then 2st and 2</a:t>
            </a:r>
            <a:r>
              <a:rPr lang="en-US" sz="1000" b="0" baseline="30000" dirty="0"/>
              <a:t>nd</a:t>
            </a:r>
            <a:r>
              <a:rPr lang="en-US" sz="1000" b="0" dirty="0"/>
              <a:t> order SOCs to establish is they are local or global minima – failing these doesn’t mean the points area optima just that they don’t follow </a:t>
            </a:r>
            <a:r>
              <a:rPr lang="en-US" sz="1000" b="0"/>
              <a:t>KKT criteria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85322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1221</TotalTime>
  <Words>968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2</cp:revision>
  <cp:lastPrinted>2023-02-14T20:28:14Z</cp:lastPrinted>
  <dcterms:created xsi:type="dcterms:W3CDTF">2023-02-14T18:45:10Z</dcterms:created>
  <dcterms:modified xsi:type="dcterms:W3CDTF">2023-02-27T16:40:34Z</dcterms:modified>
</cp:coreProperties>
</file>