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49_80A4E268.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sldIdLst>
    <p:sldId id="260" r:id="rId2"/>
    <p:sldId id="261" r:id="rId3"/>
    <p:sldId id="325" r:id="rId4"/>
    <p:sldId id="327" r:id="rId5"/>
    <p:sldId id="330" r:id="rId6"/>
    <p:sldId id="328" r:id="rId7"/>
    <p:sldId id="335" r:id="rId8"/>
    <p:sldId id="332" r:id="rId9"/>
    <p:sldId id="334" r:id="rId10"/>
    <p:sldId id="333" r:id="rId11"/>
    <p:sldId id="337" r:id="rId12"/>
    <p:sldId id="336" r:id="rId13"/>
    <p:sldId id="329" r:id="rId14"/>
    <p:sldId id="338" r:id="rId15"/>
    <p:sldId id="339" r:id="rId16"/>
    <p:sldId id="340" r:id="rId17"/>
    <p:sldId id="331" r:id="rId18"/>
  </p:sldIdLst>
  <p:sldSz cx="9144000" cy="6858000" type="screen4x3"/>
  <p:notesSz cx="7315200" cy="9601200"/>
  <p:defaultTextStyle>
    <a:defPPr>
      <a:defRPr lang="en-US"/>
    </a:defPPr>
    <a:lvl1pPr algn="l" rtl="0" eaLnBrk="0" fontAlgn="base" hangingPunct="0">
      <a:spcBef>
        <a:spcPct val="0"/>
      </a:spcBef>
      <a:spcAft>
        <a:spcPct val="0"/>
      </a:spcAft>
      <a:defRPr sz="2400" u="sng"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pitchFamily="18" charset="0"/>
        <a:ea typeface="+mn-ea"/>
        <a:cs typeface="+mn-cs"/>
      </a:defRPr>
    </a:lvl5pPr>
    <a:lvl6pPr marL="2286000" algn="l" defTabSz="914400" rtl="0" eaLnBrk="1" latinLnBrk="0" hangingPunct="1">
      <a:defRPr sz="2400" u="sng" kern="1200">
        <a:solidFill>
          <a:schemeClr val="tx1"/>
        </a:solidFill>
        <a:latin typeface="Times" pitchFamily="18" charset="0"/>
        <a:ea typeface="+mn-ea"/>
        <a:cs typeface="+mn-cs"/>
      </a:defRPr>
    </a:lvl6pPr>
    <a:lvl7pPr marL="2743200" algn="l" defTabSz="914400" rtl="0" eaLnBrk="1" latinLnBrk="0" hangingPunct="1">
      <a:defRPr sz="2400" u="sng" kern="1200">
        <a:solidFill>
          <a:schemeClr val="tx1"/>
        </a:solidFill>
        <a:latin typeface="Times" pitchFamily="18" charset="0"/>
        <a:ea typeface="+mn-ea"/>
        <a:cs typeface="+mn-cs"/>
      </a:defRPr>
    </a:lvl7pPr>
    <a:lvl8pPr marL="3200400" algn="l" defTabSz="914400" rtl="0" eaLnBrk="1" latinLnBrk="0" hangingPunct="1">
      <a:defRPr sz="2400" u="sng" kern="1200">
        <a:solidFill>
          <a:schemeClr val="tx1"/>
        </a:solidFill>
        <a:latin typeface="Times" pitchFamily="18" charset="0"/>
        <a:ea typeface="+mn-ea"/>
        <a:cs typeface="+mn-cs"/>
      </a:defRPr>
    </a:lvl8pPr>
    <a:lvl9pPr marL="3657600" algn="l" defTabSz="914400" rtl="0" eaLnBrk="1" latinLnBrk="0" hangingPunct="1">
      <a:defRPr sz="2400" u="sng"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34D905-23E5-E736-57D3-B7B0D5814F9C}" name="Alexander Philip Beyer" initials="APB" userId="S::abeyer@umd.edu::a275f29c-3baf-4e59-853b-09bf0a83a09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008000"/>
    <a:srgbClr val="394479"/>
    <a:srgbClr val="A85900"/>
    <a:srgbClr val="B0BAE2"/>
    <a:srgbClr val="4F4F4F"/>
    <a:srgbClr val="607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9" autoAdjust="0"/>
    <p:restoredTop sz="78496" autoAdjust="0"/>
  </p:normalViewPr>
  <p:slideViewPr>
    <p:cSldViewPr>
      <p:cViewPr varScale="1">
        <p:scale>
          <a:sx n="86" d="100"/>
          <a:sy n="86" d="100"/>
        </p:scale>
        <p:origin x="429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530" y="2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49_80A4E268.xml><?xml version="1.0" encoding="utf-8"?>
<p188:cmLst xmlns:a="http://schemas.openxmlformats.org/drawingml/2006/main" xmlns:r="http://schemas.openxmlformats.org/officeDocument/2006/relationships" xmlns:p188="http://schemas.microsoft.com/office/powerpoint/2018/8/main">
  <p188:cm id="{186EB7EB-6ED9-44FF-AD8E-BA42804A9CE2}" authorId="{8534D905-23E5-E736-57D3-B7B0D5814F9C}" created="2023-02-24T21:16:47.853">
    <pc:sldMkLst xmlns:pc="http://schemas.microsoft.com/office/powerpoint/2013/main/command">
      <pc:docMk/>
      <pc:sldMk cId="2158289512" sldId="329"/>
    </pc:sldMkLst>
    <p188:txBody>
      <a:bodyPr/>
      <a:lstStyle/>
      <a:p>
        <a:r>
          <a:rPr lang="en-US"/>
          <a:t>Let me know if you can come up with a good visual for this slide, I wanted to do something like multiple plots showing a system variable against different disciplinary variables with different constraints where the constraints lead to the problem getting stuck in a local minima but I wasn't sure how to properly show that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5200">
              <a:defRPr sz="1300" u="none"/>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5200">
              <a:defRPr sz="1300" u="none"/>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5200">
              <a:defRPr sz="1300" u="none"/>
            </a:lvl1pPr>
          </a:lstStyle>
          <a:p>
            <a:pPr>
              <a:defRPr/>
            </a:pP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5200">
              <a:defRPr sz="1300" u="none"/>
            </a:lvl1pPr>
          </a:lstStyle>
          <a:p>
            <a:pPr>
              <a:defRPr/>
            </a:pPr>
            <a:fld id="{F341AF7F-0B4D-40BA-B5E7-5B8D310FA3FE}" type="slidenum">
              <a:rPr lang="en-US"/>
              <a:pPr>
                <a:defRPr/>
              </a:pPr>
              <a:t>‹#›</a:t>
            </a:fld>
            <a:endParaRPr lang="en-US"/>
          </a:p>
        </p:txBody>
      </p:sp>
    </p:spTree>
    <p:extLst>
      <p:ext uri="{BB962C8B-B14F-4D97-AF65-F5344CB8AC3E}">
        <p14:creationId xmlns:p14="http://schemas.microsoft.com/office/powerpoint/2010/main" val="800511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4828D1-2033-4E11-A6A1-1724336939FD}"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600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talk about how the variables themselves are optimized</a:t>
            </a:r>
          </a:p>
          <a:p>
            <a:r>
              <a:rPr lang="en-US" dirty="0"/>
              <a:t>SAND, the first approach, uses a top level system optimizer to solve for all the variables at once across every discipline, invoking evaluators as necessary afterwards. </a:t>
            </a:r>
          </a:p>
          <a:p>
            <a:r>
              <a:rPr lang="en-US" dirty="0"/>
              <a:t>By contrast NAND uses disciplinary optimizers to solve for the disciplinary variables and invokes analyzers to update the coupling variables</a:t>
            </a:r>
          </a:p>
          <a:p>
            <a:endParaRPr lang="en-US" dirty="0"/>
          </a:p>
          <a:p>
            <a:r>
              <a:rPr lang="en-US" dirty="0"/>
              <a:t>We can choose SAND vs NAND for both system and discipline level variables</a:t>
            </a:r>
          </a:p>
          <a:p>
            <a:r>
              <a:rPr lang="en-US" dirty="0"/>
              <a:t>The simplified systems on the previous slide used SAND for both system and discipline variables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10</a:t>
            </a:fld>
            <a:endParaRPr lang="en-US"/>
          </a:p>
        </p:txBody>
      </p:sp>
    </p:spTree>
    <p:extLst>
      <p:ext uri="{BB962C8B-B14F-4D97-AF65-F5344CB8AC3E}">
        <p14:creationId xmlns:p14="http://schemas.microsoft.com/office/powerpoint/2010/main" val="217918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SAND/SAND (i.e. uses simultaneous methods for both system and disciplinary variables) system optimizes everything within the system optimizer, only calling an evaluator to check constraints and calculate discrepancies</a:t>
            </a:r>
          </a:p>
          <a:p>
            <a:endParaRPr lang="en-US" dirty="0"/>
          </a:p>
          <a:p>
            <a:r>
              <a:rPr lang="en-US" dirty="0"/>
              <a:t>The NAND/NAND system calls analyzers to optimize the system and discipline variables separately</a:t>
            </a:r>
          </a:p>
          <a:p>
            <a:endParaRPr lang="en-US" dirty="0"/>
          </a:p>
          <a:p>
            <a:r>
              <a:rPr lang="en-US" dirty="0"/>
              <a:t>The one caveat to this slide is that it’s entirely possible to build system which mix these approaches, using simultaneous methods to solve system variables while using nested methods to solve disciplinary variables or vice versa</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11</a:t>
            </a:fld>
            <a:endParaRPr lang="en-US"/>
          </a:p>
        </p:txBody>
      </p:sp>
    </p:spTree>
    <p:extLst>
      <p:ext uri="{BB962C8B-B14F-4D97-AF65-F5344CB8AC3E}">
        <p14:creationId xmlns:p14="http://schemas.microsoft.com/office/powerpoint/2010/main" val="60384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incredibly important question at this point is: what are the advantages of one approach over another and how do I know which to use?</a:t>
            </a:r>
          </a:p>
          <a:p>
            <a:r>
              <a:rPr lang="en-US" dirty="0"/>
              <a:t>Single level optimization schemes tend to work better in smaller problems or when there are many coupling variables compared to disciplinary variables, while multilevel schemes may be easier to implement for systems with many disciplinary constraints</a:t>
            </a:r>
          </a:p>
          <a:p>
            <a:r>
              <a:rPr lang="en-US" dirty="0"/>
              <a:t>Simultaneous Optimizers are easier to build in many cases but often scale poorly as new disciplines and variables are included in the problem</a:t>
            </a:r>
          </a:p>
          <a:p>
            <a:endParaRPr lang="en-US" dirty="0"/>
          </a:p>
          <a:p>
            <a:r>
              <a:rPr lang="en-US" dirty="0"/>
              <a:t>Overall, the main takeaway is that there is no one size fits all answer. You have to weigh each part of the problem to determine what the best approach is – and speaking from experience being willing to experiment and vary your approach will often yield the best results.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12</a:t>
            </a:fld>
            <a:endParaRPr lang="en-US"/>
          </a:p>
        </p:txBody>
      </p:sp>
    </p:spTree>
    <p:extLst>
      <p:ext uri="{BB962C8B-B14F-4D97-AF65-F5344CB8AC3E}">
        <p14:creationId xmlns:p14="http://schemas.microsoft.com/office/powerpoint/2010/main" val="38517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do run into a couple problems – one of the more obvious being that having many disciplines with disparate constraints can often make finding a true optimum difficult. It’s entirely possible to initialize your optimizer in such a way that it settles on a local minima defined by the constraints when another feasible answer may actually be better. To that end, what would happen if we let our optimizer violate constraints during the optimization process to search for these answers?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13</a:t>
            </a:fld>
            <a:endParaRPr lang="en-US"/>
          </a:p>
        </p:txBody>
      </p:sp>
    </p:spTree>
    <p:extLst>
      <p:ext uri="{BB962C8B-B14F-4D97-AF65-F5344CB8AC3E}">
        <p14:creationId xmlns:p14="http://schemas.microsoft.com/office/powerpoint/2010/main" val="143031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introduce our final distinction: closed and open constraints. Having an open constraint means the optimizer is allowed to violate it while searching for a solution, however this requires an additional convergence step at the end to ensure </a:t>
            </a:r>
            <a:r>
              <a:rPr lang="en-US" dirty="0" err="1"/>
              <a:t>crossdiscipline</a:t>
            </a:r>
            <a:r>
              <a:rPr lang="en-US" dirty="0"/>
              <a:t> feasibility in cases where you allow disciplinary variables to violate constraints and </a:t>
            </a:r>
            <a:r>
              <a:rPr lang="en-US" dirty="0" err="1"/>
              <a:t>crossdiscipline</a:t>
            </a:r>
            <a:r>
              <a:rPr lang="en-US" dirty="0"/>
              <a:t> consistency in cases where you allow individual disciplines to vary system parameters</a:t>
            </a:r>
          </a:p>
          <a:p>
            <a:r>
              <a:rPr lang="en-US" dirty="0"/>
              <a:t>Relaxing constraints creates a more robust optimizer capable of finding solutions an optimizer with only closed constraints may not be able to</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14</a:t>
            </a:fld>
            <a:endParaRPr lang="en-US"/>
          </a:p>
        </p:txBody>
      </p:sp>
    </p:spTree>
    <p:extLst>
      <p:ext uri="{BB962C8B-B14F-4D97-AF65-F5344CB8AC3E}">
        <p14:creationId xmlns:p14="http://schemas.microsoft.com/office/powerpoint/2010/main" val="298025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need to discuss how to go about building the discrepancy, consistency and convergence steps if we’re going to allow open constraints.</a:t>
            </a:r>
          </a:p>
          <a:p>
            <a:endParaRPr lang="en-US" dirty="0"/>
          </a:p>
          <a:p>
            <a:r>
              <a:rPr lang="en-US" dirty="0"/>
              <a:t>First, we define a discrepancy function to track either how much the coupling variables have changed in a disciplinary optimizer or, equivalently, how much the disciplinary optimization has violated a constraint. Within the literature there are dozens of different functions which have been tested across many different implementations – it largely depends on how strongly you want to penalize discrepancies</a:t>
            </a:r>
          </a:p>
          <a:p>
            <a:r>
              <a:rPr lang="en-US" dirty="0"/>
              <a:t>Finally, we need to find a way to bring everything back into agreement and make our final design feasible. There is a lot of complexity here due to how reducing discrepancies in system variables can propagate discrepancies elsewhere in the disciplinary equations, leaving room for designers to make intelligent choices about how best to handle this. Some implementations will do this step throughout the optimization process to ensure the discrepancies never grow too large while some wait until a condition is met and then seek to minimize discrepancies. </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15</a:t>
            </a:fld>
            <a:endParaRPr lang="en-US"/>
          </a:p>
        </p:txBody>
      </p:sp>
    </p:spTree>
    <p:extLst>
      <p:ext uri="{BB962C8B-B14F-4D97-AF65-F5344CB8AC3E}">
        <p14:creationId xmlns:p14="http://schemas.microsoft.com/office/powerpoint/2010/main" val="46771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16</a:t>
            </a:fld>
            <a:endParaRPr lang="en-US"/>
          </a:p>
        </p:txBody>
      </p:sp>
    </p:spTree>
    <p:extLst>
      <p:ext uri="{BB962C8B-B14F-4D97-AF65-F5344CB8AC3E}">
        <p14:creationId xmlns:p14="http://schemas.microsoft.com/office/powerpoint/2010/main" val="146035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17</a:t>
            </a:fld>
            <a:endParaRPr lang="en-US"/>
          </a:p>
        </p:txBody>
      </p:sp>
    </p:spTree>
    <p:extLst>
      <p:ext uri="{BB962C8B-B14F-4D97-AF65-F5344CB8AC3E}">
        <p14:creationId xmlns:p14="http://schemas.microsoft.com/office/powerpoint/2010/main" val="375277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Optimization problems are a common feature of many different branches of science</a:t>
            </a:r>
          </a:p>
          <a:p>
            <a:r>
              <a:rPr lang="en-US" dirty="0"/>
              <a:t>However, oftentimes we find ourselves having to optimize across multiple domains at once, for example:</a:t>
            </a:r>
          </a:p>
          <a:p>
            <a:r>
              <a:rPr lang="en-US" dirty="0"/>
              <a:t>Structure Design often involves optimizing for everything from mechanical properties of building materials and environmental impact to the economics of the project</a:t>
            </a:r>
          </a:p>
          <a:p>
            <a:r>
              <a:rPr lang="en-US" dirty="0"/>
              <a:t>Many robotics problems require multiple systems interacting to solve problems while trying to optimize for things like speed, power consumption and accuracy</a:t>
            </a:r>
          </a:p>
          <a:p>
            <a:endParaRPr lang="en-US" dirty="0"/>
          </a:p>
          <a:p>
            <a:r>
              <a:rPr lang="en-US" dirty="0"/>
              <a:t>BUT – how do we handle solving these disparate problems separately? In many cases we end up with multiple distinct sets of equations, all with unique constraints, which only share some of their variables. The naïve approach is to try and extend methods we’ve used before for simpler problems, however this becomes incredibly difficult as the number of variables and constraints increases. In practice this means we need to approach these problems carefully, breaking them down in ways that make the optimization easier – this is where multidisciplinary optimization comes in!</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2</a:t>
            </a:fld>
            <a:endParaRPr lang="en-US"/>
          </a:p>
        </p:txBody>
      </p:sp>
    </p:spTree>
    <p:extLst>
      <p:ext uri="{BB962C8B-B14F-4D97-AF65-F5344CB8AC3E}">
        <p14:creationId xmlns:p14="http://schemas.microsoft.com/office/powerpoint/2010/main" val="354916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3</a:t>
            </a:fld>
            <a:endParaRPr lang="en-US"/>
          </a:p>
        </p:txBody>
      </p:sp>
    </p:spTree>
    <p:extLst>
      <p:ext uri="{BB962C8B-B14F-4D97-AF65-F5344CB8AC3E}">
        <p14:creationId xmlns:p14="http://schemas.microsoft.com/office/powerpoint/2010/main" val="109213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start classifying problems and discussing approaches it’s helpful for us to determine a standard form to pose these problems</a:t>
            </a:r>
          </a:p>
          <a:p>
            <a:endParaRPr lang="en-US" dirty="0"/>
          </a:p>
          <a:p>
            <a:r>
              <a:rPr lang="en-US" b="0" dirty="0"/>
              <a:t>Our goal is to minimize a set of functions </a:t>
            </a:r>
            <a:r>
              <a:rPr lang="en-US" b="0" i="1" dirty="0"/>
              <a:t>f</a:t>
            </a:r>
            <a:r>
              <a:rPr lang="en-US" b="0" i="0" dirty="0"/>
              <a:t> which depends on the system level variables </a:t>
            </a:r>
            <a:r>
              <a:rPr lang="en-US" b="0" i="1" dirty="0"/>
              <a:t>y</a:t>
            </a:r>
            <a:r>
              <a:rPr lang="en-US" b="0" i="0" dirty="0"/>
              <a:t> and may depend on some or all of the disciplinary variables </a:t>
            </a:r>
            <a:r>
              <a:rPr lang="en-US" b="0" i="1" dirty="0"/>
              <a:t>x1,…,M</a:t>
            </a:r>
            <a:endParaRPr lang="en-US" b="0" i="0" dirty="0"/>
          </a:p>
          <a:p>
            <a:r>
              <a:rPr lang="en-US" b="0" i="0" dirty="0"/>
              <a:t>In general, we can split our constraint functions into two types: inequality based (</a:t>
            </a:r>
            <a:r>
              <a:rPr lang="en-US" b="0" i="1" dirty="0"/>
              <a:t>g</a:t>
            </a:r>
            <a:r>
              <a:rPr lang="en-US" b="0" i="0" dirty="0"/>
              <a:t>) and equality based (</a:t>
            </a:r>
            <a:r>
              <a:rPr lang="en-US" b="0" i="1" dirty="0"/>
              <a:t>h</a:t>
            </a:r>
            <a:r>
              <a:rPr lang="en-US" b="0" i="0" dirty="0"/>
              <a:t>)</a:t>
            </a:r>
          </a:p>
          <a:p>
            <a:r>
              <a:rPr lang="en-US" b="0" i="0" dirty="0"/>
              <a:t>And further split them into three types: system level constraints which depend only on system level constraints, consistency constraints which ensure that optimizing one domain doesn’t lead to infeasible solutions in another domain and can depend on any variables in the problem, and finally the disciplinary constraints which are functions of only variables in that discipline and the system level constraints</a:t>
            </a:r>
          </a:p>
          <a:p>
            <a:r>
              <a:rPr lang="en-US" b="0" i="0" dirty="0"/>
              <a:t>A few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1 - A</a:t>
            </a:r>
            <a:r>
              <a:rPr lang="en-US" dirty="0"/>
              <a:t>ll the functions f, g and h are </a:t>
            </a:r>
            <a:r>
              <a:rPr lang="en-US" b="0" dirty="0"/>
              <a:t>vector valued</a:t>
            </a:r>
            <a:r>
              <a:rPr lang="en-US" b="0" i="0" dirty="0"/>
              <a:t> </a:t>
            </a:r>
          </a:p>
          <a:p>
            <a:r>
              <a:rPr lang="en-US" b="0" i="0" dirty="0"/>
              <a:t>2 – in some cases we refer to the value of the consistency constraints as the </a:t>
            </a:r>
            <a:r>
              <a:rPr lang="en-US" b="0" i="0" dirty="0" err="1"/>
              <a:t>discrepency</a:t>
            </a:r>
            <a:r>
              <a:rPr lang="en-US" b="0" i="0" dirty="0"/>
              <a:t> </a:t>
            </a:r>
            <a:r>
              <a:rPr lang="en-US" b="0" i="1" dirty="0"/>
              <a:t>d</a:t>
            </a:r>
            <a:endParaRPr lang="en-US" b="0" i="0" dirty="0"/>
          </a:p>
          <a:p>
            <a:r>
              <a:rPr lang="en-US" b="0" i="0" dirty="0"/>
              <a:t>3 – If you read the papers (which I suggest you do if you do MDO) some of them make a distinction between the disciplinary state variables which are not optimized, </a:t>
            </a:r>
            <a:r>
              <a:rPr lang="en-US" b="0" i="1" dirty="0"/>
              <a:t>s,</a:t>
            </a:r>
            <a:r>
              <a:rPr lang="en-US" b="0" i="0" dirty="0"/>
              <a:t> and disciplinary design variables which are, </a:t>
            </a:r>
            <a:r>
              <a:rPr lang="en-US" b="0" i="1" dirty="0"/>
              <a:t>x</a:t>
            </a:r>
            <a:r>
              <a:rPr lang="en-US" b="0" i="0" dirty="0"/>
              <a:t>.  In this presentation we combine both into the vector </a:t>
            </a:r>
            <a:r>
              <a:rPr lang="en-US" b="0" i="1" dirty="0" err="1"/>
              <a:t>xj</a:t>
            </a:r>
            <a:endParaRPr lang="en-US" b="0" i="1" dirty="0"/>
          </a:p>
          <a:p>
            <a:r>
              <a:rPr lang="en-US" b="0" i="0" dirty="0"/>
              <a:t>4 – functions are variables subscripted with a zero are system level, while nonzero subscripts refer to the discipline the function is a part of</a:t>
            </a:r>
            <a:endParaRPr lang="en-US" i="0"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4</a:t>
            </a:fld>
            <a:endParaRPr lang="en-US"/>
          </a:p>
        </p:txBody>
      </p:sp>
    </p:spTree>
    <p:extLst>
      <p:ext uri="{BB962C8B-B14F-4D97-AF65-F5344CB8AC3E}">
        <p14:creationId xmlns:p14="http://schemas.microsoft.com/office/powerpoint/2010/main" val="28646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5</a:t>
            </a:fld>
            <a:endParaRPr lang="en-US"/>
          </a:p>
        </p:txBody>
      </p:sp>
    </p:spTree>
    <p:extLst>
      <p:ext uri="{BB962C8B-B14F-4D97-AF65-F5344CB8AC3E}">
        <p14:creationId xmlns:p14="http://schemas.microsoft.com/office/powerpoint/2010/main" val="358497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our problem in standard form we still need to figure out how we want to solve it</a:t>
            </a:r>
          </a:p>
          <a:p>
            <a:r>
              <a:rPr lang="en-US" dirty="0"/>
              <a:t>In some cases it makes sense to treat our multidisciplinary problem as a monolith and try to solve it all at once, while in others we might want a more nuanced approach where we </a:t>
            </a:r>
            <a:r>
              <a:rPr lang="en-US" dirty="0" err="1"/>
              <a:t>dicide</a:t>
            </a:r>
            <a:r>
              <a:rPr lang="en-US" dirty="0"/>
              <a:t> the problem into parts and solve separately</a:t>
            </a:r>
          </a:p>
          <a:p>
            <a:r>
              <a:rPr lang="en-US" dirty="0"/>
              <a:t>We also need to make decisions about how to treat system level variables and variables which only appear in one discipline</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6</a:t>
            </a:fld>
            <a:endParaRPr lang="en-US"/>
          </a:p>
        </p:txBody>
      </p:sp>
    </p:spTree>
    <p:extLst>
      <p:ext uri="{BB962C8B-B14F-4D97-AF65-F5344CB8AC3E}">
        <p14:creationId xmlns:p14="http://schemas.microsoft.com/office/powerpoint/2010/main" val="183033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discuss building our optimizer we need to define a few terms:</a:t>
            </a:r>
          </a:p>
          <a:p>
            <a:r>
              <a:rPr lang="en-US" dirty="0"/>
              <a:t>Disciplinary Evaluators are used to determine both the residuals in disciplinary equations of state, like the constraint equation, as well as any potential discrepancies in variable values between different disciplines, which we’ll talk more about later</a:t>
            </a:r>
          </a:p>
          <a:p>
            <a:r>
              <a:rPr lang="en-US" dirty="0"/>
              <a:t>Disciplinary Analyzers then try to minimize the quantities found by the analyzers by optimizing disciplinary variables</a:t>
            </a:r>
          </a:p>
          <a:p>
            <a:r>
              <a:rPr lang="en-US" dirty="0"/>
              <a:t>Disciplinary Optimizers then coordinate the use of these tools to optimize a discipline w/</a:t>
            </a:r>
            <a:r>
              <a:rPr lang="en-US" dirty="0" err="1"/>
              <a:t>r.t.</a:t>
            </a:r>
            <a:r>
              <a:rPr lang="en-US" dirty="0"/>
              <a:t> its constraints</a:t>
            </a:r>
          </a:p>
          <a:p>
            <a:r>
              <a:rPr lang="en-US" dirty="0"/>
              <a:t>System Analyzers are focused on coupling variables, which appear in multiple equations. Their goal is to use the residuals found from Disciplinary Analyzers to optimize system level variables</a:t>
            </a:r>
          </a:p>
          <a:p>
            <a:r>
              <a:rPr lang="en-US" dirty="0"/>
              <a:t>System Optimizers, like their Disciplinary counterparts use the other tools to coordinate solving the wider problem of MDO</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7</a:t>
            </a:fld>
            <a:endParaRPr lang="en-US"/>
          </a:p>
        </p:txBody>
      </p:sp>
    </p:spTree>
    <p:extLst>
      <p:ext uri="{BB962C8B-B14F-4D97-AF65-F5344CB8AC3E}">
        <p14:creationId xmlns:p14="http://schemas.microsoft.com/office/powerpoint/2010/main" val="5389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a decision to make about whether or not to use multiple different optimizers to optimize disciplines individually or all together</a:t>
            </a:r>
          </a:p>
          <a:p>
            <a:r>
              <a:rPr lang="en-US" dirty="0"/>
              <a:t>Single Level Optimizers are the “all at once” approach, while Multilevel Optimizers split the MDO problem into parts which are solved separately</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8</a:t>
            </a:fld>
            <a:endParaRPr lang="en-US"/>
          </a:p>
        </p:txBody>
      </p:sp>
    </p:spTree>
    <p:extLst>
      <p:ext uri="{BB962C8B-B14F-4D97-AF65-F5344CB8AC3E}">
        <p14:creationId xmlns:p14="http://schemas.microsoft.com/office/powerpoint/2010/main" val="243580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diagram of what these systems may look like</a:t>
            </a:r>
          </a:p>
          <a:p>
            <a:r>
              <a:rPr lang="en-US" dirty="0"/>
              <a:t>In these diagrams the variables in the boxes represent information calculated by that system and arrows represent the flow of that information. The arrows don’t necessarily indicate the order these steps happen in</a:t>
            </a:r>
          </a:p>
          <a:p>
            <a:endParaRPr lang="en-US" dirty="0"/>
          </a:p>
          <a:p>
            <a:r>
              <a:rPr lang="en-US" dirty="0"/>
              <a:t>Both methods call a disciplinary evaluator to determine the value of the constraint functions and update coupling variables accordingly, but the big difference here is that the disciplinary optimizer in the multilevel approach is responsible for disciplinary objective and constraint updates, leaving the disciplinary evaluator only updating disciplinary variables and discrepancies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9</a:t>
            </a:fld>
            <a:endParaRPr lang="en-US"/>
          </a:p>
        </p:txBody>
      </p:sp>
    </p:spTree>
    <p:extLst>
      <p:ext uri="{BB962C8B-B14F-4D97-AF65-F5344CB8AC3E}">
        <p14:creationId xmlns:p14="http://schemas.microsoft.com/office/powerpoint/2010/main" val="53574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D152767D-7ACE-2428-E0F2-4D237A01EDBC}"/>
              </a:ext>
            </a:extLst>
          </p:cNvPr>
          <p:cNvSpPr>
            <a:spLocks noGrp="1"/>
          </p:cNvSpPr>
          <p:nvPr>
            <p:ph type="sldNum" sz="quarter" idx="10"/>
          </p:nvPr>
        </p:nvSpPr>
        <p:spPr/>
        <p:txBody>
          <a:bodyPr/>
          <a:lstStyle/>
          <a:p>
            <a:fld id="{500C047D-5122-AB4C-B39F-FBDAD98F9B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a:extLst>
              <a:ext uri="{FF2B5EF4-FFF2-40B4-BE49-F238E27FC236}">
                <a16:creationId xmlns:a16="http://schemas.microsoft.com/office/drawing/2014/main" id="{2935BD34-2094-13D0-47D1-8C9E27E7BE97}"/>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a:extLst>
              <a:ext uri="{FF2B5EF4-FFF2-40B4-BE49-F238E27FC236}">
                <a16:creationId xmlns:a16="http://schemas.microsoft.com/office/drawing/2014/main" id="{5F9A855A-043E-F543-2109-C7A9353DD47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7C4F2BB-A8A5-2FEF-51C5-497FEC71F651}"/>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2192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5" name="Rectangle 2"/>
          <p:cNvSpPr>
            <a:spLocks noGrp="1" noChangeArrowheads="1"/>
          </p:cNvSpPr>
          <p:nvPr>
            <p:ph type="title"/>
          </p:nvPr>
        </p:nvSpPr>
        <p:spPr bwMode="auto">
          <a:xfrm>
            <a:off x="2362200" y="152400"/>
            <a:ext cx="6629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9" name="Text Box 25"/>
          <p:cNvSpPr txBox="1">
            <a:spLocks noChangeArrowheads="1"/>
          </p:cNvSpPr>
          <p:nvPr userDrawn="1"/>
        </p:nvSpPr>
        <p:spPr bwMode="auto">
          <a:xfrm>
            <a:off x="158754" y="228600"/>
            <a:ext cx="1726755" cy="584775"/>
          </a:xfrm>
          <a:prstGeom prst="rect">
            <a:avLst/>
          </a:prstGeom>
          <a:noFill/>
          <a:ln w="9525">
            <a:noFill/>
            <a:miter lim="800000"/>
            <a:headEnd/>
            <a:tailEnd/>
          </a:ln>
          <a:effectLst/>
        </p:spPr>
        <p:txBody>
          <a:bodyPr wrap="none">
            <a:spAutoFit/>
          </a:bodyPr>
          <a:lstStyle/>
          <a:p>
            <a:pPr algn="l">
              <a:defRPr/>
            </a:pPr>
            <a:r>
              <a:rPr lang="en-US" sz="1600" b="1" u="none" dirty="0">
                <a:latin typeface="Comic Sans MS" pitchFamily="66" charset="0"/>
              </a:rPr>
              <a:t>ENME625</a:t>
            </a:r>
          </a:p>
          <a:p>
            <a:pPr algn="l">
              <a:defRPr/>
            </a:pPr>
            <a:r>
              <a:rPr lang="en-US" sz="1600" b="1" u="none" dirty="0">
                <a:latin typeface="Comic Sans MS" pitchFamily="66" charset="0"/>
              </a:rPr>
              <a:t>1</a:t>
            </a:r>
            <a:r>
              <a:rPr lang="en-US" sz="1600" b="1" u="none" baseline="30000" dirty="0">
                <a:latin typeface="Comic Sans MS" pitchFamily="66" charset="0"/>
              </a:rPr>
              <a:t>st</a:t>
            </a:r>
            <a:r>
              <a:rPr lang="en-US" sz="1600" b="1" u="none" dirty="0">
                <a:latin typeface="Comic Sans MS" pitchFamily="66" charset="0"/>
              </a:rPr>
              <a:t> Half Project </a:t>
            </a:r>
          </a:p>
        </p:txBody>
      </p:sp>
      <p:sp>
        <p:nvSpPr>
          <p:cNvPr id="3" name="Slide Number Placeholder 2">
            <a:extLst>
              <a:ext uri="{FF2B5EF4-FFF2-40B4-BE49-F238E27FC236}">
                <a16:creationId xmlns:a16="http://schemas.microsoft.com/office/drawing/2014/main" id="{36F3609C-65B2-91CA-B824-17CAEC49BA6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ftr="0" dt="0"/>
  <p:txStyles>
    <p:titleStyle>
      <a:lvl1pPr algn="r" rtl="0" eaLnBrk="0" fontAlgn="base" hangingPunct="0">
        <a:spcBef>
          <a:spcPct val="0"/>
        </a:spcBef>
        <a:spcAft>
          <a:spcPct val="0"/>
        </a:spcAft>
        <a:defRPr sz="3200" b="1">
          <a:solidFill>
            <a:srgbClr val="FF3300"/>
          </a:solidFill>
          <a:latin typeface="+mj-lt"/>
          <a:ea typeface="+mj-ea"/>
          <a:cs typeface="+mj-cs"/>
        </a:defRPr>
      </a:lvl1pPr>
      <a:lvl2pPr algn="r" rtl="0" eaLnBrk="0" fontAlgn="base" hangingPunct="0">
        <a:spcBef>
          <a:spcPct val="0"/>
        </a:spcBef>
        <a:spcAft>
          <a:spcPct val="0"/>
        </a:spcAft>
        <a:defRPr sz="3200" b="1">
          <a:solidFill>
            <a:srgbClr val="FF3300"/>
          </a:solidFill>
          <a:latin typeface="Arial" charset="0"/>
        </a:defRPr>
      </a:lvl2pPr>
      <a:lvl3pPr algn="r" rtl="0" eaLnBrk="0" fontAlgn="base" hangingPunct="0">
        <a:spcBef>
          <a:spcPct val="0"/>
        </a:spcBef>
        <a:spcAft>
          <a:spcPct val="0"/>
        </a:spcAft>
        <a:defRPr sz="3200" b="1">
          <a:solidFill>
            <a:srgbClr val="FF3300"/>
          </a:solidFill>
          <a:latin typeface="Arial" charset="0"/>
        </a:defRPr>
      </a:lvl3pPr>
      <a:lvl4pPr algn="r" rtl="0" eaLnBrk="0" fontAlgn="base" hangingPunct="0">
        <a:spcBef>
          <a:spcPct val="0"/>
        </a:spcBef>
        <a:spcAft>
          <a:spcPct val="0"/>
        </a:spcAft>
        <a:defRPr sz="3200" b="1">
          <a:solidFill>
            <a:srgbClr val="FF3300"/>
          </a:solidFill>
          <a:latin typeface="Arial" charset="0"/>
        </a:defRPr>
      </a:lvl4pPr>
      <a:lvl5pPr algn="r" rtl="0" eaLnBrk="0" fontAlgn="base" hangingPunct="0">
        <a:spcBef>
          <a:spcPct val="0"/>
        </a:spcBef>
        <a:spcAft>
          <a:spcPct val="0"/>
        </a:spcAft>
        <a:defRPr sz="3200" b="1">
          <a:solidFill>
            <a:srgbClr val="FF3300"/>
          </a:solidFill>
          <a:latin typeface="Arial" charset="0"/>
        </a:defRPr>
      </a:lvl5pPr>
      <a:lvl6pPr marL="457200" algn="r" rtl="0" fontAlgn="base">
        <a:spcBef>
          <a:spcPct val="0"/>
        </a:spcBef>
        <a:spcAft>
          <a:spcPct val="0"/>
        </a:spcAft>
        <a:defRPr sz="3200" b="1">
          <a:solidFill>
            <a:srgbClr val="FF3300"/>
          </a:solidFill>
          <a:latin typeface="Arial" charset="0"/>
        </a:defRPr>
      </a:lvl6pPr>
      <a:lvl7pPr marL="914400" algn="r" rtl="0" fontAlgn="base">
        <a:spcBef>
          <a:spcPct val="0"/>
        </a:spcBef>
        <a:spcAft>
          <a:spcPct val="0"/>
        </a:spcAft>
        <a:defRPr sz="3200" b="1">
          <a:solidFill>
            <a:srgbClr val="FF3300"/>
          </a:solidFill>
          <a:latin typeface="Arial" charset="0"/>
        </a:defRPr>
      </a:lvl7pPr>
      <a:lvl8pPr marL="1371600" algn="r" rtl="0" fontAlgn="base">
        <a:spcBef>
          <a:spcPct val="0"/>
        </a:spcBef>
        <a:spcAft>
          <a:spcPct val="0"/>
        </a:spcAft>
        <a:defRPr sz="3200" b="1">
          <a:solidFill>
            <a:srgbClr val="FF3300"/>
          </a:solidFill>
          <a:latin typeface="Arial" charset="0"/>
        </a:defRPr>
      </a:lvl8pPr>
      <a:lvl9pPr marL="1828800" algn="r" rtl="0" fontAlgn="base">
        <a:spcBef>
          <a:spcPct val="0"/>
        </a:spcBef>
        <a:spcAft>
          <a:spcPct val="0"/>
        </a:spcAft>
        <a:defRPr sz="3200" b="1">
          <a:solidFill>
            <a:srgbClr val="FF3300"/>
          </a:solidFill>
          <a:latin typeface="Arial" charset="0"/>
        </a:defRPr>
      </a:lvl9pPr>
    </p:titleStyle>
    <p:bodyStyle>
      <a:lvl1pPr marL="342900" indent="-342900" algn="l" rtl="0" eaLnBrk="0" fontAlgn="base" hangingPunct="0">
        <a:spcBef>
          <a:spcPct val="20000"/>
        </a:spcBef>
        <a:spcAft>
          <a:spcPct val="0"/>
        </a:spcAft>
        <a:buChar char="•"/>
        <a:defRPr sz="2800" b="1">
          <a:solidFill>
            <a:srgbClr val="3333FF"/>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49_80A4E268.xml"/><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495300" y="3848100"/>
            <a:ext cx="8229600" cy="1828800"/>
          </a:xfrm>
        </p:spPr>
        <p:txBody>
          <a:bodyPr/>
          <a:lstStyle/>
          <a:p>
            <a:pPr eaLnBrk="1" hangingPunct="1">
              <a:lnSpc>
                <a:spcPct val="90000"/>
              </a:lnSpc>
            </a:pPr>
            <a:r>
              <a:rPr lang="en-US" sz="2600" b="0" i="1" dirty="0">
                <a:solidFill>
                  <a:schemeClr val="tx1"/>
                </a:solidFill>
              </a:rPr>
              <a:t>Alex Beyer, Ella Vincente</a:t>
            </a:r>
          </a:p>
          <a:p>
            <a:pPr eaLnBrk="1" hangingPunct="1">
              <a:lnSpc>
                <a:spcPct val="90000"/>
              </a:lnSpc>
            </a:pPr>
            <a:r>
              <a:rPr lang="en-US" sz="2000" dirty="0">
                <a:solidFill>
                  <a:schemeClr val="tx1"/>
                </a:solidFill>
              </a:rPr>
              <a:t>Department of Mechanical Engineering</a:t>
            </a:r>
          </a:p>
          <a:p>
            <a:pPr eaLnBrk="1" hangingPunct="1">
              <a:lnSpc>
                <a:spcPct val="90000"/>
              </a:lnSpc>
            </a:pPr>
            <a:r>
              <a:rPr lang="en-US" sz="2000" dirty="0">
                <a:solidFill>
                  <a:schemeClr val="tx1"/>
                </a:solidFill>
              </a:rPr>
              <a:t>University of Maryland</a:t>
            </a:r>
          </a:p>
          <a:p>
            <a:pPr eaLnBrk="1" hangingPunct="1">
              <a:lnSpc>
                <a:spcPct val="90000"/>
              </a:lnSpc>
            </a:pPr>
            <a:r>
              <a:rPr lang="en-US" sz="2000" dirty="0">
                <a:solidFill>
                  <a:schemeClr val="tx1"/>
                </a:solidFill>
              </a:rPr>
              <a:t>College Park, MD 20742-3035</a:t>
            </a:r>
          </a:p>
          <a:p>
            <a:pPr eaLnBrk="1" hangingPunct="1">
              <a:lnSpc>
                <a:spcPct val="90000"/>
              </a:lnSpc>
            </a:pPr>
            <a:r>
              <a:rPr lang="en-US" sz="2000" dirty="0">
                <a:solidFill>
                  <a:schemeClr val="tx1"/>
                </a:solidFill>
              </a:rPr>
              <a:t>Email: {</a:t>
            </a:r>
            <a:r>
              <a:rPr lang="en-US" sz="2000" dirty="0" err="1">
                <a:solidFill>
                  <a:schemeClr val="tx1"/>
                </a:solidFill>
              </a:rPr>
              <a:t>abeyer</a:t>
            </a:r>
            <a:r>
              <a:rPr lang="en-US" sz="2000" dirty="0">
                <a:solidFill>
                  <a:schemeClr val="tx1"/>
                </a:solidFill>
              </a:rPr>
              <a:t>, </a:t>
            </a:r>
            <a:r>
              <a:rPr lang="en-US" sz="2000" dirty="0" err="1">
                <a:solidFill>
                  <a:schemeClr val="tx1"/>
                </a:solidFill>
              </a:rPr>
              <a:t>gvincente</a:t>
            </a:r>
            <a:r>
              <a:rPr lang="en-US" sz="2000" dirty="0">
                <a:solidFill>
                  <a:schemeClr val="tx1"/>
                </a:solidFill>
              </a:rPr>
              <a:t>}@umd.edu</a:t>
            </a:r>
          </a:p>
        </p:txBody>
      </p:sp>
      <p:sp>
        <p:nvSpPr>
          <p:cNvPr id="4099" name="Text Box 8"/>
          <p:cNvSpPr txBox="1">
            <a:spLocks noChangeArrowheads="1"/>
          </p:cNvSpPr>
          <p:nvPr/>
        </p:nvSpPr>
        <p:spPr bwMode="auto">
          <a:xfrm>
            <a:off x="762000" y="1219200"/>
            <a:ext cx="7696200" cy="1569660"/>
          </a:xfrm>
          <a:prstGeom prst="rect">
            <a:avLst/>
          </a:prstGeom>
          <a:noFill/>
          <a:ln w="9525">
            <a:noFill/>
            <a:miter lim="800000"/>
            <a:headEnd/>
            <a:tailEnd/>
          </a:ln>
        </p:spPr>
        <p:txBody>
          <a:bodyPr>
            <a:spAutoFit/>
          </a:bodyPr>
          <a:lstStyle/>
          <a:p>
            <a:pPr algn="ctr"/>
            <a:r>
              <a:rPr lang="en-US" sz="3200" b="1" u="none" dirty="0">
                <a:solidFill>
                  <a:srgbClr val="3333FF"/>
                </a:solidFill>
                <a:latin typeface="Arial" charset="0"/>
              </a:rPr>
              <a:t>Team 5:</a:t>
            </a:r>
          </a:p>
          <a:p>
            <a:pPr algn="ctr"/>
            <a:r>
              <a:rPr lang="en-US" sz="3200" b="1" u="none" dirty="0">
                <a:solidFill>
                  <a:srgbClr val="3333FF"/>
                </a:solidFill>
                <a:latin typeface="Arial" charset="0"/>
              </a:rPr>
              <a:t>Multidisciplinary Optimization –</a:t>
            </a:r>
          </a:p>
          <a:p>
            <a:pPr algn="ctr"/>
            <a:r>
              <a:rPr lang="en-US" sz="3200" b="1" u="none" dirty="0">
                <a:solidFill>
                  <a:srgbClr val="3333FF"/>
                </a:solidFill>
                <a:latin typeface="Arial" charset="0"/>
              </a:rPr>
              <a:t>Formulations and </a:t>
            </a:r>
            <a:r>
              <a:rPr lang="en-US" sz="3200" b="1" u="none" dirty="0" err="1">
                <a:solidFill>
                  <a:srgbClr val="3333FF"/>
                </a:solidFill>
                <a:latin typeface="Arial" charset="0"/>
              </a:rPr>
              <a:t>Mehtods</a:t>
            </a:r>
            <a:endParaRPr lang="en-US" sz="3200" b="1" dirty="0">
              <a:solidFill>
                <a:srgbClr val="3333FF"/>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i="1" dirty="0"/>
              <a:t>Simultaneous Analysis and Design </a:t>
            </a:r>
            <a:r>
              <a:rPr lang="en-US" dirty="0"/>
              <a:t>(SAND) </a:t>
            </a:r>
          </a:p>
          <a:p>
            <a:pPr lvl="1" eaLnBrk="1" hangingPunct="1"/>
            <a:r>
              <a:rPr lang="en-US" dirty="0"/>
              <a:t>A system optimizer determines the system, disciplinary and coupling variables all at once</a:t>
            </a:r>
          </a:p>
          <a:p>
            <a:pPr eaLnBrk="1" hangingPunct="1"/>
            <a:r>
              <a:rPr lang="en-US" i="1" dirty="0"/>
              <a:t>Nested Analysis and Design </a:t>
            </a:r>
            <a:r>
              <a:rPr lang="en-US" dirty="0"/>
              <a:t>(NAND) </a:t>
            </a:r>
          </a:p>
          <a:p>
            <a:pPr lvl="1" eaLnBrk="1" hangingPunct="1"/>
            <a:r>
              <a:rPr lang="en-US" dirty="0"/>
              <a:t>Limits system optimizers to only finding disciplinary variables, including an analyzer to find coupling variables</a:t>
            </a:r>
          </a:p>
          <a:p>
            <a:pPr lvl="1" eaLnBrk="1" hangingPunct="1"/>
            <a:endParaRPr lang="en-US" dirty="0"/>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10</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208928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11</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C22ED9-8DF9-9A4F-525D-CE84308D718E}"/>
                  </a:ext>
                </a:extLst>
              </p:cNvPr>
              <p:cNvSpPr txBox="1"/>
              <p:nvPr/>
            </p:nvSpPr>
            <p:spPr>
              <a:xfrm>
                <a:off x="1688424" y="1668288"/>
                <a:ext cx="2270512"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688424" y="1668288"/>
                <a:ext cx="2270512" cy="1938992"/>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5AE374-5018-AB4D-FEDE-0702FE32949D}"/>
                  </a:ext>
                </a:extLst>
              </p:cNvPr>
              <p:cNvSpPr txBox="1"/>
              <p:nvPr/>
            </p:nvSpPr>
            <p:spPr>
              <a:xfrm>
                <a:off x="5443005" y="1794453"/>
                <a:ext cx="2303318"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m:t>
                          </m:r>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oMath>
                  </m:oMathPara>
                </a14:m>
                <a:endParaRPr lang="en-US" u="none" dirty="0"/>
              </a:p>
            </p:txBody>
          </p:sp>
        </mc:Choice>
        <mc:Fallback xmlns="">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443005" y="1794453"/>
                <a:ext cx="2303318" cy="461665"/>
              </a:xfrm>
              <a:prstGeom prst="rect">
                <a:avLst/>
              </a:prstGeom>
              <a:blipFill>
                <a:blip r:embed="rId4"/>
                <a:stretch>
                  <a:fillRect b="-134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5EF08-B56E-81F3-1CC3-34D92A47E2B2}"/>
                  </a:ext>
                </a:extLst>
              </p:cNvPr>
              <p:cNvSpPr txBox="1"/>
              <p:nvPr/>
            </p:nvSpPr>
            <p:spPr>
              <a:xfrm>
                <a:off x="5443005" y="2966325"/>
                <a:ext cx="2296392"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2</m:t>
                          </m:r>
                        </m:sub>
                      </m:sSub>
                    </m:oMath>
                  </m:oMathPara>
                </a14:m>
                <a:endParaRPr lang="en-US" u="none" dirty="0"/>
              </a:p>
            </p:txBody>
          </p:sp>
        </mc:Choice>
        <mc:Fallback xmlns="">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443005" y="2966325"/>
                <a:ext cx="2296392" cy="461665"/>
              </a:xfrm>
              <a:prstGeom prst="rect">
                <a:avLst/>
              </a:prstGeom>
              <a:blipFill>
                <a:blip r:embed="rId5"/>
                <a:stretch>
                  <a:fillRect b="-14815"/>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6364243" cy="461665"/>
          </a:xfrm>
          <a:prstGeom prst="rect">
            <a:avLst/>
          </a:prstGeom>
          <a:noFill/>
        </p:spPr>
        <p:txBody>
          <a:bodyPr wrap="none" rtlCol="0">
            <a:spAutoFit/>
          </a:bodyPr>
          <a:lstStyle/>
          <a:p>
            <a:r>
              <a:rPr lang="en-US" dirty="0">
                <a:latin typeface="+mn-lt"/>
              </a:rPr>
              <a:t>Simplified Single Level SAND/SAND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6433171" cy="461665"/>
          </a:xfrm>
          <a:prstGeom prst="rect">
            <a:avLst/>
          </a:prstGeom>
          <a:noFill/>
        </p:spPr>
        <p:txBody>
          <a:bodyPr wrap="none" rtlCol="0">
            <a:spAutoFit/>
          </a:bodyPr>
          <a:lstStyle/>
          <a:p>
            <a:r>
              <a:rPr lang="en-US" dirty="0">
                <a:latin typeface="+mn-lt"/>
              </a:rPr>
              <a:t>Simplified Single Level NAND/NAND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B6EA11-A47C-4550-C7E9-4E37174A93BE}"/>
                  </a:ext>
                </a:extLst>
              </p:cNvPr>
              <p:cNvSpPr txBox="1"/>
              <p:nvPr/>
            </p:nvSpPr>
            <p:spPr>
              <a:xfrm>
                <a:off x="304800" y="4535759"/>
                <a:ext cx="1828800"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oMath>
                  </m:oMathPara>
                </a14:m>
                <a:endParaRPr lang="en-US" b="0" u="none" dirty="0"/>
              </a:p>
              <a:p>
                <a:endParaRPr lang="en-US" u="none" dirty="0"/>
              </a:p>
            </p:txBody>
          </p:sp>
        </mc:Choice>
        <mc:Fallback xmlns="">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304800" y="4535759"/>
                <a:ext cx="1828800" cy="1938992"/>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B1A5971-F864-2B22-E4C8-A12A00D8960A}"/>
                  </a:ext>
                </a:extLst>
              </p:cNvPr>
              <p:cNvSpPr txBox="1"/>
              <p:nvPr/>
            </p:nvSpPr>
            <p:spPr>
              <a:xfrm>
                <a:off x="3314699" y="4687782"/>
                <a:ext cx="22860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p:txBody>
          </p:sp>
        </mc:Choice>
        <mc:Fallback xmlns="">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14699" y="4687782"/>
                <a:ext cx="2286000" cy="461665"/>
              </a:xfrm>
              <a:prstGeom prst="rect">
                <a:avLst/>
              </a:prstGeom>
              <a:blipFill>
                <a:blip r:embed="rId7"/>
                <a:stretch>
                  <a:fillRect b="-6098"/>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7BA4EC2-BCB2-A6CF-B867-DAEC73EB49E6}"/>
                  </a:ext>
                </a:extLst>
              </p:cNvPr>
              <p:cNvSpPr txBox="1"/>
              <p:nvPr/>
            </p:nvSpPr>
            <p:spPr>
              <a:xfrm>
                <a:off x="3314699" y="5723457"/>
                <a:ext cx="2263117"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p:txBody>
          </p:sp>
        </mc:Choice>
        <mc:Fallback xmlns="">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14699" y="5723457"/>
                <a:ext cx="2263117" cy="461665"/>
              </a:xfrm>
              <a:prstGeom prst="rect">
                <a:avLst/>
              </a:prstGeom>
              <a:blipFill>
                <a:blip r:embed="rId8"/>
                <a:stretch>
                  <a:fillRect b="-6098"/>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3237399" y="4040651"/>
            <a:ext cx="2477601" cy="461665"/>
          </a:xfrm>
          <a:prstGeom prst="rect">
            <a:avLst/>
          </a:prstGeom>
          <a:noFill/>
        </p:spPr>
        <p:txBody>
          <a:bodyPr wrap="none" rtlCol="0">
            <a:spAutoFit/>
          </a:bodyPr>
          <a:lstStyle/>
          <a:p>
            <a:r>
              <a:rPr lang="en-US" u="none" dirty="0">
                <a:latin typeface="+mn-lt"/>
              </a:rPr>
              <a:t>System Analyzer</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F9A1B40-1F84-D9DF-D326-CA952FC780BD}"/>
                  </a:ext>
                </a:extLst>
              </p:cNvPr>
              <p:cNvSpPr txBox="1"/>
              <p:nvPr/>
            </p:nvSpPr>
            <p:spPr>
              <a:xfrm>
                <a:off x="6785386" y="4709453"/>
                <a:ext cx="204724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85386" y="4709453"/>
                <a:ext cx="2047240" cy="461665"/>
              </a:xfrm>
              <a:prstGeom prst="rect">
                <a:avLst/>
              </a:prstGeom>
              <a:blipFill>
                <a:blip r:embed="rId9"/>
                <a:stretch>
                  <a:fillRect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6E6EFB4-B8E3-4CEC-716C-5C1E9BF3D1AC}"/>
                  </a:ext>
                </a:extLst>
              </p:cNvPr>
              <p:cNvSpPr txBox="1"/>
              <p:nvPr/>
            </p:nvSpPr>
            <p:spPr>
              <a:xfrm>
                <a:off x="6781800" y="5646003"/>
                <a:ext cx="204724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781800" y="5646003"/>
                <a:ext cx="2047240" cy="461665"/>
              </a:xfrm>
              <a:prstGeom prst="rect">
                <a:avLst/>
              </a:prstGeom>
              <a:blipFill>
                <a:blip r:embed="rId10"/>
                <a:stretch>
                  <a:fillRect b="-13415"/>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612141" y="51054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562600" y="60960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6097811" y="4067319"/>
            <a:ext cx="3182923" cy="461665"/>
          </a:xfrm>
          <a:prstGeom prst="rect">
            <a:avLst/>
          </a:prstGeom>
          <a:noFill/>
        </p:spPr>
        <p:txBody>
          <a:bodyPr wrap="none" rtlCol="0">
            <a:spAutoFit/>
          </a:bodyPr>
          <a:lstStyle/>
          <a:p>
            <a:r>
              <a:rPr lang="en-US" u="none" dirty="0">
                <a:latin typeface="+mn-lt"/>
              </a:rPr>
              <a:t>Disciplinary Analyzers</a:t>
            </a:r>
          </a:p>
        </p:txBody>
      </p:sp>
    </p:spTree>
    <p:extLst>
      <p:ext uri="{BB962C8B-B14F-4D97-AF65-F5344CB8AC3E}">
        <p14:creationId xmlns:p14="http://schemas.microsoft.com/office/powerpoint/2010/main" val="191027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Comparison</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Why should you choose one approach over another?</a:t>
            </a:r>
          </a:p>
          <a:p>
            <a:pPr lvl="1" eaLnBrk="1" hangingPunct="1"/>
            <a:r>
              <a:rPr lang="en-US" dirty="0"/>
              <a:t>Single vs Multilevel</a:t>
            </a:r>
          </a:p>
          <a:p>
            <a:pPr lvl="2" eaLnBrk="1" hangingPunct="1"/>
            <a:r>
              <a:rPr lang="en-US" dirty="0"/>
              <a:t>Multilevel approaches are very friendly to problems with many disciplinary constraints</a:t>
            </a:r>
          </a:p>
          <a:p>
            <a:pPr lvl="2" eaLnBrk="1" hangingPunct="1"/>
            <a:r>
              <a:rPr lang="en-US" dirty="0"/>
              <a:t>Single level approaches behave very well in cases with higher proportions of coupling variables</a:t>
            </a:r>
          </a:p>
          <a:p>
            <a:pPr lvl="1" eaLnBrk="1" hangingPunct="1"/>
            <a:r>
              <a:rPr lang="en-US" dirty="0"/>
              <a:t>SAND vs NAND (for either design or system)</a:t>
            </a:r>
          </a:p>
          <a:p>
            <a:pPr lvl="2" eaLnBrk="1" hangingPunct="1"/>
            <a:r>
              <a:rPr lang="en-US" dirty="0"/>
              <a:t>SAND approaches are easier to set up but scale poorly, increasing the number of variables to be optimized and constraints to be satisfied by the optimizer</a:t>
            </a:r>
          </a:p>
          <a:p>
            <a:pPr marL="0" indent="0" algn="ctr" eaLnBrk="1" hangingPunct="1">
              <a:buNone/>
            </a:pPr>
            <a:r>
              <a:rPr lang="en-US" i="1" dirty="0"/>
              <a:t>There is no right answer!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12</a:t>
            </a:fld>
            <a:endParaRPr lang="en-US" dirty="0"/>
          </a:p>
        </p:txBody>
      </p:sp>
    </p:spTree>
    <p:extLst>
      <p:ext uri="{BB962C8B-B14F-4D97-AF65-F5344CB8AC3E}">
        <p14:creationId xmlns:p14="http://schemas.microsoft.com/office/powerpoint/2010/main" val="34007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Constraints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Optimizing across multiple disciplines means satisfying a set of disparate constraints</a:t>
            </a:r>
          </a:p>
          <a:p>
            <a:pPr lvl="1" eaLnBrk="1" hangingPunct="1"/>
            <a:r>
              <a:rPr lang="en-US" dirty="0"/>
              <a:t>Feasible regions of the state space aren’t always obvious and local minima may exist</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marL="457200" lvl="1" indent="0" algn="ctr" eaLnBrk="1" hangingPunct="1">
              <a:buNone/>
            </a:pPr>
            <a:r>
              <a:rPr lang="en-US" dirty="0"/>
              <a:t>What happens if we let the algorithm violate some of its constraints when searching for an answer?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13</a:t>
            </a:fld>
            <a:endParaRPr lang="en-US" dirty="0"/>
          </a:p>
        </p:txBody>
      </p:sp>
      <p:cxnSp>
        <p:nvCxnSpPr>
          <p:cNvPr id="10" name="Straight Arrow Connector 9">
            <a:extLst>
              <a:ext uri="{FF2B5EF4-FFF2-40B4-BE49-F238E27FC236}">
                <a16:creationId xmlns:a16="http://schemas.microsoft.com/office/drawing/2014/main" id="{610DDA17-B9B0-EC3C-C8BE-1381B656F50B}"/>
              </a:ext>
            </a:extLst>
          </p:cNvPr>
          <p:cNvCxnSpPr>
            <a:cxnSpLocks/>
          </p:cNvCxnSpPr>
          <p:nvPr/>
        </p:nvCxnSpPr>
        <p:spPr bwMode="auto">
          <a:xfrm flipV="1">
            <a:off x="1295400" y="3330575"/>
            <a:ext cx="0" cy="177482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E996E3A3-1D12-FC71-41C5-8726DE9D476D}"/>
              </a:ext>
            </a:extLst>
          </p:cNvPr>
          <p:cNvCxnSpPr>
            <a:cxnSpLocks/>
          </p:cNvCxnSpPr>
          <p:nvPr/>
        </p:nvCxnSpPr>
        <p:spPr bwMode="auto">
          <a:xfrm>
            <a:off x="1219200" y="5029200"/>
            <a:ext cx="28956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C73B3E4-23B0-6031-0218-C00DB27440CF}"/>
              </a:ext>
            </a:extLst>
          </p:cNvPr>
          <p:cNvCxnSpPr>
            <a:cxnSpLocks/>
          </p:cNvCxnSpPr>
          <p:nvPr/>
        </p:nvCxnSpPr>
        <p:spPr bwMode="auto">
          <a:xfrm flipV="1">
            <a:off x="5105400" y="3276600"/>
            <a:ext cx="0" cy="18288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3E368586-1EA9-6D33-D14B-67AAEB7FA984}"/>
              </a:ext>
            </a:extLst>
          </p:cNvPr>
          <p:cNvCxnSpPr>
            <a:cxnSpLocks/>
          </p:cNvCxnSpPr>
          <p:nvPr/>
        </p:nvCxnSpPr>
        <p:spPr bwMode="auto">
          <a:xfrm>
            <a:off x="5029200" y="5029200"/>
            <a:ext cx="3429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BC752DD-7C00-1F4A-9663-03BF46890960}"/>
                  </a:ext>
                </a:extLst>
              </p:cNvPr>
              <p:cNvSpPr txBox="1"/>
              <p:nvPr/>
            </p:nvSpPr>
            <p:spPr>
              <a:xfrm>
                <a:off x="1827007" y="5029200"/>
                <a:ext cx="2084032" cy="369332"/>
              </a:xfrm>
              <a:prstGeom prst="rect">
                <a:avLst/>
              </a:prstGeom>
              <a:noFill/>
            </p:spPr>
            <p:txBody>
              <a:bodyPr wrap="none" rtlCol="0">
                <a:spAutoFit/>
              </a:bodyPr>
              <a:lstStyle/>
              <a:p>
                <a:r>
                  <a:rPr lang="en-US" sz="1800" u="none" dirty="0">
                    <a:latin typeface="+mj-lt"/>
                  </a:rPr>
                  <a:t>Design Variable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𝑥</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3" name="TextBox 32">
                <a:extLst>
                  <a:ext uri="{FF2B5EF4-FFF2-40B4-BE49-F238E27FC236}">
                    <a16:creationId xmlns:a16="http://schemas.microsoft.com/office/drawing/2014/main" id="{4BC752DD-7C00-1F4A-9663-03BF46890960}"/>
                  </a:ext>
                </a:extLst>
              </p:cNvPr>
              <p:cNvSpPr txBox="1">
                <a:spLocks noRot="1" noChangeAspect="1" noMove="1" noResize="1" noEditPoints="1" noAdjustHandles="1" noChangeArrowheads="1" noChangeShapeType="1" noTextEdit="1"/>
              </p:cNvSpPr>
              <p:nvPr/>
            </p:nvSpPr>
            <p:spPr>
              <a:xfrm>
                <a:off x="1827007" y="5029200"/>
                <a:ext cx="2084032" cy="369332"/>
              </a:xfrm>
              <a:prstGeom prst="rect">
                <a:avLst/>
              </a:prstGeom>
              <a:blipFill>
                <a:blip r:embed="rId4"/>
                <a:stretch>
                  <a:fillRect l="-26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01EF6C4-817E-ED32-CE77-DF2321BB550C}"/>
                  </a:ext>
                </a:extLst>
              </p:cNvPr>
              <p:cNvSpPr txBox="1"/>
              <p:nvPr/>
            </p:nvSpPr>
            <p:spPr>
              <a:xfrm>
                <a:off x="5701684" y="5040868"/>
                <a:ext cx="2084032" cy="369332"/>
              </a:xfrm>
              <a:prstGeom prst="rect">
                <a:avLst/>
              </a:prstGeom>
              <a:noFill/>
            </p:spPr>
            <p:txBody>
              <a:bodyPr wrap="none" rtlCol="0">
                <a:spAutoFit/>
              </a:bodyPr>
              <a:lstStyle/>
              <a:p>
                <a:r>
                  <a:rPr lang="en-US" sz="1800" u="none" dirty="0">
                    <a:latin typeface="+mj-lt"/>
                  </a:rPr>
                  <a:t>Design Variable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𝑥</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4" name="TextBox 33">
                <a:extLst>
                  <a:ext uri="{FF2B5EF4-FFF2-40B4-BE49-F238E27FC236}">
                    <a16:creationId xmlns:a16="http://schemas.microsoft.com/office/drawing/2014/main" id="{701EF6C4-817E-ED32-CE77-DF2321BB550C}"/>
                  </a:ext>
                </a:extLst>
              </p:cNvPr>
              <p:cNvSpPr txBox="1">
                <a:spLocks noRot="1" noChangeAspect="1" noMove="1" noResize="1" noEditPoints="1" noAdjustHandles="1" noChangeArrowheads="1" noChangeShapeType="1" noTextEdit="1"/>
              </p:cNvSpPr>
              <p:nvPr/>
            </p:nvSpPr>
            <p:spPr>
              <a:xfrm>
                <a:off x="5701684" y="5040868"/>
                <a:ext cx="2084032" cy="369332"/>
              </a:xfrm>
              <a:prstGeom prst="rect">
                <a:avLst/>
              </a:prstGeom>
              <a:blipFill>
                <a:blip r:embed="rId5"/>
                <a:stretch>
                  <a:fillRect l="-2339"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C623533-1F12-5117-FA80-8DAC6A92374F}"/>
                  </a:ext>
                </a:extLst>
              </p:cNvPr>
              <p:cNvSpPr txBox="1"/>
              <p:nvPr/>
            </p:nvSpPr>
            <p:spPr>
              <a:xfrm rot="16200000">
                <a:off x="4052404" y="3998852"/>
                <a:ext cx="1408527" cy="369332"/>
              </a:xfrm>
              <a:prstGeom prst="rect">
                <a:avLst/>
              </a:prstGeom>
              <a:noFill/>
            </p:spPr>
            <p:txBody>
              <a:bodyPr wrap="none" rtlCol="0">
                <a:spAutoFit/>
              </a:bodyPr>
              <a:lstStyle/>
              <a:p>
                <a:r>
                  <a:rPr lang="en-US" sz="1800" u="none" dirty="0">
                    <a:latin typeface="+mj-lt"/>
                  </a:rPr>
                  <a:t>Objective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𝑓</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5" name="TextBox 34">
                <a:extLst>
                  <a:ext uri="{FF2B5EF4-FFF2-40B4-BE49-F238E27FC236}">
                    <a16:creationId xmlns:a16="http://schemas.microsoft.com/office/drawing/2014/main" id="{CC623533-1F12-5117-FA80-8DAC6A92374F}"/>
                  </a:ext>
                </a:extLst>
              </p:cNvPr>
              <p:cNvSpPr txBox="1">
                <a:spLocks noRot="1" noChangeAspect="1" noMove="1" noResize="1" noEditPoints="1" noAdjustHandles="1" noChangeArrowheads="1" noChangeShapeType="1" noTextEdit="1"/>
              </p:cNvSpPr>
              <p:nvPr/>
            </p:nvSpPr>
            <p:spPr>
              <a:xfrm rot="16200000">
                <a:off x="4052404" y="3998852"/>
                <a:ext cx="1408527" cy="369332"/>
              </a:xfrm>
              <a:prstGeom prst="rect">
                <a:avLst/>
              </a:prstGeom>
              <a:blipFill>
                <a:blip r:embed="rId6"/>
                <a:stretch>
                  <a:fillRect l="-8197" r="-24590" b="-3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EA39E1-49DC-8DC5-A43C-4E1DDB39D992}"/>
                  </a:ext>
                </a:extLst>
              </p:cNvPr>
              <p:cNvSpPr txBox="1"/>
              <p:nvPr/>
            </p:nvSpPr>
            <p:spPr>
              <a:xfrm rot="16200000">
                <a:off x="270831" y="4052913"/>
                <a:ext cx="1527406" cy="391646"/>
              </a:xfrm>
              <a:prstGeom prst="rect">
                <a:avLst/>
              </a:prstGeom>
              <a:noFill/>
            </p:spPr>
            <p:txBody>
              <a:bodyPr wrap="none" rtlCol="0">
                <a:spAutoFit/>
              </a:bodyPr>
              <a:lstStyle/>
              <a:p>
                <a:r>
                  <a:rPr lang="en-US" sz="1800" u="none" dirty="0">
                    <a:latin typeface="+mj-lt"/>
                  </a:rPr>
                  <a:t>Constraint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𝑔</m:t>
                        </m:r>
                      </m:e>
                      <m:sub>
                        <m:r>
                          <a:rPr lang="en-US" sz="1800" b="0" i="1" u="none" smtClean="0">
                            <a:latin typeface="Cambria Math" panose="02040503050406030204" pitchFamily="18" charset="0"/>
                          </a:rPr>
                          <m:t>𝑗</m:t>
                        </m:r>
                      </m:sub>
                    </m:sSub>
                  </m:oMath>
                </a14:m>
                <a:endParaRPr lang="en-US" u="none" dirty="0">
                  <a:latin typeface="+mj-lt"/>
                </a:endParaRPr>
              </a:p>
            </p:txBody>
          </p:sp>
        </mc:Choice>
        <mc:Fallback xmlns="">
          <p:sp>
            <p:nvSpPr>
              <p:cNvPr id="36" name="TextBox 35">
                <a:extLst>
                  <a:ext uri="{FF2B5EF4-FFF2-40B4-BE49-F238E27FC236}">
                    <a16:creationId xmlns:a16="http://schemas.microsoft.com/office/drawing/2014/main" id="{88EA39E1-49DC-8DC5-A43C-4E1DDB39D992}"/>
                  </a:ext>
                </a:extLst>
              </p:cNvPr>
              <p:cNvSpPr txBox="1">
                <a:spLocks noRot="1" noChangeAspect="1" noMove="1" noResize="1" noEditPoints="1" noAdjustHandles="1" noChangeArrowheads="1" noChangeShapeType="1" noTextEdit="1"/>
              </p:cNvSpPr>
              <p:nvPr/>
            </p:nvSpPr>
            <p:spPr>
              <a:xfrm rot="16200000">
                <a:off x="270831" y="4052913"/>
                <a:ext cx="1527406" cy="391646"/>
              </a:xfrm>
              <a:prstGeom prst="rect">
                <a:avLst/>
              </a:prstGeom>
              <a:blipFill>
                <a:blip r:embed="rId7"/>
                <a:stretch>
                  <a:fillRect l="-9375" r="-18750" b="-3600"/>
                </a:stretch>
              </a:blipFill>
            </p:spPr>
            <p:txBody>
              <a:bodyPr/>
              <a:lstStyle/>
              <a:p>
                <a:r>
                  <a:rPr lang="en-US">
                    <a:noFill/>
                  </a:rPr>
                  <a:t> </a:t>
                </a:r>
              </a:p>
            </p:txBody>
          </p:sp>
        </mc:Fallback>
      </mc:AlternateContent>
      <p:cxnSp>
        <p:nvCxnSpPr>
          <p:cNvPr id="38" name="Connector: Curved 37">
            <a:extLst>
              <a:ext uri="{FF2B5EF4-FFF2-40B4-BE49-F238E27FC236}">
                <a16:creationId xmlns:a16="http://schemas.microsoft.com/office/drawing/2014/main" id="{22C5D203-03F8-B967-0ABA-6BEACAC6E3FF}"/>
              </a:ext>
            </a:extLst>
          </p:cNvPr>
          <p:cNvCxnSpPr>
            <a:cxnSpLocks/>
          </p:cNvCxnSpPr>
          <p:nvPr/>
        </p:nvCxnSpPr>
        <p:spPr bwMode="auto">
          <a:xfrm flipV="1">
            <a:off x="5683821" y="3886200"/>
            <a:ext cx="2304046" cy="887968"/>
          </a:xfrm>
          <a:prstGeom prst="curvedConnector3">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1" name="Connector: Curved 40">
            <a:extLst>
              <a:ext uri="{FF2B5EF4-FFF2-40B4-BE49-F238E27FC236}">
                <a16:creationId xmlns:a16="http://schemas.microsoft.com/office/drawing/2014/main" id="{1EB5C824-301B-B0A8-96E4-1EA8FDD34DC6}"/>
              </a:ext>
            </a:extLst>
          </p:cNvPr>
          <p:cNvCxnSpPr>
            <a:cxnSpLocks/>
          </p:cNvCxnSpPr>
          <p:nvPr/>
        </p:nvCxnSpPr>
        <p:spPr bwMode="auto">
          <a:xfrm>
            <a:off x="5105400" y="4330184"/>
            <a:ext cx="578421" cy="443984"/>
          </a:xfrm>
          <a:prstGeom prst="curvedConnector3">
            <a:avLst>
              <a:gd name="adj1" fmla="val 50000"/>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7" name="Connector: Curved 46">
            <a:extLst>
              <a:ext uri="{FF2B5EF4-FFF2-40B4-BE49-F238E27FC236}">
                <a16:creationId xmlns:a16="http://schemas.microsoft.com/office/drawing/2014/main" id="{355A4489-F7C5-7F1D-723B-018D44399452}"/>
              </a:ext>
            </a:extLst>
          </p:cNvPr>
          <p:cNvCxnSpPr>
            <a:cxnSpLocks/>
          </p:cNvCxnSpPr>
          <p:nvPr/>
        </p:nvCxnSpPr>
        <p:spPr bwMode="auto">
          <a:xfrm rot="16200000" flipH="1">
            <a:off x="2761455" y="3715549"/>
            <a:ext cx="1283730" cy="1015436"/>
          </a:xfrm>
          <a:prstGeom prst="curvedConnector3">
            <a:avLst>
              <a:gd name="adj1" fmla="val -454"/>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8" name="Connector: Curved 47">
            <a:extLst>
              <a:ext uri="{FF2B5EF4-FFF2-40B4-BE49-F238E27FC236}">
                <a16:creationId xmlns:a16="http://schemas.microsoft.com/office/drawing/2014/main" id="{2AA96240-BECC-7D48-3DB1-38331F8398EB}"/>
              </a:ext>
            </a:extLst>
          </p:cNvPr>
          <p:cNvCxnSpPr>
            <a:cxnSpLocks/>
          </p:cNvCxnSpPr>
          <p:nvPr/>
        </p:nvCxnSpPr>
        <p:spPr bwMode="auto">
          <a:xfrm flipV="1">
            <a:off x="1269197" y="3581401"/>
            <a:ext cx="1647014" cy="902732"/>
          </a:xfrm>
          <a:prstGeom prst="curvedConnector3">
            <a:avLst>
              <a:gd name="adj1" fmla="val 50000"/>
            </a:avLst>
          </a:prstGeom>
          <a:solidFill>
            <a:schemeClr val="accent1"/>
          </a:solidFill>
          <a:ln w="28575" cap="flat" cmpd="sng" algn="ctr">
            <a:solidFill>
              <a:srgbClr val="3333FF"/>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B9B31978-79D1-8D1D-0F59-404CDAD7549F}"/>
              </a:ext>
            </a:extLst>
          </p:cNvPr>
          <p:cNvCxnSpPr>
            <a:cxnSpLocks/>
          </p:cNvCxnSpPr>
          <p:nvPr/>
        </p:nvCxnSpPr>
        <p:spPr bwMode="auto">
          <a:xfrm>
            <a:off x="1313630" y="3810000"/>
            <a:ext cx="261978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6147" name="Oval 6146">
            <a:extLst>
              <a:ext uri="{FF2B5EF4-FFF2-40B4-BE49-F238E27FC236}">
                <a16:creationId xmlns:a16="http://schemas.microsoft.com/office/drawing/2014/main" id="{C82AE7CA-A810-E701-1B4A-EF5B932DCA90}"/>
              </a:ext>
            </a:extLst>
          </p:cNvPr>
          <p:cNvSpPr/>
          <p:nvPr/>
        </p:nvSpPr>
        <p:spPr bwMode="auto">
          <a:xfrm>
            <a:off x="3663517" y="3809999"/>
            <a:ext cx="76200" cy="7619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sng" strike="noStrike" cap="none" normalizeH="0" baseline="0">
              <a:ln>
                <a:noFill/>
              </a:ln>
              <a:solidFill>
                <a:schemeClr val="tx1"/>
              </a:solidFill>
              <a:effectLst/>
              <a:latin typeface="Times" pitchFamily="18" charset="0"/>
            </a:endParaRPr>
          </a:p>
        </p:txBody>
      </p:sp>
      <p:sp>
        <p:nvSpPr>
          <p:cNvPr id="6148" name="Oval 6147">
            <a:extLst>
              <a:ext uri="{FF2B5EF4-FFF2-40B4-BE49-F238E27FC236}">
                <a16:creationId xmlns:a16="http://schemas.microsoft.com/office/drawing/2014/main" id="{A9F81ECE-00FC-58AC-2FA2-129DFD947720}"/>
              </a:ext>
            </a:extLst>
          </p:cNvPr>
          <p:cNvSpPr/>
          <p:nvPr/>
        </p:nvSpPr>
        <p:spPr bwMode="auto">
          <a:xfrm>
            <a:off x="7682937" y="3872945"/>
            <a:ext cx="76200" cy="7619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sng" strike="noStrike" cap="none" normalizeH="0" baseline="0">
              <a:ln>
                <a:noFill/>
              </a:ln>
              <a:solidFill>
                <a:schemeClr val="tx1"/>
              </a:solidFill>
              <a:effectLst/>
              <a:latin typeface="Times" pitchFamily="18" charset="0"/>
            </a:endParaRPr>
          </a:p>
        </p:txBody>
      </p:sp>
      <p:sp>
        <p:nvSpPr>
          <p:cNvPr id="6149" name="TextBox 6148">
            <a:extLst>
              <a:ext uri="{FF2B5EF4-FFF2-40B4-BE49-F238E27FC236}">
                <a16:creationId xmlns:a16="http://schemas.microsoft.com/office/drawing/2014/main" id="{E980A771-B33E-E27E-2678-4A3FEA219112}"/>
              </a:ext>
            </a:extLst>
          </p:cNvPr>
          <p:cNvSpPr txBox="1"/>
          <p:nvPr/>
        </p:nvSpPr>
        <p:spPr>
          <a:xfrm>
            <a:off x="1998922" y="3259723"/>
            <a:ext cx="1766830" cy="338554"/>
          </a:xfrm>
          <a:prstGeom prst="rect">
            <a:avLst/>
          </a:prstGeom>
          <a:noFill/>
        </p:spPr>
        <p:txBody>
          <a:bodyPr wrap="none" rtlCol="0">
            <a:spAutoFit/>
          </a:bodyPr>
          <a:lstStyle/>
          <a:p>
            <a:r>
              <a:rPr lang="en-US" sz="1600" u="none" dirty="0">
                <a:latin typeface="+mn-lt"/>
              </a:rPr>
              <a:t>Infeasible Region</a:t>
            </a:r>
          </a:p>
        </p:txBody>
      </p:sp>
      <p:sp>
        <p:nvSpPr>
          <p:cNvPr id="6150" name="TextBox 6149">
            <a:extLst>
              <a:ext uri="{FF2B5EF4-FFF2-40B4-BE49-F238E27FC236}">
                <a16:creationId xmlns:a16="http://schemas.microsoft.com/office/drawing/2014/main" id="{3DDFA9C9-E1FF-FC7B-D8AF-165658AB5745}"/>
              </a:ext>
            </a:extLst>
          </p:cNvPr>
          <p:cNvSpPr txBox="1"/>
          <p:nvPr/>
        </p:nvSpPr>
        <p:spPr>
          <a:xfrm>
            <a:off x="7713990" y="4203412"/>
            <a:ext cx="926857" cy="584775"/>
          </a:xfrm>
          <a:prstGeom prst="rect">
            <a:avLst/>
          </a:prstGeom>
          <a:noFill/>
        </p:spPr>
        <p:txBody>
          <a:bodyPr wrap="none" rtlCol="0">
            <a:spAutoFit/>
          </a:bodyPr>
          <a:lstStyle/>
          <a:p>
            <a:r>
              <a:rPr lang="en-US" sz="1600" u="none" dirty="0">
                <a:latin typeface="+mn-lt"/>
              </a:rPr>
              <a:t>Current </a:t>
            </a:r>
          </a:p>
          <a:p>
            <a:r>
              <a:rPr lang="en-US" sz="1600" u="none" dirty="0">
                <a:latin typeface="+mn-lt"/>
              </a:rPr>
              <a:t>Guess</a:t>
            </a:r>
          </a:p>
        </p:txBody>
      </p:sp>
      <p:sp>
        <p:nvSpPr>
          <p:cNvPr id="6151" name="TextBox 6150">
            <a:extLst>
              <a:ext uri="{FF2B5EF4-FFF2-40B4-BE49-F238E27FC236}">
                <a16:creationId xmlns:a16="http://schemas.microsoft.com/office/drawing/2014/main" id="{33540E97-3ADD-128A-5CA8-F51368923991}"/>
              </a:ext>
            </a:extLst>
          </p:cNvPr>
          <p:cNvSpPr txBox="1"/>
          <p:nvPr/>
        </p:nvSpPr>
        <p:spPr>
          <a:xfrm>
            <a:off x="5180234" y="3183523"/>
            <a:ext cx="1489895" cy="338554"/>
          </a:xfrm>
          <a:prstGeom prst="rect">
            <a:avLst/>
          </a:prstGeom>
          <a:noFill/>
        </p:spPr>
        <p:txBody>
          <a:bodyPr wrap="none" rtlCol="0">
            <a:spAutoFit/>
          </a:bodyPr>
          <a:lstStyle/>
          <a:p>
            <a:r>
              <a:rPr lang="en-US" sz="1600" u="none" dirty="0">
                <a:latin typeface="+mn-lt"/>
              </a:rPr>
              <a:t>True Optimum</a:t>
            </a:r>
          </a:p>
        </p:txBody>
      </p:sp>
      <p:cxnSp>
        <p:nvCxnSpPr>
          <p:cNvPr id="6160" name="Connector: Elbow 6159">
            <a:extLst>
              <a:ext uri="{FF2B5EF4-FFF2-40B4-BE49-F238E27FC236}">
                <a16:creationId xmlns:a16="http://schemas.microsoft.com/office/drawing/2014/main" id="{CEC97453-8984-7AD0-301D-6380A286A22A}"/>
              </a:ext>
            </a:extLst>
          </p:cNvPr>
          <p:cNvCxnSpPr>
            <a:cxnSpLocks/>
          </p:cNvCxnSpPr>
          <p:nvPr/>
        </p:nvCxnSpPr>
        <p:spPr bwMode="auto">
          <a:xfrm rot="10800000">
            <a:off x="7733677" y="4032769"/>
            <a:ext cx="832610" cy="753066"/>
          </a:xfrm>
          <a:prstGeom prst="bentConnector3">
            <a:avLst>
              <a:gd name="adj1" fmla="val 101098"/>
            </a:avLst>
          </a:prstGeom>
          <a:solidFill>
            <a:schemeClr val="accent1"/>
          </a:solidFill>
          <a:ln w="38100" cap="flat" cmpd="sng" algn="ctr">
            <a:solidFill>
              <a:srgbClr val="C00000"/>
            </a:solidFill>
            <a:prstDash val="solid"/>
            <a:round/>
            <a:headEnd type="none" w="med" len="med"/>
            <a:tailEnd type="triangle"/>
          </a:ln>
          <a:effectLst/>
        </p:spPr>
      </p:cxnSp>
      <p:cxnSp>
        <p:nvCxnSpPr>
          <p:cNvPr id="6167" name="Connector: Elbow 6166">
            <a:extLst>
              <a:ext uri="{FF2B5EF4-FFF2-40B4-BE49-F238E27FC236}">
                <a16:creationId xmlns:a16="http://schemas.microsoft.com/office/drawing/2014/main" id="{237871B5-B4CF-168D-5E52-DCEF8C108A72}"/>
              </a:ext>
            </a:extLst>
          </p:cNvPr>
          <p:cNvCxnSpPr>
            <a:cxnSpLocks/>
            <a:stCxn id="6151" idx="2"/>
          </p:cNvCxnSpPr>
          <p:nvPr/>
        </p:nvCxnSpPr>
        <p:spPr bwMode="auto">
          <a:xfrm rot="5400000">
            <a:off x="5201445" y="4004454"/>
            <a:ext cx="1206114" cy="241361"/>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6172" name="Straight Connector 6171">
            <a:extLst>
              <a:ext uri="{FF2B5EF4-FFF2-40B4-BE49-F238E27FC236}">
                <a16:creationId xmlns:a16="http://schemas.microsoft.com/office/drawing/2014/main" id="{9F86827A-8E39-ED1B-31F0-51F667B92661}"/>
              </a:ext>
            </a:extLst>
          </p:cNvPr>
          <p:cNvCxnSpPr>
            <a:cxnSpLocks/>
          </p:cNvCxnSpPr>
          <p:nvPr/>
        </p:nvCxnSpPr>
        <p:spPr bwMode="auto">
          <a:xfrm flipV="1">
            <a:off x="6096000" y="3429000"/>
            <a:ext cx="0" cy="1583439"/>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6175" name="Straight Connector 6174">
            <a:extLst>
              <a:ext uri="{FF2B5EF4-FFF2-40B4-BE49-F238E27FC236}">
                <a16:creationId xmlns:a16="http://schemas.microsoft.com/office/drawing/2014/main" id="{75A3B346-AF78-94D8-A929-B3636910CE0E}"/>
              </a:ext>
            </a:extLst>
          </p:cNvPr>
          <p:cNvCxnSpPr>
            <a:cxnSpLocks/>
          </p:cNvCxnSpPr>
          <p:nvPr/>
        </p:nvCxnSpPr>
        <p:spPr bwMode="auto">
          <a:xfrm flipV="1">
            <a:off x="7682937" y="3411692"/>
            <a:ext cx="0" cy="1583439"/>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6176" name="TextBox 6175">
            <a:extLst>
              <a:ext uri="{FF2B5EF4-FFF2-40B4-BE49-F238E27FC236}">
                <a16:creationId xmlns:a16="http://schemas.microsoft.com/office/drawing/2014/main" id="{6849FADA-0ACB-2F16-7484-1B2C9585B9FA}"/>
              </a:ext>
            </a:extLst>
          </p:cNvPr>
          <p:cNvSpPr txBox="1"/>
          <p:nvPr/>
        </p:nvSpPr>
        <p:spPr>
          <a:xfrm>
            <a:off x="6157772" y="3533744"/>
            <a:ext cx="1126192" cy="584775"/>
          </a:xfrm>
          <a:prstGeom prst="rect">
            <a:avLst/>
          </a:prstGeom>
          <a:noFill/>
        </p:spPr>
        <p:txBody>
          <a:bodyPr wrap="square" rtlCol="0">
            <a:spAutoFit/>
          </a:bodyPr>
          <a:lstStyle/>
          <a:p>
            <a:r>
              <a:rPr lang="en-US" sz="1600" u="none" dirty="0">
                <a:latin typeface="+mn-lt"/>
              </a:rPr>
              <a:t>Infeasible Region</a:t>
            </a:r>
          </a:p>
        </p:txBody>
      </p:sp>
    </p:spTree>
    <p:extLst>
      <p:ext uri="{BB962C8B-B14F-4D97-AF65-F5344CB8AC3E}">
        <p14:creationId xmlns:p14="http://schemas.microsoft.com/office/powerpoint/2010/main" val="2158289512"/>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Constraint Relaxation</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Allowing the optimizer to temporarily violate constraints can improve performance</a:t>
            </a:r>
          </a:p>
          <a:p>
            <a:pPr lvl="1" eaLnBrk="1" hangingPunct="1"/>
            <a:r>
              <a:rPr lang="en-US" i="1" dirty="0"/>
              <a:t>Open Constraints</a:t>
            </a:r>
            <a:r>
              <a:rPr lang="en-US" dirty="0"/>
              <a:t> are any that the optimizer is allowed to violate at some step of the process, requiring an extra convergence step at the end to make feasible</a:t>
            </a:r>
          </a:p>
          <a:p>
            <a:pPr lvl="1" eaLnBrk="1" hangingPunct="1"/>
            <a:r>
              <a:rPr lang="en-US" i="1" dirty="0"/>
              <a:t>Closed Constraints</a:t>
            </a:r>
            <a:r>
              <a:rPr lang="en-US" dirty="0"/>
              <a:t> are enforced at every step with no violations allowed</a:t>
            </a:r>
            <a:endParaRPr lang="en-US" i="1" dirty="0"/>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14</a:t>
            </a:fld>
            <a:endParaRPr lang="en-US" dirty="0"/>
          </a:p>
        </p:txBody>
      </p:sp>
    </p:spTree>
    <p:extLst>
      <p:ext uri="{BB962C8B-B14F-4D97-AF65-F5344CB8AC3E}">
        <p14:creationId xmlns:p14="http://schemas.microsoft.com/office/powerpoint/2010/main" val="109960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Open Constraints</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If we allow constraints to be violated how do we ensure feasible solutions?</a:t>
            </a:r>
          </a:p>
          <a:p>
            <a:pPr lvl="1" eaLnBrk="1" hangingPunct="1"/>
            <a:r>
              <a:rPr lang="en-US" dirty="0"/>
              <a:t>Define a discrepancy function</a:t>
            </a:r>
          </a:p>
          <a:p>
            <a:pPr lvl="2" eaLnBrk="1" hangingPunct="1"/>
            <a:r>
              <a:rPr lang="en-US" dirty="0"/>
              <a:t>L2 norm</a:t>
            </a:r>
          </a:p>
          <a:p>
            <a:pPr lvl="2" eaLnBrk="1" hangingPunct="1"/>
            <a:r>
              <a:rPr lang="en-US" dirty="0"/>
              <a:t>Difference</a:t>
            </a:r>
          </a:p>
          <a:p>
            <a:pPr lvl="2" eaLnBrk="1" hangingPunct="1"/>
            <a:r>
              <a:rPr lang="en-US" dirty="0"/>
              <a:t>Etc.</a:t>
            </a:r>
          </a:p>
          <a:p>
            <a:pPr lvl="1" eaLnBrk="1" hangingPunct="1"/>
            <a:r>
              <a:rPr lang="en-US" dirty="0"/>
              <a:t>Final algorithm step becomes zeroing discrepancies</a:t>
            </a:r>
          </a:p>
          <a:p>
            <a:pPr lvl="2" eaLnBrk="1" hangingPunct="1"/>
            <a:r>
              <a:rPr lang="en-US" dirty="0"/>
              <a:t>Because of how changes in system variables propagate to changes in disciplinary constraints there are many options for how to approach this, depending on the system at hand</a:t>
            </a:r>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15</a:t>
            </a:fld>
            <a:endParaRPr lang="en-US" dirty="0"/>
          </a:p>
        </p:txBody>
      </p:sp>
    </p:spTree>
    <p:extLst>
      <p:ext uri="{BB962C8B-B14F-4D97-AF65-F5344CB8AC3E}">
        <p14:creationId xmlns:p14="http://schemas.microsoft.com/office/powerpoint/2010/main" val="150504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Open Constraints</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Solving example here</a:t>
            </a:r>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16</a:t>
            </a:fld>
            <a:endParaRPr lang="en-US" dirty="0"/>
          </a:p>
        </p:txBody>
      </p:sp>
    </p:spTree>
    <p:extLst>
      <p:ext uri="{BB962C8B-B14F-4D97-AF65-F5344CB8AC3E}">
        <p14:creationId xmlns:p14="http://schemas.microsoft.com/office/powerpoint/2010/main" val="324088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Sources</a:t>
            </a:r>
          </a:p>
        </p:txBody>
      </p:sp>
      <p:sp>
        <p:nvSpPr>
          <p:cNvPr id="443395" name="Rectangle 3"/>
          <p:cNvSpPr>
            <a:spLocks noGrp="1" noChangeArrowheads="1"/>
          </p:cNvSpPr>
          <p:nvPr>
            <p:ph type="body" idx="1"/>
          </p:nvPr>
        </p:nvSpPr>
        <p:spPr>
          <a:xfrm>
            <a:off x="381000" y="1447800"/>
            <a:ext cx="8382000" cy="4114800"/>
          </a:xfrm>
        </p:spPr>
        <p:txBody>
          <a:bodyPr/>
          <a:lstStyle/>
          <a:p>
            <a:r>
              <a:rPr lang="en-US" sz="1200" dirty="0"/>
              <a:t>[1]</a:t>
            </a:r>
            <a:r>
              <a:rPr lang="en-US" sz="1200" dirty="0">
                <a:effectLst/>
              </a:rPr>
              <a:t> Balling, R. J., &amp; </a:t>
            </a:r>
            <a:r>
              <a:rPr lang="en-US" sz="1200" dirty="0" err="1">
                <a:effectLst/>
              </a:rPr>
              <a:t>Sobieszczanski</a:t>
            </a:r>
            <a:r>
              <a:rPr lang="en-US" sz="1200" dirty="0">
                <a:effectLst/>
              </a:rPr>
              <a:t>-Sobieski, J. (1996). Optimization of Coupled Systems - A critical overview of approaches. </a:t>
            </a:r>
            <a:r>
              <a:rPr lang="en-US" sz="1200" i="1" dirty="0">
                <a:effectLst/>
              </a:rPr>
              <a:t>AIAA Journal</a:t>
            </a:r>
            <a:r>
              <a:rPr lang="en-US" sz="1200" dirty="0">
                <a:effectLst/>
              </a:rPr>
              <a:t>, </a:t>
            </a:r>
            <a:r>
              <a:rPr lang="en-US" sz="1200" i="1" dirty="0">
                <a:effectLst/>
              </a:rPr>
              <a:t>34</a:t>
            </a:r>
            <a:r>
              <a:rPr lang="en-US" sz="1200" dirty="0">
                <a:effectLst/>
              </a:rPr>
              <a:t>(1), 6–17. https://doi.org/10.2514/3.13015 </a:t>
            </a:r>
          </a:p>
          <a:p>
            <a:r>
              <a:rPr lang="en-US" sz="1200" dirty="0">
                <a:effectLst/>
              </a:rPr>
              <a:t>[2]Cramer, E. J., Dennis, Jr., J. E., Frank, P. D., Lewis, R. M., &amp; Shubin, G. R. (1994). Problem formulation for multidisciplinary optimization. </a:t>
            </a:r>
            <a:r>
              <a:rPr lang="en-US" sz="1200" i="1" dirty="0">
                <a:effectLst/>
              </a:rPr>
              <a:t>SIAM Journal on Optimization</a:t>
            </a:r>
            <a:r>
              <a:rPr lang="en-US" sz="1200" dirty="0">
                <a:effectLst/>
              </a:rPr>
              <a:t>, </a:t>
            </a:r>
            <a:r>
              <a:rPr lang="en-US" sz="1200" i="1" dirty="0">
                <a:effectLst/>
              </a:rPr>
              <a:t>4</a:t>
            </a:r>
            <a:r>
              <a:rPr lang="en-US" sz="1200" dirty="0">
                <a:effectLst/>
              </a:rPr>
              <a:t>(4), 754–776. https://doi.org/10.1137/0804044 </a:t>
            </a:r>
          </a:p>
          <a:p>
            <a:r>
              <a:rPr lang="en-US" sz="1200" dirty="0">
                <a:effectLst/>
              </a:rPr>
              <a:t>[3]</a:t>
            </a:r>
            <a:r>
              <a:rPr lang="en-US" sz="1200" dirty="0" err="1">
                <a:effectLst/>
              </a:rPr>
              <a:t>Tosserams</a:t>
            </a:r>
            <a:r>
              <a:rPr lang="en-US" sz="1200" dirty="0">
                <a:effectLst/>
              </a:rPr>
              <a:t>, S., </a:t>
            </a:r>
            <a:r>
              <a:rPr lang="en-US" sz="1200" dirty="0" err="1">
                <a:effectLst/>
              </a:rPr>
              <a:t>Etman</a:t>
            </a:r>
            <a:r>
              <a:rPr lang="en-US" sz="1200" dirty="0">
                <a:effectLst/>
              </a:rPr>
              <a:t>, L. F., &amp; </a:t>
            </a:r>
            <a:r>
              <a:rPr lang="en-US" sz="1200" dirty="0" err="1">
                <a:effectLst/>
              </a:rPr>
              <a:t>Rooda</a:t>
            </a:r>
            <a:r>
              <a:rPr lang="en-US" sz="1200" dirty="0">
                <a:effectLst/>
              </a:rPr>
              <a:t>, J. E. (2009). A classification of methods for distributed system optimization based on formulation structure. </a:t>
            </a:r>
            <a:r>
              <a:rPr lang="en-US" sz="1200" i="1" dirty="0">
                <a:effectLst/>
              </a:rPr>
              <a:t>Structural and Multidisciplinary Optimization</a:t>
            </a:r>
            <a:r>
              <a:rPr lang="en-US" sz="1200" dirty="0">
                <a:effectLst/>
              </a:rPr>
              <a:t>, </a:t>
            </a:r>
            <a:r>
              <a:rPr lang="en-US" sz="1200" i="1" dirty="0">
                <a:effectLst/>
              </a:rPr>
              <a:t>39</a:t>
            </a:r>
            <a:r>
              <a:rPr lang="en-US" sz="1200" dirty="0">
                <a:effectLst/>
              </a:rPr>
              <a:t>(5), 503–517. https://doi.org/10.1007/s00158-008-0347-z </a:t>
            </a:r>
          </a:p>
          <a:p>
            <a:pPr eaLnBrk="1" hangingPunct="1"/>
            <a:endParaRPr lang="en-US" sz="1200"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17</a:t>
            </a:fld>
            <a:endParaRPr lang="en-US" dirty="0"/>
          </a:p>
        </p:txBody>
      </p:sp>
    </p:spTree>
    <p:extLst>
      <p:ext uri="{BB962C8B-B14F-4D97-AF65-F5344CB8AC3E}">
        <p14:creationId xmlns:p14="http://schemas.microsoft.com/office/powerpoint/2010/main" val="177643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Multidisciplinary Motivations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Many common problems involve optimizing across different fields</a:t>
            </a:r>
          </a:p>
          <a:p>
            <a:pPr lvl="1" eaLnBrk="1" hangingPunct="1"/>
            <a:r>
              <a:rPr lang="en-US" dirty="0"/>
              <a:t>Structure Design</a:t>
            </a:r>
          </a:p>
          <a:p>
            <a:pPr lvl="1" eaLnBrk="1" hangingPunct="1"/>
            <a:r>
              <a:rPr lang="en-US" dirty="0"/>
              <a:t>Economics</a:t>
            </a:r>
          </a:p>
          <a:p>
            <a:pPr lvl="1" eaLnBrk="1" hangingPunct="1"/>
            <a:r>
              <a:rPr lang="en-US" dirty="0"/>
              <a:t>Robotics &amp; Controls</a:t>
            </a:r>
          </a:p>
          <a:p>
            <a:pPr eaLnBrk="1" hangingPunct="1"/>
            <a:r>
              <a:rPr lang="en-US" dirty="0"/>
              <a:t>How do we optimize these problems if they involve information and constraints across multiple distinct fields?</a:t>
            </a:r>
          </a:p>
          <a:p>
            <a:pPr lvl="1" eaLnBrk="1" hangingPunct="1"/>
            <a:r>
              <a:rPr lang="en-US" dirty="0"/>
              <a:t>How do we solve simpler problems?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1</a:t>
            </a:r>
            <a:r>
              <a:rPr lang="en-US" baseline="30000" dirty="0"/>
              <a:t>st</a:t>
            </a:r>
            <a:r>
              <a:rPr lang="en-US" dirty="0"/>
              <a:t>-Half Project Topics </a:t>
            </a:r>
          </a:p>
        </p:txBody>
      </p:sp>
      <p:sp>
        <p:nvSpPr>
          <p:cNvPr id="443395" name="Rectangle 3"/>
          <p:cNvSpPr>
            <a:spLocks noGrp="1" noChangeArrowheads="1"/>
          </p:cNvSpPr>
          <p:nvPr>
            <p:ph type="body" idx="1"/>
          </p:nvPr>
        </p:nvSpPr>
        <p:spPr>
          <a:xfrm>
            <a:off x="381000" y="1066800"/>
            <a:ext cx="8382000" cy="4562475"/>
          </a:xfrm>
        </p:spPr>
        <p:txBody>
          <a:bodyPr/>
          <a:lstStyle/>
          <a:p>
            <a:pPr eaLnBrk="1" hangingPunct="1"/>
            <a:r>
              <a:rPr lang="en-US" sz="2400" dirty="0"/>
              <a:t>~~~PROBLEM FORMULATION PAPER HERE?~~~</a:t>
            </a:r>
          </a:p>
        </p:txBody>
      </p:sp>
      <p:sp>
        <p:nvSpPr>
          <p:cNvPr id="2" name="Slide Number Placeholder 1">
            <a:extLst>
              <a:ext uri="{FF2B5EF4-FFF2-40B4-BE49-F238E27FC236}">
                <a16:creationId xmlns:a16="http://schemas.microsoft.com/office/drawing/2014/main" id="{CFAC97F2-BE3C-3FD4-944F-478556060E0F}"/>
              </a:ext>
            </a:extLst>
          </p:cNvPr>
          <p:cNvSpPr>
            <a:spLocks noGrp="1"/>
          </p:cNvSpPr>
          <p:nvPr>
            <p:ph type="sldNum" sz="quarter" idx="4"/>
          </p:nvPr>
        </p:nvSpPr>
        <p:spPr/>
        <p:txBody>
          <a:bodyPr/>
          <a:lstStyle/>
          <a:p>
            <a:fld id="{500C047D-5122-AB4C-B39F-FBDAD98F9BE8}" type="slidenum">
              <a:rPr lang="en-US" smtClean="0"/>
              <a:pPr/>
              <a:t>3</a:t>
            </a:fld>
            <a:endParaRPr lang="en-US" dirty="0"/>
          </a:p>
        </p:txBody>
      </p:sp>
    </p:spTree>
    <p:extLst>
      <p:ext uri="{BB962C8B-B14F-4D97-AF65-F5344CB8AC3E}">
        <p14:creationId xmlns:p14="http://schemas.microsoft.com/office/powerpoint/2010/main" val="36076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𝒈</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𝒉</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e>
                      </m:d>
                    </m:oMath>
                  </m:oMathPara>
                </a14:m>
                <a:br>
                  <a:rPr lang="en-US" b="1" i="1" dirty="0">
                    <a:latin typeface="Cambria Math" panose="02040503050406030204" pitchFamily="18" charset="0"/>
                  </a:rPr>
                </a:br>
                <a:endParaRPr lang="en-US" dirty="0"/>
              </a:p>
              <a:p>
                <a:pPr marL="0" indent="0" algn="ctr" eaLnBrk="1" hangingPunct="1">
                  <a:lnSpc>
                    <a:spcPct val="150000"/>
                  </a:lnSpc>
                  <a:buNone/>
                </a:pPr>
                <a:endParaRPr lang="en-US" dirty="0"/>
              </a:p>
            </p:txBody>
          </p:sp>
        </mc:Choice>
        <mc:Fallback xmlns="">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b="-874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D5743AF-BBD6-AE48-B7B3-F1D7298286D8}"/>
              </a:ext>
            </a:extLst>
          </p:cNvPr>
          <p:cNvSpPr txBox="1"/>
          <p:nvPr/>
        </p:nvSpPr>
        <p:spPr>
          <a:xfrm>
            <a:off x="592319" y="5867400"/>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4</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6771640" y="3564080"/>
            <a:ext cx="1509916" cy="703119"/>
          </a:xfrm>
          <a:prstGeom prst="bentConnector3">
            <a:avLst>
              <a:gd name="adj1" fmla="val 77527"/>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6031924"/>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334416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Introduce example here?</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5</a:t>
            </a:fld>
            <a:endParaRPr lang="en-US" dirty="0"/>
          </a:p>
        </p:txBody>
      </p:sp>
    </p:spTree>
    <p:extLst>
      <p:ext uri="{BB962C8B-B14F-4D97-AF65-F5344CB8AC3E}">
        <p14:creationId xmlns:p14="http://schemas.microsoft.com/office/powerpoint/2010/main" val="143574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Before setting up an optimizer we need to decide on an approach:</a:t>
            </a:r>
          </a:p>
          <a:p>
            <a:pPr lvl="1" eaLnBrk="1" hangingPunct="1"/>
            <a:r>
              <a:rPr lang="en-US" dirty="0"/>
              <a:t>Do we solve the problem all at once or break it into smaller problems?</a:t>
            </a:r>
          </a:p>
          <a:p>
            <a:pPr lvl="1" eaLnBrk="1" hangingPunct="1"/>
            <a:r>
              <a:rPr lang="en-US" dirty="0"/>
              <a:t>How do we optimize system level variables?</a:t>
            </a:r>
          </a:p>
          <a:p>
            <a:pPr lvl="1" eaLnBrk="1" hangingPunct="1"/>
            <a:r>
              <a:rPr lang="en-US" dirty="0"/>
              <a:t>How do we optimize discipline specific variables?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6</a:t>
            </a:fld>
            <a:endParaRPr lang="en-US" dirty="0"/>
          </a:p>
        </p:txBody>
      </p:sp>
    </p:spTree>
    <p:extLst>
      <p:ext uri="{BB962C8B-B14F-4D97-AF65-F5344CB8AC3E}">
        <p14:creationId xmlns:p14="http://schemas.microsoft.com/office/powerpoint/2010/main" val="276842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763000" cy="4114800"/>
          </a:xfrm>
        </p:spPr>
        <p:txBody>
          <a:bodyPr/>
          <a:lstStyle/>
          <a:p>
            <a:pPr eaLnBrk="1" hangingPunct="1"/>
            <a:r>
              <a:rPr lang="en-US" i="1" dirty="0"/>
              <a:t>Disciplinary Evaluators</a:t>
            </a:r>
          </a:p>
          <a:p>
            <a:pPr lvl="1" eaLnBrk="1" hangingPunct="1"/>
            <a:r>
              <a:rPr lang="en-US" dirty="0"/>
              <a:t>Determine residuals in equations of state</a:t>
            </a:r>
          </a:p>
          <a:p>
            <a:pPr eaLnBrk="1" hangingPunct="1"/>
            <a:r>
              <a:rPr lang="en-US" i="1" dirty="0"/>
              <a:t>Disciplinary Analyzers</a:t>
            </a:r>
          </a:p>
          <a:p>
            <a:pPr lvl="1" eaLnBrk="1" hangingPunct="1"/>
            <a:r>
              <a:rPr lang="en-US" dirty="0"/>
              <a:t>Zero residuals of equations of state </a:t>
            </a:r>
            <a:endParaRPr lang="en-US" i="1" dirty="0"/>
          </a:p>
          <a:p>
            <a:pPr eaLnBrk="1" hangingPunct="1"/>
            <a:r>
              <a:rPr lang="en-US" i="1" dirty="0"/>
              <a:t>Disciplinary Optimizers</a:t>
            </a:r>
          </a:p>
          <a:p>
            <a:pPr lvl="1" eaLnBrk="1" hangingPunct="1"/>
            <a:r>
              <a:rPr lang="en-US" dirty="0"/>
              <a:t>Use Analyzers and Evaluators to optimize a set of equations subject to constraints</a:t>
            </a:r>
          </a:p>
          <a:p>
            <a:pPr eaLnBrk="1" hangingPunct="1"/>
            <a:r>
              <a:rPr lang="en-US" i="1" dirty="0"/>
              <a:t>System Analyzers</a:t>
            </a:r>
          </a:p>
          <a:p>
            <a:pPr lvl="1" eaLnBrk="1" hangingPunct="1"/>
            <a:r>
              <a:rPr lang="en-US" dirty="0"/>
              <a:t>Solve coupling variables using Disciplinary Analyzers</a:t>
            </a:r>
          </a:p>
          <a:p>
            <a:pPr eaLnBrk="1" hangingPunct="1"/>
            <a:r>
              <a:rPr lang="en-US" i="1" dirty="0"/>
              <a:t>System Optimizers</a:t>
            </a:r>
          </a:p>
          <a:p>
            <a:pPr lvl="1" eaLnBrk="1" hangingPunct="1"/>
            <a:r>
              <a:rPr lang="en-US" dirty="0"/>
              <a:t>Call the other tools to solve the MDO problem</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7</a:t>
            </a:fld>
            <a:endParaRPr lang="en-US" dirty="0"/>
          </a:p>
        </p:txBody>
      </p:sp>
      <p:sp>
        <p:nvSpPr>
          <p:cNvPr id="3" name="TextBox 2">
            <a:extLst>
              <a:ext uri="{FF2B5EF4-FFF2-40B4-BE49-F238E27FC236}">
                <a16:creationId xmlns:a16="http://schemas.microsoft.com/office/drawing/2014/main" id="{036A4263-7781-6F96-8724-1D8A084C2F4A}"/>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400146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i="1" dirty="0"/>
              <a:t>Single Level Optimizers</a:t>
            </a:r>
            <a:r>
              <a:rPr lang="en-US" dirty="0"/>
              <a:t> </a:t>
            </a:r>
          </a:p>
          <a:p>
            <a:pPr lvl="1" eaLnBrk="1" hangingPunct="1"/>
            <a:r>
              <a:rPr lang="en-US" dirty="0"/>
              <a:t>Use a single system level optimizer to cover every discipline</a:t>
            </a:r>
          </a:p>
          <a:p>
            <a:pPr eaLnBrk="1" hangingPunct="1"/>
            <a:r>
              <a:rPr lang="en-US" i="1" dirty="0"/>
              <a:t>Multilevel Optimizers </a:t>
            </a:r>
          </a:p>
          <a:p>
            <a:pPr lvl="1" eaLnBrk="1" hangingPunct="1"/>
            <a:r>
              <a:rPr lang="en-US" dirty="0"/>
              <a:t>Involve multiple discipline level optimizers coordinated by a system level optimizer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8</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1693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9</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C22ED9-8DF9-9A4F-525D-CE84308D718E}"/>
                  </a:ext>
                </a:extLst>
              </p:cNvPr>
              <p:cNvSpPr txBox="1"/>
              <p:nvPr/>
            </p:nvSpPr>
            <p:spPr>
              <a:xfrm>
                <a:off x="1676400" y="1668288"/>
                <a:ext cx="2282536"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676400" y="1668288"/>
                <a:ext cx="2282536" cy="1938992"/>
              </a:xfrm>
              <a:prstGeom prst="rect">
                <a:avLst/>
              </a:prstGeom>
              <a:blipFill>
                <a:blip r:embed="rId3"/>
                <a:stretch>
                  <a:fillRect l="-1316" r="-789"/>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5AE374-5018-AB4D-FEDE-0702FE32949D}"/>
                  </a:ext>
                </a:extLst>
              </p:cNvPr>
              <p:cNvSpPr txBox="1"/>
              <p:nvPr/>
            </p:nvSpPr>
            <p:spPr>
              <a:xfrm>
                <a:off x="5486400" y="1783517"/>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486400" y="1783517"/>
                <a:ext cx="1828800" cy="461665"/>
              </a:xfrm>
              <a:prstGeom prst="rect">
                <a:avLst/>
              </a:prstGeom>
              <a:blipFill>
                <a:blip r:embed="rId4"/>
                <a:stretch>
                  <a:fillRect l="-1634" r="-2941"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5EF08-B56E-81F3-1CC3-34D92A47E2B2}"/>
                  </a:ext>
                </a:extLst>
              </p:cNvPr>
              <p:cNvSpPr txBox="1"/>
              <p:nvPr/>
            </p:nvSpPr>
            <p:spPr>
              <a:xfrm>
                <a:off x="5433259" y="2946004"/>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433259" y="2946004"/>
                <a:ext cx="1828800" cy="461665"/>
              </a:xfrm>
              <a:prstGeom prst="rect">
                <a:avLst/>
              </a:prstGeom>
              <a:blipFill>
                <a:blip r:embed="rId5"/>
                <a:stretch>
                  <a:fillRect l="-1634" r="-4248" b="-13415"/>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4482317" cy="461665"/>
          </a:xfrm>
          <a:prstGeom prst="rect">
            <a:avLst/>
          </a:prstGeom>
          <a:noFill/>
        </p:spPr>
        <p:txBody>
          <a:bodyPr wrap="none" rtlCol="0">
            <a:spAutoFit/>
          </a:bodyPr>
          <a:lstStyle/>
          <a:p>
            <a:r>
              <a:rPr lang="en-US" dirty="0">
                <a:latin typeface="+mn-lt"/>
              </a:rPr>
              <a:t>Simplified Single Level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4087979" cy="461665"/>
          </a:xfrm>
          <a:prstGeom prst="rect">
            <a:avLst/>
          </a:prstGeom>
          <a:noFill/>
        </p:spPr>
        <p:txBody>
          <a:bodyPr wrap="none" rtlCol="0">
            <a:spAutoFit/>
          </a:bodyPr>
          <a:lstStyle/>
          <a:p>
            <a:r>
              <a:rPr lang="en-US" dirty="0">
                <a:latin typeface="+mn-lt"/>
              </a:rPr>
              <a:t>Simplified Multilevel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B6EA11-A47C-4550-C7E9-4E37174A93BE}"/>
                  </a:ext>
                </a:extLst>
              </p:cNvPr>
              <p:cNvSpPr txBox="1"/>
              <p:nvPr/>
            </p:nvSpPr>
            <p:spPr>
              <a:xfrm>
                <a:off x="228600" y="4535759"/>
                <a:ext cx="1905000"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228600" y="4535759"/>
                <a:ext cx="1905000" cy="1938992"/>
              </a:xfrm>
              <a:prstGeom prst="rect">
                <a:avLst/>
              </a:prstGeom>
              <a:blipFill>
                <a:blip r:embed="rId6"/>
                <a:stretch>
                  <a:fillRect l="-1887"/>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B1A5971-F864-2B22-E4C8-A12A00D8960A}"/>
                  </a:ext>
                </a:extLst>
              </p:cNvPr>
              <p:cNvSpPr txBox="1"/>
              <p:nvPr/>
            </p:nvSpPr>
            <p:spPr>
              <a:xfrm>
                <a:off x="3303258" y="4684791"/>
                <a:ext cx="22860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oMath>
                  </m:oMathPara>
                </a14:m>
                <a:endParaRPr lang="en-US" u="none" dirty="0"/>
              </a:p>
            </p:txBody>
          </p:sp>
        </mc:Choice>
        <mc:Fallback xmlns="">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03258" y="4684791"/>
                <a:ext cx="2286000" cy="461665"/>
              </a:xfrm>
              <a:prstGeom prst="rect">
                <a:avLst/>
              </a:prstGeom>
              <a:blipFill>
                <a:blip r:embed="rId7"/>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7BA4EC2-BCB2-A6CF-B867-DAEC73EB49E6}"/>
                  </a:ext>
                </a:extLst>
              </p:cNvPr>
              <p:cNvSpPr txBox="1"/>
              <p:nvPr/>
            </p:nvSpPr>
            <p:spPr>
              <a:xfrm>
                <a:off x="3349024" y="5774790"/>
                <a:ext cx="2263117"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2</m:t>
                          </m:r>
                        </m:sub>
                      </m:sSub>
                    </m:oMath>
                  </m:oMathPara>
                </a14:m>
                <a:endParaRPr lang="en-US" u="none" dirty="0"/>
              </a:p>
            </p:txBody>
          </p:sp>
        </mc:Choice>
        <mc:Fallback xmlns="">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49024" y="5774790"/>
                <a:ext cx="2263117" cy="461665"/>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2743200" y="4038600"/>
            <a:ext cx="3302507" cy="461665"/>
          </a:xfrm>
          <a:prstGeom prst="rect">
            <a:avLst/>
          </a:prstGeom>
          <a:noFill/>
        </p:spPr>
        <p:txBody>
          <a:bodyPr wrap="none" rtlCol="0">
            <a:spAutoFit/>
          </a:bodyPr>
          <a:lstStyle/>
          <a:p>
            <a:r>
              <a:rPr lang="en-US" u="none" dirty="0">
                <a:latin typeface="+mn-lt"/>
              </a:rPr>
              <a:t>Disciplinary Evaluators</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F9A1B40-1F84-D9DF-D326-CA952FC780BD}"/>
                  </a:ext>
                </a:extLst>
              </p:cNvPr>
              <p:cNvSpPr txBox="1"/>
              <p:nvPr/>
            </p:nvSpPr>
            <p:spPr>
              <a:xfrm>
                <a:off x="6791362" y="4672841"/>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91362" y="4672841"/>
                <a:ext cx="1828800" cy="461665"/>
              </a:xfrm>
              <a:prstGeom prst="rect">
                <a:avLst/>
              </a:prstGeom>
              <a:blipFill>
                <a:blip r:embed="rId9"/>
                <a:stretch>
                  <a:fillRect l="-1634" r="-2941"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6E6EFB4-B8E3-4CEC-716C-5C1E9BF3D1AC}"/>
                  </a:ext>
                </a:extLst>
              </p:cNvPr>
              <p:cNvSpPr txBox="1"/>
              <p:nvPr/>
            </p:nvSpPr>
            <p:spPr>
              <a:xfrm>
                <a:off x="6827565" y="5710535"/>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827565" y="5710535"/>
                <a:ext cx="1828800" cy="461665"/>
              </a:xfrm>
              <a:prstGeom prst="rect">
                <a:avLst/>
              </a:prstGeom>
              <a:blipFill>
                <a:blip r:embed="rId10"/>
                <a:stretch>
                  <a:fillRect l="-1634" r="-4248" b="-13415"/>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569020" y="5115626"/>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613422" y="61722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5943600" y="4099638"/>
            <a:ext cx="3318537" cy="461665"/>
          </a:xfrm>
          <a:prstGeom prst="rect">
            <a:avLst/>
          </a:prstGeom>
          <a:noFill/>
        </p:spPr>
        <p:txBody>
          <a:bodyPr wrap="none" rtlCol="0">
            <a:spAutoFit/>
          </a:bodyPr>
          <a:lstStyle/>
          <a:p>
            <a:r>
              <a:rPr lang="en-US" u="none" dirty="0">
                <a:latin typeface="+mn-lt"/>
              </a:rPr>
              <a:t>Disciplinary Optimizers</a:t>
            </a:r>
          </a:p>
        </p:txBody>
      </p:sp>
    </p:spTree>
    <p:extLst>
      <p:ext uri="{BB962C8B-B14F-4D97-AF65-F5344CB8AC3E}">
        <p14:creationId xmlns:p14="http://schemas.microsoft.com/office/powerpoint/2010/main" val="3565772855"/>
      </p:ext>
    </p:extLst>
  </p:cSld>
  <p:clrMapOvr>
    <a:masterClrMapping/>
  </p:clrMapOvr>
</p:sld>
</file>

<file path=ppt/theme/theme1.xml><?xml version="1.0" encoding="utf-8"?>
<a:theme xmlns:a="http://schemas.openxmlformats.org/drawingml/2006/main" name="OptWSTemplate">
  <a:themeElements>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fontScheme name="OptW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lnDef>
  </a:objectDefaults>
  <a:extraClrSchemeLst>
    <a:extraClrScheme>
      <a:clrScheme name="OptW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W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W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W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W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W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WS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W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W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W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W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W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W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4">
        <a:dk1>
          <a:srgbClr val="000000"/>
        </a:dk1>
        <a:lt1>
          <a:srgbClr val="666699"/>
        </a:lt1>
        <a:dk2>
          <a:srgbClr val="000000"/>
        </a:dk2>
        <a:lt2>
          <a:srgbClr val="808080"/>
        </a:lt2>
        <a:accent1>
          <a:srgbClr val="BBE0E3"/>
        </a:accent1>
        <a:accent2>
          <a:srgbClr val="333399"/>
        </a:accent2>
        <a:accent3>
          <a:srgbClr val="B8B8CA"/>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OptWSTemplate</Template>
  <TotalTime>9287</TotalTime>
  <Words>2500</Words>
  <Application>Microsoft Office PowerPoint</Application>
  <PresentationFormat>On-screen Show (4:3)</PresentationFormat>
  <Paragraphs>232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Comic Sans MS</vt:lpstr>
      <vt:lpstr>Times</vt:lpstr>
      <vt:lpstr>OptWSTemplate</vt:lpstr>
      <vt:lpstr>PowerPoint Presentation</vt:lpstr>
      <vt:lpstr>Multidisciplinary Motivations</vt:lpstr>
      <vt:lpstr>1st-Half Project Topics </vt:lpstr>
      <vt:lpstr>MDO: Problem Statement</vt:lpstr>
      <vt:lpstr>MDO: Problem Statement</vt:lpstr>
      <vt:lpstr>MDO: Solver Setup</vt:lpstr>
      <vt:lpstr>MDO: Solver Terminology</vt:lpstr>
      <vt:lpstr>MDO: Solver Terminology</vt:lpstr>
      <vt:lpstr>MDO: Solver Setup</vt:lpstr>
      <vt:lpstr>MDO: Solver Terminology</vt:lpstr>
      <vt:lpstr>MDO: Solver Setup</vt:lpstr>
      <vt:lpstr>MDO: Solver Comparison</vt:lpstr>
      <vt:lpstr>MDO: Constraints</vt:lpstr>
      <vt:lpstr>MDO: Constraint Relaxation</vt:lpstr>
      <vt:lpstr>MDO: Open Constraints</vt:lpstr>
      <vt:lpstr>MDO: Open Constraints</vt:lpstr>
      <vt:lpstr>Sources</vt:lpstr>
    </vt:vector>
  </TitlesOfParts>
  <Company>ME Dept. UMCP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Shapour Azarm</dc:creator>
  <cp:lastModifiedBy>Alexander Philip Beyer</cp:lastModifiedBy>
  <cp:revision>318</cp:revision>
  <dcterms:created xsi:type="dcterms:W3CDTF">2004-12-01T13:31:33Z</dcterms:created>
  <dcterms:modified xsi:type="dcterms:W3CDTF">2023-02-27T17:08:23Z</dcterms:modified>
</cp:coreProperties>
</file>