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60" r:id="rId2"/>
    <p:sldId id="305" r:id="rId3"/>
    <p:sldId id="299" r:id="rId4"/>
    <p:sldId id="307" r:id="rId5"/>
    <p:sldId id="308" r:id="rId6"/>
    <p:sldId id="304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Arial Unicode MS" panose="020B0604020202020204" pitchFamily="34" charset="-122"/>
      <p:regular r:id="rId13"/>
    </p:embeddedFont>
    <p:embeddedFont>
      <p:font typeface="华文细黑" panose="02010600040101010101" pitchFamily="2" charset="-122"/>
      <p:regular r:id="rId14"/>
    </p:embeddedFont>
    <p:embeddedFont>
      <p:font typeface="微软雅黑" panose="020B0503020204020204" pitchFamily="34" charset="-122"/>
      <p:regular r:id="rId15"/>
      <p:bold r:id="rId1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>
          <p15:clr>
            <a:srgbClr val="A4A3A4"/>
          </p15:clr>
        </p15:guide>
        <p15:guide id="2" pos="3827">
          <p15:clr>
            <a:srgbClr val="A4A3A4"/>
          </p15:clr>
        </p15:guide>
        <p15:guide id="3" pos="7089">
          <p15:clr>
            <a:srgbClr val="A4A3A4"/>
          </p15:clr>
        </p15:guide>
        <p15:guide id="4" pos="6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A4DD"/>
    <a:srgbClr val="20517C"/>
    <a:srgbClr val="E8EAE9"/>
    <a:srgbClr val="FFFFFF"/>
    <a:srgbClr val="A5A5A5"/>
    <a:srgbClr val="16A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1" autoAdjust="0"/>
    <p:restoredTop sz="85767" autoAdjust="0"/>
  </p:normalViewPr>
  <p:slideViewPr>
    <p:cSldViewPr showGuides="1">
      <p:cViewPr varScale="1">
        <p:scale>
          <a:sx n="79" d="100"/>
          <a:sy n="79" d="100"/>
        </p:scale>
        <p:origin x="798" y="78"/>
      </p:cViewPr>
      <p:guideLst>
        <p:guide orient="horz" pos="2196"/>
        <p:guide pos="3827"/>
        <p:guide pos="7089"/>
        <p:guide pos="6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0BA0B-DAEA-4680-AAC1-9E8B91E60633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DBA15-3F6E-4149-9019-6609FD57F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61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593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4680" y="0"/>
            <a:ext cx="12216680" cy="2132856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 userDrawn="1"/>
        </p:nvSpPr>
        <p:spPr>
          <a:xfrm>
            <a:off x="-24680" y="5301208"/>
            <a:ext cx="12216680" cy="1556792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KSO_Shape"/>
          <p:cNvSpPr/>
          <p:nvPr userDrawn="1"/>
        </p:nvSpPr>
        <p:spPr bwMode="auto">
          <a:xfrm>
            <a:off x="8040216" y="2564904"/>
            <a:ext cx="3313621" cy="2016224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rgbClr val="20517C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6" name="文本占位符 145"/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2924944"/>
            <a:ext cx="6549312" cy="8086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毕业论文答辩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149" name="文本占位符 148"/>
          <p:cNvSpPr>
            <a:spLocks noGrp="1"/>
          </p:cNvSpPr>
          <p:nvPr>
            <p:ph type="body" sz="quarter" idx="11" hasCustomPrompt="1"/>
          </p:nvPr>
        </p:nvSpPr>
        <p:spPr>
          <a:xfrm>
            <a:off x="839415" y="3958958"/>
            <a:ext cx="3379105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学院：金融学院</a:t>
            </a:r>
          </a:p>
        </p:txBody>
      </p:sp>
      <p:sp>
        <p:nvSpPr>
          <p:cNvPr id="150" name="文本占位符 148"/>
          <p:cNvSpPr>
            <a:spLocks noGrp="1"/>
          </p:cNvSpPr>
          <p:nvPr>
            <p:ph type="body" sz="quarter" idx="12" hasCustomPrompt="1"/>
          </p:nvPr>
        </p:nvSpPr>
        <p:spPr>
          <a:xfrm>
            <a:off x="4362537" y="3958958"/>
            <a:ext cx="3389647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专业：国际金融</a:t>
            </a:r>
          </a:p>
        </p:txBody>
      </p:sp>
      <p:sp>
        <p:nvSpPr>
          <p:cNvPr id="151" name="文本占位符 148"/>
          <p:cNvSpPr>
            <a:spLocks noGrp="1"/>
          </p:cNvSpPr>
          <p:nvPr>
            <p:ph type="body" sz="quarter" idx="13" hasCustomPrompt="1"/>
          </p:nvPr>
        </p:nvSpPr>
        <p:spPr>
          <a:xfrm>
            <a:off x="6717772" y="5950099"/>
            <a:ext cx="2618588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答辩人：北纬君</a:t>
            </a:r>
          </a:p>
        </p:txBody>
      </p:sp>
      <p:sp>
        <p:nvSpPr>
          <p:cNvPr id="152" name="文本占位符 148"/>
          <p:cNvSpPr>
            <a:spLocks noGrp="1"/>
          </p:cNvSpPr>
          <p:nvPr>
            <p:ph type="body" sz="quarter" idx="14" hasCustomPrompt="1"/>
          </p:nvPr>
        </p:nvSpPr>
        <p:spPr>
          <a:xfrm>
            <a:off x="9475105" y="5950099"/>
            <a:ext cx="2716895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指导老师：北纬君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3359696" cy="685800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23392" y="836712"/>
            <a:ext cx="2003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5" name="文本框 54"/>
          <p:cNvSpPr txBox="1"/>
          <p:nvPr userDrawn="1"/>
        </p:nvSpPr>
        <p:spPr>
          <a:xfrm>
            <a:off x="830161" y="1852375"/>
            <a:ext cx="1590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  <a:endParaRPr lang="zh-CN" altLang="en-US" sz="2400" b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 hasCustomPrompt="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01</a:t>
            </a:r>
            <a:endParaRPr lang="zh-CN" altLang="en-US" dirty="0"/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 hasCustomPrompt="1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02</a:t>
            </a:r>
            <a:endParaRPr lang="zh-CN" altLang="en-US" dirty="0"/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 hasCustomPrompt="1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03</a:t>
            </a:r>
            <a:endParaRPr lang="zh-CN" altLang="en-US" dirty="0"/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 hasCustomPrompt="1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04</a:t>
            </a:r>
            <a:endParaRPr lang="zh-CN" altLang="en-US" dirty="0"/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 hasCustomPrompt="1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05</a:t>
            </a:r>
            <a:endParaRPr lang="zh-CN" altLang="en-US" dirty="0"/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 hasCustomPrompt="1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06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 userDrawn="1"/>
        </p:nvCxnSpPr>
        <p:spPr>
          <a:xfrm flipH="1">
            <a:off x="6672064" y="1935872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 flipH="1">
            <a:off x="6672064" y="2731007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 userDrawn="1"/>
        </p:nvCxnSpPr>
        <p:spPr>
          <a:xfrm flipH="1">
            <a:off x="6672064" y="3485862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 userDrawn="1"/>
        </p:nvCxnSpPr>
        <p:spPr>
          <a:xfrm flipH="1">
            <a:off x="6672064" y="4250464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 userDrawn="1"/>
        </p:nvCxnSpPr>
        <p:spPr>
          <a:xfrm flipH="1">
            <a:off x="6672064" y="5015066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 flipH="1">
            <a:off x="6672064" y="5805264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占位符 148"/>
          <p:cNvSpPr>
            <a:spLocks noGrp="1"/>
          </p:cNvSpPr>
          <p:nvPr>
            <p:ph type="body" sz="quarter" idx="17" hasCustomPrompt="1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绪论引言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 hasCustomPrompt="1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研究思路与方法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 hasCustomPrompt="1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研究难点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 hasCustomPrompt="1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研究数据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 hasCustomPrompt="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研究应用与成果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 hasCustomPrompt="1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研究结论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/>
        </p:nvSpPr>
        <p:spPr>
          <a:xfrm>
            <a:off x="5179328" y="1916832"/>
            <a:ext cx="1800200" cy="1800200"/>
          </a:xfrm>
          <a:prstGeom prst="ellipse">
            <a:avLst/>
          </a:prstGeom>
          <a:noFill/>
          <a:ln w="19050">
            <a:solidFill>
              <a:srgbClr val="2051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5612203" y="2421509"/>
            <a:ext cx="1044178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60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55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5124013" y="3890952"/>
            <a:ext cx="1891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56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503712" y="4372336"/>
            <a:ext cx="5195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aseline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绪论引言</a:t>
            </a:r>
          </a:p>
        </p:txBody>
      </p:sp>
      <p:sp>
        <p:nvSpPr>
          <p:cNvPr id="57" name="矩形 56"/>
          <p:cNvSpPr/>
          <p:nvPr userDrawn="1"/>
        </p:nvSpPr>
        <p:spPr>
          <a:xfrm>
            <a:off x="-24680" y="0"/>
            <a:ext cx="12216680" cy="126876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 userDrawn="1"/>
        </p:nvSpPr>
        <p:spPr>
          <a:xfrm>
            <a:off x="-24680" y="5661248"/>
            <a:ext cx="12216680" cy="119564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 userDrawn="1"/>
        </p:nvSpPr>
        <p:spPr>
          <a:xfrm>
            <a:off x="-24680" y="0"/>
            <a:ext cx="12216680" cy="1124744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9944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绪论引言</a:t>
            </a:r>
          </a:p>
        </p:txBody>
      </p:sp>
      <p:cxnSp>
        <p:nvCxnSpPr>
          <p:cNvPr id="64" name="直接连接符 63"/>
          <p:cNvCxnSpPr/>
          <p:nvPr userDrawn="1"/>
        </p:nvCxnSpPr>
        <p:spPr>
          <a:xfrm flipH="1">
            <a:off x="1102301" y="407372"/>
            <a:ext cx="307464" cy="4849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3791744" y="5936720"/>
            <a:ext cx="3050636" cy="503237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 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7706782" y="5745467"/>
            <a:ext cx="3936233" cy="677561"/>
          </a:xfrm>
        </p:spPr>
        <p:txBody>
          <a:bodyPr/>
          <a:lstStyle/>
          <a:p>
            <a:r>
              <a:rPr lang="zh-CN" altLang="en-US" sz="3200" dirty="0"/>
              <a:t>黄</a:t>
            </a:r>
            <a:r>
              <a:rPr lang="zh-CN" altLang="en-US" sz="3200" dirty="0" smtClean="0"/>
              <a:t>巧       </a:t>
            </a:r>
            <a:r>
              <a:rPr lang="en-US" altLang="zh-CN" sz="3200" dirty="0"/>
              <a:t>201934715</a:t>
            </a:r>
            <a:endParaRPr lang="zh-CN" altLang="zh-CN" sz="3200" dirty="0"/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295" y="2150480"/>
            <a:ext cx="4761385" cy="2557040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23392" y="3057012"/>
            <a:ext cx="10659398" cy="1080120"/>
          </a:xfrm>
        </p:spPr>
        <p:txBody>
          <a:bodyPr/>
          <a:lstStyle/>
          <a:p>
            <a:r>
              <a:rPr lang="zh-CN" altLang="en-US" dirty="0"/>
              <a:t>智源 </a:t>
            </a:r>
            <a:r>
              <a:rPr lang="en-US" altLang="zh-CN" dirty="0"/>
              <a:t>- </a:t>
            </a:r>
            <a:r>
              <a:rPr lang="zh-CN" altLang="en-US" dirty="0"/>
              <a:t>看山杯 专家发现算法大赛 </a:t>
            </a:r>
            <a:r>
              <a:rPr lang="en-US" altLang="zh-CN" dirty="0"/>
              <a:t>2019</a:t>
            </a:r>
            <a:endParaRPr lang="zh-CN" altLang="zh-CN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418043"/>
            <a:ext cx="3960440" cy="123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13580"/>
          <a:stretch/>
        </p:blipFill>
        <p:spPr>
          <a:xfrm>
            <a:off x="445463" y="1412776"/>
            <a:ext cx="4354393" cy="4608512"/>
          </a:xfrm>
          <a:prstGeom prst="rect">
            <a:avLst/>
          </a:prstGeom>
        </p:spPr>
      </p:pic>
      <p:sp>
        <p:nvSpPr>
          <p:cNvPr id="7" name="右大括号 6"/>
          <p:cNvSpPr/>
          <p:nvPr/>
        </p:nvSpPr>
        <p:spPr>
          <a:xfrm>
            <a:off x="4799856" y="1700808"/>
            <a:ext cx="144016" cy="13681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15880" y="2276872"/>
            <a:ext cx="200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字词话题</a:t>
            </a:r>
            <a:endParaRPr lang="en-US" altLang="zh-CN" dirty="0" smtClean="0"/>
          </a:p>
          <a:p>
            <a:r>
              <a:rPr lang="en-US" altLang="zh-CN" dirty="0" smtClean="0"/>
              <a:t>64</a:t>
            </a:r>
            <a:r>
              <a:rPr lang="zh-CN" altLang="en-US" dirty="0" smtClean="0"/>
              <a:t>维</a:t>
            </a:r>
            <a:r>
              <a:rPr lang="en-US" altLang="zh-CN" dirty="0" smtClean="0"/>
              <a:t>embedding</a:t>
            </a:r>
            <a:endParaRPr lang="zh-CN" altLang="en-US" dirty="0"/>
          </a:p>
        </p:txBody>
      </p:sp>
      <p:sp>
        <p:nvSpPr>
          <p:cNvPr id="10" name="右大括号 9"/>
          <p:cNvSpPr/>
          <p:nvPr/>
        </p:nvSpPr>
        <p:spPr>
          <a:xfrm>
            <a:off x="4799856" y="3212976"/>
            <a:ext cx="144016" cy="13681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015880" y="3707740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问题、回答、用户</a:t>
            </a:r>
            <a:endParaRPr lang="en-US" altLang="zh-CN" dirty="0" smtClean="0"/>
          </a:p>
          <a:p>
            <a:r>
              <a:rPr lang="zh-CN" altLang="en-US" dirty="0" smtClean="0"/>
              <a:t>数据集（字词话题编码）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1700808"/>
            <a:ext cx="2923809" cy="2704762"/>
          </a:xfrm>
          <a:prstGeom prst="rect">
            <a:avLst/>
          </a:prstGeom>
        </p:spPr>
      </p:pic>
      <p:sp>
        <p:nvSpPr>
          <p:cNvPr id="16" name="右大括号 15"/>
          <p:cNvSpPr/>
          <p:nvPr/>
        </p:nvSpPr>
        <p:spPr>
          <a:xfrm>
            <a:off x="7464152" y="2492896"/>
            <a:ext cx="131535" cy="14904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22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/>
              <a:t>特征提取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215622"/>
              </p:ext>
            </p:extLst>
          </p:nvPr>
        </p:nvGraphicFramePr>
        <p:xfrm>
          <a:off x="335360" y="2132856"/>
          <a:ext cx="7056784" cy="345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/>
                <a:gridCol w="3528392"/>
              </a:tblGrid>
              <a:tr h="3840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1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特征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1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特征说明</a:t>
                      </a:r>
                    </a:p>
                  </a:txBody>
                  <a:tcPr anchor="ctr"/>
                </a:tc>
              </a:tr>
              <a:tr h="672075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'gender', '</a:t>
                      </a:r>
                      <a:r>
                        <a:rPr lang="en-US" dirty="0" err="1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freq</a:t>
                      </a:r>
                      <a:r>
                        <a:rPr lang="en-US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', </a:t>
                      </a:r>
                      <a:r>
                        <a:rPr lang="en-US" altLang="zh-CN" dirty="0" smtClean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'</a:t>
                      </a:r>
                      <a:r>
                        <a:rPr lang="en-US" dirty="0" smtClean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uf_b1</a:t>
                      </a:r>
                      <a:r>
                        <a:rPr lang="en-US" altLang="zh-CN" dirty="0" smtClean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', '</a:t>
                      </a:r>
                      <a:r>
                        <a:rPr lang="en-US" dirty="0" smtClean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uf_b2</a:t>
                      </a:r>
                      <a:r>
                        <a:rPr lang="en-US" altLang="zh-CN" dirty="0" smtClean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'</a:t>
                      </a:r>
                      <a:r>
                        <a:rPr lang="en-US" dirty="0" smtClean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...</a:t>
                      </a:r>
                      <a:endParaRPr lang="en-US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 smtClean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用户数据集原始</a:t>
                      </a:r>
                      <a:r>
                        <a:rPr lang="zh-CN" altLang="en-US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特征</a:t>
                      </a:r>
                    </a:p>
                  </a:txBody>
                  <a:tcPr anchor="ctr"/>
                </a:tc>
              </a:tr>
              <a:tr h="672075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 smtClean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'</a:t>
                      </a:r>
                      <a:r>
                        <a:rPr lang="en-US" dirty="0" err="1" smtClean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num_follow_topic</a:t>
                      </a:r>
                      <a:r>
                        <a:rPr lang="en-US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', '</a:t>
                      </a:r>
                      <a:r>
                        <a:rPr lang="en-US" dirty="0" err="1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num_interest_topic</a:t>
                      </a:r>
                      <a:r>
                        <a:rPr lang="en-US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用户关注和感兴趣的</a:t>
                      </a:r>
                      <a:r>
                        <a:rPr lang="en-US" altLang="zh-CN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topic</a:t>
                      </a:r>
                      <a:r>
                        <a:rPr lang="zh-CN" altLang="en-US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数</a:t>
                      </a:r>
                    </a:p>
                  </a:txBody>
                  <a:tcPr anchor="ctr"/>
                </a:tc>
              </a:tr>
              <a:tr h="384042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'</a:t>
                      </a:r>
                      <a:r>
                        <a:rPr lang="en-US" dirty="0" err="1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most_interest_topic</a:t>
                      </a:r>
                      <a:r>
                        <a:rPr lang="en-US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用户最感兴趣的</a:t>
                      </a:r>
                      <a:r>
                        <a:rPr lang="en-US" altLang="zh-CN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topic</a:t>
                      </a:r>
                    </a:p>
                  </a:txBody>
                  <a:tcPr anchor="ctr"/>
                </a:tc>
              </a:tr>
              <a:tr h="672075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 smtClean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'</a:t>
                      </a:r>
                      <a:r>
                        <a:rPr lang="en-US" dirty="0" err="1" smtClean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u_inv_mean</a:t>
                      </a:r>
                      <a:r>
                        <a:rPr lang="en-US" dirty="0" smtClean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', '</a:t>
                      </a:r>
                      <a:r>
                        <a:rPr lang="en-US" dirty="0" err="1" smtClean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u_inv_sum</a:t>
                      </a:r>
                      <a:r>
                        <a:rPr lang="en-US" dirty="0" smtClean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', '</a:t>
                      </a:r>
                      <a:r>
                        <a:rPr lang="en-US" dirty="0" err="1" smtClean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u_inv_std</a:t>
                      </a:r>
                      <a:r>
                        <a:rPr lang="en-US" dirty="0" smtClean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', '</a:t>
                      </a:r>
                      <a:r>
                        <a:rPr lang="en-US" dirty="0" err="1" smtClean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u_inv_count</a:t>
                      </a:r>
                      <a:r>
                        <a:rPr lang="en-US" dirty="0" smtClean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'</a:t>
                      </a:r>
                      <a:endParaRPr lang="en-US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用户</a:t>
                      </a:r>
                      <a:r>
                        <a:rPr lang="en-US" altLang="zh-CN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topic</a:t>
                      </a:r>
                      <a:r>
                        <a:rPr lang="zh-CN" altLang="en-US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兴趣值的统计特征</a:t>
                      </a:r>
                    </a:p>
                  </a:txBody>
                  <a:tcPr anchor="ctr"/>
                </a:tc>
              </a:tr>
              <a:tr h="672075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 smtClean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'</a:t>
                      </a:r>
                      <a:r>
                        <a:rPr lang="en-US" dirty="0" err="1" smtClean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keyword_vector</a:t>
                      </a:r>
                      <a:r>
                        <a:rPr lang="en-US" dirty="0" smtClean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'</a:t>
                      </a:r>
                      <a:endParaRPr lang="en-US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 smtClean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用户创作的关键词特征</a:t>
                      </a:r>
                      <a:endParaRPr lang="zh-CN" altLang="en-US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63352" y="16195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用户特征：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040216" y="1619508"/>
            <a:ext cx="38884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问题的热度以及时效性对于问题是否会被回答具有较大的影响，</a:t>
            </a:r>
            <a:endParaRPr lang="en-US" altLang="zh-CN" dirty="0"/>
          </a:p>
          <a:p>
            <a:r>
              <a:rPr lang="zh-CN" altLang="en-US" dirty="0"/>
              <a:t>结合验证集是对未来</a:t>
            </a:r>
            <a:r>
              <a:rPr lang="en-US" altLang="zh-CN" dirty="0"/>
              <a:t>7</a:t>
            </a:r>
            <a:r>
              <a:rPr lang="zh-CN" altLang="en-US" dirty="0"/>
              <a:t>天的数据预测，将训练集和验证集进行</a:t>
            </a:r>
            <a:r>
              <a:rPr lang="en-US" altLang="zh-CN" dirty="0"/>
              <a:t>7</a:t>
            </a:r>
            <a:r>
              <a:rPr lang="zh-CN" altLang="en-US" dirty="0"/>
              <a:t>天的错位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并在特征选取时进行</a:t>
            </a:r>
            <a:r>
              <a:rPr lang="zh-CN" altLang="en-US" dirty="0"/>
              <a:t>时间</a:t>
            </a:r>
            <a:r>
              <a:rPr lang="zh-CN" altLang="en-US" dirty="0" smtClean="0"/>
              <a:t>限定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/>
              <a:t>特征提取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434461"/>
              </p:ext>
            </p:extLst>
          </p:nvPr>
        </p:nvGraphicFramePr>
        <p:xfrm>
          <a:off x="335360" y="1823994"/>
          <a:ext cx="7056784" cy="3282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/>
                <a:gridCol w="352839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特征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特征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说</a:t>
                      </a:r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明</a:t>
                      </a:r>
                    </a:p>
                  </a:txBody>
                  <a:tcPr anchor="ctr"/>
                </a:tc>
              </a:tr>
              <a:tr h="38404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'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title_sw_vector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'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,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'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title_w_vector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'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,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'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desc_sw_vector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,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'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desc_w_vector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'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,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'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topic_vector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'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问题数据集原始特征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标题的单字编码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/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切词编码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描述的单字编码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/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词编码序列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问题话题编码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/>
                </a:tc>
              </a:tr>
              <a:tr h="67207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'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num_title_sw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', '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num_title_w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标题 词计数</a:t>
                      </a:r>
                    </a:p>
                  </a:txBody>
                  <a:tcPr anchor="ctr"/>
                </a:tc>
              </a:tr>
              <a:tr h="67207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'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num_desc_sw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', '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num_desc_w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描述 词计数</a:t>
                      </a:r>
                    </a:p>
                  </a:txBody>
                  <a:tcPr anchor="ctr"/>
                </a:tc>
              </a:tr>
              <a:tr h="38404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'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num_qtopic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topic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计数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63352" y="11967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</a:t>
            </a:r>
            <a:r>
              <a:rPr lang="zh-CN" altLang="en-US" dirty="0" smtClean="0"/>
              <a:t>特征：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064036"/>
              </p:ext>
            </p:extLst>
          </p:nvPr>
        </p:nvGraphicFramePr>
        <p:xfrm>
          <a:off x="335360" y="5645238"/>
          <a:ext cx="7056784" cy="1024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/>
                <a:gridCol w="3528392"/>
              </a:tblGrid>
              <a:tr h="38404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特征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特征说明</a:t>
                      </a:r>
                    </a:p>
                  </a:txBody>
                  <a:tcPr anchor="ctr"/>
                </a:tc>
              </a:tr>
              <a:tr h="38404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'ans_t1', 'ans_t2', '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is_good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', '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is_rec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', '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is_dest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'……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答案数据集原始特征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35360" y="521719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  <a:r>
              <a:rPr lang="zh-CN" altLang="en-US" dirty="0" smtClean="0"/>
              <a:t>特征：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891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/>
              <a:t>特征提取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763486"/>
              </p:ext>
            </p:extLst>
          </p:nvPr>
        </p:nvGraphicFramePr>
        <p:xfrm>
          <a:off x="335360" y="2132856"/>
          <a:ext cx="6984776" cy="244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388"/>
                <a:gridCol w="3492388"/>
              </a:tblGrid>
              <a:tr h="60572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1" dirty="0">
                          <a:effectLst/>
                        </a:rPr>
                        <a:t>特征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1">
                          <a:effectLst/>
                        </a:rPr>
                        <a:t>特征说明</a:t>
                      </a:r>
                    </a:p>
                  </a:txBody>
                  <a:tcPr anchor="ctr"/>
                </a:tc>
              </a:tr>
              <a:tr h="6057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'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num_topic_attent_intersection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关注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topic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交集计数</a:t>
                      </a:r>
                    </a:p>
                  </a:txBody>
                  <a:tcPr anchor="ctr"/>
                </a:tc>
              </a:tr>
              <a:tr h="5887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'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num_topic_interest_intersection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兴趣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topic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交集计数</a:t>
                      </a:r>
                    </a:p>
                  </a:txBody>
                  <a:tcPr anchor="ctr"/>
                </a:tc>
              </a:tr>
              <a:tr h="5887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'min_topic_interest...', 'max...', 'std...', 'mean...'	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交集</a:t>
                      </a:r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topic</a:t>
                      </a:r>
                      <a:r>
                        <a:rPr lang="zh-CN" altLang="en-US" sz="1800" kern="120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兴趣值统计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63352" y="161950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问题答案</a:t>
            </a:r>
            <a:r>
              <a:rPr lang="zh-CN" altLang="zh-CN" dirty="0" smtClean="0"/>
              <a:t>用户</a:t>
            </a:r>
            <a:r>
              <a:rPr lang="zh-CN" altLang="en-US" dirty="0" smtClean="0"/>
              <a:t>的</a:t>
            </a:r>
            <a:r>
              <a:rPr lang="zh-CN" altLang="zh-CN" dirty="0" smtClean="0"/>
              <a:t>交叉</a:t>
            </a:r>
            <a:r>
              <a:rPr lang="zh-CN" altLang="en-US" dirty="0" smtClean="0"/>
              <a:t>特征：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819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模型训练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1344" y="1412776"/>
            <a:ext cx="108485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+mj-ea"/>
                <a:ea typeface="+mj-ea"/>
              </a:rPr>
              <a:t>交叉验证</a:t>
            </a:r>
          </a:p>
          <a:p>
            <a:pPr indent="360000"/>
            <a:r>
              <a:rPr lang="zh-CN" altLang="zh-CN" dirty="0">
                <a:latin typeface="+mj-ea"/>
                <a:ea typeface="+mj-ea"/>
              </a:rPr>
              <a:t>采取</a:t>
            </a:r>
            <a:r>
              <a:rPr lang="en-US" altLang="zh-CN" dirty="0" err="1">
                <a:latin typeface="+mj-ea"/>
                <a:ea typeface="+mj-ea"/>
              </a:rPr>
              <a:t>StratifiedKFold</a:t>
            </a:r>
            <a:r>
              <a:rPr lang="zh-CN" altLang="zh-CN" dirty="0">
                <a:latin typeface="+mj-ea"/>
                <a:ea typeface="+mj-ea"/>
              </a:rPr>
              <a:t>分层采样，确保训练集、测试集中各类别样本的比例与原始数据集中相同，根据标签中不同类别占比来</a:t>
            </a:r>
            <a:r>
              <a:rPr lang="zh-CN" altLang="zh-CN" dirty="0" smtClean="0">
                <a:latin typeface="+mj-ea"/>
                <a:ea typeface="+mj-ea"/>
              </a:rPr>
              <a:t>拆分</a:t>
            </a:r>
            <a:r>
              <a:rPr lang="en-US" altLang="zh-CN" dirty="0" err="1" smtClean="0">
                <a:latin typeface="+mj-ea"/>
                <a:ea typeface="+mj-ea"/>
              </a:rPr>
              <a:t>data.pkl</a:t>
            </a:r>
            <a:r>
              <a:rPr lang="zh-CN" altLang="zh-CN" dirty="0" smtClean="0">
                <a:latin typeface="+mj-ea"/>
                <a:ea typeface="+mj-ea"/>
              </a:rPr>
              <a:t>数据</a:t>
            </a:r>
            <a:r>
              <a:rPr lang="zh-CN" altLang="zh-CN" dirty="0">
                <a:latin typeface="+mj-ea"/>
                <a:ea typeface="+mj-ea"/>
              </a:rPr>
              <a:t>，获取训练集和测试集。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 err="1">
                <a:latin typeface="+mj-ea"/>
                <a:ea typeface="+mj-ea"/>
              </a:rPr>
              <a:t>LGBMClassifier</a:t>
            </a:r>
            <a:r>
              <a:rPr lang="zh-CN" altLang="zh-CN" dirty="0">
                <a:latin typeface="+mj-ea"/>
                <a:ea typeface="+mj-ea"/>
              </a:rPr>
              <a:t>分类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pPr indent="360000"/>
            <a:r>
              <a:rPr lang="en-US" altLang="zh-CN" dirty="0" err="1">
                <a:latin typeface="+mj-ea"/>
                <a:ea typeface="+mj-ea"/>
              </a:rPr>
              <a:t>LightGBM</a:t>
            </a:r>
            <a:r>
              <a:rPr lang="zh-CN" altLang="zh-CN" dirty="0">
                <a:latin typeface="+mj-ea"/>
                <a:ea typeface="+mj-ea"/>
              </a:rPr>
              <a:t>分类是在</a:t>
            </a:r>
            <a:r>
              <a:rPr lang="en-US" altLang="zh-CN" dirty="0" err="1">
                <a:latin typeface="+mj-ea"/>
                <a:ea typeface="+mj-ea"/>
              </a:rPr>
              <a:t>XGBoost</a:t>
            </a:r>
            <a:r>
              <a:rPr lang="zh-CN" altLang="zh-CN" dirty="0">
                <a:latin typeface="+mj-ea"/>
                <a:ea typeface="+mj-ea"/>
              </a:rPr>
              <a:t>算法的基础上的优化</a:t>
            </a:r>
            <a:r>
              <a:rPr lang="zh-CN" altLang="en-US" dirty="0">
                <a:latin typeface="+mj-ea"/>
                <a:ea typeface="+mj-ea"/>
              </a:rPr>
              <a:t>，</a:t>
            </a:r>
            <a:r>
              <a:rPr lang="zh-CN" altLang="zh-CN" dirty="0">
                <a:latin typeface="+mj-ea"/>
                <a:ea typeface="+mj-ea"/>
              </a:rPr>
              <a:t>计算代价小</a:t>
            </a:r>
            <a:r>
              <a:rPr lang="en-US" altLang="zh-CN" dirty="0">
                <a:latin typeface="+mj-ea"/>
                <a:ea typeface="+mj-ea"/>
              </a:rPr>
              <a:t>, </a:t>
            </a:r>
            <a:r>
              <a:rPr lang="zh-CN" altLang="zh-CN" dirty="0">
                <a:latin typeface="+mj-ea"/>
                <a:ea typeface="+mj-ea"/>
              </a:rPr>
              <a:t>通过控制树的深度和每个叶子节点的最小数据量</a:t>
            </a:r>
            <a:r>
              <a:rPr lang="en-US" altLang="zh-CN" dirty="0">
                <a:latin typeface="+mj-ea"/>
                <a:ea typeface="+mj-ea"/>
              </a:rPr>
              <a:t>, </a:t>
            </a:r>
            <a:r>
              <a:rPr lang="zh-CN" altLang="zh-CN" dirty="0">
                <a:latin typeface="+mj-ea"/>
                <a:ea typeface="+mj-ea"/>
              </a:rPr>
              <a:t>避免过拟合现象。</a:t>
            </a:r>
            <a:endParaRPr lang="en-US" altLang="zh-CN" dirty="0">
              <a:latin typeface="+mj-ea"/>
              <a:ea typeface="+mj-ea"/>
            </a:endParaRPr>
          </a:p>
          <a:p>
            <a:pPr indent="360000"/>
            <a:r>
              <a:rPr lang="zh-CN" altLang="zh-CN" dirty="0">
                <a:latin typeface="+mj-ea"/>
                <a:ea typeface="+mj-ea"/>
              </a:rPr>
              <a:t>训练设置主要</a:t>
            </a:r>
            <a:r>
              <a:rPr lang="zh-CN" altLang="zh-CN" dirty="0" smtClean="0">
                <a:latin typeface="+mj-ea"/>
                <a:ea typeface="+mj-ea"/>
              </a:rPr>
              <a:t>参数基</a:t>
            </a:r>
            <a:r>
              <a:rPr lang="zh-CN" altLang="zh-CN" dirty="0">
                <a:latin typeface="+mj-ea"/>
                <a:ea typeface="+mj-ea"/>
              </a:rPr>
              <a:t>学习器模型算法选用传统的梯度提升决策树</a:t>
            </a:r>
            <a:r>
              <a:rPr lang="en-US" altLang="zh-CN" dirty="0" err="1">
                <a:latin typeface="+mj-ea"/>
                <a:ea typeface="+mj-ea"/>
              </a:rPr>
              <a:t>boosting_type</a:t>
            </a:r>
            <a:r>
              <a:rPr lang="en-US" altLang="zh-CN" dirty="0">
                <a:latin typeface="+mj-ea"/>
                <a:ea typeface="+mj-ea"/>
              </a:rPr>
              <a:t> = '</a:t>
            </a:r>
            <a:r>
              <a:rPr lang="en-US" altLang="zh-CN" dirty="0" err="1">
                <a:latin typeface="+mj-ea"/>
                <a:ea typeface="+mj-ea"/>
              </a:rPr>
              <a:t>gbdt</a:t>
            </a:r>
            <a:r>
              <a:rPr lang="en-US" altLang="zh-CN" dirty="0">
                <a:latin typeface="+mj-ea"/>
                <a:ea typeface="+mj-ea"/>
              </a:rPr>
              <a:t>'</a:t>
            </a:r>
            <a:r>
              <a:rPr lang="zh-CN" altLang="zh-CN" dirty="0">
                <a:latin typeface="+mj-ea"/>
                <a:ea typeface="+mj-ea"/>
              </a:rPr>
              <a:t>，控制树模型复杂度</a:t>
            </a:r>
            <a:r>
              <a:rPr lang="en-US" altLang="zh-CN" dirty="0" err="1">
                <a:latin typeface="+mj-ea"/>
                <a:ea typeface="+mj-ea"/>
              </a:rPr>
              <a:t>num_leaves</a:t>
            </a:r>
            <a:r>
              <a:rPr lang="en-US" altLang="zh-CN" dirty="0">
                <a:latin typeface="+mj-ea"/>
                <a:ea typeface="+mj-ea"/>
              </a:rPr>
              <a:t> = 64</a:t>
            </a:r>
            <a:r>
              <a:rPr lang="zh-CN" altLang="zh-CN" dirty="0">
                <a:latin typeface="+mj-ea"/>
                <a:ea typeface="+mj-ea"/>
              </a:rPr>
              <a:t>，学习率</a:t>
            </a: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learning_rate</a:t>
            </a:r>
            <a:r>
              <a:rPr lang="en-US" altLang="zh-CN" dirty="0">
                <a:latin typeface="+mj-ea"/>
                <a:ea typeface="+mj-ea"/>
              </a:rPr>
              <a:t> = 0.01</a:t>
            </a:r>
            <a:r>
              <a:rPr lang="zh-CN" altLang="zh-CN" dirty="0">
                <a:latin typeface="+mj-ea"/>
                <a:ea typeface="+mj-ea"/>
              </a:rPr>
              <a:t>等</a:t>
            </a:r>
            <a:r>
              <a:rPr lang="zh-CN" altLang="zh-CN" dirty="0" smtClean="0">
                <a:latin typeface="+mj-ea"/>
                <a:ea typeface="+mj-ea"/>
              </a:rPr>
              <a:t>。</a:t>
            </a:r>
            <a:endParaRPr lang="en-US" altLang="zh-CN" dirty="0" smtClean="0">
              <a:latin typeface="+mj-ea"/>
              <a:ea typeface="+mj-ea"/>
            </a:endParaRPr>
          </a:p>
          <a:p>
            <a:pPr indent="360000"/>
            <a:r>
              <a:rPr lang="zh-CN" altLang="zh-CN" dirty="0" smtClean="0">
                <a:latin typeface="+mj-ea"/>
                <a:ea typeface="+mj-ea"/>
              </a:rPr>
              <a:t>在</a:t>
            </a:r>
            <a:r>
              <a:rPr lang="zh-CN" altLang="zh-CN" dirty="0">
                <a:latin typeface="+mj-ea"/>
                <a:ea typeface="+mj-ea"/>
              </a:rPr>
              <a:t>验证集上效果为</a:t>
            </a:r>
            <a:r>
              <a:rPr lang="en-US" altLang="zh-CN" dirty="0">
                <a:latin typeface="+mj-ea"/>
                <a:ea typeface="+mj-ea"/>
              </a:rPr>
              <a:t>0.82104</a:t>
            </a:r>
            <a:r>
              <a:rPr lang="zh-CN" altLang="zh-CN" dirty="0">
                <a:latin typeface="+mj-ea"/>
                <a:ea typeface="+mj-ea"/>
              </a:rPr>
              <a:t>，最终测试集上结果为</a:t>
            </a:r>
            <a:r>
              <a:rPr lang="en-US" altLang="zh-CN" dirty="0" smtClean="0">
                <a:latin typeface="+mj-ea"/>
                <a:ea typeface="+mj-ea"/>
              </a:rPr>
              <a:t>0.82127</a:t>
            </a:r>
            <a:r>
              <a:rPr lang="zh-CN" altLang="zh-CN" dirty="0" smtClean="0">
                <a:latin typeface="+mj-ea"/>
                <a:ea typeface="+mj-ea"/>
              </a:rPr>
              <a:t>。</a:t>
            </a:r>
            <a:endParaRPr lang="zh-CN" altLang="zh-CN" dirty="0">
              <a:latin typeface="+mj-ea"/>
              <a:ea typeface="+mj-ea"/>
            </a:endParaRPr>
          </a:p>
          <a:p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8553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2">
      <a:dk1>
        <a:srgbClr val="20517C"/>
      </a:dk1>
      <a:lt1>
        <a:srgbClr val="FFFFFF"/>
      </a:lt1>
      <a:dk2>
        <a:srgbClr val="20517C"/>
      </a:dk2>
      <a:lt2>
        <a:srgbClr val="FFFFFF"/>
      </a:lt2>
      <a:accent1>
        <a:srgbClr val="20517C"/>
      </a:accent1>
      <a:accent2>
        <a:srgbClr val="FFFFF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论文答辩主题字体">
      <a:majorFont>
        <a:latin typeface="华文细黑"/>
        <a:ea typeface="微软雅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A000120150327A04KPBG</Template>
  <TotalTime>291</TotalTime>
  <Words>396</Words>
  <Application>Microsoft Office PowerPoint</Application>
  <PresentationFormat>宽屏</PresentationFormat>
  <Paragraphs>72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Calibri</vt:lpstr>
      <vt:lpstr>Arial Unicode MS</vt:lpstr>
      <vt:lpstr>华文细黑</vt:lpstr>
      <vt:lpstr>Arial</vt:lpstr>
      <vt:lpstr>宋体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@小川PPT</dc:creator>
  <cp:lastModifiedBy>huang qiao</cp:lastModifiedBy>
  <cp:revision>401</cp:revision>
  <dcterms:created xsi:type="dcterms:W3CDTF">2015-05-14T07:52:00Z</dcterms:created>
  <dcterms:modified xsi:type="dcterms:W3CDTF">2019-12-22T05:20:24Z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2052-11.1.0.7832</vt:lpwstr>
  </property>
</Properties>
</file>