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notesMasterIdLst>
    <p:notesMasterId r:id="rId19"/>
  </p:notesMasterIdLst>
  <p:sldIdLst>
    <p:sldId id="256" r:id="rId2"/>
    <p:sldId id="257" r:id="rId3"/>
    <p:sldId id="258" r:id="rId4"/>
    <p:sldId id="259" r:id="rId5"/>
    <p:sldId id="261" r:id="rId6"/>
    <p:sldId id="285" r:id="rId7"/>
    <p:sldId id="275" r:id="rId8"/>
    <p:sldId id="276" r:id="rId9"/>
    <p:sldId id="277" r:id="rId10"/>
    <p:sldId id="264" r:id="rId11"/>
    <p:sldId id="286" r:id="rId12"/>
    <p:sldId id="287" r:id="rId13"/>
    <p:sldId id="288" r:id="rId14"/>
    <p:sldId id="289" r:id="rId15"/>
    <p:sldId id="290" r:id="rId16"/>
    <p:sldId id="291" r:id="rId17"/>
    <p:sldId id="29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72CC2-61D7-46C5-AC35-6063998CE134}" type="datetimeFigureOut">
              <a:rPr lang="en-US" smtClean="0"/>
              <a:t>11/24/2015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C2F394-9A14-4329-8B46-9D3420C2E0F2}" type="slidenum">
              <a:rPr lang="en-US" smtClean="0"/>
              <a:t>‹#›</a:t>
            </a:fld>
            <a:endParaRPr lang="en-US"/>
          </a:p>
        </p:txBody>
      </p:sp>
    </p:spTree>
    <p:extLst>
      <p:ext uri="{BB962C8B-B14F-4D97-AF65-F5344CB8AC3E}">
        <p14:creationId xmlns:p14="http://schemas.microsoft.com/office/powerpoint/2010/main" val="3219093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72182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0747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60799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12206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9562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7914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88058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85292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8897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187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2946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290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5488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5702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8935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3446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765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3377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096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818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11/24/2015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843048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Final Game</a:t>
            </a:r>
            <a:endParaRPr lang="en-US" sz="6000" dirty="0"/>
          </a:p>
        </p:txBody>
      </p:sp>
      <p:sp>
        <p:nvSpPr>
          <p:cNvPr id="3" name="Subtitle 2"/>
          <p:cNvSpPr>
            <a:spLocks noGrp="1"/>
          </p:cNvSpPr>
          <p:nvPr>
            <p:ph type="subTitle" idx="1"/>
          </p:nvPr>
        </p:nvSpPr>
        <p:spPr/>
        <p:txBody>
          <a:bodyPr>
            <a:normAutofit/>
          </a:bodyPr>
          <a:lstStyle/>
          <a:p>
            <a:r>
              <a:rPr lang="en-US" sz="2800" dirty="0"/>
              <a:t>SMAC </a:t>
            </a:r>
            <a:r>
              <a:rPr lang="en-US" sz="2800" dirty="0" smtClean="0"/>
              <a:t>Challenge - 2015</a:t>
            </a:r>
            <a:endParaRPr lang="en-US" sz="2800" dirty="0"/>
          </a:p>
        </p:txBody>
      </p:sp>
    </p:spTree>
    <p:extLst>
      <p:ext uri="{BB962C8B-B14F-4D97-AF65-F5344CB8AC3E}">
        <p14:creationId xmlns:p14="http://schemas.microsoft.com/office/powerpoint/2010/main" val="1904436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Light" panose="020B0502040204020203" pitchFamily="34" charset="0"/>
              </a:rPr>
              <a:t>Phần mềm robot</a:t>
            </a:r>
            <a:endParaRPr lang="en-US" b="1" dirty="0">
              <a:latin typeface="Segoe UI Light" panose="020B0502040204020203" pitchFamily="34" charset="0"/>
            </a:endParaRPr>
          </a:p>
        </p:txBody>
      </p:sp>
      <p:sp>
        <p:nvSpPr>
          <p:cNvPr id="3" name="Content Placeholder 2"/>
          <p:cNvSpPr>
            <a:spLocks noGrp="1"/>
          </p:cNvSpPr>
          <p:nvPr>
            <p:ph idx="1"/>
          </p:nvPr>
        </p:nvSpPr>
        <p:spPr>
          <a:xfrm>
            <a:off x="1054101" y="1562100"/>
            <a:ext cx="9423400" cy="4953000"/>
          </a:xfrm>
        </p:spPr>
        <p:txBody>
          <a:bodyPr>
            <a:normAutofit lnSpcReduction="10000"/>
          </a:bodyPr>
          <a:lstStyle/>
          <a:p>
            <a:pPr marL="0" indent="0">
              <a:buNone/>
            </a:pPr>
            <a:r>
              <a:rPr lang="en-US" sz="2400" i="1" dirty="0">
                <a:latin typeface="Segoe UI Light" panose="020B0502040204020203" pitchFamily="34" charset="0"/>
              </a:rPr>
              <a:t>Phần mềm được các đội viết trên di động và điều khiển robot thông qua mạng wifi nội bộ</a:t>
            </a:r>
            <a:r>
              <a:rPr lang="en-US" i="1" dirty="0" smtClean="0">
                <a:latin typeface="Segoe UI Light" panose="020B0502040204020203" pitchFamily="34" charset="0"/>
              </a:rPr>
              <a:t>.</a:t>
            </a:r>
            <a:endParaRPr lang="en-US" sz="2000" i="1" dirty="0">
              <a:latin typeface="Segoe UI Light" panose="020B0502040204020203" pitchFamily="34" charset="0"/>
            </a:endParaRPr>
          </a:p>
          <a:p>
            <a:pPr marL="457200" lvl="1" indent="0">
              <a:buNone/>
            </a:pPr>
            <a:r>
              <a:rPr lang="en-US" sz="2000" b="1" dirty="0" smtClean="0">
                <a:latin typeface="Segoe UI Light" panose="020B0502040204020203" pitchFamily="34" charset="0"/>
              </a:rPr>
              <a:t>1</a:t>
            </a:r>
            <a:r>
              <a:rPr lang="en-US" sz="2600" b="1" dirty="0" smtClean="0">
                <a:latin typeface="Segoe UI Light" panose="020B0502040204020203" pitchFamily="34" charset="0"/>
              </a:rPr>
              <a:t>.  </a:t>
            </a:r>
            <a:r>
              <a:rPr lang="en-US" sz="2000" b="1" dirty="0" smtClean="0">
                <a:latin typeface="Segoe UI Light" panose="020B0502040204020203" pitchFamily="34" charset="0"/>
              </a:rPr>
              <a:t>Điều </a:t>
            </a:r>
            <a:r>
              <a:rPr lang="en-US" sz="2000" b="1" dirty="0">
                <a:latin typeface="Segoe UI Light" panose="020B0502040204020203" pitchFamily="34" charset="0"/>
              </a:rPr>
              <a:t>khiển:</a:t>
            </a:r>
          </a:p>
          <a:p>
            <a:pPr lvl="2"/>
            <a:r>
              <a:rPr lang="en-US" sz="2000" dirty="0">
                <a:latin typeface="Segoe UI Light" panose="020B0502040204020203" pitchFamily="34" charset="0"/>
              </a:rPr>
              <a:t>Phần mềm có 3 nút bắt buột là “Start”, “Done” (dành cho người điều khiển robot mỗi khi thực hiện xong hành động mua hàng) và nút “Retry” </a:t>
            </a:r>
          </a:p>
          <a:p>
            <a:pPr lvl="2"/>
            <a:r>
              <a:rPr lang="en-US" sz="2000" dirty="0">
                <a:latin typeface="Segoe UI Light" panose="020B0502040204020203" pitchFamily="34" charset="0"/>
              </a:rPr>
              <a:t>Robot tự động phải tự động hoàn toàn.</a:t>
            </a:r>
          </a:p>
          <a:p>
            <a:pPr lvl="2"/>
            <a:r>
              <a:rPr lang="en-US" sz="2000" dirty="0">
                <a:latin typeface="Segoe UI Light" panose="020B0502040204020203" pitchFamily="34" charset="0"/>
              </a:rPr>
              <a:t>Các đội có thể thêm các nút để kiểm tra robot và đưa robot về trạng thái sẵn sàng hoạt động</a:t>
            </a:r>
            <a:r>
              <a:rPr lang="en-US" sz="2000" dirty="0" smtClean="0">
                <a:latin typeface="Segoe UI Light" panose="020B0502040204020203" pitchFamily="34" charset="0"/>
              </a:rPr>
              <a:t>.</a:t>
            </a:r>
            <a:endParaRPr lang="en-US" sz="2000" dirty="0">
              <a:latin typeface="Segoe UI Light" panose="020B0502040204020203" pitchFamily="34" charset="0"/>
            </a:endParaRPr>
          </a:p>
          <a:p>
            <a:pPr marL="457200" lvl="1" indent="0">
              <a:buNone/>
            </a:pPr>
            <a:r>
              <a:rPr lang="en-US" sz="2000" b="1" dirty="0">
                <a:latin typeface="Segoe UI Light" panose="020B0502040204020203" pitchFamily="34" charset="0"/>
              </a:rPr>
              <a:t>2</a:t>
            </a:r>
            <a:r>
              <a:rPr lang="en-US" sz="2000" dirty="0">
                <a:latin typeface="Segoe UI Light" panose="020B0502040204020203" pitchFamily="34" charset="0"/>
              </a:rPr>
              <a:t>.  </a:t>
            </a:r>
            <a:r>
              <a:rPr lang="en-US" sz="2000" b="1" dirty="0">
                <a:latin typeface="Segoe UI Light" panose="020B0502040204020203" pitchFamily="34" charset="0"/>
              </a:rPr>
              <a:t>Khởi động lại:</a:t>
            </a:r>
          </a:p>
          <a:p>
            <a:pPr lvl="2"/>
            <a:r>
              <a:rPr lang="en-US" sz="2000" dirty="0">
                <a:latin typeface="Segoe UI Light" panose="020B0502040204020203" pitchFamily="34" charset="0"/>
              </a:rPr>
              <a:t>Các đội được phép ấn vào một nút “Retry” khi khởi động lại sau khi đã cài đặt xong chiến thuật cho robot.</a:t>
            </a:r>
          </a:p>
          <a:p>
            <a:pPr lvl="2"/>
            <a:r>
              <a:rPr lang="en-US" sz="2000" dirty="0">
                <a:latin typeface="Segoe UI Light" panose="020B0502040204020203" pitchFamily="34" charset="0"/>
              </a:rPr>
              <a:t>Mỗi đối tối đa được retry 3 lần.</a:t>
            </a:r>
          </a:p>
          <a:p>
            <a:pPr lvl="2"/>
            <a:r>
              <a:rPr lang="en-US" sz="2000" dirty="0">
                <a:latin typeface="Segoe UI Light" panose="020B0502040204020203" pitchFamily="34" charset="0"/>
              </a:rPr>
              <a:t>Khi khởi động lại các đội phải được sự cho phép của trọng tài.</a:t>
            </a:r>
          </a:p>
          <a:p>
            <a:pPr lvl="2"/>
            <a:endParaRPr lang="en-US" sz="2000" dirty="0" smtClean="0">
              <a:latin typeface="Segoe UI Light" panose="020B0502040204020203" pitchFamily="34" charset="0"/>
            </a:endParaRPr>
          </a:p>
        </p:txBody>
      </p:sp>
    </p:spTree>
    <p:extLst>
      <p:ext uri="{BB962C8B-B14F-4D97-AF65-F5344CB8AC3E}">
        <p14:creationId xmlns:p14="http://schemas.microsoft.com/office/powerpoint/2010/main" val="1056426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Light" panose="020B0502040204020203" pitchFamily="34" charset="0"/>
              </a:rPr>
              <a:t>Tổ chức thi đấu</a:t>
            </a:r>
            <a:endParaRPr lang="en-US" b="1" dirty="0">
              <a:latin typeface="Segoe UI Light" panose="020B0502040204020203" pitchFamily="34" charset="0"/>
            </a:endParaRPr>
          </a:p>
        </p:txBody>
      </p:sp>
      <p:sp>
        <p:nvSpPr>
          <p:cNvPr id="3" name="Content Placeholder 2"/>
          <p:cNvSpPr>
            <a:spLocks noGrp="1"/>
          </p:cNvSpPr>
          <p:nvPr>
            <p:ph idx="1"/>
          </p:nvPr>
        </p:nvSpPr>
        <p:spPr>
          <a:xfrm>
            <a:off x="1054101" y="1562100"/>
            <a:ext cx="9423400" cy="4953000"/>
          </a:xfrm>
        </p:spPr>
        <p:txBody>
          <a:bodyPr>
            <a:normAutofit/>
          </a:bodyPr>
          <a:lstStyle/>
          <a:p>
            <a:pPr marL="457200" lvl="1" indent="0">
              <a:buNone/>
            </a:pPr>
            <a:r>
              <a:rPr lang="en-US" sz="2000" b="1" dirty="0">
                <a:latin typeface="Segoe UI Light" panose="020B0502040204020203" pitchFamily="34" charset="0"/>
              </a:rPr>
              <a:t>1. Thời gian thi đấu:</a:t>
            </a:r>
          </a:p>
          <a:p>
            <a:pPr lvl="2"/>
            <a:r>
              <a:rPr lang="en-US" sz="2000" dirty="0">
                <a:latin typeface="Segoe UI Light" panose="020B0502040204020203" pitchFamily="34" charset="0"/>
              </a:rPr>
              <a:t>Việc chuẩn bị các Robot cần phải hoàn thành trong vòng 1 phút sau khi nhận được tín hiệu chuẩn bị.</a:t>
            </a:r>
          </a:p>
          <a:p>
            <a:pPr lvl="2"/>
            <a:r>
              <a:rPr lang="en-US" sz="2000" dirty="0">
                <a:latin typeface="Segoe UI Light" panose="020B0502040204020203" pitchFamily="34" charset="0"/>
              </a:rPr>
              <a:t>Việc đặt món của trọng tài diễn ra trong 3 phút. Trong trường hợp không thể đặt hàng bằng giọng nói, trọng tài chính sẽ giúp các đội đặt món.</a:t>
            </a:r>
          </a:p>
          <a:p>
            <a:pPr lvl="2"/>
            <a:r>
              <a:rPr lang="en-US" sz="2000" dirty="0">
                <a:latin typeface="Segoe UI Light" panose="020B0502040204020203" pitchFamily="34" charset="0"/>
              </a:rPr>
              <a:t>Trận đấu kéo dài trong vòng 5 phút.</a:t>
            </a:r>
            <a:endParaRPr lang="en-US" sz="2000" dirty="0">
              <a:latin typeface="Segoe UI Light" panose="020B0502040204020203" pitchFamily="34" charset="0"/>
            </a:endParaRPr>
          </a:p>
        </p:txBody>
      </p:sp>
    </p:spTree>
    <p:extLst>
      <p:ext uri="{BB962C8B-B14F-4D97-AF65-F5344CB8AC3E}">
        <p14:creationId xmlns:p14="http://schemas.microsoft.com/office/powerpoint/2010/main" val="3427527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Light" panose="020B0502040204020203" pitchFamily="34" charset="0"/>
              </a:rPr>
              <a:t>Tổ chức thi đấu</a:t>
            </a:r>
            <a:endParaRPr lang="en-US" b="1" dirty="0">
              <a:latin typeface="Segoe UI Light" panose="020B0502040204020203" pitchFamily="34" charset="0"/>
            </a:endParaRPr>
          </a:p>
        </p:txBody>
      </p:sp>
      <p:sp>
        <p:nvSpPr>
          <p:cNvPr id="3" name="Content Placeholder 2"/>
          <p:cNvSpPr>
            <a:spLocks noGrp="1"/>
          </p:cNvSpPr>
          <p:nvPr>
            <p:ph idx="1"/>
          </p:nvPr>
        </p:nvSpPr>
        <p:spPr>
          <a:xfrm>
            <a:off x="1054101" y="1562100"/>
            <a:ext cx="9423400" cy="4953000"/>
          </a:xfrm>
        </p:spPr>
        <p:txBody>
          <a:bodyPr>
            <a:normAutofit/>
          </a:bodyPr>
          <a:lstStyle/>
          <a:p>
            <a:pPr marL="457200" lvl="1" indent="0">
              <a:buNone/>
            </a:pPr>
            <a:r>
              <a:rPr lang="en-US" sz="2000" b="1" dirty="0">
                <a:latin typeface="Segoe UI Light" panose="020B0502040204020203" pitchFamily="34" charset="0"/>
              </a:rPr>
              <a:t>2. Thể thức thi đấu:</a:t>
            </a:r>
          </a:p>
          <a:p>
            <a:pPr lvl="2"/>
            <a:r>
              <a:rPr lang="en-US" sz="2000" dirty="0">
                <a:latin typeface="Segoe UI Light" panose="020B0502040204020203" pitchFamily="34" charset="0"/>
              </a:rPr>
              <a:t>Robot tự động được đặt tại vị trí xuất phát.</a:t>
            </a:r>
          </a:p>
          <a:p>
            <a:pPr lvl="2"/>
            <a:r>
              <a:rPr lang="en-US" sz="2000" dirty="0">
                <a:latin typeface="Segoe UI Light" panose="020B0502040204020203" pitchFamily="34" charset="0"/>
              </a:rPr>
              <a:t>BGK đặt các món ăn cần thiết tại khu bếp, 2 trọng tài đặt yêu cầu mua hàng cho các robot. Trọng tài chính tạo danh sách khuyến mãi gồm tên món khuyến mãi, số lượng, thời gian bắt đầu, thời gian kết thúc khuyến mãi.</a:t>
            </a:r>
          </a:p>
          <a:p>
            <a:pPr lvl="2"/>
            <a:r>
              <a:rPr lang="en-US" sz="2000" dirty="0">
                <a:latin typeface="Segoe UI Light" panose="020B0502040204020203" pitchFamily="34" charset="0"/>
              </a:rPr>
              <a:t>Sau khi trọng tài tính giờ, robot bắt đầu được các đội cho phép xuất phát làm nhiệm vụ.</a:t>
            </a:r>
            <a:endParaRPr lang="en-US" sz="2000" dirty="0">
              <a:latin typeface="Segoe UI Light" panose="020B0502040204020203" pitchFamily="34" charset="0"/>
            </a:endParaRPr>
          </a:p>
        </p:txBody>
      </p:sp>
    </p:spTree>
    <p:extLst>
      <p:ext uri="{BB962C8B-B14F-4D97-AF65-F5344CB8AC3E}">
        <p14:creationId xmlns:p14="http://schemas.microsoft.com/office/powerpoint/2010/main" val="4245085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Light" panose="020B0502040204020203" pitchFamily="34" charset="0"/>
              </a:rPr>
              <a:t>Tổ chức thi đấu</a:t>
            </a:r>
            <a:endParaRPr lang="en-US" b="1" dirty="0">
              <a:latin typeface="Segoe UI Light" panose="020B0502040204020203" pitchFamily="34" charset="0"/>
            </a:endParaRPr>
          </a:p>
        </p:txBody>
      </p:sp>
      <p:sp>
        <p:nvSpPr>
          <p:cNvPr id="3" name="Content Placeholder 2"/>
          <p:cNvSpPr>
            <a:spLocks noGrp="1"/>
          </p:cNvSpPr>
          <p:nvPr>
            <p:ph idx="1"/>
          </p:nvPr>
        </p:nvSpPr>
        <p:spPr>
          <a:xfrm>
            <a:off x="1054101" y="1562100"/>
            <a:ext cx="9423400" cy="4953000"/>
          </a:xfrm>
        </p:spPr>
        <p:txBody>
          <a:bodyPr>
            <a:normAutofit/>
          </a:bodyPr>
          <a:lstStyle/>
          <a:p>
            <a:pPr lvl="2"/>
            <a:r>
              <a:rPr lang="en-US" sz="2000" dirty="0">
                <a:latin typeface="Segoe UI Light" panose="020B0502040204020203" pitchFamily="34" charset="0"/>
              </a:rPr>
              <a:t>Robot tự động được đặt tại vị trí xuất phát.</a:t>
            </a:r>
          </a:p>
          <a:p>
            <a:pPr lvl="2"/>
            <a:r>
              <a:rPr lang="en-US" sz="2000" dirty="0">
                <a:latin typeface="Segoe UI Light" panose="020B0502040204020203" pitchFamily="34" charset="0"/>
              </a:rPr>
              <a:t>BGK đặt các món ăn cần thiết tại khu bếp, 2 trọng tài đặt yêu cầu mua hàng cho các robot. Trọng tài chính tạo danh sách khuyến mãi gồm tên món khuyến mãi, số lượng, thời gian bắt đầu, thời gian kết thúc khuyến mãi.</a:t>
            </a:r>
          </a:p>
          <a:p>
            <a:pPr lvl="2"/>
            <a:r>
              <a:rPr lang="en-US" sz="2000" dirty="0">
                <a:latin typeface="Segoe UI Light" panose="020B0502040204020203" pitchFamily="34" charset="0"/>
              </a:rPr>
              <a:t>Sau khi trọng tài tính giờ, robot bắt đầu được các đội cho phép xuất phát làm nhiệm vụ.</a:t>
            </a:r>
            <a:endParaRPr lang="en-US" sz="2000" dirty="0">
              <a:latin typeface="Segoe UI Light" panose="020B0502040204020203" pitchFamily="34" charset="0"/>
            </a:endParaRPr>
          </a:p>
        </p:txBody>
      </p:sp>
    </p:spTree>
    <p:extLst>
      <p:ext uri="{BB962C8B-B14F-4D97-AF65-F5344CB8AC3E}">
        <p14:creationId xmlns:p14="http://schemas.microsoft.com/office/powerpoint/2010/main" val="196940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Light" panose="020B0502040204020203" pitchFamily="34" charset="0"/>
              </a:rPr>
              <a:t>Tổ chức thi đấu</a:t>
            </a:r>
            <a:endParaRPr lang="en-US" b="1" dirty="0">
              <a:latin typeface="Segoe UI Light" panose="020B0502040204020203" pitchFamily="34" charset="0"/>
            </a:endParaRPr>
          </a:p>
        </p:txBody>
      </p:sp>
      <p:sp>
        <p:nvSpPr>
          <p:cNvPr id="3" name="Content Placeholder 2"/>
          <p:cNvSpPr>
            <a:spLocks noGrp="1"/>
          </p:cNvSpPr>
          <p:nvPr>
            <p:ph idx="1"/>
          </p:nvPr>
        </p:nvSpPr>
        <p:spPr>
          <a:xfrm>
            <a:off x="1054101" y="1562100"/>
            <a:ext cx="9080499" cy="4953000"/>
          </a:xfrm>
        </p:spPr>
        <p:txBody>
          <a:bodyPr>
            <a:normAutofit/>
          </a:bodyPr>
          <a:lstStyle/>
          <a:p>
            <a:pPr lvl="2"/>
            <a:r>
              <a:rPr lang="en-US" sz="2000" dirty="0">
                <a:latin typeface="Segoe UI Light" panose="020B0502040204020203" pitchFamily="34" charset="0"/>
              </a:rPr>
              <a:t>Các robot phải dẫn người mua hàng tới quầy hàng sau đó đọc tên món cần mua và số lượng</a:t>
            </a:r>
            <a:r>
              <a:rPr lang="en-US" sz="2000" b="1" dirty="0">
                <a:latin typeface="Segoe UI Light" panose="020B0502040204020203" pitchFamily="34" charset="0"/>
              </a:rPr>
              <a:t>.</a:t>
            </a:r>
            <a:r>
              <a:rPr lang="en-US" sz="2000" dirty="0">
                <a:latin typeface="Segoe UI Light" panose="020B0502040204020203" pitchFamily="34" charset="0"/>
              </a:rPr>
              <a:t> Khi món hàng robot đọc là đúng với yêu cầu, người mua hàng lấy đúng số lượng robot đọc và cho vào giỏ hàng của robot. Trong trường hợp giỏ hàng robot đã đầy, người mua hàng không được lấy thêm đồ. Sau khi lấy đồ từ quầy xong, trọng tài chính cập nhật lại danh sách phục vụ và thực đơn, người mua hàng ấn nút “Done” robot tiếp tục dẫn tời các quầy hàng tiếp theo.</a:t>
            </a:r>
          </a:p>
          <a:p>
            <a:pPr lvl="2"/>
            <a:r>
              <a:rPr lang="en-US" sz="2000" dirty="0">
                <a:latin typeface="Segoe UI Light" panose="020B0502040204020203" pitchFamily="34" charset="0"/>
              </a:rPr>
              <a:t>Các robot phải tự động đưa đồ về điểm tập kết khi giỏ hàng đã đầy (3 món đồ). Khi robot di chuyển về điểm tập kết robot sẽ yêu cầu người mua hàng bot các mặt hàng ra khỏi giỏ hàng. Sau khi chuyển hàng từ giỏ hàng về khu tập kết, người mua hàng ấn nút “Done” robot tiếp tục di chuyển tới các quầy hàng</a:t>
            </a:r>
            <a:endParaRPr lang="en-US" sz="2000" dirty="0">
              <a:latin typeface="Segoe UI Light" panose="020B0502040204020203" pitchFamily="34" charset="0"/>
            </a:endParaRPr>
          </a:p>
        </p:txBody>
      </p:sp>
    </p:spTree>
    <p:extLst>
      <p:ext uri="{BB962C8B-B14F-4D97-AF65-F5344CB8AC3E}">
        <p14:creationId xmlns:p14="http://schemas.microsoft.com/office/powerpoint/2010/main" val="2284553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Light" panose="020B0502040204020203" pitchFamily="34" charset="0"/>
              </a:rPr>
              <a:t>Tổ chức thi đấu</a:t>
            </a:r>
            <a:endParaRPr lang="en-US" b="1" dirty="0">
              <a:latin typeface="Segoe UI Light" panose="020B0502040204020203" pitchFamily="34" charset="0"/>
            </a:endParaRPr>
          </a:p>
        </p:txBody>
      </p:sp>
      <p:sp>
        <p:nvSpPr>
          <p:cNvPr id="3" name="Content Placeholder 2"/>
          <p:cNvSpPr>
            <a:spLocks noGrp="1"/>
          </p:cNvSpPr>
          <p:nvPr>
            <p:ph idx="1"/>
          </p:nvPr>
        </p:nvSpPr>
        <p:spPr>
          <a:xfrm>
            <a:off x="1054101" y="1562100"/>
            <a:ext cx="9423400" cy="4953000"/>
          </a:xfrm>
        </p:spPr>
        <p:txBody>
          <a:bodyPr>
            <a:normAutofit/>
          </a:bodyPr>
          <a:lstStyle/>
          <a:p>
            <a:pPr lvl="2"/>
            <a:r>
              <a:rPr lang="en-US" sz="2000" dirty="0">
                <a:latin typeface="Segoe UI Light" panose="020B0502040204020203" pitchFamily="34" charset="0"/>
              </a:rPr>
              <a:t>Khi đến thời điểm có khuyến mãi, BGK đặt các món đồ khuyến mãi lên quầy khuyến mãi. Robot đưa người mua đến giống như các mặt hàng khác. Tuy nhiên số lượng hàng khuyễn mãi là có hạn.</a:t>
            </a:r>
          </a:p>
          <a:p>
            <a:pPr lvl="2"/>
            <a:r>
              <a:rPr lang="en-US" sz="2000" dirty="0">
                <a:latin typeface="Segoe UI Light" panose="020B0502040204020203" pitchFamily="34" charset="0"/>
              </a:rPr>
              <a:t>Thời gian kết thúc, BGK sẽ tính điểm phục vụ và điểm khuyễn mãi của mỗi đội. Đội nào có tổng điểm lớn hơn sẽ là đội giành chiến thắng.</a:t>
            </a:r>
            <a:endParaRPr lang="en-US" sz="2000" dirty="0">
              <a:latin typeface="Segoe UI Light" panose="020B0502040204020203" pitchFamily="34" charset="0"/>
            </a:endParaRPr>
          </a:p>
        </p:txBody>
      </p:sp>
    </p:spTree>
    <p:extLst>
      <p:ext uri="{BB962C8B-B14F-4D97-AF65-F5344CB8AC3E}">
        <p14:creationId xmlns:p14="http://schemas.microsoft.com/office/powerpoint/2010/main" val="2849010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Light" panose="020B0502040204020203" pitchFamily="34" charset="0"/>
              </a:rPr>
              <a:t>Tổ chức thi đấu</a:t>
            </a:r>
            <a:endParaRPr lang="en-US" b="1" dirty="0">
              <a:latin typeface="Segoe UI Light" panose="020B0502040204020203" pitchFamily="34" charset="0"/>
            </a:endParaRPr>
          </a:p>
        </p:txBody>
      </p:sp>
      <p:sp>
        <p:nvSpPr>
          <p:cNvPr id="3" name="Content Placeholder 2"/>
          <p:cNvSpPr>
            <a:spLocks noGrp="1"/>
          </p:cNvSpPr>
          <p:nvPr>
            <p:ph idx="1"/>
          </p:nvPr>
        </p:nvSpPr>
        <p:spPr>
          <a:xfrm>
            <a:off x="1054101" y="1562100"/>
            <a:ext cx="9423400" cy="4953000"/>
          </a:xfrm>
        </p:spPr>
        <p:txBody>
          <a:bodyPr>
            <a:normAutofit/>
          </a:bodyPr>
          <a:lstStyle/>
          <a:p>
            <a:pPr marL="457200" lvl="1" indent="0">
              <a:buNone/>
            </a:pPr>
            <a:r>
              <a:rPr lang="en-US" sz="2800" b="1" dirty="0">
                <a:latin typeface="Segoe UI Light" panose="020B0502040204020203" pitchFamily="34" charset="0"/>
              </a:rPr>
              <a:t>3. Cách tính điểm</a:t>
            </a:r>
            <a:r>
              <a:rPr lang="en-US" sz="2600" b="1" dirty="0">
                <a:latin typeface="Segoe UI Light" panose="020B0502040204020203" pitchFamily="34" charset="0"/>
              </a:rPr>
              <a:t>:</a:t>
            </a:r>
          </a:p>
          <a:p>
            <a:pPr lvl="2"/>
            <a:r>
              <a:rPr lang="en-US" sz="2400" dirty="0">
                <a:latin typeface="Segoe UI Light" panose="020B0502040204020203" pitchFamily="34" charset="0"/>
              </a:rPr>
              <a:t>Mỗi món đồ được yêu cầu đúng: 5 điểm.</a:t>
            </a:r>
          </a:p>
          <a:p>
            <a:pPr lvl="2"/>
            <a:r>
              <a:rPr lang="en-US" sz="2400" dirty="0">
                <a:latin typeface="Segoe UI Light" panose="020B0502040204020203" pitchFamily="34" charset="0"/>
              </a:rPr>
              <a:t>Mỗi món đồ phục vụ hợp lệ: 10 điểm.</a:t>
            </a:r>
          </a:p>
          <a:p>
            <a:pPr lvl="2"/>
            <a:r>
              <a:rPr lang="en-US" sz="2400" dirty="0">
                <a:latin typeface="Segoe UI Light" panose="020B0502040204020203" pitchFamily="34" charset="0"/>
              </a:rPr>
              <a:t>Mỗi món đồ khuyến mãi: 15 điểm.</a:t>
            </a:r>
            <a:endParaRPr lang="en-US" sz="2400" dirty="0">
              <a:latin typeface="Segoe UI Light" panose="020B0502040204020203" pitchFamily="34" charset="0"/>
            </a:endParaRPr>
          </a:p>
        </p:txBody>
      </p:sp>
    </p:spTree>
    <p:extLst>
      <p:ext uri="{BB962C8B-B14F-4D97-AF65-F5344CB8AC3E}">
        <p14:creationId xmlns:p14="http://schemas.microsoft.com/office/powerpoint/2010/main" val="1757615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Light" panose="020B0502040204020203" pitchFamily="34" charset="0"/>
              </a:rPr>
              <a:t>Tổ chức thi đấu</a:t>
            </a:r>
            <a:endParaRPr lang="en-US" b="1" dirty="0">
              <a:latin typeface="Segoe UI Light" panose="020B0502040204020203" pitchFamily="34" charset="0"/>
            </a:endParaRPr>
          </a:p>
        </p:txBody>
      </p:sp>
      <p:sp>
        <p:nvSpPr>
          <p:cNvPr id="3" name="Content Placeholder 2"/>
          <p:cNvSpPr>
            <a:spLocks noGrp="1"/>
          </p:cNvSpPr>
          <p:nvPr>
            <p:ph idx="1"/>
          </p:nvPr>
        </p:nvSpPr>
        <p:spPr>
          <a:xfrm>
            <a:off x="1054101" y="1562100"/>
            <a:ext cx="9423400" cy="4953000"/>
          </a:xfrm>
        </p:spPr>
        <p:txBody>
          <a:bodyPr>
            <a:normAutofit/>
          </a:bodyPr>
          <a:lstStyle/>
          <a:p>
            <a:pPr marL="457200" lvl="1" indent="0">
              <a:buNone/>
            </a:pPr>
            <a:r>
              <a:rPr lang="en-US" sz="2800" b="1" dirty="0">
                <a:latin typeface="Segoe UI Light" panose="020B0502040204020203" pitchFamily="34" charset="0"/>
              </a:rPr>
              <a:t>4. Truất quyền thi đấu</a:t>
            </a:r>
            <a:r>
              <a:rPr lang="en-US" sz="2600" b="1" dirty="0">
                <a:latin typeface="Segoe UI Light" panose="020B0502040204020203" pitchFamily="34" charset="0"/>
              </a:rPr>
              <a:t>:</a:t>
            </a:r>
          </a:p>
          <a:p>
            <a:pPr lvl="2"/>
            <a:r>
              <a:rPr lang="en-US" sz="2400" dirty="0">
                <a:latin typeface="Segoe UI Light" panose="020B0502040204020203" pitchFamily="34" charset="0"/>
              </a:rPr>
              <a:t>Nếu đội nào điều khiển robot bằng bằng bất kỳ cách nào sau khi robot xuất phát </a:t>
            </a:r>
          </a:p>
          <a:p>
            <a:pPr lvl="2"/>
            <a:r>
              <a:rPr lang="en-US" sz="2400" dirty="0">
                <a:latin typeface="Segoe UI Light" panose="020B0502040204020203" pitchFamily="34" charset="0"/>
              </a:rPr>
              <a:t>Các thành viên của đội cố ý chạm vào robot của mình trong trận đấu khi chưa có hiệu lệnh.</a:t>
            </a:r>
          </a:p>
          <a:p>
            <a:pPr lvl="2"/>
            <a:r>
              <a:rPr lang="en-US" sz="2400" dirty="0">
                <a:latin typeface="Segoe UI Light" panose="020B0502040204020203" pitchFamily="34" charset="0"/>
              </a:rPr>
              <a:t>Có hành phi xâm nhập vào hệ thống điều khiển của trọng tài.</a:t>
            </a:r>
          </a:p>
          <a:p>
            <a:pPr lvl="2"/>
            <a:r>
              <a:rPr lang="en-US" sz="2400" dirty="0">
                <a:latin typeface="Segoe UI Light" panose="020B0502040204020203" pitchFamily="34" charset="0"/>
              </a:rPr>
              <a:t>Có bất kỳ hành vi nào trái với tinh thần fairplay</a:t>
            </a:r>
            <a:endParaRPr lang="en-US" sz="2400" dirty="0">
              <a:latin typeface="Segoe UI Light" panose="020B0502040204020203" pitchFamily="34" charset="0"/>
            </a:endParaRPr>
          </a:p>
        </p:txBody>
      </p:sp>
    </p:spTree>
    <p:extLst>
      <p:ext uri="{BB962C8B-B14F-4D97-AF65-F5344CB8AC3E}">
        <p14:creationId xmlns:p14="http://schemas.microsoft.com/office/powerpoint/2010/main" val="1112250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Light" panose="020B0502040204020203" pitchFamily="34" charset="0"/>
              </a:rPr>
              <a:t>Nội dung</a:t>
            </a:r>
            <a:endParaRPr lang="en-US" b="1" dirty="0">
              <a:latin typeface="Segoe UI Light" panose="020B0502040204020203" pitchFamily="34" charset="0"/>
            </a:endParaRPr>
          </a:p>
        </p:txBody>
      </p:sp>
      <p:sp>
        <p:nvSpPr>
          <p:cNvPr id="3" name="Content Placeholder 2"/>
          <p:cNvSpPr>
            <a:spLocks noGrp="1"/>
          </p:cNvSpPr>
          <p:nvPr>
            <p:ph idx="1"/>
          </p:nvPr>
        </p:nvSpPr>
        <p:spPr>
          <a:xfrm>
            <a:off x="1522412" y="2236787"/>
            <a:ext cx="9905999" cy="3541714"/>
          </a:xfrm>
        </p:spPr>
        <p:txBody>
          <a:bodyPr/>
          <a:lstStyle/>
          <a:p>
            <a:pPr>
              <a:buFont typeface="Wingdings" panose="05000000000000000000" pitchFamily="2" charset="2"/>
              <a:buChar char="Ø"/>
            </a:pPr>
            <a:r>
              <a:rPr lang="en-US" sz="2800" dirty="0" smtClean="0">
                <a:latin typeface="Segoe UI Light" panose="020B0502040204020203" pitchFamily="34" charset="0"/>
              </a:rPr>
              <a:t>    Đề bài</a:t>
            </a:r>
          </a:p>
          <a:p>
            <a:pPr>
              <a:buFont typeface="Wingdings" panose="05000000000000000000" pitchFamily="2" charset="2"/>
              <a:buChar char="Ø"/>
            </a:pPr>
            <a:r>
              <a:rPr lang="en-US" sz="2800" dirty="0" smtClean="0">
                <a:latin typeface="Segoe UI Light" panose="020B0502040204020203" pitchFamily="34" charset="0"/>
              </a:rPr>
              <a:t>    Khái quát luật chơi</a:t>
            </a:r>
          </a:p>
          <a:p>
            <a:pPr>
              <a:buFont typeface="Wingdings" panose="05000000000000000000" pitchFamily="2" charset="2"/>
              <a:buChar char="Ø"/>
            </a:pPr>
            <a:r>
              <a:rPr lang="en-US" sz="2800" dirty="0" smtClean="0">
                <a:latin typeface="Segoe UI Light" panose="020B0502040204020203" pitchFamily="34" charset="0"/>
              </a:rPr>
              <a:t>    Sân thi đấu</a:t>
            </a:r>
          </a:p>
          <a:p>
            <a:pPr>
              <a:buFont typeface="Wingdings" panose="05000000000000000000" pitchFamily="2" charset="2"/>
              <a:buChar char="Ø"/>
            </a:pPr>
            <a:r>
              <a:rPr lang="en-US" sz="2800" dirty="0" smtClean="0">
                <a:latin typeface="Segoe UI Light" panose="020B0502040204020203" pitchFamily="34" charset="0"/>
              </a:rPr>
              <a:t>    </a:t>
            </a:r>
            <a:r>
              <a:rPr lang="en-US" sz="2800" dirty="0" smtClean="0">
                <a:latin typeface="Segoe UI Light" panose="020B0502040204020203" pitchFamily="34" charset="0"/>
              </a:rPr>
              <a:t>Phần mềm robot</a:t>
            </a:r>
            <a:endParaRPr lang="en-US" sz="2800" dirty="0" smtClean="0">
              <a:latin typeface="Segoe UI Light" panose="020B0502040204020203" pitchFamily="34" charset="0"/>
            </a:endParaRPr>
          </a:p>
          <a:p>
            <a:pPr>
              <a:buFont typeface="Wingdings" panose="05000000000000000000" pitchFamily="2" charset="2"/>
              <a:buChar char="Ø"/>
            </a:pPr>
            <a:r>
              <a:rPr lang="en-US" sz="2800" dirty="0" smtClean="0">
                <a:latin typeface="Segoe UI Light" panose="020B0502040204020203" pitchFamily="34" charset="0"/>
              </a:rPr>
              <a:t>    </a:t>
            </a:r>
            <a:r>
              <a:rPr lang="en-US" sz="2800" dirty="0" smtClean="0">
                <a:latin typeface="Segoe UI Light" panose="020B0502040204020203" pitchFamily="34" charset="0"/>
              </a:rPr>
              <a:t>Tổ chức thi đấu</a:t>
            </a:r>
            <a:endParaRPr lang="en-US" sz="2800" dirty="0" smtClean="0">
              <a:latin typeface="Segoe UI Light" panose="020B0502040204020203" pitchFamily="34" charset="0"/>
            </a:endParaRPr>
          </a:p>
          <a:p>
            <a:endParaRPr lang="en-US" dirty="0"/>
          </a:p>
        </p:txBody>
      </p:sp>
    </p:spTree>
    <p:extLst>
      <p:ext uri="{BB962C8B-B14F-4D97-AF65-F5344CB8AC3E}">
        <p14:creationId xmlns:p14="http://schemas.microsoft.com/office/powerpoint/2010/main" val="2374509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Light" panose="020B0502040204020203" pitchFamily="34" charset="0"/>
              </a:rPr>
              <a:t>Đề bài</a:t>
            </a:r>
            <a:endParaRPr lang="en-US" b="1" dirty="0">
              <a:latin typeface="Segoe UI Light" panose="020B0502040204020203" pitchFamily="34" charset="0"/>
            </a:endParaRPr>
          </a:p>
        </p:txBody>
      </p:sp>
      <p:sp>
        <p:nvSpPr>
          <p:cNvPr id="3" name="Content Placeholder 2"/>
          <p:cNvSpPr>
            <a:spLocks noGrp="1"/>
          </p:cNvSpPr>
          <p:nvPr>
            <p:ph idx="1"/>
          </p:nvPr>
        </p:nvSpPr>
        <p:spPr>
          <a:xfrm>
            <a:off x="1344612" y="1930400"/>
            <a:ext cx="8434387" cy="3759199"/>
          </a:xfrm>
        </p:spPr>
        <p:txBody>
          <a:bodyPr>
            <a:noAutofit/>
          </a:bodyPr>
          <a:lstStyle/>
          <a:p>
            <a:pPr marL="0" indent="0" algn="just">
              <a:buNone/>
            </a:pPr>
            <a:r>
              <a:rPr lang="en-US" sz="2800" dirty="0" smtClean="0">
                <a:latin typeface="Segoe UI Light" panose="020B0502040204020203" pitchFamily="34" charset="0"/>
              </a:rPr>
              <a:t>	Một </a:t>
            </a:r>
            <a:r>
              <a:rPr lang="en-US" sz="2800" dirty="0">
                <a:latin typeface="Segoe UI Light" panose="020B0502040204020203" pitchFamily="34" charset="0"/>
              </a:rPr>
              <a:t>người mua hàng vào 1 siêu thị lớn và cần mua các món hàng theo kế hoạch. Tuy nhiên siêu thị quá rộng và các khác hàng không thế biết được vị trí của các quầy hàng. Robot shoppie sẽ giúp người mua hàng bằng cách dẫn người mua hàng đến các quầy chứa các món đồ mà người mua cần.</a:t>
            </a:r>
          </a:p>
        </p:txBody>
      </p:sp>
    </p:spTree>
    <p:extLst>
      <p:ext uri="{BB962C8B-B14F-4D97-AF65-F5344CB8AC3E}">
        <p14:creationId xmlns:p14="http://schemas.microsoft.com/office/powerpoint/2010/main" val="2822498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Light" panose="020B0502040204020203" pitchFamily="34" charset="0"/>
              </a:rPr>
              <a:t>Khái quát luật chơi</a:t>
            </a:r>
            <a:endParaRPr lang="en-US" b="1" dirty="0">
              <a:latin typeface="Segoe UI Light" panose="020B0502040204020203" pitchFamily="34" charset="0"/>
            </a:endParaRPr>
          </a:p>
        </p:txBody>
      </p:sp>
      <p:sp>
        <p:nvSpPr>
          <p:cNvPr id="3" name="Content Placeholder 2"/>
          <p:cNvSpPr>
            <a:spLocks noGrp="1"/>
          </p:cNvSpPr>
          <p:nvPr>
            <p:ph idx="1"/>
          </p:nvPr>
        </p:nvSpPr>
        <p:spPr>
          <a:xfrm>
            <a:off x="1560513" y="1817687"/>
            <a:ext cx="8485188" cy="3541714"/>
          </a:xfrm>
        </p:spPr>
        <p:txBody>
          <a:bodyPr>
            <a:normAutofit/>
          </a:bodyPr>
          <a:lstStyle/>
          <a:p>
            <a:pPr lvl="0"/>
            <a:r>
              <a:rPr lang="en-US" sz="2000" dirty="0" smtClean="0">
                <a:latin typeface="Segoe UI Light" panose="020B0502040204020203" pitchFamily="34" charset="0"/>
              </a:rPr>
              <a:t>Mỗi trận đấu kèo dài trong 5 phút.</a:t>
            </a:r>
          </a:p>
          <a:p>
            <a:pPr lvl="0"/>
            <a:r>
              <a:rPr lang="en-US" sz="2000" dirty="0" smtClean="0">
                <a:latin typeface="Segoe UI Light" panose="020B0502040204020203" pitchFamily="34" charset="0"/>
              </a:rPr>
              <a:t>Siêu </a:t>
            </a:r>
            <a:r>
              <a:rPr lang="en-US" sz="2000" dirty="0">
                <a:latin typeface="Segoe UI Light" panose="020B0502040204020203" pitchFamily="34" charset="0"/>
              </a:rPr>
              <a:t>thị gồm 8 quầy hàng trong đó 6 quầy hàng chính (mỗi quầy gồm 4 mặt hàng cũng loại, ví dụ mì tôm, nước ngọt...) và 2 quầy khuyến mãi để chứa các mặt hàng khuyến mãi.</a:t>
            </a:r>
          </a:p>
          <a:p>
            <a:pPr lvl="0"/>
            <a:r>
              <a:rPr lang="en-US" sz="2000" dirty="0" smtClean="0">
                <a:latin typeface="Segoe UI Light" panose="020B0502040204020203" pitchFamily="34" charset="0"/>
              </a:rPr>
              <a:t>Mỗi </a:t>
            </a:r>
            <a:r>
              <a:rPr lang="en-US" sz="2000" dirty="0" smtClean="0">
                <a:latin typeface="Segoe UI Light" panose="020B0502040204020203" pitchFamily="34" charset="0"/>
              </a:rPr>
              <a:t>đội có 1 robot, một trọng tài sẽ vào vai người mua hàng (NMH) đi cùng robot để lấy hàng</a:t>
            </a:r>
            <a:r>
              <a:rPr lang="en-US" sz="2000" dirty="0" smtClean="0">
                <a:latin typeface="Segoe UI Light" panose="020B0502040204020203" pitchFamily="34" charset="0"/>
              </a:rPr>
              <a:t>.</a:t>
            </a:r>
          </a:p>
          <a:p>
            <a:pPr lvl="0"/>
            <a:r>
              <a:rPr lang="en-US" sz="2000" dirty="0" smtClean="0">
                <a:latin typeface="Segoe UI Light" panose="020B0502040204020203" pitchFamily="34" charset="0"/>
              </a:rPr>
              <a:t>Các robot được đặt tại vị trí xuất phát của từng đội.</a:t>
            </a:r>
            <a:endParaRPr lang="en-US" sz="2000" dirty="0" smtClean="0">
              <a:latin typeface="Segoe UI Light" panose="020B0502040204020203" pitchFamily="34" charset="0"/>
            </a:endParaRPr>
          </a:p>
        </p:txBody>
      </p:sp>
    </p:spTree>
    <p:extLst>
      <p:ext uri="{BB962C8B-B14F-4D97-AF65-F5344CB8AC3E}">
        <p14:creationId xmlns:p14="http://schemas.microsoft.com/office/powerpoint/2010/main" val="30990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Light" panose="020B0502040204020203" pitchFamily="34" charset="0"/>
              </a:rPr>
              <a:t>Khái quát luật chơi</a:t>
            </a:r>
            <a:endParaRPr lang="en-US" b="1" dirty="0">
              <a:latin typeface="Segoe UI Light" panose="020B0502040204020203" pitchFamily="34" charset="0"/>
            </a:endParaRPr>
          </a:p>
        </p:txBody>
      </p:sp>
      <p:sp>
        <p:nvSpPr>
          <p:cNvPr id="3" name="Content Placeholder 2"/>
          <p:cNvSpPr>
            <a:spLocks noGrp="1"/>
          </p:cNvSpPr>
          <p:nvPr>
            <p:ph idx="1"/>
          </p:nvPr>
        </p:nvSpPr>
        <p:spPr>
          <a:xfrm>
            <a:off x="1522413" y="1739900"/>
            <a:ext cx="8383588" cy="3924301"/>
          </a:xfrm>
        </p:spPr>
        <p:txBody>
          <a:bodyPr>
            <a:normAutofit/>
          </a:bodyPr>
          <a:lstStyle/>
          <a:p>
            <a:pPr lvl="0"/>
            <a:r>
              <a:rPr lang="en-US" dirty="0" smtClean="0">
                <a:latin typeface="Segoe UI Light" panose="020B0502040204020203" pitchFamily="34" charset="0"/>
              </a:rPr>
              <a:t>Robot được lập trình để di chuyển đến các gian hàng để người mua hàng lấy các món đồ theo yêu cầu, mỗi món đồ phục vụ đúng đội nhận được 10 điểm.</a:t>
            </a:r>
          </a:p>
          <a:p>
            <a:pPr lvl="0"/>
            <a:r>
              <a:rPr lang="en-US" dirty="0" smtClean="0">
                <a:latin typeface="Segoe UI Light" panose="020B0502040204020203" pitchFamily="34" charset="0"/>
              </a:rPr>
              <a:t>Các yêu cầu mua hàng được yêu cầu bằng giọng nói trước khi trận đấu diễn ra</a:t>
            </a:r>
            <a:endParaRPr lang="en-US" dirty="0" smtClean="0">
              <a:latin typeface="Segoe UI Light" panose="020B0502040204020203" pitchFamily="34" charset="0"/>
            </a:endParaRPr>
          </a:p>
          <a:p>
            <a:pPr lvl="0"/>
            <a:r>
              <a:rPr lang="en-US" dirty="0" smtClean="0">
                <a:latin typeface="Segoe UI Light" panose="020B0502040204020203" pitchFamily="34" charset="0"/>
              </a:rPr>
              <a:t>Khi trận đấu bắt đầu, robot đưa NMH tới quầy hàng để người mua hàng lấy các mặt hàng đã yêu cầu</a:t>
            </a:r>
            <a:r>
              <a:rPr lang="en-US" dirty="0" smtClean="0">
                <a:latin typeface="Segoe UI Light" panose="020B0502040204020203" pitchFamily="34" charset="0"/>
              </a:rPr>
              <a:t>.</a:t>
            </a:r>
            <a:endParaRPr lang="en-US" dirty="0" smtClean="0">
              <a:latin typeface="Segoe UI Light" panose="020B0502040204020203" pitchFamily="34" charset="0"/>
            </a:endParaRPr>
          </a:p>
          <a:p>
            <a:pPr lvl="0"/>
            <a:r>
              <a:rPr lang="en-US" dirty="0" smtClean="0">
                <a:latin typeface="Segoe UI Light" panose="020B0502040204020203" pitchFamily="34" charset="0"/>
              </a:rPr>
              <a:t>Mỗi robot chứa tối ta được 3 món hàng. Khi giỏ hàng đầy, robot phải đưa NMH về điểm tập kết hàng (điểm xuất phát</a:t>
            </a:r>
            <a:r>
              <a:rPr lang="en-US" dirty="0" smtClean="0">
                <a:latin typeface="Segoe UI Light" panose="020B0502040204020203" pitchFamily="34" charset="0"/>
              </a:rPr>
              <a:t>).</a:t>
            </a:r>
          </a:p>
          <a:p>
            <a:r>
              <a:rPr lang="en-US" dirty="0">
                <a:latin typeface="Segoe UI Light" panose="020B0502040204020203" pitchFamily="34" charset="0"/>
              </a:rPr>
              <a:t>Ngoài các món theo yêu cầu của người mua hàng, robot còn có thể giúp người mua hàng đến quầy khuyến mãi để có thể mua các mặt hàng khuyến mãi. Mỗi mặt hàng khuyến mãi chỉ tồn tại trong 1 khoảng thời gian trong trận đấu và năm trên 1 trong 2 gian hàng khuyến </a:t>
            </a:r>
            <a:r>
              <a:rPr lang="en-US" dirty="0" smtClean="0">
                <a:latin typeface="Segoe UI Light" panose="020B0502040204020203" pitchFamily="34" charset="0"/>
              </a:rPr>
              <a:t>mãi. Với mỗi món đồ khuyến mãi, đội nhận được 15 điểm.</a:t>
            </a:r>
            <a:endParaRPr lang="en-US" dirty="0">
              <a:latin typeface="Segoe UI Light" panose="020B0502040204020203" pitchFamily="34" charset="0"/>
            </a:endParaRPr>
          </a:p>
          <a:p>
            <a:pPr lvl="0"/>
            <a:endParaRPr lang="en-US" dirty="0">
              <a:latin typeface="Segoe UI Light" panose="020B0502040204020203" pitchFamily="34" charset="0"/>
            </a:endParaRPr>
          </a:p>
        </p:txBody>
      </p:sp>
    </p:spTree>
    <p:extLst>
      <p:ext uri="{BB962C8B-B14F-4D97-AF65-F5344CB8AC3E}">
        <p14:creationId xmlns:p14="http://schemas.microsoft.com/office/powerpoint/2010/main" val="310244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0" y="-198293"/>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1" i="0" u="none" strike="noStrike" cap="none" baseline="0">
                <a:solidFill>
                  <a:schemeClr val="dk1"/>
                </a:solidFill>
                <a:latin typeface="Calibri"/>
                <a:ea typeface="Calibri"/>
                <a:cs typeface="Calibri"/>
                <a:sym typeface="Calibri"/>
              </a:rPr>
              <a:t>SƠ ĐỒ SÂN</a:t>
            </a:r>
          </a:p>
        </p:txBody>
      </p:sp>
      <p:pic>
        <p:nvPicPr>
          <p:cNvPr id="86" name="Shape 86"/>
          <p:cNvPicPr preferRelativeResize="0"/>
          <p:nvPr/>
        </p:nvPicPr>
        <p:blipFill rotWithShape="1">
          <a:blip r:embed="rId3">
            <a:alphaModFix/>
          </a:blip>
          <a:srcRect/>
          <a:stretch/>
        </p:blipFill>
        <p:spPr>
          <a:xfrm>
            <a:off x="1736201" y="789120"/>
            <a:ext cx="9716947" cy="5987965"/>
          </a:xfrm>
          <a:prstGeom prst="rect">
            <a:avLst/>
          </a:prstGeom>
          <a:noFill/>
          <a:ln>
            <a:noFill/>
          </a:ln>
        </p:spPr>
      </p:pic>
      <p:sp>
        <p:nvSpPr>
          <p:cNvPr id="87" name="Shape 87"/>
          <p:cNvSpPr txBox="1"/>
          <p:nvPr/>
        </p:nvSpPr>
        <p:spPr>
          <a:xfrm>
            <a:off x="0" y="2992583"/>
            <a:ext cx="1246909" cy="1200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baseline="0" dirty="0">
                <a:solidFill>
                  <a:schemeClr val="dk1"/>
                </a:solidFill>
                <a:latin typeface="Times New Roman"/>
                <a:ea typeface="Times New Roman"/>
                <a:cs typeface="Times New Roman"/>
                <a:sym typeface="Times New Roman"/>
              </a:rPr>
              <a:t>Vị trí xuất phát của </a:t>
            </a:r>
          </a:p>
          <a:p>
            <a:pPr marL="0" marR="0" lvl="0" indent="0" algn="ctr" rtl="0">
              <a:spcBef>
                <a:spcPts val="0"/>
              </a:spcBef>
              <a:buSzPct val="25000"/>
              <a:buNone/>
            </a:pPr>
            <a:r>
              <a:rPr lang="en-US" sz="1800" b="0" i="0" u="none" strike="noStrike" cap="none" baseline="0" dirty="0">
                <a:solidFill>
                  <a:schemeClr val="dk1"/>
                </a:solidFill>
                <a:latin typeface="Times New Roman"/>
                <a:ea typeface="Times New Roman"/>
                <a:cs typeface="Times New Roman"/>
                <a:sym typeface="Times New Roman"/>
              </a:rPr>
              <a:t>robot đội xanh</a:t>
            </a:r>
          </a:p>
        </p:txBody>
      </p:sp>
      <p:sp>
        <p:nvSpPr>
          <p:cNvPr id="88" name="Shape 88"/>
          <p:cNvSpPr txBox="1"/>
          <p:nvPr/>
        </p:nvSpPr>
        <p:spPr>
          <a:xfrm>
            <a:off x="10945089" y="2992583"/>
            <a:ext cx="1246909" cy="1200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baseline="0">
                <a:solidFill>
                  <a:schemeClr val="dk1"/>
                </a:solidFill>
                <a:latin typeface="Times New Roman"/>
                <a:ea typeface="Times New Roman"/>
                <a:cs typeface="Times New Roman"/>
                <a:sym typeface="Times New Roman"/>
              </a:rPr>
              <a:t>Vị trí xuất phát của </a:t>
            </a:r>
          </a:p>
          <a:p>
            <a:pPr marL="0" marR="0" lvl="0" indent="0" algn="ctr" rtl="0">
              <a:spcBef>
                <a:spcPts val="0"/>
              </a:spcBef>
              <a:buSzPct val="25000"/>
              <a:buNone/>
            </a:pPr>
            <a:r>
              <a:rPr lang="en-US" sz="1800" b="0" i="0" u="none" strike="noStrike" cap="none" baseline="0">
                <a:solidFill>
                  <a:schemeClr val="dk1"/>
                </a:solidFill>
                <a:latin typeface="Times New Roman"/>
                <a:ea typeface="Times New Roman"/>
                <a:cs typeface="Times New Roman"/>
                <a:sym typeface="Times New Roman"/>
              </a:rPr>
              <a:t>robot đội đỏ</a:t>
            </a:r>
          </a:p>
        </p:txBody>
      </p:sp>
      <p:sp>
        <p:nvSpPr>
          <p:cNvPr id="89" name="Shape 89"/>
          <p:cNvSpPr txBox="1"/>
          <p:nvPr/>
        </p:nvSpPr>
        <p:spPr>
          <a:xfrm>
            <a:off x="8211127" y="1311563"/>
            <a:ext cx="176202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Times New Roman"/>
                <a:ea typeface="Times New Roman"/>
                <a:cs typeface="Times New Roman"/>
                <a:sym typeface="Times New Roman"/>
              </a:rPr>
              <a:t>Quầy hàng chính</a:t>
            </a:r>
          </a:p>
        </p:txBody>
      </p:sp>
      <p:sp>
        <p:nvSpPr>
          <p:cNvPr id="90" name="Shape 90"/>
          <p:cNvSpPr txBox="1"/>
          <p:nvPr/>
        </p:nvSpPr>
        <p:spPr>
          <a:xfrm>
            <a:off x="2254023" y="870117"/>
            <a:ext cx="23326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Times New Roman"/>
                <a:ea typeface="Times New Roman"/>
                <a:cs typeface="Times New Roman"/>
                <a:sym typeface="Times New Roman"/>
              </a:rPr>
              <a:t>Quầy hàng khuyến mại</a:t>
            </a:r>
          </a:p>
        </p:txBody>
      </p:sp>
      <p:sp>
        <p:nvSpPr>
          <p:cNvPr id="91" name="Shape 91"/>
          <p:cNvSpPr txBox="1"/>
          <p:nvPr/>
        </p:nvSpPr>
        <p:spPr>
          <a:xfrm>
            <a:off x="8950035" y="5828085"/>
            <a:ext cx="23326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Times New Roman"/>
                <a:ea typeface="Times New Roman"/>
                <a:cs typeface="Times New Roman"/>
                <a:sym typeface="Times New Roman"/>
              </a:rPr>
              <a:t>Quầy hàng khuyến mại</a:t>
            </a:r>
          </a:p>
        </p:txBody>
      </p:sp>
      <p:cxnSp>
        <p:nvCxnSpPr>
          <p:cNvPr id="92" name="Shape 92"/>
          <p:cNvCxnSpPr>
            <a:endCxn id="90" idx="2"/>
          </p:cNvCxnSpPr>
          <p:nvPr/>
        </p:nvCxnSpPr>
        <p:spPr>
          <a:xfrm rot="10800000">
            <a:off x="3420368" y="1239449"/>
            <a:ext cx="939900" cy="249000"/>
          </a:xfrm>
          <a:prstGeom prst="straightConnector1">
            <a:avLst/>
          </a:prstGeom>
          <a:noFill/>
          <a:ln w="38100" cap="flat" cmpd="sng">
            <a:solidFill>
              <a:srgbClr val="FF0000"/>
            </a:solidFill>
            <a:prstDash val="solid"/>
            <a:miter/>
            <a:headEnd type="none" w="med" len="med"/>
            <a:tailEnd type="triangle" w="lg" len="lg"/>
          </a:ln>
        </p:spPr>
      </p:cxnSp>
      <p:cxnSp>
        <p:nvCxnSpPr>
          <p:cNvPr id="93" name="Shape 93"/>
          <p:cNvCxnSpPr>
            <a:endCxn id="91" idx="0"/>
          </p:cNvCxnSpPr>
          <p:nvPr/>
        </p:nvCxnSpPr>
        <p:spPr>
          <a:xfrm>
            <a:off x="8634680" y="4502685"/>
            <a:ext cx="1481700" cy="1325400"/>
          </a:xfrm>
          <a:prstGeom prst="straightConnector1">
            <a:avLst/>
          </a:prstGeom>
          <a:noFill/>
          <a:ln w="38100" cap="flat" cmpd="sng">
            <a:solidFill>
              <a:srgbClr val="FF0000"/>
            </a:solidFill>
            <a:prstDash val="solid"/>
            <a:miter/>
            <a:headEnd type="none" w="med" len="med"/>
            <a:tailEnd type="triangle" w="lg" len="lg"/>
          </a:ln>
        </p:spPr>
      </p:cxnSp>
      <p:cxnSp>
        <p:nvCxnSpPr>
          <p:cNvPr id="94" name="Shape 94"/>
          <p:cNvCxnSpPr>
            <a:endCxn id="89" idx="2"/>
          </p:cNvCxnSpPr>
          <p:nvPr/>
        </p:nvCxnSpPr>
        <p:spPr>
          <a:xfrm rot="10800000" flipH="1">
            <a:off x="8211037" y="1680895"/>
            <a:ext cx="881100" cy="433800"/>
          </a:xfrm>
          <a:prstGeom prst="straightConnector1">
            <a:avLst/>
          </a:prstGeom>
          <a:noFill/>
          <a:ln w="38100" cap="flat" cmpd="sng">
            <a:solidFill>
              <a:srgbClr val="FF0000"/>
            </a:solidFill>
            <a:prstDash val="solid"/>
            <a:miter/>
            <a:headEnd type="none" w="med" len="med"/>
            <a:tailEnd type="triangle" w="lg" len="lg"/>
          </a:ln>
        </p:spPr>
      </p:cxnSp>
      <p:sp>
        <p:nvSpPr>
          <p:cNvPr id="95" name="Shape 95"/>
          <p:cNvSpPr txBox="1"/>
          <p:nvPr/>
        </p:nvSpPr>
        <p:spPr>
          <a:xfrm>
            <a:off x="4221485" y="248567"/>
            <a:ext cx="3032368"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Các cọc mốc chỉ dẫn (barcode)</a:t>
            </a:r>
          </a:p>
        </p:txBody>
      </p:sp>
      <p:cxnSp>
        <p:nvCxnSpPr>
          <p:cNvPr id="96" name="Shape 96"/>
          <p:cNvCxnSpPr>
            <a:endCxn id="95" idx="2"/>
          </p:cNvCxnSpPr>
          <p:nvPr/>
        </p:nvCxnSpPr>
        <p:spPr>
          <a:xfrm rot="10800000">
            <a:off x="5737670" y="617899"/>
            <a:ext cx="778800" cy="342900"/>
          </a:xfrm>
          <a:prstGeom prst="straightConnector1">
            <a:avLst/>
          </a:prstGeom>
          <a:noFill/>
          <a:ln w="38100" cap="flat" cmpd="sng">
            <a:solidFill>
              <a:srgbClr val="FF0000"/>
            </a:solidFill>
            <a:prstDash val="solid"/>
            <a:miter/>
            <a:headEnd type="none" w="med" len="med"/>
            <a:tailEnd type="triangle" w="lg" len="lg"/>
          </a:ln>
        </p:spPr>
      </p:cxnSp>
    </p:spTree>
    <p:extLst>
      <p:ext uri="{BB962C8B-B14F-4D97-AF65-F5344CB8AC3E}">
        <p14:creationId xmlns:p14="http://schemas.microsoft.com/office/powerpoint/2010/main" val="568713974"/>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Shape 101"/>
          <p:cNvPicPr preferRelativeResize="0"/>
          <p:nvPr/>
        </p:nvPicPr>
        <p:blipFill rotWithShape="1">
          <a:blip r:embed="rId3">
            <a:alphaModFix/>
          </a:blip>
          <a:srcRect l="28257" t="5711" r="28106" b="6401"/>
          <a:stretch/>
        </p:blipFill>
        <p:spPr>
          <a:xfrm>
            <a:off x="4267201" y="157018"/>
            <a:ext cx="6677890" cy="6654704"/>
          </a:xfrm>
          <a:prstGeom prst="rect">
            <a:avLst/>
          </a:prstGeom>
          <a:noFill/>
          <a:ln>
            <a:noFill/>
          </a:ln>
        </p:spPr>
      </p:pic>
      <p:sp>
        <p:nvSpPr>
          <p:cNvPr id="102" name="Shape 102"/>
          <p:cNvSpPr/>
          <p:nvPr/>
        </p:nvSpPr>
        <p:spPr>
          <a:xfrm>
            <a:off x="6761017" y="932873"/>
            <a:ext cx="1579418" cy="766617"/>
          </a:xfrm>
          <a:prstGeom prst="rect">
            <a:avLst/>
          </a:prstGeom>
          <a:noFill/>
          <a:ln w="38100" cap="flat" cmpd="sng">
            <a:solidFill>
              <a:srgbClr val="00FFF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03" name="Shape 103"/>
          <p:cNvSpPr/>
          <p:nvPr/>
        </p:nvSpPr>
        <p:spPr>
          <a:xfrm>
            <a:off x="4428837" y="2844799"/>
            <a:ext cx="854361" cy="1089890"/>
          </a:xfrm>
          <a:prstGeom prst="rect">
            <a:avLst/>
          </a:prstGeom>
          <a:noFill/>
          <a:ln w="38100" cap="flat" cmpd="sng">
            <a:solidFill>
              <a:srgbClr val="00FFF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cxnSp>
        <p:nvCxnSpPr>
          <p:cNvPr id="104" name="Shape 104"/>
          <p:cNvCxnSpPr/>
          <p:nvPr/>
        </p:nvCxnSpPr>
        <p:spPr>
          <a:xfrm>
            <a:off x="6345380" y="1320800"/>
            <a:ext cx="415636" cy="13853"/>
          </a:xfrm>
          <a:prstGeom prst="straightConnector1">
            <a:avLst/>
          </a:prstGeom>
          <a:noFill/>
          <a:ln w="38100" cap="flat" cmpd="sng">
            <a:solidFill>
              <a:srgbClr val="0070C0"/>
            </a:solidFill>
            <a:prstDash val="solid"/>
            <a:miter/>
            <a:headEnd type="none" w="med" len="med"/>
            <a:tailEnd type="triangle" w="lg" len="lg"/>
          </a:ln>
        </p:spPr>
      </p:cxnSp>
      <p:cxnSp>
        <p:nvCxnSpPr>
          <p:cNvPr id="105" name="Shape 105"/>
          <p:cNvCxnSpPr/>
          <p:nvPr/>
        </p:nvCxnSpPr>
        <p:spPr>
          <a:xfrm flipH="1">
            <a:off x="6899562" y="1311563"/>
            <a:ext cx="738910" cy="9236"/>
          </a:xfrm>
          <a:prstGeom prst="straightConnector1">
            <a:avLst/>
          </a:prstGeom>
          <a:noFill/>
          <a:ln w="38100" cap="flat" cmpd="sng">
            <a:solidFill>
              <a:srgbClr val="0070C0"/>
            </a:solidFill>
            <a:prstDash val="solid"/>
            <a:miter/>
            <a:headEnd type="none" w="med" len="med"/>
            <a:tailEnd type="triangle" w="lg" len="lg"/>
          </a:ln>
        </p:spPr>
      </p:cxnSp>
      <p:sp>
        <p:nvSpPr>
          <p:cNvPr id="106" name="Shape 106"/>
          <p:cNvSpPr txBox="1"/>
          <p:nvPr/>
        </p:nvSpPr>
        <p:spPr>
          <a:xfrm>
            <a:off x="5842133" y="919020"/>
            <a:ext cx="100649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Max=1m</a:t>
            </a:r>
          </a:p>
        </p:txBody>
      </p:sp>
      <p:cxnSp>
        <p:nvCxnSpPr>
          <p:cNvPr id="107" name="Shape 107"/>
          <p:cNvCxnSpPr/>
          <p:nvPr/>
        </p:nvCxnSpPr>
        <p:spPr>
          <a:xfrm>
            <a:off x="4685703" y="3338701"/>
            <a:ext cx="415636" cy="13853"/>
          </a:xfrm>
          <a:prstGeom prst="straightConnector1">
            <a:avLst/>
          </a:prstGeom>
          <a:noFill/>
          <a:ln w="38100" cap="flat" cmpd="sng">
            <a:solidFill>
              <a:srgbClr val="0070C0"/>
            </a:solidFill>
            <a:prstDash val="solid"/>
            <a:miter/>
            <a:headEnd type="none" w="med" len="med"/>
            <a:tailEnd type="triangle" w="lg" len="lg"/>
          </a:ln>
        </p:spPr>
      </p:cxnSp>
      <p:cxnSp>
        <p:nvCxnSpPr>
          <p:cNvPr id="108" name="Shape 108"/>
          <p:cNvCxnSpPr/>
          <p:nvPr/>
        </p:nvCxnSpPr>
        <p:spPr>
          <a:xfrm flipH="1">
            <a:off x="5283198" y="3348060"/>
            <a:ext cx="738910" cy="9236"/>
          </a:xfrm>
          <a:prstGeom prst="straightConnector1">
            <a:avLst/>
          </a:prstGeom>
          <a:noFill/>
          <a:ln w="38100" cap="flat" cmpd="sng">
            <a:solidFill>
              <a:srgbClr val="0070C0"/>
            </a:solidFill>
            <a:prstDash val="solid"/>
            <a:miter/>
            <a:headEnd type="none" w="med" len="med"/>
            <a:tailEnd type="triangle" w="lg" len="lg"/>
          </a:ln>
        </p:spPr>
      </p:cxnSp>
      <p:sp>
        <p:nvSpPr>
          <p:cNvPr id="109" name="Shape 109"/>
          <p:cNvSpPr txBox="1"/>
          <p:nvPr/>
        </p:nvSpPr>
        <p:spPr>
          <a:xfrm>
            <a:off x="5492448" y="3020411"/>
            <a:ext cx="1006494"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Max=1m</a:t>
            </a:r>
          </a:p>
        </p:txBody>
      </p:sp>
      <p:sp>
        <p:nvSpPr>
          <p:cNvPr id="110" name="Shape 110"/>
          <p:cNvSpPr txBox="1"/>
          <p:nvPr/>
        </p:nvSpPr>
        <p:spPr>
          <a:xfrm>
            <a:off x="73900" y="157012"/>
            <a:ext cx="4054800" cy="66545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baseline="0">
                <a:solidFill>
                  <a:schemeClr val="dk1"/>
                </a:solidFill>
                <a:latin typeface="Times New Roman"/>
                <a:ea typeface="Times New Roman"/>
                <a:cs typeface="Times New Roman"/>
                <a:sym typeface="Times New Roman"/>
              </a:rPr>
              <a:t>Khu vực robot đứng chờ khách lấy hàng:</a:t>
            </a:r>
          </a:p>
          <a:p>
            <a:pPr marL="457200" marR="0" lvl="0" indent="-342900" algn="l" rtl="0">
              <a:spcBef>
                <a:spcPts val="0"/>
              </a:spcBef>
              <a:buClr>
                <a:schemeClr val="dk1"/>
              </a:buClr>
              <a:buSzPct val="100000"/>
              <a:buFont typeface="Times New Roman"/>
              <a:buChar char="-"/>
            </a:pPr>
            <a:r>
              <a:rPr lang="en-US" sz="1800">
                <a:solidFill>
                  <a:schemeClr val="dk1"/>
                </a:solidFill>
                <a:latin typeface="Times New Roman"/>
                <a:ea typeface="Times New Roman"/>
                <a:cs typeface="Times New Roman"/>
                <a:sym typeface="Times New Roman"/>
              </a:rPr>
              <a:t>Sau khi robot dẫn khách đi đến quầy hàng có đồ khách yêu cầu, Robot thông báo đến nơi lấy hàng và chờ khách lấy đồ bỏ vào giỏ.</a:t>
            </a:r>
          </a:p>
          <a:p>
            <a:pPr marL="457200" marR="0" lvl="0" indent="-342900" algn="l" rtl="0">
              <a:spcBef>
                <a:spcPts val="0"/>
              </a:spcBef>
              <a:buClr>
                <a:schemeClr val="dk1"/>
              </a:buClr>
              <a:buSzPct val="100000"/>
              <a:buFont typeface="Times New Roman"/>
              <a:buChar char="-"/>
            </a:pPr>
            <a:r>
              <a:rPr lang="en-US" sz="1800">
                <a:solidFill>
                  <a:schemeClr val="dk1"/>
                </a:solidFill>
                <a:latin typeface="Times New Roman"/>
                <a:ea typeface="Times New Roman"/>
                <a:cs typeface="Times New Roman"/>
                <a:sym typeface="Times New Roman"/>
              </a:rPr>
              <a:t>Sau khi khách bỏ đồ vào giỏ của robot, robot tiếp tục dẫn khách đến quầy hàng tiếp theo và cho đến quầy hàng cuối cùng trong list đồ khách yêu cầu.</a:t>
            </a:r>
          </a:p>
        </p:txBody>
      </p:sp>
      <p:sp>
        <p:nvSpPr>
          <p:cNvPr id="111" name="Shape 111"/>
          <p:cNvSpPr txBox="1"/>
          <p:nvPr/>
        </p:nvSpPr>
        <p:spPr>
          <a:xfrm>
            <a:off x="4294962" y="932875"/>
            <a:ext cx="1380899" cy="1721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Calibri"/>
                <a:ea typeface="Calibri"/>
                <a:cs typeface="Calibri"/>
                <a:sym typeface="Calibri"/>
              </a:rPr>
              <a:t>Khoảng cách từ robot đến quầy hàng lớn hơn 30cm và nhỏ hơn 1m</a:t>
            </a:r>
          </a:p>
        </p:txBody>
      </p:sp>
      <p:sp>
        <p:nvSpPr>
          <p:cNvPr id="112" name="Shape 112"/>
          <p:cNvSpPr/>
          <p:nvPr/>
        </p:nvSpPr>
        <p:spPr>
          <a:xfrm>
            <a:off x="5155000" y="828475"/>
            <a:ext cx="5047625" cy="2961075"/>
          </a:xfrm>
          <a:custGeom>
            <a:avLst/>
            <a:gdLst/>
            <a:ahLst/>
            <a:cxnLst/>
            <a:rect l="0" t="0" r="0" b="0"/>
            <a:pathLst>
              <a:path w="201905" h="118443" extrusionOk="0">
                <a:moveTo>
                  <a:pt x="201905" y="0"/>
                </a:moveTo>
                <a:cubicBezTo>
                  <a:pt x="194847" y="3580"/>
                  <a:pt x="172959" y="7978"/>
                  <a:pt x="159560" y="21480"/>
                </a:cubicBezTo>
                <a:cubicBezTo>
                  <a:pt x="146161" y="34981"/>
                  <a:pt x="148104" y="64847"/>
                  <a:pt x="121511" y="81008"/>
                </a:cubicBezTo>
                <a:cubicBezTo>
                  <a:pt x="94917" y="97168"/>
                  <a:pt x="20251" y="112203"/>
                  <a:pt x="0" y="118443"/>
                </a:cubicBezTo>
              </a:path>
            </a:pathLst>
          </a:custGeom>
          <a:noFill/>
          <a:ln w="38100" cap="flat" cmpd="sng">
            <a:solidFill>
              <a:srgbClr val="FF0000"/>
            </a:solidFill>
            <a:prstDash val="solid"/>
            <a:round/>
            <a:headEnd type="none" w="lg" len="lg"/>
            <a:tailEnd type="triangle" w="lg" len="lg"/>
          </a:ln>
        </p:spPr>
      </p:sp>
      <p:sp>
        <p:nvSpPr>
          <p:cNvPr id="113" name="Shape 113"/>
          <p:cNvSpPr txBox="1"/>
          <p:nvPr/>
        </p:nvSpPr>
        <p:spPr>
          <a:xfrm>
            <a:off x="6848625" y="2485450"/>
            <a:ext cx="1981499" cy="267300"/>
          </a:xfrm>
          <a:prstGeom prst="rect">
            <a:avLst/>
          </a:prstGeom>
          <a:noFill/>
          <a:ln>
            <a:noFill/>
          </a:ln>
        </p:spPr>
        <p:txBody>
          <a:bodyPr lIns="91425" tIns="91425" rIns="91425" bIns="91425" anchor="t" anchorCtr="0">
            <a:noAutofit/>
          </a:bodyPr>
          <a:lstStyle/>
          <a:p>
            <a:pPr>
              <a:spcBef>
                <a:spcPts val="0"/>
              </a:spcBef>
              <a:buNone/>
            </a:pPr>
            <a:r>
              <a:rPr lang="en-US"/>
              <a:t>Đường đi của robot</a:t>
            </a:r>
          </a:p>
        </p:txBody>
      </p:sp>
    </p:spTree>
    <p:extLst>
      <p:ext uri="{BB962C8B-B14F-4D97-AF65-F5344CB8AC3E}">
        <p14:creationId xmlns:p14="http://schemas.microsoft.com/office/powerpoint/2010/main" val="585590648"/>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Shape 118"/>
          <p:cNvPicPr preferRelativeResize="0"/>
          <p:nvPr/>
        </p:nvPicPr>
        <p:blipFill rotWithShape="1">
          <a:blip r:embed="rId3">
            <a:alphaModFix/>
          </a:blip>
          <a:srcRect/>
          <a:stretch/>
        </p:blipFill>
        <p:spPr>
          <a:xfrm>
            <a:off x="2584108" y="787079"/>
            <a:ext cx="6536742" cy="5300832"/>
          </a:xfrm>
          <a:prstGeom prst="rect">
            <a:avLst/>
          </a:prstGeom>
          <a:noFill/>
          <a:ln>
            <a:noFill/>
          </a:ln>
        </p:spPr>
      </p:pic>
      <p:sp>
        <p:nvSpPr>
          <p:cNvPr id="119" name="Shape 119"/>
          <p:cNvSpPr txBox="1"/>
          <p:nvPr/>
        </p:nvSpPr>
        <p:spPr>
          <a:xfrm>
            <a:off x="9120850" y="3052588"/>
            <a:ext cx="2255982"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Times New Roman"/>
              <a:buNone/>
            </a:pPr>
            <a:r>
              <a:rPr lang="en-US" sz="2400" b="0" i="0" u="none" strike="noStrike" cap="none" baseline="0">
                <a:solidFill>
                  <a:schemeClr val="dk1"/>
                </a:solidFill>
                <a:latin typeface="Times New Roman"/>
                <a:ea typeface="Times New Roman"/>
                <a:cs typeface="Times New Roman"/>
                <a:sym typeface="Times New Roman"/>
              </a:rPr>
              <a:t>Robot </a:t>
            </a:r>
            <a:r>
              <a:rPr lang="en-US" sz="2400">
                <a:solidFill>
                  <a:schemeClr val="dk1"/>
                </a:solidFill>
                <a:latin typeface="Times New Roman"/>
                <a:ea typeface="Times New Roman"/>
                <a:cs typeface="Times New Roman"/>
                <a:sym typeface="Times New Roman"/>
              </a:rPr>
              <a:t>dẫn</a:t>
            </a:r>
            <a:r>
              <a:rPr lang="en-US" sz="2400" b="0" i="0" u="none" strike="noStrike" cap="none" baseline="0">
                <a:solidFill>
                  <a:schemeClr val="dk1"/>
                </a:solidFill>
                <a:latin typeface="Times New Roman"/>
                <a:ea typeface="Times New Roman"/>
                <a:cs typeface="Times New Roman"/>
                <a:sym typeface="Times New Roman"/>
              </a:rPr>
              <a:t> khách lấy hàng </a:t>
            </a:r>
            <a:r>
              <a:rPr lang="en-US" sz="2400">
                <a:solidFill>
                  <a:schemeClr val="dk1"/>
                </a:solidFill>
                <a:latin typeface="Times New Roman"/>
                <a:ea typeface="Times New Roman"/>
                <a:cs typeface="Times New Roman"/>
                <a:sym typeface="Times New Roman"/>
              </a:rPr>
              <a:t>ở quầy chính</a:t>
            </a:r>
          </a:p>
        </p:txBody>
      </p:sp>
    </p:spTree>
    <p:extLst>
      <p:ext uri="{BB962C8B-B14F-4D97-AF65-F5344CB8AC3E}">
        <p14:creationId xmlns:p14="http://schemas.microsoft.com/office/powerpoint/2010/main" val="2654259100"/>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US"/>
              <a:t>Robot chỉ dẫn khách lấy quà khuyến mại</a:t>
            </a:r>
          </a:p>
        </p:txBody>
      </p:sp>
      <p:pic>
        <p:nvPicPr>
          <p:cNvPr id="125" name="Shape 125"/>
          <p:cNvPicPr preferRelativeResize="0"/>
          <p:nvPr/>
        </p:nvPicPr>
        <p:blipFill>
          <a:blip r:embed="rId3">
            <a:alphaModFix/>
          </a:blip>
          <a:stretch>
            <a:fillRect/>
          </a:stretch>
        </p:blipFill>
        <p:spPr>
          <a:xfrm>
            <a:off x="716426" y="1987424"/>
            <a:ext cx="10637374" cy="4548399"/>
          </a:xfrm>
          <a:prstGeom prst="rect">
            <a:avLst/>
          </a:prstGeom>
          <a:noFill/>
          <a:ln>
            <a:noFill/>
          </a:ln>
        </p:spPr>
      </p:pic>
      <p:sp>
        <p:nvSpPr>
          <p:cNvPr id="126" name="Shape 126"/>
          <p:cNvSpPr/>
          <p:nvPr/>
        </p:nvSpPr>
        <p:spPr>
          <a:xfrm>
            <a:off x="1749025" y="4771450"/>
            <a:ext cx="5428300" cy="927575"/>
          </a:xfrm>
          <a:custGeom>
            <a:avLst/>
            <a:gdLst/>
            <a:ahLst/>
            <a:cxnLst/>
            <a:rect l="0" t="0" r="0" b="0"/>
            <a:pathLst>
              <a:path w="217132" h="37103" extrusionOk="0">
                <a:moveTo>
                  <a:pt x="0" y="9819"/>
                </a:moveTo>
                <a:cubicBezTo>
                  <a:pt x="6546" y="13910"/>
                  <a:pt x="18819" y="30173"/>
                  <a:pt x="39276" y="34367"/>
                </a:cubicBezTo>
                <a:cubicBezTo>
                  <a:pt x="59732" y="38560"/>
                  <a:pt x="94303" y="37128"/>
                  <a:pt x="122738" y="34980"/>
                </a:cubicBezTo>
                <a:cubicBezTo>
                  <a:pt x="151172" y="32832"/>
                  <a:pt x="194948" y="27309"/>
                  <a:pt x="209882" y="21479"/>
                </a:cubicBezTo>
                <a:cubicBezTo>
                  <a:pt x="224815" y="15649"/>
                  <a:pt x="211927" y="3579"/>
                  <a:pt x="212337" y="0"/>
                </a:cubicBezTo>
              </a:path>
            </a:pathLst>
          </a:custGeom>
          <a:noFill/>
          <a:ln w="28575" cap="flat" cmpd="sng">
            <a:solidFill>
              <a:srgbClr val="FF0000"/>
            </a:solidFill>
            <a:prstDash val="solid"/>
            <a:round/>
            <a:headEnd type="none" w="lg" len="lg"/>
            <a:tailEnd type="none" w="lg" len="lg"/>
          </a:ln>
        </p:spPr>
      </p:sp>
    </p:spTree>
    <p:extLst>
      <p:ext uri="{BB962C8B-B14F-4D97-AF65-F5344CB8AC3E}">
        <p14:creationId xmlns:p14="http://schemas.microsoft.com/office/powerpoint/2010/main" val="132919405"/>
      </p:ext>
    </p:extLst>
  </p:cSld>
  <p:clrMapOvr>
    <a:masterClrMapping/>
  </p:clrMapOvr>
  <p:transition spd="slow">
    <p:cut/>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133</TotalTime>
  <Words>1245</Words>
  <Application>Microsoft Office PowerPoint</Application>
  <PresentationFormat>Widescreen</PresentationFormat>
  <Paragraphs>80</Paragraphs>
  <Slides>17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Segoe UI Light</vt:lpstr>
      <vt:lpstr>Times New Roman</vt:lpstr>
      <vt:lpstr>Trebuchet MS</vt:lpstr>
      <vt:lpstr>Wingdings</vt:lpstr>
      <vt:lpstr>Wingdings 3</vt:lpstr>
      <vt:lpstr>Facet</vt:lpstr>
      <vt:lpstr>Final Game</vt:lpstr>
      <vt:lpstr>Nội dung</vt:lpstr>
      <vt:lpstr>Đề bài</vt:lpstr>
      <vt:lpstr>Khái quát luật chơi</vt:lpstr>
      <vt:lpstr>Khái quát luật chơi</vt:lpstr>
      <vt:lpstr>SƠ ĐỒ SÂN</vt:lpstr>
      <vt:lpstr>PowerPoint Presentation</vt:lpstr>
      <vt:lpstr>PowerPoint Presentation</vt:lpstr>
      <vt:lpstr>Robot chỉ dẫn khách lấy quà khuyến mại</vt:lpstr>
      <vt:lpstr>Phần mềm robot</vt:lpstr>
      <vt:lpstr>Tổ chức thi đấu</vt:lpstr>
      <vt:lpstr>Tổ chức thi đấu</vt:lpstr>
      <vt:lpstr>Tổ chức thi đấu</vt:lpstr>
      <vt:lpstr>Tổ chức thi đấu</vt:lpstr>
      <vt:lpstr>Tổ chức thi đấu</vt:lpstr>
      <vt:lpstr>Tổ chức thi đấu</vt:lpstr>
      <vt:lpstr>Tổ chức thi đấu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Game</dc:title>
  <dc:creator>LXT</dc:creator>
  <cp:lastModifiedBy>LXT</cp:lastModifiedBy>
  <cp:revision>168</cp:revision>
  <dcterms:created xsi:type="dcterms:W3CDTF">2015-11-01T17:36:10Z</dcterms:created>
  <dcterms:modified xsi:type="dcterms:W3CDTF">2015-11-24T16:51:42Z</dcterms:modified>
</cp:coreProperties>
</file>