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82" r:id="rId3"/>
    <p:sldId id="257" r:id="rId4"/>
    <p:sldId id="276" r:id="rId5"/>
    <p:sldId id="277" r:id="rId6"/>
    <p:sldId id="275" r:id="rId7"/>
    <p:sldId id="278" r:id="rId8"/>
    <p:sldId id="279" r:id="rId9"/>
    <p:sldId id="280" r:id="rId10"/>
    <p:sldId id="281" r:id="rId11"/>
    <p:sldId id="271" r:id="rId12"/>
    <p:sldId id="261" r:id="rId13"/>
    <p:sldId id="272" r:id="rId14"/>
    <p:sldId id="273" r:id="rId15"/>
    <p:sldId id="265" r:id="rId16"/>
    <p:sldId id="262" r:id="rId17"/>
    <p:sldId id="266" r:id="rId18"/>
    <p:sldId id="267" r:id="rId19"/>
    <p:sldId id="268" r:id="rId20"/>
    <p:sldId id="263"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86536"/>
  </p:normalViewPr>
  <p:slideViewPr>
    <p:cSldViewPr snapToGrid="0" snapToObjects="1">
      <p:cViewPr>
        <p:scale>
          <a:sx n="78" d="100"/>
          <a:sy n="78" d="100"/>
        </p:scale>
        <p:origin x="1104"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B507D-2AED-1746-8843-03424EE47781}" type="datetimeFigureOut">
              <a:rPr lang="en-US" smtClean="0"/>
              <a:t>10/21/15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70128-8136-3B4F-8D1D-A4C58EC5160F}" type="slidenum">
              <a:rPr lang="en-US" smtClean="0"/>
              <a:t>‹#›</a:t>
            </a:fld>
            <a:endParaRPr lang="en-US"/>
          </a:p>
        </p:txBody>
      </p:sp>
    </p:spTree>
    <p:extLst>
      <p:ext uri="{BB962C8B-B14F-4D97-AF65-F5344CB8AC3E}">
        <p14:creationId xmlns:p14="http://schemas.microsoft.com/office/powerpoint/2010/main" val="27530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70128-8136-3B4F-8D1D-A4C58EC5160F}" type="slidenum">
              <a:rPr lang="en-US" smtClean="0"/>
              <a:t>12</a:t>
            </a:fld>
            <a:endParaRPr lang="en-US"/>
          </a:p>
        </p:txBody>
      </p:sp>
    </p:spTree>
    <p:extLst>
      <p:ext uri="{BB962C8B-B14F-4D97-AF65-F5344CB8AC3E}">
        <p14:creationId xmlns:p14="http://schemas.microsoft.com/office/powerpoint/2010/main" val="135561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vi-VN"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smtClean="0"/>
              <a:t>Click to edit Master subtitle style</a:t>
            </a:r>
            <a:endParaRPr lang="en-US"/>
          </a:p>
        </p:txBody>
      </p:sp>
      <p:sp>
        <p:nvSpPr>
          <p:cNvPr id="4" name="Date Placeholder 3"/>
          <p:cNvSpPr>
            <a:spLocks noGrp="1"/>
          </p:cNvSpPr>
          <p:nvPr>
            <p:ph type="dt" sz="half" idx="10"/>
          </p:nvPr>
        </p:nvSpPr>
        <p:spPr/>
        <p:txBody>
          <a:bodyPr/>
          <a:lstStyle/>
          <a:p>
            <a:fld id="{2B5C4D82-0F92-3A4E-A0E0-52306D86BE4B}"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176379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Date Placeholder 3"/>
          <p:cNvSpPr>
            <a:spLocks noGrp="1"/>
          </p:cNvSpPr>
          <p:nvPr>
            <p:ph type="dt" sz="half" idx="10"/>
          </p:nvPr>
        </p:nvSpPr>
        <p:spPr/>
        <p:txBody>
          <a:bodyPr/>
          <a:lstStyle/>
          <a:p>
            <a:fld id="{2B5C4D82-0F92-3A4E-A0E0-52306D86BE4B}"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85385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vi-VN"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Date Placeholder 3"/>
          <p:cNvSpPr>
            <a:spLocks noGrp="1"/>
          </p:cNvSpPr>
          <p:nvPr>
            <p:ph type="dt" sz="half" idx="10"/>
          </p:nvPr>
        </p:nvSpPr>
        <p:spPr/>
        <p:txBody>
          <a:bodyPr/>
          <a:lstStyle/>
          <a:p>
            <a:fld id="{2B5C4D82-0F92-3A4E-A0E0-52306D86BE4B}"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124095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Date Placeholder 3"/>
          <p:cNvSpPr>
            <a:spLocks noGrp="1"/>
          </p:cNvSpPr>
          <p:nvPr>
            <p:ph type="dt" sz="half" idx="10"/>
          </p:nvPr>
        </p:nvSpPr>
        <p:spPr/>
        <p:txBody>
          <a:bodyPr/>
          <a:lstStyle/>
          <a:p>
            <a:fld id="{2B5C4D82-0F92-3A4E-A0E0-52306D86BE4B}"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16000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vi-VN"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2B5C4D82-0F92-3A4E-A0E0-52306D86BE4B}"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149331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Date Placeholder 4"/>
          <p:cNvSpPr>
            <a:spLocks noGrp="1"/>
          </p:cNvSpPr>
          <p:nvPr>
            <p:ph type="dt" sz="half" idx="10"/>
          </p:nvPr>
        </p:nvSpPr>
        <p:spPr/>
        <p:txBody>
          <a:bodyPr/>
          <a:lstStyle/>
          <a:p>
            <a:fld id="{2B5C4D82-0F92-3A4E-A0E0-52306D86BE4B}"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58039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vi-VN"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7" name="Date Placeholder 6"/>
          <p:cNvSpPr>
            <a:spLocks noGrp="1"/>
          </p:cNvSpPr>
          <p:nvPr>
            <p:ph type="dt" sz="half" idx="10"/>
          </p:nvPr>
        </p:nvSpPr>
        <p:spPr/>
        <p:txBody>
          <a:bodyPr/>
          <a:lstStyle/>
          <a:p>
            <a:fld id="{2B5C4D82-0F92-3A4E-A0E0-52306D86BE4B}" type="datetimeFigureOut">
              <a:rPr lang="en-US" smtClean="0"/>
              <a:t>10/21/15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83145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Date Placeholder 2"/>
          <p:cNvSpPr>
            <a:spLocks noGrp="1"/>
          </p:cNvSpPr>
          <p:nvPr>
            <p:ph type="dt" sz="half" idx="10"/>
          </p:nvPr>
        </p:nvSpPr>
        <p:spPr/>
        <p:txBody>
          <a:bodyPr/>
          <a:lstStyle/>
          <a:p>
            <a:fld id="{2B5C4D82-0F92-3A4E-A0E0-52306D86BE4B}" type="datetimeFigureOut">
              <a:rPr lang="en-US" smtClean="0"/>
              <a:t>10/21/15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54014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C4D82-0F92-3A4E-A0E0-52306D86BE4B}" type="datetimeFigureOut">
              <a:rPr lang="en-US" smtClean="0"/>
              <a:t>10/21/15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78010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2B5C4D82-0F92-3A4E-A0E0-52306D86BE4B}"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90986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2B5C4D82-0F92-3A4E-A0E0-52306D86BE4B}"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4674F-9553-614A-83DD-1696B7A7B844}" type="slidenum">
              <a:rPr lang="en-US" smtClean="0"/>
              <a:t>‹#›</a:t>
            </a:fld>
            <a:endParaRPr lang="en-US"/>
          </a:p>
        </p:txBody>
      </p:sp>
    </p:spTree>
    <p:extLst>
      <p:ext uri="{BB962C8B-B14F-4D97-AF65-F5344CB8AC3E}">
        <p14:creationId xmlns:p14="http://schemas.microsoft.com/office/powerpoint/2010/main" val="19533192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C4D82-0F92-3A4E-A0E0-52306D86BE4B}" type="datetimeFigureOut">
              <a:rPr lang="en-US" smtClean="0"/>
              <a:t>10/21/15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4674F-9553-614A-83DD-1696B7A7B844}" type="slidenum">
              <a:rPr lang="en-US" smtClean="0"/>
              <a:t>‹#›</a:t>
            </a:fld>
            <a:endParaRPr lang="en-US"/>
          </a:p>
        </p:txBody>
      </p:sp>
    </p:spTree>
    <p:extLst>
      <p:ext uri="{BB962C8B-B14F-4D97-AF65-F5344CB8AC3E}">
        <p14:creationId xmlns:p14="http://schemas.microsoft.com/office/powerpoint/2010/main" val="1881948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uyttphcm.com.v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2985" y="2498270"/>
            <a:ext cx="9144000" cy="1554843"/>
          </a:xfrm>
        </p:spPr>
        <p:txBody>
          <a:bodyPr>
            <a:noAutofit/>
          </a:bodyPr>
          <a:lstStyle/>
          <a:p>
            <a:r>
              <a:rPr lang="en-US" sz="5400" dirty="0" smtClean="0">
                <a:latin typeface="Cambria" charset="0"/>
                <a:ea typeface="Cambria" charset="0"/>
                <a:cs typeface="Cambria" charset="0"/>
              </a:rPr>
              <a:t>Routing Assist Mobile Application Using Smart Wear and Voice Control</a:t>
            </a:r>
            <a:endParaRPr lang="en-US" sz="5400" dirty="0">
              <a:latin typeface="Cambria" charset="0"/>
              <a:ea typeface="Cambria" charset="0"/>
              <a:cs typeface="Cambria" charset="0"/>
            </a:endParaRPr>
          </a:p>
        </p:txBody>
      </p:sp>
      <p:sp>
        <p:nvSpPr>
          <p:cNvPr id="3" name="Subtitle 2"/>
          <p:cNvSpPr>
            <a:spLocks noGrp="1"/>
          </p:cNvSpPr>
          <p:nvPr>
            <p:ph type="subTitle" idx="1"/>
          </p:nvPr>
        </p:nvSpPr>
        <p:spPr>
          <a:xfrm>
            <a:off x="7821386" y="5136244"/>
            <a:ext cx="4370614" cy="1655762"/>
          </a:xfrm>
        </p:spPr>
        <p:txBody>
          <a:bodyPr>
            <a:normAutofit/>
          </a:bodyPr>
          <a:lstStyle/>
          <a:p>
            <a:r>
              <a:rPr lang="en-US" sz="4000" dirty="0" smtClean="0">
                <a:latin typeface="Cambria" charset="0"/>
                <a:ea typeface="Cambria" charset="0"/>
                <a:cs typeface="Cambria" charset="0"/>
              </a:rPr>
              <a:t>Group: </a:t>
            </a:r>
            <a:r>
              <a:rPr lang="en-US" sz="4000" dirty="0" err="1" smtClean="0">
                <a:latin typeface="Cambria" charset="0"/>
                <a:ea typeface="Cambria" charset="0"/>
                <a:cs typeface="Cambria" charset="0"/>
              </a:rPr>
              <a:t>Feed&amp;Quit</a:t>
            </a:r>
            <a:endParaRPr lang="en-US" sz="4000" dirty="0">
              <a:latin typeface="Cambria" charset="0"/>
              <a:ea typeface="Cambria" charset="0"/>
              <a:cs typeface="Cambria" charset="0"/>
            </a:endParaRPr>
          </a:p>
        </p:txBody>
      </p:sp>
      <p:sp>
        <p:nvSpPr>
          <p:cNvPr id="4" name="Rectangle 3"/>
          <p:cNvSpPr/>
          <p:nvPr/>
        </p:nvSpPr>
        <p:spPr>
          <a:xfrm>
            <a:off x="0" y="0"/>
            <a:ext cx="12192000" cy="12083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6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mbria" charset="0"/>
                <a:ea typeface="Cambria" charset="0"/>
                <a:cs typeface="Cambria" charset="0"/>
              </a:rPr>
              <a:t>Providing voice search command and sound result.</a:t>
            </a:r>
            <a:endParaRPr lang="en-US" sz="3600" dirty="0">
              <a:latin typeface="Cambria" charset="0"/>
              <a:ea typeface="Cambria" charset="0"/>
              <a:cs typeface="Cambria" charset="0"/>
            </a:endParaRPr>
          </a:p>
        </p:txBody>
      </p:sp>
      <p:sp>
        <p:nvSpPr>
          <p:cNvPr id="3" name="Content Placeholder 2"/>
          <p:cNvSpPr>
            <a:spLocks noGrp="1"/>
          </p:cNvSpPr>
          <p:nvPr>
            <p:ph idx="1"/>
          </p:nvPr>
        </p:nvSpPr>
        <p:spPr/>
        <p:txBody>
          <a:bodyPr/>
          <a:lstStyle/>
          <a:p>
            <a:r>
              <a:rPr lang="vi-VN" dirty="0" smtClean="0">
                <a:latin typeface="Cambria" charset="0"/>
                <a:ea typeface="Cambria" charset="0"/>
                <a:cs typeface="Cambria" charset="0"/>
              </a:rPr>
              <a:t>Customer can search by using voice command. For example customer can say: “</a:t>
            </a:r>
            <a:r>
              <a:rPr lang="vi-VN" i="1" dirty="0" smtClean="0">
                <a:latin typeface="Cambria" charset="0"/>
                <a:ea typeface="Cambria" charset="0"/>
                <a:cs typeface="Cambria" charset="0"/>
              </a:rPr>
              <a:t>Cho tôi đi từ 173/2 Bà Hạt đến 283 Nguyễn Thị Minh Khai</a:t>
            </a:r>
            <a:r>
              <a:rPr lang="vi-VN" dirty="0" smtClean="0">
                <a:latin typeface="Cambria" charset="0"/>
                <a:ea typeface="Cambria" charset="0"/>
                <a:cs typeface="Cambria" charset="0"/>
              </a:rPr>
              <a:t>”. Our team will use </a:t>
            </a:r>
            <a:r>
              <a:rPr lang="vi-VN" b="1" dirty="0" smtClean="0">
                <a:latin typeface="Cambria" charset="0"/>
                <a:ea typeface="Cambria" charset="0"/>
                <a:cs typeface="Cambria" charset="0"/>
              </a:rPr>
              <a:t>Google Speech To Text API </a:t>
            </a:r>
            <a:r>
              <a:rPr lang="vi-VN" dirty="0" smtClean="0">
                <a:latin typeface="Cambria" charset="0"/>
                <a:ea typeface="Cambria" charset="0"/>
                <a:cs typeface="Cambria" charset="0"/>
              </a:rPr>
              <a:t>for this function.</a:t>
            </a:r>
          </a:p>
          <a:p>
            <a:r>
              <a:rPr lang="vi-VN" dirty="0" smtClean="0">
                <a:latin typeface="Cambria" charset="0"/>
                <a:ea typeface="Cambria" charset="0"/>
                <a:cs typeface="Cambria" charset="0"/>
              </a:rPr>
              <a:t>When customer is near one bus station or one motorbike’s turn, application will say a sentence so customer can know how to do next. For example: “</a:t>
            </a:r>
            <a:r>
              <a:rPr lang="vi-VN" i="1" dirty="0" smtClean="0">
                <a:latin typeface="Cambria" charset="0"/>
                <a:ea typeface="Cambria" charset="0"/>
                <a:cs typeface="Cambria" charset="0"/>
              </a:rPr>
              <a:t>Xin mời quẹo phải qua đường Bà Huyện Thanh Quan</a:t>
            </a:r>
            <a:r>
              <a:rPr lang="vi-VN" dirty="0" smtClean="0">
                <a:latin typeface="Cambria" charset="0"/>
                <a:ea typeface="Cambria" charset="0"/>
                <a:cs typeface="Cambria" charset="0"/>
              </a:rPr>
              <a:t>”. Our team will use </a:t>
            </a:r>
            <a:r>
              <a:rPr lang="vi-VN" b="1" dirty="0" smtClean="0">
                <a:latin typeface="Cambria" charset="0"/>
                <a:ea typeface="Cambria" charset="0"/>
                <a:cs typeface="Cambria" charset="0"/>
              </a:rPr>
              <a:t>FPT Text To Speech API </a:t>
            </a:r>
            <a:r>
              <a:rPr lang="vi-VN" dirty="0" smtClean="0">
                <a:latin typeface="Cambria" charset="0"/>
                <a:ea typeface="Cambria" charset="0"/>
                <a:cs typeface="Cambria" charset="0"/>
              </a:rPr>
              <a:t>for this function.</a:t>
            </a:r>
          </a:p>
          <a:p>
            <a:endParaRPr lang="en-US" dirty="0">
              <a:latin typeface="Cambria" charset="0"/>
              <a:ea typeface="Cambria" charset="0"/>
              <a:cs typeface="Cambria" charset="0"/>
            </a:endParaRPr>
          </a:p>
        </p:txBody>
      </p:sp>
      <p:cxnSp>
        <p:nvCxnSpPr>
          <p:cNvPr id="4" name="Straight Connector 3"/>
          <p:cNvCxnSpPr/>
          <p:nvPr/>
        </p:nvCxnSpPr>
        <p:spPr>
          <a:xfrm flipV="1">
            <a:off x="0" y="1404257"/>
            <a:ext cx="12192000" cy="3265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58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charset="0"/>
                <a:ea typeface="Cambria" charset="0"/>
                <a:cs typeface="Cambria" charset="0"/>
              </a:rPr>
              <a:t>Scope</a:t>
            </a:r>
            <a:endParaRPr lang="en-US" b="1" dirty="0">
              <a:latin typeface="Cambria" charset="0"/>
              <a:ea typeface="Cambria" charset="0"/>
              <a:cs typeface="Cambria" charset="0"/>
            </a:endParaRPr>
          </a:p>
        </p:txBody>
      </p:sp>
      <p:sp>
        <p:nvSpPr>
          <p:cNvPr id="3" name="Content Placeholder 2"/>
          <p:cNvSpPr>
            <a:spLocks noGrp="1"/>
          </p:cNvSpPr>
          <p:nvPr>
            <p:ph idx="1"/>
          </p:nvPr>
        </p:nvSpPr>
        <p:spPr>
          <a:xfrm>
            <a:off x="838200" y="2201183"/>
            <a:ext cx="10515600" cy="3628117"/>
          </a:xfrm>
        </p:spPr>
        <p:txBody>
          <a:bodyPr>
            <a:normAutofit/>
          </a:bodyPr>
          <a:lstStyle/>
          <a:p>
            <a:r>
              <a:rPr lang="en-US" dirty="0" smtClean="0">
                <a:solidFill>
                  <a:srgbClr val="C00000"/>
                </a:solidFill>
                <a:latin typeface="Cambria" charset="0"/>
                <a:ea typeface="Cambria" charset="0"/>
                <a:cs typeface="Cambria" charset="0"/>
              </a:rPr>
              <a:t>Ho Chi Minh city: </a:t>
            </a:r>
            <a:r>
              <a:rPr lang="en-US" dirty="0" smtClean="0">
                <a:latin typeface="Cambria" charset="0"/>
                <a:ea typeface="Cambria" charset="0"/>
                <a:cs typeface="Cambria" charset="0"/>
              </a:rPr>
              <a:t>system just accepts and shows results for motorbike route and bus route in Ho Chi Minh city.</a:t>
            </a:r>
          </a:p>
          <a:p>
            <a:r>
              <a:rPr lang="vi-VN" dirty="0" smtClean="0">
                <a:solidFill>
                  <a:srgbClr val="C00000"/>
                </a:solidFill>
                <a:latin typeface="Cambria" charset="0"/>
                <a:ea typeface="Cambria" charset="0"/>
                <a:cs typeface="Cambria" charset="0"/>
              </a:rPr>
              <a:t>Bus Route Data: </a:t>
            </a:r>
            <a:r>
              <a:rPr lang="vi-VN" dirty="0" smtClean="0">
                <a:latin typeface="Cambria" charset="0"/>
                <a:ea typeface="Cambria" charset="0"/>
                <a:cs typeface="Cambria" charset="0"/>
              </a:rPr>
              <a:t>All bus route data is crawled from HCM bus website. (</a:t>
            </a:r>
            <a:r>
              <a:rPr lang="en-US" dirty="0" smtClean="0">
                <a:latin typeface="Cambria" charset="0"/>
                <a:ea typeface="Cambria" charset="0"/>
                <a:cs typeface="Cambria" charset="0"/>
                <a:hlinkClick r:id="rId2"/>
              </a:rPr>
              <a:t>www.buyttphcm.com.vn)</a:t>
            </a:r>
            <a:endParaRPr lang="en-US" dirty="0" smtClean="0">
              <a:latin typeface="Cambria" charset="0"/>
              <a:ea typeface="Cambria" charset="0"/>
              <a:cs typeface="Cambria" charset="0"/>
            </a:endParaRPr>
          </a:p>
          <a:p>
            <a:r>
              <a:rPr lang="en-US" dirty="0" smtClean="0">
                <a:solidFill>
                  <a:srgbClr val="C00000"/>
                </a:solidFill>
                <a:latin typeface="Cambria" charset="0"/>
                <a:ea typeface="Cambria" charset="0"/>
                <a:cs typeface="Cambria" charset="0"/>
              </a:rPr>
              <a:t>Customer: </a:t>
            </a:r>
            <a:r>
              <a:rPr lang="en-US" dirty="0" smtClean="0">
                <a:latin typeface="Cambria" charset="0"/>
                <a:ea typeface="Cambria" charset="0"/>
                <a:cs typeface="Cambria" charset="0"/>
              </a:rPr>
              <a:t>Ho Chi Minh citizen, who needs to know bus route or motorbike route before participating traffic.</a:t>
            </a:r>
            <a:endParaRPr lang="vi-VN" dirty="0" smtClean="0">
              <a:latin typeface="Cambria" charset="0"/>
              <a:ea typeface="Cambria" charset="0"/>
              <a:cs typeface="Cambria" charset="0"/>
            </a:endParaRPr>
          </a:p>
          <a:p>
            <a:pPr marL="457200" lvl="1" indent="0">
              <a:buNone/>
            </a:pPr>
            <a:endParaRPr lang="vi-VN" dirty="0" smtClean="0">
              <a:latin typeface="Cambria" charset="0"/>
              <a:ea typeface="Cambria" charset="0"/>
              <a:cs typeface="Cambria" charset="0"/>
            </a:endParaRPr>
          </a:p>
        </p:txBody>
      </p:sp>
      <p:cxnSp>
        <p:nvCxnSpPr>
          <p:cNvPr id="6" name="Straight Connector 5"/>
          <p:cNvCxnSpPr/>
          <p:nvPr/>
        </p:nvCxnSpPr>
        <p:spPr>
          <a:xfrm flipV="1">
            <a:off x="146957" y="1551214"/>
            <a:ext cx="11707586" cy="16329"/>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3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377" b="52074"/>
          <a:stretch/>
        </p:blipFill>
        <p:spPr>
          <a:xfrm>
            <a:off x="0" y="1"/>
            <a:ext cx="12192000" cy="1616528"/>
          </a:xfrm>
          <a:prstGeom prst="rect">
            <a:avLst/>
          </a:prstGeom>
        </p:spPr>
      </p:pic>
      <p:sp>
        <p:nvSpPr>
          <p:cNvPr id="2" name="Title 1"/>
          <p:cNvSpPr>
            <a:spLocks noGrp="1"/>
          </p:cNvSpPr>
          <p:nvPr>
            <p:ph type="title"/>
          </p:nvPr>
        </p:nvSpPr>
        <p:spPr>
          <a:xfrm>
            <a:off x="0" y="1842981"/>
            <a:ext cx="10515600" cy="1325563"/>
          </a:xfrm>
        </p:spPr>
        <p:txBody>
          <a:bodyPr>
            <a:normAutofit/>
          </a:bodyPr>
          <a:lstStyle/>
          <a:p>
            <a:r>
              <a:rPr lang="en-US" sz="5800" dirty="0" smtClean="0">
                <a:solidFill>
                  <a:srgbClr val="C00000"/>
                </a:solidFill>
                <a:latin typeface="Cambria" charset="0"/>
                <a:ea typeface="Cambria" charset="0"/>
                <a:cs typeface="Cambria" charset="0"/>
              </a:rPr>
              <a:t>Technologies</a:t>
            </a:r>
            <a:endParaRPr lang="en-US" sz="5800" dirty="0">
              <a:solidFill>
                <a:srgbClr val="C00000"/>
              </a:solidFill>
              <a:latin typeface="Cambria" charset="0"/>
              <a:ea typeface="Cambria" charset="0"/>
              <a:cs typeface="Cambria" charset="0"/>
            </a:endParaRPr>
          </a:p>
        </p:txBody>
      </p:sp>
      <p:sp>
        <p:nvSpPr>
          <p:cNvPr id="3" name="Content Placeholder 2"/>
          <p:cNvSpPr>
            <a:spLocks noGrp="1"/>
          </p:cNvSpPr>
          <p:nvPr>
            <p:ph idx="1"/>
          </p:nvPr>
        </p:nvSpPr>
        <p:spPr>
          <a:xfrm>
            <a:off x="375557" y="3394996"/>
            <a:ext cx="11539716" cy="3248736"/>
          </a:xfrm>
        </p:spPr>
        <p:txBody>
          <a:bodyPr/>
          <a:lstStyle/>
          <a:p>
            <a:r>
              <a:rPr lang="en-US" b="1" dirty="0" smtClean="0">
                <a:solidFill>
                  <a:srgbClr val="00B0F0"/>
                </a:solidFill>
                <a:latin typeface="Cambria" charset="0"/>
                <a:ea typeface="Cambria" charset="0"/>
                <a:cs typeface="Cambria" charset="0"/>
              </a:rPr>
              <a:t>Android: </a:t>
            </a:r>
            <a:r>
              <a:rPr lang="vi-VN" dirty="0" smtClean="0">
                <a:latin typeface="Cambria" charset="0"/>
                <a:ea typeface="Cambria" charset="0"/>
                <a:cs typeface="Cambria" charset="0"/>
              </a:rPr>
              <a:t>Support customer finding bus route or motorbike route.</a:t>
            </a:r>
            <a:endParaRPr lang="en-US" dirty="0" smtClean="0">
              <a:latin typeface="Cambria" charset="0"/>
              <a:ea typeface="Cambria" charset="0"/>
              <a:cs typeface="Cambria" charset="0"/>
            </a:endParaRPr>
          </a:p>
          <a:p>
            <a:r>
              <a:rPr lang="en-US" b="1" dirty="0" smtClean="0">
                <a:solidFill>
                  <a:srgbClr val="00B0F0"/>
                </a:solidFill>
                <a:latin typeface="Cambria" charset="0"/>
                <a:ea typeface="Cambria" charset="0"/>
                <a:cs typeface="Cambria" charset="0"/>
              </a:rPr>
              <a:t>Wear: </a:t>
            </a:r>
            <a:r>
              <a:rPr lang="en-US" dirty="0" smtClean="0">
                <a:latin typeface="Cambria" charset="0"/>
                <a:ea typeface="Cambria" charset="0"/>
                <a:cs typeface="Cambria" charset="0"/>
              </a:rPr>
              <a:t>Support customer viewing result when participating traffic.</a:t>
            </a:r>
          </a:p>
          <a:p>
            <a:r>
              <a:rPr lang="en-US" b="1" dirty="0" smtClean="0">
                <a:solidFill>
                  <a:srgbClr val="00B0F0"/>
                </a:solidFill>
                <a:latin typeface="Cambria" charset="0"/>
                <a:ea typeface="Cambria" charset="0"/>
                <a:cs typeface="Cambria" charset="0"/>
              </a:rPr>
              <a:t>Google Speech To Text API: </a:t>
            </a:r>
            <a:r>
              <a:rPr lang="en-US" dirty="0" smtClean="0">
                <a:latin typeface="Cambria" charset="0"/>
                <a:ea typeface="Cambria" charset="0"/>
                <a:cs typeface="Cambria" charset="0"/>
              </a:rPr>
              <a:t>Support customer search by voice.</a:t>
            </a:r>
          </a:p>
          <a:p>
            <a:r>
              <a:rPr lang="vi-VN" b="1" dirty="0" smtClean="0">
                <a:solidFill>
                  <a:srgbClr val="00B0F0"/>
                </a:solidFill>
                <a:latin typeface="Cambria" charset="0"/>
                <a:ea typeface="Cambria" charset="0"/>
                <a:cs typeface="Cambria" charset="0"/>
              </a:rPr>
              <a:t>FPT Text To Speech API : </a:t>
            </a:r>
            <a:r>
              <a:rPr lang="vi-VN" dirty="0" smtClean="0">
                <a:latin typeface="Cambria" charset="0"/>
                <a:ea typeface="Cambria" charset="0"/>
                <a:cs typeface="Cambria" charset="0"/>
              </a:rPr>
              <a:t>Support streamming audio command on wear.</a:t>
            </a:r>
            <a:endParaRPr lang="en-US" dirty="0">
              <a:latin typeface="Cambria" charset="0"/>
              <a:ea typeface="Cambria" charset="0"/>
              <a:cs typeface="Cambria" charset="0"/>
            </a:endParaRPr>
          </a:p>
        </p:txBody>
      </p:sp>
    </p:spTree>
    <p:extLst>
      <p:ext uri="{BB962C8B-B14F-4D97-AF65-F5344CB8AC3E}">
        <p14:creationId xmlns:p14="http://schemas.microsoft.com/office/powerpoint/2010/main" val="808563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57" y="0"/>
            <a:ext cx="10515600" cy="783771"/>
          </a:xfrm>
        </p:spPr>
        <p:txBody>
          <a:bodyPr>
            <a:normAutofit/>
          </a:bodyPr>
          <a:lstStyle/>
          <a:p>
            <a:r>
              <a:rPr lang="en-US" sz="3600" dirty="0">
                <a:latin typeface="Cambria" charset="0"/>
                <a:ea typeface="Cambria" charset="0"/>
                <a:cs typeface="Cambria" charset="0"/>
              </a:rPr>
              <a:t>Architecture: Bus Routing</a:t>
            </a:r>
            <a:endParaRPr lang="en-US" sz="3600" b="1" dirty="0">
              <a:latin typeface="Cambria" charset="0"/>
              <a:ea typeface="Cambria" charset="0"/>
              <a:cs typeface="Cambria" charset="0"/>
            </a:endParaRPr>
          </a:p>
        </p:txBody>
      </p:sp>
      <p:cxnSp>
        <p:nvCxnSpPr>
          <p:cNvPr id="6" name="Straight Connector 5"/>
          <p:cNvCxnSpPr/>
          <p:nvPr/>
        </p:nvCxnSpPr>
        <p:spPr>
          <a:xfrm flipV="1">
            <a:off x="0" y="636814"/>
            <a:ext cx="11707586" cy="16329"/>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385" y="783771"/>
            <a:ext cx="6609067" cy="6074229"/>
          </a:xfrm>
          <a:prstGeom prst="rect">
            <a:avLst/>
          </a:prstGeom>
        </p:spPr>
      </p:pic>
    </p:spTree>
    <p:extLst>
      <p:ext uri="{BB962C8B-B14F-4D97-AF65-F5344CB8AC3E}">
        <p14:creationId xmlns:p14="http://schemas.microsoft.com/office/powerpoint/2010/main" val="50423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57" y="120197"/>
            <a:ext cx="6607629" cy="892175"/>
          </a:xfrm>
        </p:spPr>
        <p:txBody>
          <a:bodyPr>
            <a:normAutofit/>
          </a:bodyPr>
          <a:lstStyle/>
          <a:p>
            <a:r>
              <a:rPr lang="en-US" sz="3600" dirty="0">
                <a:latin typeface="Cambria" charset="0"/>
                <a:ea typeface="Cambria" charset="0"/>
                <a:cs typeface="Cambria" charset="0"/>
              </a:rPr>
              <a:t>Architecture: </a:t>
            </a:r>
            <a:r>
              <a:rPr lang="en-US" sz="3600" dirty="0" smtClean="0">
                <a:latin typeface="Cambria" charset="0"/>
                <a:ea typeface="Cambria" charset="0"/>
                <a:cs typeface="Cambria" charset="0"/>
              </a:rPr>
              <a:t>Motorbike Routing</a:t>
            </a:r>
            <a:endParaRPr lang="en-US" sz="3600" b="1" dirty="0">
              <a:latin typeface="Cambria" charset="0"/>
              <a:ea typeface="Cambria" charset="0"/>
              <a:cs typeface="Cambria" charset="0"/>
            </a:endParaRPr>
          </a:p>
        </p:txBody>
      </p:sp>
      <p:cxnSp>
        <p:nvCxnSpPr>
          <p:cNvPr id="6" name="Straight Connector 5"/>
          <p:cNvCxnSpPr/>
          <p:nvPr/>
        </p:nvCxnSpPr>
        <p:spPr>
          <a:xfrm flipV="1">
            <a:off x="146957" y="865414"/>
            <a:ext cx="11707586" cy="16329"/>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743" y="985136"/>
            <a:ext cx="6682014" cy="5872864"/>
          </a:xfrm>
          <a:prstGeom prst="rect">
            <a:avLst/>
          </a:prstGeom>
        </p:spPr>
      </p:pic>
    </p:spTree>
    <p:extLst>
      <p:ext uri="{BB962C8B-B14F-4D97-AF65-F5344CB8AC3E}">
        <p14:creationId xmlns:p14="http://schemas.microsoft.com/office/powerpoint/2010/main" val="14747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212271" y="2547258"/>
            <a:ext cx="2922815" cy="1420585"/>
          </a:xfrm>
          <a:prstGeom prst="homePlat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ambria" charset="0"/>
                <a:ea typeface="Cambria" charset="0"/>
                <a:cs typeface="Cambria" charset="0"/>
              </a:rPr>
              <a:t>September</a:t>
            </a:r>
          </a:p>
        </p:txBody>
      </p:sp>
      <p:sp>
        <p:nvSpPr>
          <p:cNvPr id="6" name="Chevron 5"/>
          <p:cNvSpPr/>
          <p:nvPr/>
        </p:nvSpPr>
        <p:spPr>
          <a:xfrm>
            <a:off x="2775857" y="2547259"/>
            <a:ext cx="3347358" cy="1420584"/>
          </a:xfrm>
          <a:prstGeom prst="chevron">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October</a:t>
            </a:r>
            <a:endParaRPr lang="en-US" sz="3200" dirty="0">
              <a:solidFill>
                <a:schemeClr val="bg1"/>
              </a:solidFill>
            </a:endParaRPr>
          </a:p>
        </p:txBody>
      </p:sp>
      <p:sp>
        <p:nvSpPr>
          <p:cNvPr id="7" name="Chevron 6"/>
          <p:cNvSpPr/>
          <p:nvPr/>
        </p:nvSpPr>
        <p:spPr>
          <a:xfrm>
            <a:off x="5731330" y="2571750"/>
            <a:ext cx="3347356" cy="1420584"/>
          </a:xfrm>
          <a:prstGeom prst="chevron">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November</a:t>
            </a:r>
            <a:endParaRPr lang="en-US" sz="3200" dirty="0">
              <a:solidFill>
                <a:schemeClr val="bg1"/>
              </a:solidFill>
            </a:endParaRPr>
          </a:p>
        </p:txBody>
      </p:sp>
      <p:sp>
        <p:nvSpPr>
          <p:cNvPr id="8" name="Chevron 7"/>
          <p:cNvSpPr/>
          <p:nvPr/>
        </p:nvSpPr>
        <p:spPr>
          <a:xfrm>
            <a:off x="8686800" y="2555421"/>
            <a:ext cx="3347359" cy="1420584"/>
          </a:xfrm>
          <a:prstGeom prst="chevron">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December</a:t>
            </a:r>
            <a:endParaRPr lang="en-US" sz="3200" dirty="0">
              <a:solidFill>
                <a:schemeClr val="bg1"/>
              </a:solidFill>
            </a:endParaRPr>
          </a:p>
        </p:txBody>
      </p:sp>
      <p:sp>
        <p:nvSpPr>
          <p:cNvPr id="10" name="Rounded Rectangle 9"/>
          <p:cNvSpPr/>
          <p:nvPr/>
        </p:nvSpPr>
        <p:spPr>
          <a:xfrm>
            <a:off x="212271" y="4147457"/>
            <a:ext cx="2563586" cy="24819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14234" t="3846" r="24625" b="19094"/>
          <a:stretch/>
        </p:blipFill>
        <p:spPr>
          <a:xfrm>
            <a:off x="1997530" y="117172"/>
            <a:ext cx="1839685" cy="2340279"/>
          </a:xfrm>
          <a:prstGeom prst="rect">
            <a:avLst/>
          </a:prstGeom>
        </p:spPr>
      </p:pic>
      <p:sp>
        <p:nvSpPr>
          <p:cNvPr id="22" name="Title 1"/>
          <p:cNvSpPr>
            <a:spLocks noGrp="1"/>
          </p:cNvSpPr>
          <p:nvPr>
            <p:ph type="title"/>
          </p:nvPr>
        </p:nvSpPr>
        <p:spPr>
          <a:xfrm>
            <a:off x="4267202" y="783771"/>
            <a:ext cx="5121728" cy="1325563"/>
          </a:xfrm>
        </p:spPr>
        <p:txBody>
          <a:bodyPr/>
          <a:lstStyle/>
          <a:p>
            <a:r>
              <a:rPr lang="vi-VN" dirty="0" smtClean="0">
                <a:latin typeface="Cambria" charset="0"/>
                <a:ea typeface="Cambria" charset="0"/>
                <a:cs typeface="Cambria" charset="0"/>
              </a:rPr>
              <a:t>Overview milestone</a:t>
            </a:r>
            <a:endParaRPr lang="en-US" dirty="0">
              <a:latin typeface="Cambria" charset="0"/>
              <a:ea typeface="Cambria" charset="0"/>
              <a:cs typeface="Cambria" charset="0"/>
            </a:endParaRPr>
          </a:p>
        </p:txBody>
      </p:sp>
      <p:sp>
        <p:nvSpPr>
          <p:cNvPr id="25" name="Title 1"/>
          <p:cNvSpPr txBox="1">
            <a:spLocks/>
          </p:cNvSpPr>
          <p:nvPr/>
        </p:nvSpPr>
        <p:spPr>
          <a:xfrm>
            <a:off x="381001" y="5004028"/>
            <a:ext cx="22805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mbria" charset="0"/>
                <a:ea typeface="Cambria" charset="0"/>
                <a:cs typeface="Cambria" charset="0"/>
              </a:rPr>
              <a:t>I</a:t>
            </a:r>
            <a:r>
              <a:rPr lang="vi-VN" sz="2400" dirty="0" smtClean="0">
                <a:latin typeface="Cambria" charset="0"/>
                <a:ea typeface="Cambria" charset="0"/>
                <a:cs typeface="Cambria" charset="0"/>
              </a:rPr>
              <a:t>mplement core functions on mobile</a:t>
            </a:r>
            <a:endParaRPr lang="en-US" sz="2400" dirty="0">
              <a:latin typeface="Cambria" charset="0"/>
              <a:ea typeface="Cambria" charset="0"/>
              <a:cs typeface="Cambria" charset="0"/>
            </a:endParaRPr>
          </a:p>
        </p:txBody>
      </p:sp>
      <p:sp>
        <p:nvSpPr>
          <p:cNvPr id="26" name="Title 1"/>
          <p:cNvSpPr txBox="1">
            <a:spLocks/>
          </p:cNvSpPr>
          <p:nvPr/>
        </p:nvSpPr>
        <p:spPr>
          <a:xfrm>
            <a:off x="685799" y="4165827"/>
            <a:ext cx="1616529" cy="76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3600" dirty="0" smtClean="0"/>
              <a:t>Mobile</a:t>
            </a:r>
            <a:endParaRPr lang="en-US" sz="3600" dirty="0"/>
          </a:p>
        </p:txBody>
      </p:sp>
      <p:cxnSp>
        <p:nvCxnSpPr>
          <p:cNvPr id="28" name="Straight Connector 27"/>
          <p:cNvCxnSpPr/>
          <p:nvPr/>
        </p:nvCxnSpPr>
        <p:spPr>
          <a:xfrm>
            <a:off x="212271" y="4824413"/>
            <a:ext cx="2563586"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993573" y="4189640"/>
            <a:ext cx="2563586" cy="24819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txBox="1">
            <a:spLocks/>
          </p:cNvSpPr>
          <p:nvPr/>
        </p:nvSpPr>
        <p:spPr>
          <a:xfrm>
            <a:off x="3162303" y="5046211"/>
            <a:ext cx="22805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mbria" charset="0"/>
                <a:ea typeface="Cambria" charset="0"/>
                <a:cs typeface="Cambria" charset="0"/>
              </a:rPr>
              <a:t>I</a:t>
            </a:r>
            <a:r>
              <a:rPr lang="vi-VN" sz="2400" dirty="0" smtClean="0">
                <a:latin typeface="Cambria" charset="0"/>
                <a:ea typeface="Cambria" charset="0"/>
                <a:cs typeface="Cambria" charset="0"/>
              </a:rPr>
              <a:t>mplement core functions on wear</a:t>
            </a:r>
            <a:endParaRPr lang="en-US" sz="2400" dirty="0">
              <a:latin typeface="Cambria" charset="0"/>
              <a:ea typeface="Cambria" charset="0"/>
              <a:cs typeface="Cambria" charset="0"/>
            </a:endParaRPr>
          </a:p>
        </p:txBody>
      </p:sp>
      <p:sp>
        <p:nvSpPr>
          <p:cNvPr id="32" name="Title 1"/>
          <p:cNvSpPr txBox="1">
            <a:spLocks/>
          </p:cNvSpPr>
          <p:nvPr/>
        </p:nvSpPr>
        <p:spPr>
          <a:xfrm>
            <a:off x="3467101" y="4208010"/>
            <a:ext cx="1616529" cy="76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3600" dirty="0" smtClean="0"/>
              <a:t>Wear</a:t>
            </a:r>
            <a:endParaRPr lang="en-US" sz="3600" dirty="0"/>
          </a:p>
        </p:txBody>
      </p:sp>
      <p:cxnSp>
        <p:nvCxnSpPr>
          <p:cNvPr id="33" name="Straight Connector 32"/>
          <p:cNvCxnSpPr/>
          <p:nvPr/>
        </p:nvCxnSpPr>
        <p:spPr>
          <a:xfrm>
            <a:off x="2993573" y="4866596"/>
            <a:ext cx="2563586"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774875" y="4189640"/>
            <a:ext cx="2563586" cy="24819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itle 1"/>
          <p:cNvSpPr txBox="1">
            <a:spLocks/>
          </p:cNvSpPr>
          <p:nvPr/>
        </p:nvSpPr>
        <p:spPr>
          <a:xfrm>
            <a:off x="5943605" y="5046211"/>
            <a:ext cx="2280556"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mbria" charset="0"/>
                <a:ea typeface="Cambria" charset="0"/>
                <a:cs typeface="Cambria" charset="0"/>
              </a:rPr>
              <a:t>Integrate Google Speech To Text API and FPT Text To Speed API</a:t>
            </a:r>
            <a:endParaRPr lang="en-US" sz="2400" dirty="0">
              <a:latin typeface="Cambria" charset="0"/>
              <a:ea typeface="Cambria" charset="0"/>
              <a:cs typeface="Cambria" charset="0"/>
            </a:endParaRPr>
          </a:p>
        </p:txBody>
      </p:sp>
      <p:sp>
        <p:nvSpPr>
          <p:cNvPr id="36" name="Title 1"/>
          <p:cNvSpPr txBox="1">
            <a:spLocks/>
          </p:cNvSpPr>
          <p:nvPr/>
        </p:nvSpPr>
        <p:spPr>
          <a:xfrm>
            <a:off x="6248403" y="4208010"/>
            <a:ext cx="1616529" cy="76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3600" dirty="0" smtClean="0"/>
              <a:t>Voice</a:t>
            </a:r>
            <a:endParaRPr lang="en-US" sz="3600" dirty="0"/>
          </a:p>
        </p:txBody>
      </p:sp>
      <p:cxnSp>
        <p:nvCxnSpPr>
          <p:cNvPr id="37" name="Straight Connector 36"/>
          <p:cNvCxnSpPr/>
          <p:nvPr/>
        </p:nvCxnSpPr>
        <p:spPr>
          <a:xfrm>
            <a:off x="5774875" y="4866596"/>
            <a:ext cx="256358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8697689" y="4189640"/>
            <a:ext cx="2563586" cy="24819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1"/>
          <p:cNvSpPr txBox="1">
            <a:spLocks/>
          </p:cNvSpPr>
          <p:nvPr/>
        </p:nvSpPr>
        <p:spPr>
          <a:xfrm>
            <a:off x="8866419" y="5046211"/>
            <a:ext cx="22805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Cambria" charset="0"/>
                <a:ea typeface="Cambria" charset="0"/>
                <a:cs typeface="Cambria" charset="0"/>
              </a:rPr>
              <a:t>Fix all bugs</a:t>
            </a:r>
            <a:endParaRPr lang="en-US" sz="2400" dirty="0">
              <a:latin typeface="Cambria" charset="0"/>
              <a:ea typeface="Cambria" charset="0"/>
              <a:cs typeface="Cambria" charset="0"/>
            </a:endParaRPr>
          </a:p>
        </p:txBody>
      </p:sp>
      <p:sp>
        <p:nvSpPr>
          <p:cNvPr id="40" name="Title 1"/>
          <p:cNvSpPr txBox="1">
            <a:spLocks/>
          </p:cNvSpPr>
          <p:nvPr/>
        </p:nvSpPr>
        <p:spPr>
          <a:xfrm>
            <a:off x="9171217" y="4208010"/>
            <a:ext cx="1616529" cy="76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3600" dirty="0" smtClean="0"/>
              <a:t>Final</a:t>
            </a:r>
            <a:endParaRPr lang="en-US" sz="3600" dirty="0"/>
          </a:p>
        </p:txBody>
      </p:sp>
      <p:cxnSp>
        <p:nvCxnSpPr>
          <p:cNvPr id="41" name="Straight Connector 40"/>
          <p:cNvCxnSpPr/>
          <p:nvPr/>
        </p:nvCxnSpPr>
        <p:spPr>
          <a:xfrm>
            <a:off x="8697689" y="4866596"/>
            <a:ext cx="25635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11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smtClean="0">
                <a:latin typeface="Cambria" charset="0"/>
                <a:ea typeface="Cambria" charset="0"/>
                <a:cs typeface="Cambria" charset="0"/>
              </a:rPr>
              <a:t>Milestone 1: Core functions on mobile</a:t>
            </a:r>
            <a:r>
              <a:rPr lang="vi-VN" dirty="0" smtClean="0">
                <a:latin typeface="Cambria" charset="0"/>
                <a:ea typeface="Cambria" charset="0"/>
                <a:cs typeface="Cambria" charset="0"/>
              </a:rPr>
              <a:t/>
            </a:r>
            <a:br>
              <a:rPr lang="vi-VN" dirty="0" smtClean="0">
                <a:latin typeface="Cambria" charset="0"/>
                <a:ea typeface="Cambria" charset="0"/>
                <a:cs typeface="Cambria" charset="0"/>
              </a:rPr>
            </a:br>
            <a:r>
              <a:rPr lang="vi-VN" sz="2800" i="1" dirty="0" smtClean="0">
                <a:solidFill>
                  <a:srgbClr val="C00000"/>
                </a:solidFill>
                <a:latin typeface="Cambria" charset="0"/>
                <a:ea typeface="Cambria" charset="0"/>
                <a:cs typeface="Cambria" charset="0"/>
              </a:rPr>
              <a:t>Status: Done</a:t>
            </a:r>
            <a:endParaRPr lang="en-US" sz="2800" i="1" dirty="0">
              <a:solidFill>
                <a:srgbClr val="C00000"/>
              </a:solidFill>
              <a:latin typeface="Cambria" charset="0"/>
              <a:ea typeface="Cambria" charset="0"/>
              <a:cs typeface="Cambria" charset="0"/>
            </a:endParaRPr>
          </a:p>
        </p:txBody>
      </p:sp>
      <p:sp>
        <p:nvSpPr>
          <p:cNvPr id="8" name="Content Placeholder 2"/>
          <p:cNvSpPr>
            <a:spLocks noGrp="1"/>
          </p:cNvSpPr>
          <p:nvPr>
            <p:ph idx="1"/>
          </p:nvPr>
        </p:nvSpPr>
        <p:spPr>
          <a:xfrm>
            <a:off x="299357" y="2054225"/>
            <a:ext cx="11593286" cy="4351338"/>
          </a:xfrm>
        </p:spPr>
        <p:txBody>
          <a:bodyPr>
            <a:normAutofit/>
          </a:bodyPr>
          <a:lstStyle/>
          <a:p>
            <a:r>
              <a:rPr lang="vi-VN" sz="3200" dirty="0" smtClean="0">
                <a:latin typeface="Cambria" charset="0"/>
                <a:ea typeface="Cambria" charset="0"/>
                <a:cs typeface="Cambria" charset="0"/>
              </a:rPr>
              <a:t>Finding motorbike route from two points to four points using Google Map API.</a:t>
            </a:r>
          </a:p>
          <a:p>
            <a:r>
              <a:rPr lang="vi-VN" sz="3200" dirty="0" smtClean="0">
                <a:latin typeface="Cambria" charset="0"/>
                <a:ea typeface="Cambria" charset="0"/>
                <a:cs typeface="Cambria" charset="0"/>
              </a:rPr>
              <a:t>Implement own server for searching bus route function. (using JEE technology), data is crawled from HCM bus web site.</a:t>
            </a:r>
          </a:p>
          <a:p>
            <a:r>
              <a:rPr lang="vi-VN" sz="3200" dirty="0" smtClean="0">
                <a:latin typeface="Cambria" charset="0"/>
                <a:ea typeface="Cambria" charset="0"/>
                <a:cs typeface="Cambria" charset="0"/>
              </a:rPr>
              <a:t>Finding bus route from two points to four points using developed server.</a:t>
            </a:r>
          </a:p>
          <a:p>
            <a:r>
              <a:rPr lang="vi-VN" sz="3200" dirty="0" smtClean="0">
                <a:latin typeface="Cambria" charset="0"/>
                <a:ea typeface="Cambria" charset="0"/>
                <a:cs typeface="Cambria" charset="0"/>
              </a:rPr>
              <a:t>Display search result, and show route on map using Google Map.</a:t>
            </a:r>
            <a:endParaRPr lang="en-US" sz="3200" dirty="0">
              <a:latin typeface="Cambria" charset="0"/>
              <a:ea typeface="Cambria" charset="0"/>
              <a:cs typeface="Cambria" charset="0"/>
            </a:endParaRPr>
          </a:p>
        </p:txBody>
      </p:sp>
    </p:spTree>
    <p:extLst>
      <p:ext uri="{BB962C8B-B14F-4D97-AF65-F5344CB8AC3E}">
        <p14:creationId xmlns:p14="http://schemas.microsoft.com/office/powerpoint/2010/main" val="87976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smtClean="0">
                <a:latin typeface="Cambria" charset="0"/>
                <a:ea typeface="Cambria" charset="0"/>
                <a:cs typeface="Cambria" charset="0"/>
              </a:rPr>
              <a:t>Milestone 2: Core functions on wear</a:t>
            </a:r>
            <a:r>
              <a:rPr lang="vi-VN" dirty="0" smtClean="0">
                <a:latin typeface="Cambria" charset="0"/>
                <a:ea typeface="Cambria" charset="0"/>
                <a:cs typeface="Cambria" charset="0"/>
              </a:rPr>
              <a:t/>
            </a:r>
            <a:br>
              <a:rPr lang="vi-VN" dirty="0" smtClean="0">
                <a:latin typeface="Cambria" charset="0"/>
                <a:ea typeface="Cambria" charset="0"/>
                <a:cs typeface="Cambria" charset="0"/>
              </a:rPr>
            </a:br>
            <a:r>
              <a:rPr lang="vi-VN" sz="2800" i="1" dirty="0" smtClean="0">
                <a:solidFill>
                  <a:srgbClr val="C00000"/>
                </a:solidFill>
                <a:latin typeface="Cambria" charset="0"/>
                <a:ea typeface="Cambria" charset="0"/>
                <a:cs typeface="Cambria" charset="0"/>
              </a:rPr>
              <a:t>Status: 85%</a:t>
            </a:r>
            <a:endParaRPr lang="en-US" sz="2800" i="1" dirty="0">
              <a:solidFill>
                <a:srgbClr val="C00000"/>
              </a:solidFill>
              <a:latin typeface="Cambria" charset="0"/>
              <a:ea typeface="Cambria" charset="0"/>
              <a:cs typeface="Cambria" charset="0"/>
            </a:endParaRPr>
          </a:p>
        </p:txBody>
      </p:sp>
      <p:sp>
        <p:nvSpPr>
          <p:cNvPr id="8" name="Content Placeholder 2"/>
          <p:cNvSpPr>
            <a:spLocks noGrp="1"/>
          </p:cNvSpPr>
          <p:nvPr>
            <p:ph idx="1"/>
          </p:nvPr>
        </p:nvSpPr>
        <p:spPr>
          <a:xfrm>
            <a:off x="299357" y="2054225"/>
            <a:ext cx="11593286" cy="4351338"/>
          </a:xfrm>
        </p:spPr>
        <p:txBody>
          <a:bodyPr>
            <a:normAutofit/>
          </a:bodyPr>
          <a:lstStyle/>
          <a:p>
            <a:r>
              <a:rPr lang="vi-VN" sz="3200" dirty="0" smtClean="0">
                <a:latin typeface="Cambria" charset="0"/>
                <a:ea typeface="Cambria" charset="0"/>
                <a:cs typeface="Cambria" charset="0"/>
              </a:rPr>
              <a:t>Synchronize search data between android and wear. </a:t>
            </a:r>
            <a:r>
              <a:rPr lang="vi-VN" i="1" dirty="0" smtClean="0">
                <a:solidFill>
                  <a:srgbClr val="C00000"/>
                </a:solidFill>
                <a:latin typeface="Cambria" charset="0"/>
                <a:ea typeface="Cambria" charset="0"/>
                <a:cs typeface="Cambria" charset="0"/>
              </a:rPr>
              <a:t>(done)</a:t>
            </a:r>
          </a:p>
          <a:p>
            <a:r>
              <a:rPr lang="vi-VN" sz="3200" dirty="0" smtClean="0">
                <a:latin typeface="Cambria" charset="0"/>
                <a:ea typeface="Cambria" charset="0"/>
                <a:cs typeface="Cambria" charset="0"/>
              </a:rPr>
              <a:t>Display result on Google Map.  </a:t>
            </a:r>
            <a:r>
              <a:rPr lang="vi-VN" i="1" dirty="0" smtClean="0">
                <a:solidFill>
                  <a:srgbClr val="C00000"/>
                </a:solidFill>
                <a:latin typeface="Cambria" charset="0"/>
                <a:ea typeface="Cambria" charset="0"/>
                <a:cs typeface="Cambria" charset="0"/>
              </a:rPr>
              <a:t>(done)</a:t>
            </a:r>
          </a:p>
          <a:p>
            <a:r>
              <a:rPr lang="vi-VN" sz="3200" dirty="0" smtClean="0">
                <a:latin typeface="Cambria" charset="0"/>
                <a:ea typeface="Cambria" charset="0"/>
                <a:cs typeface="Cambria" charset="0"/>
              </a:rPr>
              <a:t>Tracking user location, and notify message and vibrate wear device when customer is near one bus station or motorbike’s turn. </a:t>
            </a:r>
            <a:r>
              <a:rPr lang="vi-VN" i="1" dirty="0" smtClean="0">
                <a:solidFill>
                  <a:srgbClr val="C00000"/>
                </a:solidFill>
                <a:latin typeface="Cambria" charset="0"/>
                <a:ea typeface="Cambria" charset="0"/>
                <a:cs typeface="Cambria" charset="0"/>
              </a:rPr>
              <a:t>(80%)</a:t>
            </a:r>
          </a:p>
          <a:p>
            <a:r>
              <a:rPr lang="vi-VN" sz="3200" dirty="0" smtClean="0">
                <a:latin typeface="Cambria" charset="0"/>
                <a:ea typeface="Cambria" charset="0"/>
                <a:cs typeface="Cambria" charset="0"/>
              </a:rPr>
              <a:t>Develop system to notify message when customer goes to wrong path. </a:t>
            </a:r>
            <a:r>
              <a:rPr lang="vi-VN" i="1" dirty="0" smtClean="0">
                <a:solidFill>
                  <a:srgbClr val="C00000"/>
                </a:solidFill>
                <a:latin typeface="Cambria" charset="0"/>
                <a:ea typeface="Cambria" charset="0"/>
                <a:cs typeface="Cambria" charset="0"/>
              </a:rPr>
              <a:t>(pending)</a:t>
            </a:r>
            <a:endParaRPr lang="en-US" i="1" dirty="0">
              <a:solidFill>
                <a:srgbClr val="C00000"/>
              </a:solidFill>
              <a:latin typeface="Cambria" charset="0"/>
              <a:ea typeface="Cambria" charset="0"/>
              <a:cs typeface="Cambria" charset="0"/>
            </a:endParaRPr>
          </a:p>
        </p:txBody>
      </p:sp>
    </p:spTree>
    <p:extLst>
      <p:ext uri="{BB962C8B-B14F-4D97-AF65-F5344CB8AC3E}">
        <p14:creationId xmlns:p14="http://schemas.microsoft.com/office/powerpoint/2010/main" val="201239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000" dirty="0" smtClean="0">
                <a:latin typeface="Cambria" charset="0"/>
                <a:ea typeface="Cambria" charset="0"/>
                <a:cs typeface="Cambria" charset="0"/>
              </a:rPr>
              <a:t>Milestone 3: Integrate Google Text To Speech API and FPT speech To Text API</a:t>
            </a:r>
            <a:r>
              <a:rPr lang="vi-VN" dirty="0" smtClean="0">
                <a:latin typeface="Cambria" charset="0"/>
                <a:ea typeface="Cambria" charset="0"/>
                <a:cs typeface="Cambria" charset="0"/>
              </a:rPr>
              <a:t/>
            </a:r>
            <a:br>
              <a:rPr lang="vi-VN" dirty="0" smtClean="0">
                <a:latin typeface="Cambria" charset="0"/>
                <a:ea typeface="Cambria" charset="0"/>
                <a:cs typeface="Cambria" charset="0"/>
              </a:rPr>
            </a:br>
            <a:r>
              <a:rPr lang="vi-VN" sz="2800" i="1" dirty="0" smtClean="0">
                <a:solidFill>
                  <a:srgbClr val="C00000"/>
                </a:solidFill>
                <a:latin typeface="Cambria" charset="0"/>
                <a:ea typeface="Cambria" charset="0"/>
                <a:cs typeface="Cambria" charset="0"/>
              </a:rPr>
              <a:t>Status: pending</a:t>
            </a:r>
            <a:endParaRPr lang="en-US" sz="2800" i="1" dirty="0">
              <a:solidFill>
                <a:srgbClr val="C00000"/>
              </a:solidFill>
              <a:latin typeface="Cambria" charset="0"/>
              <a:ea typeface="Cambria" charset="0"/>
              <a:cs typeface="Cambria" charset="0"/>
            </a:endParaRPr>
          </a:p>
        </p:txBody>
      </p:sp>
      <p:sp>
        <p:nvSpPr>
          <p:cNvPr id="8" name="Content Placeholder 2"/>
          <p:cNvSpPr>
            <a:spLocks noGrp="1"/>
          </p:cNvSpPr>
          <p:nvPr>
            <p:ph idx="1"/>
          </p:nvPr>
        </p:nvSpPr>
        <p:spPr>
          <a:xfrm>
            <a:off x="299357" y="2054225"/>
            <a:ext cx="11593286" cy="4351338"/>
          </a:xfrm>
        </p:spPr>
        <p:txBody>
          <a:bodyPr>
            <a:normAutofit/>
          </a:bodyPr>
          <a:lstStyle/>
          <a:p>
            <a:r>
              <a:rPr lang="vi-VN" sz="3200" dirty="0" smtClean="0">
                <a:latin typeface="Cambria" charset="0"/>
                <a:ea typeface="Cambria" charset="0"/>
                <a:cs typeface="Cambria" charset="0"/>
              </a:rPr>
              <a:t>Integerate Google Text To Speech API to mobile so user can search by voice instead of typing on phone keyboard. (done)</a:t>
            </a:r>
            <a:endParaRPr lang="vi-VN" i="1" dirty="0" smtClean="0">
              <a:solidFill>
                <a:srgbClr val="C00000"/>
              </a:solidFill>
              <a:latin typeface="Cambria" charset="0"/>
              <a:ea typeface="Cambria" charset="0"/>
              <a:cs typeface="Cambria" charset="0"/>
            </a:endParaRPr>
          </a:p>
          <a:p>
            <a:r>
              <a:rPr lang="vi-VN" sz="3200" dirty="0" smtClean="0">
                <a:latin typeface="Cambria" charset="0"/>
                <a:ea typeface="Cambria" charset="0"/>
                <a:cs typeface="Cambria" charset="0"/>
              </a:rPr>
              <a:t>Sending route suggestion to FPT Speech To Text API for getting audio files.</a:t>
            </a:r>
            <a:endParaRPr lang="vi-VN" i="1" dirty="0" smtClean="0">
              <a:solidFill>
                <a:srgbClr val="C00000"/>
              </a:solidFill>
              <a:latin typeface="Cambria" charset="0"/>
              <a:ea typeface="Cambria" charset="0"/>
              <a:cs typeface="Cambria" charset="0"/>
            </a:endParaRPr>
          </a:p>
          <a:p>
            <a:r>
              <a:rPr lang="vi-VN" sz="3200" dirty="0" smtClean="0">
                <a:latin typeface="Cambria" charset="0"/>
                <a:ea typeface="Cambria" charset="0"/>
                <a:cs typeface="Cambria" charset="0"/>
              </a:rPr>
              <a:t>Sending audio files to wear, so when customer is near one bus station or motorbike turn, wear will play that audio file. </a:t>
            </a:r>
            <a:endParaRPr lang="en-US" sz="3200" dirty="0">
              <a:latin typeface="Cambria" charset="0"/>
              <a:ea typeface="Cambria" charset="0"/>
              <a:cs typeface="Cambria" charset="0"/>
            </a:endParaRPr>
          </a:p>
        </p:txBody>
      </p:sp>
    </p:spTree>
    <p:extLst>
      <p:ext uri="{BB962C8B-B14F-4D97-AF65-F5344CB8AC3E}">
        <p14:creationId xmlns:p14="http://schemas.microsoft.com/office/powerpoint/2010/main" val="1140324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smtClean="0">
                <a:latin typeface="Cambria" charset="0"/>
                <a:ea typeface="Cambria" charset="0"/>
                <a:cs typeface="Cambria" charset="0"/>
              </a:rPr>
              <a:t>Final milestone: complete product and fix bugs</a:t>
            </a:r>
            <a:r>
              <a:rPr lang="vi-VN" dirty="0" smtClean="0">
                <a:latin typeface="Cambria" charset="0"/>
                <a:ea typeface="Cambria" charset="0"/>
                <a:cs typeface="Cambria" charset="0"/>
              </a:rPr>
              <a:t/>
            </a:r>
            <a:br>
              <a:rPr lang="vi-VN" dirty="0" smtClean="0">
                <a:latin typeface="Cambria" charset="0"/>
                <a:ea typeface="Cambria" charset="0"/>
                <a:cs typeface="Cambria" charset="0"/>
              </a:rPr>
            </a:br>
            <a:r>
              <a:rPr lang="vi-VN" sz="2800" i="1" dirty="0" smtClean="0">
                <a:solidFill>
                  <a:srgbClr val="C00000"/>
                </a:solidFill>
                <a:latin typeface="Cambria" charset="0"/>
                <a:ea typeface="Cambria" charset="0"/>
                <a:cs typeface="Cambria" charset="0"/>
              </a:rPr>
              <a:t>Status: pending</a:t>
            </a:r>
            <a:endParaRPr lang="en-US" sz="2800" i="1" dirty="0">
              <a:solidFill>
                <a:srgbClr val="C00000"/>
              </a:solidFill>
              <a:latin typeface="Cambria" charset="0"/>
              <a:ea typeface="Cambria" charset="0"/>
              <a:cs typeface="Cambria" charset="0"/>
            </a:endParaRPr>
          </a:p>
        </p:txBody>
      </p:sp>
      <p:sp>
        <p:nvSpPr>
          <p:cNvPr id="8" name="Content Placeholder 2"/>
          <p:cNvSpPr>
            <a:spLocks noGrp="1"/>
          </p:cNvSpPr>
          <p:nvPr>
            <p:ph idx="1"/>
          </p:nvPr>
        </p:nvSpPr>
        <p:spPr>
          <a:xfrm>
            <a:off x="299357" y="2054225"/>
            <a:ext cx="11593286" cy="2338161"/>
          </a:xfrm>
        </p:spPr>
        <p:txBody>
          <a:bodyPr>
            <a:normAutofit/>
          </a:bodyPr>
          <a:lstStyle/>
          <a:p>
            <a:r>
              <a:rPr lang="vi-VN" sz="3200" dirty="0" smtClean="0">
                <a:latin typeface="Cambria" charset="0"/>
                <a:ea typeface="Cambria" charset="0"/>
                <a:cs typeface="Cambria" charset="0"/>
              </a:rPr>
              <a:t>Complete project with some sub-functions.</a:t>
            </a:r>
            <a:endParaRPr lang="vi-VN" i="1" dirty="0" smtClean="0">
              <a:solidFill>
                <a:srgbClr val="C00000"/>
              </a:solidFill>
              <a:latin typeface="Cambria" charset="0"/>
              <a:ea typeface="Cambria" charset="0"/>
              <a:cs typeface="Cambria" charset="0"/>
            </a:endParaRPr>
          </a:p>
          <a:p>
            <a:r>
              <a:rPr lang="vi-VN" sz="3200" dirty="0" smtClean="0">
                <a:latin typeface="Cambria" charset="0"/>
                <a:ea typeface="Cambria" charset="0"/>
                <a:cs typeface="Cambria" charset="0"/>
              </a:rPr>
              <a:t>Fix bugs.</a:t>
            </a:r>
            <a:endParaRPr lang="vi-VN" i="1" dirty="0" smtClean="0">
              <a:solidFill>
                <a:srgbClr val="C00000"/>
              </a:solidFill>
              <a:latin typeface="Cambria" charset="0"/>
              <a:ea typeface="Cambria" charset="0"/>
              <a:cs typeface="Cambria" charset="0"/>
            </a:endParaRPr>
          </a:p>
          <a:p>
            <a:r>
              <a:rPr lang="vi-VN" sz="3200" dirty="0" smtClean="0">
                <a:latin typeface="Cambria" charset="0"/>
                <a:ea typeface="Cambria" charset="0"/>
                <a:cs typeface="Cambria" charset="0"/>
              </a:rPr>
              <a:t>Fix layout on mobile and wear again for increasing </a:t>
            </a:r>
            <a:r>
              <a:rPr lang="en-US" sz="3200" dirty="0" smtClean="0">
                <a:latin typeface="Cambria" charset="0"/>
                <a:ea typeface="Cambria" charset="0"/>
                <a:cs typeface="Cambria" charset="0"/>
              </a:rPr>
              <a:t>usability.</a:t>
            </a:r>
            <a:endParaRPr lang="en-US" sz="3200" dirty="0">
              <a:latin typeface="Cambria" charset="0"/>
              <a:ea typeface="Cambria" charset="0"/>
              <a:cs typeface="Cambria" charset="0"/>
            </a:endParaRPr>
          </a:p>
        </p:txBody>
      </p:sp>
    </p:spTree>
    <p:extLst>
      <p:ext uri="{BB962C8B-B14F-4D97-AF65-F5344CB8AC3E}">
        <p14:creationId xmlns:p14="http://schemas.microsoft.com/office/powerpoint/2010/main" val="112236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charset="0"/>
                <a:ea typeface="Cambria" charset="0"/>
                <a:cs typeface="Cambria" charset="0"/>
              </a:rPr>
              <a:t>Project Summary</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838200" y="2201183"/>
            <a:ext cx="10515600" cy="3628117"/>
          </a:xfrm>
        </p:spPr>
        <p:txBody>
          <a:bodyPr>
            <a:normAutofit/>
          </a:bodyPr>
          <a:lstStyle/>
          <a:p>
            <a:pPr marL="0" indent="0">
              <a:buNone/>
            </a:pPr>
            <a:r>
              <a:rPr lang="en-US" dirty="0" smtClean="0">
                <a:latin typeface="Cambria" charset="0"/>
                <a:ea typeface="Cambria" charset="0"/>
                <a:cs typeface="Cambria" charset="0"/>
              </a:rPr>
              <a:t>We provide system with following </a:t>
            </a:r>
            <a:r>
              <a:rPr lang="vi-VN" dirty="0" smtClean="0">
                <a:latin typeface="Cambria" charset="0"/>
                <a:ea typeface="Cambria" charset="0"/>
                <a:cs typeface="Cambria" charset="0"/>
              </a:rPr>
              <a:t>applications</a:t>
            </a:r>
            <a:r>
              <a:rPr lang="en-US" dirty="0" smtClean="0">
                <a:latin typeface="Cambria" charset="0"/>
                <a:ea typeface="Cambria" charset="0"/>
                <a:cs typeface="Cambria" charset="0"/>
              </a:rPr>
              <a:t>:</a:t>
            </a:r>
            <a:endParaRPr lang="en-US" dirty="0" smtClean="0">
              <a:latin typeface="Cambria" charset="0"/>
              <a:ea typeface="Cambria" charset="0"/>
              <a:cs typeface="Cambria" charset="0"/>
            </a:endParaRPr>
          </a:p>
          <a:p>
            <a:r>
              <a:rPr lang="en-US" dirty="0" smtClean="0">
                <a:solidFill>
                  <a:srgbClr val="C00000"/>
                </a:solidFill>
                <a:latin typeface="Cambria" charset="0"/>
                <a:ea typeface="Cambria" charset="0"/>
                <a:cs typeface="Cambria" charset="0"/>
              </a:rPr>
              <a:t>Android application: </a:t>
            </a:r>
            <a:r>
              <a:rPr lang="en-US" dirty="0" smtClean="0">
                <a:latin typeface="Cambria" charset="0"/>
                <a:ea typeface="Cambria" charset="0"/>
                <a:cs typeface="Cambria" charset="0"/>
              </a:rPr>
              <a:t>allow customer searches bus route or motorbike route using mobile keyboard or voice.</a:t>
            </a:r>
          </a:p>
          <a:p>
            <a:r>
              <a:rPr lang="vi-VN" dirty="0" smtClean="0">
                <a:solidFill>
                  <a:srgbClr val="C00000"/>
                </a:solidFill>
                <a:latin typeface="Cambria" charset="0"/>
                <a:ea typeface="Cambria" charset="0"/>
                <a:cs typeface="Cambria" charset="0"/>
              </a:rPr>
              <a:t>Wear application: </a:t>
            </a:r>
            <a:r>
              <a:rPr lang="en-US" dirty="0" smtClean="0">
                <a:latin typeface="Cambria" charset="0"/>
                <a:ea typeface="Cambria" charset="0"/>
                <a:cs typeface="Cambria" charset="0"/>
              </a:rPr>
              <a:t>display result on map and notify when customer is near a bus station or motorbike’s turn.  Notified signal can be text message, vibrate wear device or alarm by a sound message (using FPT Text To Speech API).</a:t>
            </a:r>
            <a:endParaRPr lang="vi-VN" dirty="0" smtClean="0">
              <a:latin typeface="Cambria" charset="0"/>
              <a:ea typeface="Cambria" charset="0"/>
              <a:cs typeface="Cambria" charset="0"/>
            </a:endParaRPr>
          </a:p>
        </p:txBody>
      </p:sp>
      <p:cxnSp>
        <p:nvCxnSpPr>
          <p:cNvPr id="6" name="Straight Connector 5"/>
          <p:cNvCxnSpPr/>
          <p:nvPr/>
        </p:nvCxnSpPr>
        <p:spPr>
          <a:xfrm flipV="1">
            <a:off x="146957" y="1551214"/>
            <a:ext cx="11707586" cy="16329"/>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66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charset="0"/>
                <a:ea typeface="Cambria" charset="0"/>
                <a:cs typeface="Cambria" charset="0"/>
              </a:rPr>
              <a:t>Human Resource</a:t>
            </a:r>
            <a:endParaRPr lang="en-US" b="1" dirty="0">
              <a:latin typeface="Cambria" charset="0"/>
              <a:ea typeface="Cambria" charset="0"/>
              <a:cs typeface="Cambria" charset="0"/>
            </a:endParaRPr>
          </a:p>
        </p:txBody>
      </p:sp>
      <p:sp>
        <p:nvSpPr>
          <p:cNvPr id="3" name="Content Placeholder 2"/>
          <p:cNvSpPr>
            <a:spLocks noGrp="1"/>
          </p:cNvSpPr>
          <p:nvPr>
            <p:ph idx="1"/>
          </p:nvPr>
        </p:nvSpPr>
        <p:spPr>
          <a:xfrm>
            <a:off x="838200" y="1825625"/>
            <a:ext cx="10515600" cy="4901746"/>
          </a:xfrm>
        </p:spPr>
        <p:txBody>
          <a:bodyPr>
            <a:normAutofit/>
          </a:bodyPr>
          <a:lstStyle/>
          <a:p>
            <a:r>
              <a:rPr lang="vi-VN" dirty="0" smtClean="0">
                <a:solidFill>
                  <a:srgbClr val="C00000"/>
                </a:solidFill>
                <a:latin typeface="Cambria" charset="0"/>
                <a:ea typeface="Cambria" charset="0"/>
                <a:cs typeface="Cambria" charset="0"/>
              </a:rPr>
              <a:t>PhD.Kiều Trọng Khánh: </a:t>
            </a:r>
            <a:r>
              <a:rPr lang="vi-VN" i="1" dirty="0" smtClean="0">
                <a:latin typeface="Cambria" charset="0"/>
                <a:ea typeface="Cambria" charset="0"/>
                <a:cs typeface="Cambria" charset="0"/>
              </a:rPr>
              <a:t>FPT University teacher, team supervisor. </a:t>
            </a:r>
          </a:p>
          <a:p>
            <a:r>
              <a:rPr lang="vi-VN" dirty="0" smtClean="0">
                <a:solidFill>
                  <a:srgbClr val="C00000"/>
                </a:solidFill>
                <a:latin typeface="Cambria" charset="0"/>
                <a:ea typeface="Cambria" charset="0"/>
                <a:cs typeface="Cambria" charset="0"/>
              </a:rPr>
              <a:t>Huỳnh Quang Thảo:  </a:t>
            </a:r>
            <a:r>
              <a:rPr lang="vi-VN" i="1" dirty="0" smtClean="0">
                <a:latin typeface="Cambria" charset="0"/>
                <a:ea typeface="Cambria" charset="0"/>
                <a:cs typeface="Cambria" charset="0"/>
              </a:rPr>
              <a:t>leader, server, mobile and algorithm skills. </a:t>
            </a:r>
          </a:p>
          <a:p>
            <a:pPr lvl="1"/>
            <a:r>
              <a:rPr lang="en-US" dirty="0" smtClean="0">
                <a:latin typeface="Cambria" charset="0"/>
                <a:ea typeface="Cambria" charset="0"/>
                <a:cs typeface="Cambria" charset="0"/>
              </a:rPr>
              <a:t>I</a:t>
            </a:r>
            <a:r>
              <a:rPr lang="vi-VN" dirty="0" smtClean="0">
                <a:latin typeface="Cambria" charset="0"/>
                <a:ea typeface="Cambria" charset="0"/>
                <a:cs typeface="Cambria" charset="0"/>
              </a:rPr>
              <a:t>mplement server side.</a:t>
            </a:r>
          </a:p>
          <a:p>
            <a:pPr lvl="1"/>
            <a:r>
              <a:rPr lang="vi-VN" dirty="0" smtClean="0">
                <a:latin typeface="Cambria" charset="0"/>
                <a:ea typeface="Cambria" charset="0"/>
                <a:cs typeface="Cambria" charset="0"/>
              </a:rPr>
              <a:t>implement algorithm for finding bus route.</a:t>
            </a:r>
          </a:p>
          <a:p>
            <a:r>
              <a:rPr lang="vi-VN" dirty="0" smtClean="0">
                <a:solidFill>
                  <a:srgbClr val="C00000"/>
                </a:solidFill>
                <a:latin typeface="Cambria" charset="0"/>
                <a:ea typeface="Cambria" charset="0"/>
                <a:cs typeface="Cambria" charset="0"/>
              </a:rPr>
              <a:t>Hà Kim Quy:  </a:t>
            </a:r>
            <a:r>
              <a:rPr lang="vi-VN" i="1" dirty="0" smtClean="0">
                <a:latin typeface="Cambria" charset="0"/>
                <a:ea typeface="Cambria" charset="0"/>
                <a:cs typeface="Cambria" charset="0"/>
              </a:rPr>
              <a:t>mobile skill.</a:t>
            </a:r>
          </a:p>
          <a:p>
            <a:pPr lvl="1"/>
            <a:r>
              <a:rPr lang="en-US" dirty="0" smtClean="0">
                <a:latin typeface="Cambria" charset="0"/>
                <a:ea typeface="Cambria" charset="0"/>
                <a:cs typeface="Cambria" charset="0"/>
              </a:rPr>
              <a:t>I</a:t>
            </a:r>
            <a:r>
              <a:rPr lang="vi-VN" dirty="0" smtClean="0">
                <a:latin typeface="Cambria" charset="0"/>
                <a:ea typeface="Cambria" charset="0"/>
                <a:cs typeface="Cambria" charset="0"/>
              </a:rPr>
              <a:t>mplement mobile application.</a:t>
            </a:r>
          </a:p>
          <a:p>
            <a:pPr lvl="1"/>
            <a:r>
              <a:rPr lang="vi-VN" dirty="0" smtClean="0">
                <a:latin typeface="Cambria" charset="0"/>
                <a:ea typeface="Cambria" charset="0"/>
                <a:cs typeface="Cambria" charset="0"/>
              </a:rPr>
              <a:t>implement Google Map API.</a:t>
            </a:r>
          </a:p>
          <a:p>
            <a:r>
              <a:rPr lang="vi-VN" dirty="0" smtClean="0">
                <a:solidFill>
                  <a:srgbClr val="C00000"/>
                </a:solidFill>
                <a:latin typeface="Cambria" charset="0"/>
                <a:ea typeface="Cambria" charset="0"/>
                <a:cs typeface="Cambria" charset="0"/>
              </a:rPr>
              <a:t>Nguyễn Quang Huy:  </a:t>
            </a:r>
            <a:r>
              <a:rPr lang="vi-VN" i="1" dirty="0" smtClean="0">
                <a:latin typeface="Cambria" charset="0"/>
                <a:ea typeface="Cambria" charset="0"/>
                <a:cs typeface="Cambria" charset="0"/>
              </a:rPr>
              <a:t>mobile skill.</a:t>
            </a:r>
          </a:p>
          <a:p>
            <a:pPr lvl="1"/>
            <a:r>
              <a:rPr lang="vi-VN" dirty="0" smtClean="0">
                <a:latin typeface="Cambria" charset="0"/>
                <a:ea typeface="Cambria" charset="0"/>
                <a:cs typeface="Cambria" charset="0"/>
              </a:rPr>
              <a:t>Implement wear application.</a:t>
            </a:r>
            <a:endParaRPr lang="vi-VN" dirty="0">
              <a:latin typeface="Cambria" charset="0"/>
              <a:ea typeface="Cambria" charset="0"/>
              <a:cs typeface="Cambria" charset="0"/>
            </a:endParaRPr>
          </a:p>
          <a:p>
            <a:pPr lvl="1"/>
            <a:r>
              <a:rPr lang="vi-VN" dirty="0" smtClean="0">
                <a:latin typeface="Cambria" charset="0"/>
                <a:ea typeface="Cambria" charset="0"/>
                <a:cs typeface="Cambria" charset="0"/>
              </a:rPr>
              <a:t>Implement Google Speech To Text API and FPT Text To Speech API.</a:t>
            </a:r>
          </a:p>
          <a:p>
            <a:pPr marL="457200" lvl="1" indent="0">
              <a:buNone/>
            </a:pPr>
            <a:endParaRPr lang="vi-VN" dirty="0" smtClean="0">
              <a:latin typeface="Cambria" charset="0"/>
              <a:ea typeface="Cambria" charset="0"/>
              <a:cs typeface="Cambria" charset="0"/>
            </a:endParaRPr>
          </a:p>
        </p:txBody>
      </p:sp>
      <p:cxnSp>
        <p:nvCxnSpPr>
          <p:cNvPr id="6" name="Straight Connector 5"/>
          <p:cNvCxnSpPr/>
          <p:nvPr/>
        </p:nvCxnSpPr>
        <p:spPr>
          <a:xfrm flipV="1">
            <a:off x="146957" y="1551214"/>
            <a:ext cx="11707586" cy="16329"/>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82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158" y="2781753"/>
            <a:ext cx="9301842" cy="1325563"/>
          </a:xfrm>
        </p:spPr>
        <p:txBody>
          <a:bodyPr>
            <a:normAutofit/>
          </a:bodyPr>
          <a:lstStyle/>
          <a:p>
            <a:r>
              <a:rPr lang="en-US" sz="8800" dirty="0" smtClean="0"/>
              <a:t>Thanks for listening</a:t>
            </a:r>
            <a:endParaRPr lang="en-US" sz="8800" dirty="0"/>
          </a:p>
        </p:txBody>
      </p:sp>
      <p:sp>
        <p:nvSpPr>
          <p:cNvPr id="5" name="Rectangle 4"/>
          <p:cNvSpPr/>
          <p:nvPr/>
        </p:nvSpPr>
        <p:spPr>
          <a:xfrm>
            <a:off x="0" y="0"/>
            <a:ext cx="12192000" cy="17145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0" y="5274129"/>
            <a:ext cx="12192000" cy="1632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4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2290" b="6389"/>
          <a:stretch/>
        </p:blipFill>
        <p:spPr>
          <a:xfrm>
            <a:off x="3722914" y="1082263"/>
            <a:ext cx="5290457" cy="4600082"/>
          </a:xfrm>
          <a:prstGeom prst="rect">
            <a:avLst/>
          </a:prstGeom>
        </p:spPr>
      </p:pic>
    </p:spTree>
    <p:extLst>
      <p:ext uri="{BB962C8B-B14F-4D97-AF65-F5344CB8AC3E}">
        <p14:creationId xmlns:p14="http://schemas.microsoft.com/office/powerpoint/2010/main" val="165752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365125"/>
            <a:ext cx="11234057" cy="1325563"/>
          </a:xfrm>
        </p:spPr>
        <p:txBody>
          <a:bodyPr>
            <a:normAutofit/>
          </a:bodyPr>
          <a:lstStyle/>
          <a:p>
            <a:r>
              <a:rPr lang="vi-VN" sz="3600" dirty="0" smtClean="0">
                <a:latin typeface="Cambria" charset="0"/>
                <a:ea typeface="Cambria" charset="0"/>
                <a:cs typeface="Cambria" charset="0"/>
              </a:rPr>
              <a:t>Problem 1: Missing Routing assist mobile application</a:t>
            </a:r>
            <a:endParaRPr lang="en-US" sz="3600" dirty="0">
              <a:latin typeface="Cambria" charset="0"/>
              <a:ea typeface="Cambria" charset="0"/>
              <a:cs typeface="Cambria" charset="0"/>
            </a:endParaRPr>
          </a:p>
        </p:txBody>
      </p:sp>
      <p:sp>
        <p:nvSpPr>
          <p:cNvPr id="3" name="Content Placeholder 2"/>
          <p:cNvSpPr>
            <a:spLocks noGrp="1"/>
          </p:cNvSpPr>
          <p:nvPr>
            <p:ph idx="1"/>
          </p:nvPr>
        </p:nvSpPr>
        <p:spPr>
          <a:xfrm>
            <a:off x="299357" y="1841953"/>
            <a:ext cx="11718472" cy="4869090"/>
          </a:xfrm>
        </p:spPr>
        <p:txBody>
          <a:bodyPr>
            <a:noAutofit/>
          </a:bodyPr>
          <a:lstStyle/>
          <a:p>
            <a:r>
              <a:rPr lang="vi-VN" sz="2600" dirty="0" smtClean="0">
                <a:solidFill>
                  <a:srgbClr val="C00000"/>
                </a:solidFill>
                <a:latin typeface="Cambria" charset="0"/>
                <a:ea typeface="Cambria" charset="0"/>
                <a:cs typeface="Cambria" charset="0"/>
              </a:rPr>
              <a:t>Currently mobile application on market:</a:t>
            </a:r>
          </a:p>
          <a:p>
            <a:pPr lvl="1"/>
            <a:r>
              <a:rPr lang="vi-VN" sz="2600" dirty="0" smtClean="0">
                <a:solidFill>
                  <a:srgbClr val="0070C0"/>
                </a:solidFill>
                <a:latin typeface="Cambria" charset="0"/>
                <a:ea typeface="Cambria" charset="0"/>
                <a:cs typeface="Cambria" charset="0"/>
              </a:rPr>
              <a:t>BusMap:</a:t>
            </a:r>
            <a:r>
              <a:rPr lang="vi-VN" sz="2600" dirty="0" smtClean="0">
                <a:latin typeface="Cambria" charset="0"/>
                <a:ea typeface="Cambria" charset="0"/>
                <a:cs typeface="Cambria" charset="0"/>
              </a:rPr>
              <a:t> offcial mobile application of </a:t>
            </a:r>
            <a:r>
              <a:rPr lang="en-US" sz="2600" dirty="0">
                <a:latin typeface="Cambria" charset="0"/>
                <a:ea typeface="Cambria" charset="0"/>
                <a:cs typeface="Cambria" charset="0"/>
              </a:rPr>
              <a:t>Ho Chi Minh Ministry of Communications and </a:t>
            </a:r>
            <a:r>
              <a:rPr lang="en-US" sz="2600" dirty="0" smtClean="0">
                <a:latin typeface="Cambria" charset="0"/>
                <a:ea typeface="Cambria" charset="0"/>
                <a:cs typeface="Cambria" charset="0"/>
              </a:rPr>
              <a:t>Transport </a:t>
            </a:r>
            <a:r>
              <a:rPr lang="vi-VN" sz="2600" dirty="0" smtClean="0">
                <a:latin typeface="Cambria" charset="0"/>
                <a:ea typeface="Cambria" charset="0"/>
                <a:cs typeface="Cambria" charset="0"/>
              </a:rPr>
              <a:t>that support finding bus route. </a:t>
            </a:r>
            <a:r>
              <a:rPr lang="en-US" sz="2600" dirty="0" smtClean="0">
                <a:latin typeface="Cambria" charset="0"/>
                <a:ea typeface="Cambria" charset="0"/>
                <a:cs typeface="Cambria" charset="0"/>
              </a:rPr>
              <a:t>  </a:t>
            </a:r>
          </a:p>
          <a:p>
            <a:pPr lvl="1"/>
            <a:r>
              <a:rPr lang="vi-VN" sz="2600" dirty="0" smtClean="0">
                <a:solidFill>
                  <a:srgbClr val="0070C0"/>
                </a:solidFill>
                <a:latin typeface="Cambria" charset="0"/>
                <a:ea typeface="Cambria" charset="0"/>
                <a:cs typeface="Cambria" charset="0"/>
              </a:rPr>
              <a:t>Google Map:</a:t>
            </a:r>
            <a:r>
              <a:rPr lang="vi-VN" sz="2600" dirty="0" smtClean="0">
                <a:latin typeface="Cambria" charset="0"/>
                <a:ea typeface="Cambria" charset="0"/>
                <a:cs typeface="Cambria" charset="0"/>
              </a:rPr>
              <a:t> supporting finding bus route and motorbike route.</a:t>
            </a:r>
            <a:endParaRPr lang="en-US" sz="2600" dirty="0">
              <a:latin typeface="Cambria" charset="0"/>
              <a:ea typeface="Cambria" charset="0"/>
              <a:cs typeface="Cambria" charset="0"/>
            </a:endParaRPr>
          </a:p>
          <a:p>
            <a:r>
              <a:rPr lang="vi-VN" sz="2600" dirty="0" smtClean="0">
                <a:solidFill>
                  <a:srgbClr val="C00000"/>
                </a:solidFill>
                <a:latin typeface="Cambria" charset="0"/>
                <a:ea typeface="Cambria" charset="0"/>
                <a:cs typeface="Cambria" charset="0"/>
              </a:rPr>
              <a:t>Limitation:</a:t>
            </a:r>
            <a:endParaRPr lang="vi-VN" sz="2600" dirty="0">
              <a:solidFill>
                <a:srgbClr val="C00000"/>
              </a:solidFill>
              <a:latin typeface="Cambria" charset="0"/>
              <a:ea typeface="Cambria" charset="0"/>
              <a:cs typeface="Cambria" charset="0"/>
            </a:endParaRPr>
          </a:p>
          <a:p>
            <a:pPr lvl="1"/>
            <a:r>
              <a:rPr lang="vi-VN" sz="2600" dirty="0">
                <a:solidFill>
                  <a:srgbClr val="0070C0"/>
                </a:solidFill>
                <a:latin typeface="Cambria" charset="0"/>
                <a:ea typeface="Cambria" charset="0"/>
                <a:cs typeface="Cambria" charset="0"/>
              </a:rPr>
              <a:t>BusMap:</a:t>
            </a:r>
            <a:r>
              <a:rPr lang="vi-VN" sz="2600" dirty="0">
                <a:latin typeface="Cambria" charset="0"/>
                <a:ea typeface="Cambria" charset="0"/>
                <a:cs typeface="Cambria" charset="0"/>
              </a:rPr>
              <a:t> </a:t>
            </a:r>
            <a:r>
              <a:rPr lang="vi-VN" sz="2600" dirty="0" smtClean="0">
                <a:latin typeface="Cambria" charset="0"/>
                <a:ea typeface="Cambria" charset="0"/>
                <a:cs typeface="Cambria" charset="0"/>
              </a:rPr>
              <a:t>just support finding bus route. Algorithm isn't well and doesn’t have some useful search conditions such as number of transfers, departure time or arrival time. </a:t>
            </a:r>
            <a:r>
              <a:rPr lang="en-US" sz="2600" dirty="0" smtClean="0">
                <a:latin typeface="Cambria" charset="0"/>
                <a:ea typeface="Cambria" charset="0"/>
                <a:cs typeface="Cambria" charset="0"/>
              </a:rPr>
              <a:t>  </a:t>
            </a:r>
            <a:endParaRPr lang="en-US" sz="2600" dirty="0">
              <a:latin typeface="Cambria" charset="0"/>
              <a:ea typeface="Cambria" charset="0"/>
              <a:cs typeface="Cambria" charset="0"/>
            </a:endParaRPr>
          </a:p>
          <a:p>
            <a:pPr lvl="1"/>
            <a:r>
              <a:rPr lang="vi-VN" sz="2600" dirty="0">
                <a:solidFill>
                  <a:srgbClr val="0070C0"/>
                </a:solidFill>
                <a:latin typeface="Cambria" charset="0"/>
                <a:ea typeface="Cambria" charset="0"/>
                <a:cs typeface="Cambria" charset="0"/>
              </a:rPr>
              <a:t>Google Map</a:t>
            </a:r>
            <a:r>
              <a:rPr lang="vi-VN" sz="2600" dirty="0" smtClean="0">
                <a:solidFill>
                  <a:srgbClr val="0070C0"/>
                </a:solidFill>
                <a:latin typeface="Cambria" charset="0"/>
                <a:ea typeface="Cambria" charset="0"/>
                <a:cs typeface="Cambria" charset="0"/>
              </a:rPr>
              <a:t>:</a:t>
            </a:r>
            <a:r>
              <a:rPr lang="vi-VN" sz="2600" dirty="0" smtClean="0">
                <a:latin typeface="Cambria" charset="0"/>
                <a:ea typeface="Cambria" charset="0"/>
                <a:cs typeface="Cambria" charset="0"/>
              </a:rPr>
              <a:t> Just support finding route. Google Map doesn't assist customer when participating traffic such as notify message when near next bus station, or near one motorbike turn. So customer must often look up to phone to know where they are on map.</a:t>
            </a:r>
            <a:endParaRPr lang="en-US" sz="2600" dirty="0">
              <a:latin typeface="Cambria" charset="0"/>
              <a:ea typeface="Cambria" charset="0"/>
              <a:cs typeface="Cambria" charset="0"/>
            </a:endParaRPr>
          </a:p>
          <a:p>
            <a:pPr lvl="1"/>
            <a:endParaRPr lang="vi-VN" sz="2600" dirty="0">
              <a:latin typeface="Cambria" charset="0"/>
              <a:ea typeface="Cambria" charset="0"/>
              <a:cs typeface="Cambria" charset="0"/>
            </a:endParaRPr>
          </a:p>
        </p:txBody>
      </p:sp>
      <p:cxnSp>
        <p:nvCxnSpPr>
          <p:cNvPr id="5" name="Straight Connector 4"/>
          <p:cNvCxnSpPr/>
          <p:nvPr/>
        </p:nvCxnSpPr>
        <p:spPr>
          <a:xfrm flipV="1">
            <a:off x="0" y="1518557"/>
            <a:ext cx="12192000" cy="3265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58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994"/>
            <a:ext cx="10515600" cy="1325563"/>
          </a:xfrm>
        </p:spPr>
        <p:txBody>
          <a:bodyPr>
            <a:normAutofit/>
          </a:bodyPr>
          <a:lstStyle/>
          <a:p>
            <a:r>
              <a:rPr lang="vi-VN" sz="3600" dirty="0" smtClean="0">
                <a:latin typeface="Cambria" charset="0"/>
                <a:ea typeface="Cambria" charset="0"/>
                <a:cs typeface="Cambria" charset="0"/>
              </a:rPr>
              <a:t>Problem 2: Supporting view result on wear device</a:t>
            </a:r>
            <a:endParaRPr lang="en-US" sz="3600" dirty="0">
              <a:latin typeface="Cambria" charset="0"/>
              <a:ea typeface="Cambria" charset="0"/>
              <a:cs typeface="Cambria" charset="0"/>
            </a:endParaRPr>
          </a:p>
        </p:txBody>
      </p:sp>
      <p:sp>
        <p:nvSpPr>
          <p:cNvPr id="3" name="Content Placeholder 2"/>
          <p:cNvSpPr>
            <a:spLocks noGrp="1"/>
          </p:cNvSpPr>
          <p:nvPr>
            <p:ph idx="1"/>
          </p:nvPr>
        </p:nvSpPr>
        <p:spPr>
          <a:xfrm>
            <a:off x="723900" y="1518557"/>
            <a:ext cx="10515600" cy="2841172"/>
          </a:xfrm>
        </p:spPr>
        <p:txBody>
          <a:bodyPr>
            <a:normAutofit/>
          </a:bodyPr>
          <a:lstStyle/>
          <a:p>
            <a:r>
              <a:rPr lang="vi-VN" sz="2600" dirty="0" smtClean="0">
                <a:latin typeface="Cambria" charset="0"/>
                <a:ea typeface="Cambria" charset="0"/>
                <a:cs typeface="Cambria" charset="0"/>
              </a:rPr>
              <a:t>Currently market doesn’t have any routing assist mobile applications that supporting display result and notify message on wear. This function has some advantages:</a:t>
            </a:r>
          </a:p>
          <a:p>
            <a:pPr lvl="1"/>
            <a:r>
              <a:rPr lang="vi-VN" sz="2600" dirty="0" smtClean="0">
                <a:latin typeface="Cambria" charset="0"/>
                <a:ea typeface="Cambria" charset="0"/>
                <a:cs typeface="Cambria" charset="0"/>
              </a:rPr>
              <a:t>Customers don’t need to open phone when they’re on street so they can eliminate accident when participating traffic.</a:t>
            </a:r>
          </a:p>
          <a:p>
            <a:pPr lvl="1"/>
            <a:r>
              <a:rPr lang="vi-VN" sz="2600" dirty="0" smtClean="0">
                <a:latin typeface="Cambria" charset="0"/>
                <a:ea typeface="Cambria" charset="0"/>
                <a:cs typeface="Cambria" charset="0"/>
              </a:rPr>
              <a:t>When customers are near a bus station or a motorbike turn, wear will show message so customer easily understand how to do next.</a:t>
            </a:r>
          </a:p>
          <a:p>
            <a:pPr lvl="1"/>
            <a:endParaRPr lang="en-US" sz="2600" dirty="0">
              <a:latin typeface="Cambria" charset="0"/>
              <a:ea typeface="Cambria" charset="0"/>
              <a:cs typeface="Cambria" charset="0"/>
            </a:endParaRPr>
          </a:p>
        </p:txBody>
      </p:sp>
      <p:cxnSp>
        <p:nvCxnSpPr>
          <p:cNvPr id="5" name="Straight Connector 4"/>
          <p:cNvCxnSpPr/>
          <p:nvPr/>
        </p:nvCxnSpPr>
        <p:spPr>
          <a:xfrm flipV="1">
            <a:off x="0" y="1273628"/>
            <a:ext cx="12192000" cy="3265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957" y="4180114"/>
            <a:ext cx="2677886" cy="2677886"/>
          </a:xfrm>
          <a:prstGeom prst="rect">
            <a:avLst/>
          </a:prstGeom>
        </p:spPr>
      </p:pic>
    </p:spTree>
    <p:extLst>
      <p:ext uri="{BB962C8B-B14F-4D97-AF65-F5344CB8AC3E}">
        <p14:creationId xmlns:p14="http://schemas.microsoft.com/office/powerpoint/2010/main" val="70063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55788"/>
            <a:ext cx="11332028" cy="1325563"/>
          </a:xfrm>
        </p:spPr>
        <p:txBody>
          <a:bodyPr>
            <a:normAutofit/>
          </a:bodyPr>
          <a:lstStyle/>
          <a:p>
            <a:r>
              <a:rPr lang="vi-VN" sz="3600" dirty="0" smtClean="0">
                <a:latin typeface="Cambria" charset="0"/>
                <a:ea typeface="Cambria" charset="0"/>
                <a:cs typeface="Cambria" charset="0"/>
              </a:rPr>
              <a:t>Problem 3: voice integration for enhancing usability.</a:t>
            </a:r>
            <a:endParaRPr lang="en-US" sz="3600" dirty="0">
              <a:latin typeface="Cambria" charset="0"/>
              <a:ea typeface="Cambria" charset="0"/>
              <a:cs typeface="Cambria" charset="0"/>
            </a:endParaRPr>
          </a:p>
        </p:txBody>
      </p:sp>
      <p:sp>
        <p:nvSpPr>
          <p:cNvPr id="3" name="Content Placeholder 2"/>
          <p:cNvSpPr>
            <a:spLocks noGrp="1"/>
          </p:cNvSpPr>
          <p:nvPr>
            <p:ph idx="1"/>
          </p:nvPr>
        </p:nvSpPr>
        <p:spPr>
          <a:xfrm>
            <a:off x="838200" y="1381351"/>
            <a:ext cx="10515600" cy="2782435"/>
          </a:xfrm>
        </p:spPr>
        <p:txBody>
          <a:bodyPr>
            <a:normAutofit/>
          </a:bodyPr>
          <a:lstStyle/>
          <a:p>
            <a:r>
              <a:rPr lang="vi-VN" sz="2600" dirty="0" smtClean="0">
                <a:latin typeface="Cambria" charset="0"/>
                <a:ea typeface="Cambria" charset="0"/>
                <a:cs typeface="Cambria" charset="0"/>
              </a:rPr>
              <a:t>Currently market doesn’t have an applications that satisfied:</a:t>
            </a:r>
          </a:p>
          <a:p>
            <a:pPr lvl="1"/>
            <a:r>
              <a:rPr lang="en-US" sz="2600" dirty="0" smtClean="0">
                <a:solidFill>
                  <a:srgbClr val="C00000"/>
                </a:solidFill>
                <a:latin typeface="Cambria" charset="0"/>
                <a:ea typeface="Cambria" charset="0"/>
                <a:cs typeface="Cambria" charset="0"/>
              </a:rPr>
              <a:t>V</a:t>
            </a:r>
            <a:r>
              <a:rPr lang="vi-VN" sz="2600" dirty="0" smtClean="0">
                <a:solidFill>
                  <a:srgbClr val="C00000"/>
                </a:solidFill>
                <a:latin typeface="Cambria" charset="0"/>
                <a:ea typeface="Cambria" charset="0"/>
                <a:cs typeface="Cambria" charset="0"/>
              </a:rPr>
              <a:t>oice search:</a:t>
            </a:r>
            <a:r>
              <a:rPr lang="vi-VN" sz="2600" dirty="0" smtClean="0">
                <a:latin typeface="Cambria" charset="0"/>
                <a:ea typeface="Cambria" charset="0"/>
                <a:cs typeface="Cambria" charset="0"/>
              </a:rPr>
              <a:t> help customers avoid typing on small keyboard, especially they’re on street.</a:t>
            </a:r>
          </a:p>
          <a:p>
            <a:pPr lvl="1"/>
            <a:r>
              <a:rPr lang="vi-VN" sz="2600" dirty="0" smtClean="0">
                <a:solidFill>
                  <a:srgbClr val="C00000"/>
                </a:solidFill>
                <a:latin typeface="Cambria" charset="0"/>
                <a:ea typeface="Cambria" charset="0"/>
                <a:cs typeface="Cambria" charset="0"/>
              </a:rPr>
              <a:t>Notify at each turn or station by sound:</a:t>
            </a:r>
            <a:r>
              <a:rPr lang="vi-VN" sz="2600" dirty="0" smtClean="0">
                <a:latin typeface="Cambria" charset="0"/>
                <a:ea typeface="Cambria" charset="0"/>
                <a:cs typeface="Cambria" charset="0"/>
              </a:rPr>
              <a:t> (for example, say “xuống trạm tới”, “quẹo trái qua đường Nguyễn Thiện Thuật”, “đi qua ngã Tư”): eliminate customer must look up on wear or mobile to view result when participating traffic.</a:t>
            </a:r>
            <a:endParaRPr lang="en-US" sz="2600" dirty="0">
              <a:latin typeface="Cambria" charset="0"/>
              <a:ea typeface="Cambria" charset="0"/>
              <a:cs typeface="Cambria" charset="0"/>
            </a:endParaRPr>
          </a:p>
        </p:txBody>
      </p:sp>
      <p:cxnSp>
        <p:nvCxnSpPr>
          <p:cNvPr id="4" name="Straight Connector 3"/>
          <p:cNvCxnSpPr/>
          <p:nvPr/>
        </p:nvCxnSpPr>
        <p:spPr>
          <a:xfrm flipV="1">
            <a:off x="0" y="1175657"/>
            <a:ext cx="12192000" cy="3265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785" b="9158"/>
          <a:stretch/>
        </p:blipFill>
        <p:spPr>
          <a:xfrm>
            <a:off x="5192981" y="4163786"/>
            <a:ext cx="6160819" cy="2420323"/>
          </a:xfrm>
          <a:prstGeom prst="rect">
            <a:avLst/>
          </a:prstGeom>
        </p:spPr>
      </p:pic>
    </p:spTree>
    <p:extLst>
      <p:ext uri="{BB962C8B-B14F-4D97-AF65-F5344CB8AC3E}">
        <p14:creationId xmlns:p14="http://schemas.microsoft.com/office/powerpoint/2010/main" val="203025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8443" y="4865914"/>
            <a:ext cx="10515600" cy="1061358"/>
          </a:xfrm>
        </p:spPr>
        <p:txBody>
          <a:bodyPr>
            <a:normAutofit/>
          </a:bodyPr>
          <a:lstStyle/>
          <a:p>
            <a:pPr marL="0" indent="0">
              <a:buNone/>
            </a:pPr>
            <a:r>
              <a:rPr lang="en-US" sz="3600" dirty="0" smtClean="0">
                <a:latin typeface="Cambria" charset="0"/>
                <a:ea typeface="Cambria" charset="0"/>
                <a:cs typeface="Cambria" charset="0"/>
              </a:rPr>
              <a:t>Our team provides solutions to fix 3 above problems.</a:t>
            </a:r>
            <a:endParaRPr lang="en-US" sz="3600" dirty="0">
              <a:latin typeface="Cambria" charset="0"/>
              <a:ea typeface="Cambria" charset="0"/>
              <a:cs typeface="Cambria"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1104"/>
          <a:stretch/>
        </p:blipFill>
        <p:spPr>
          <a:xfrm>
            <a:off x="1262743" y="0"/>
            <a:ext cx="10058400" cy="3967843"/>
          </a:xfrm>
          <a:prstGeom prst="rect">
            <a:avLst/>
          </a:prstGeom>
        </p:spPr>
      </p:pic>
    </p:spTree>
    <p:extLst>
      <p:ext uri="{BB962C8B-B14F-4D97-AF65-F5344CB8AC3E}">
        <p14:creationId xmlns:p14="http://schemas.microsoft.com/office/powerpoint/2010/main" val="359905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mbria" charset="0"/>
                <a:ea typeface="Cambria" charset="0"/>
                <a:cs typeface="Cambria" charset="0"/>
              </a:rPr>
              <a:t>Providing a routing assist mobile application</a:t>
            </a:r>
            <a:endParaRPr lang="en-US" sz="3600" dirty="0">
              <a:latin typeface="Cambria" charset="0"/>
              <a:ea typeface="Cambria" charset="0"/>
              <a:cs typeface="Cambria" charset="0"/>
            </a:endParaRPr>
          </a:p>
        </p:txBody>
      </p:sp>
      <p:sp>
        <p:nvSpPr>
          <p:cNvPr id="3" name="Content Placeholder 2"/>
          <p:cNvSpPr>
            <a:spLocks noGrp="1"/>
          </p:cNvSpPr>
          <p:nvPr>
            <p:ph idx="1"/>
          </p:nvPr>
        </p:nvSpPr>
        <p:spPr/>
        <p:txBody>
          <a:bodyPr/>
          <a:lstStyle/>
          <a:p>
            <a:r>
              <a:rPr lang="vi-VN" dirty="0" smtClean="0">
                <a:latin typeface="Cambria" charset="0"/>
                <a:ea typeface="Cambria" charset="0"/>
                <a:cs typeface="Cambria" charset="0"/>
              </a:rPr>
              <a:t>Supporting search bus route and motorbike route from two points to four points.</a:t>
            </a:r>
          </a:p>
          <a:p>
            <a:r>
              <a:rPr lang="vi-VN" dirty="0" smtClean="0">
                <a:latin typeface="Cambria" charset="0"/>
                <a:ea typeface="Cambria" charset="0"/>
                <a:cs typeface="Cambria" charset="0"/>
              </a:rPr>
              <a:t>At every bus station customer should leave or at each motorbike’s turn, application will notify a message or vibrate device.</a:t>
            </a:r>
          </a:p>
          <a:p>
            <a:endParaRPr lang="vi-VN" dirty="0" smtClean="0">
              <a:latin typeface="Cambria" charset="0"/>
              <a:ea typeface="Cambria" charset="0"/>
              <a:cs typeface="Cambria" charset="0"/>
            </a:endParaRPr>
          </a:p>
          <a:p>
            <a:endParaRPr lang="en-US" dirty="0">
              <a:latin typeface="Cambria" charset="0"/>
              <a:ea typeface="Cambria" charset="0"/>
              <a:cs typeface="Cambria" charset="0"/>
            </a:endParaRPr>
          </a:p>
          <a:p>
            <a:endParaRPr lang="vi-VN" dirty="0" smtClean="0">
              <a:latin typeface="Cambria" charset="0"/>
              <a:ea typeface="Cambria" charset="0"/>
              <a:cs typeface="Cambria" charset="0"/>
            </a:endParaRPr>
          </a:p>
        </p:txBody>
      </p:sp>
      <p:cxnSp>
        <p:nvCxnSpPr>
          <p:cNvPr id="4" name="Straight Connector 3"/>
          <p:cNvCxnSpPr/>
          <p:nvPr/>
        </p:nvCxnSpPr>
        <p:spPr>
          <a:xfrm flipV="1">
            <a:off x="0" y="1404257"/>
            <a:ext cx="12192000" cy="3265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81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6" y="365125"/>
            <a:ext cx="11914414" cy="1325563"/>
          </a:xfrm>
        </p:spPr>
        <p:txBody>
          <a:bodyPr>
            <a:normAutofit/>
          </a:bodyPr>
          <a:lstStyle/>
          <a:p>
            <a:r>
              <a:rPr lang="en-US" sz="3600" dirty="0" smtClean="0">
                <a:latin typeface="Cambria" charset="0"/>
                <a:ea typeface="Cambria" charset="0"/>
                <a:cs typeface="Cambria" charset="0"/>
              </a:rPr>
              <a:t>Providing wear application and can display search result.</a:t>
            </a:r>
            <a:endParaRPr lang="en-US" sz="3600" dirty="0">
              <a:latin typeface="Cambria" charset="0"/>
              <a:ea typeface="Cambria" charset="0"/>
              <a:cs typeface="Cambria" charset="0"/>
            </a:endParaRPr>
          </a:p>
        </p:txBody>
      </p:sp>
      <p:sp>
        <p:nvSpPr>
          <p:cNvPr id="3" name="Content Placeholder 2"/>
          <p:cNvSpPr>
            <a:spLocks noGrp="1"/>
          </p:cNvSpPr>
          <p:nvPr>
            <p:ph idx="1"/>
          </p:nvPr>
        </p:nvSpPr>
        <p:spPr>
          <a:xfrm>
            <a:off x="838200" y="1825625"/>
            <a:ext cx="10515600" cy="1831975"/>
          </a:xfrm>
        </p:spPr>
        <p:txBody>
          <a:bodyPr/>
          <a:lstStyle/>
          <a:p>
            <a:r>
              <a:rPr lang="vi-VN" dirty="0" smtClean="0">
                <a:latin typeface="Cambria" charset="0"/>
                <a:ea typeface="Cambria" charset="0"/>
                <a:cs typeface="Cambria" charset="0"/>
              </a:rPr>
              <a:t>Display search result on wear’s google map.</a:t>
            </a:r>
          </a:p>
          <a:p>
            <a:r>
              <a:rPr lang="vi-VN" dirty="0">
                <a:latin typeface="Cambria" charset="0"/>
                <a:ea typeface="Cambria" charset="0"/>
                <a:cs typeface="Cambria" charset="0"/>
              </a:rPr>
              <a:t>At every bus station customer should leave or at each motorbike’s turn, application will notify a message or vibrate device.</a:t>
            </a:r>
          </a:p>
          <a:p>
            <a:endParaRPr lang="vi-VN" dirty="0" smtClean="0">
              <a:latin typeface="Cambria" charset="0"/>
              <a:ea typeface="Cambria" charset="0"/>
              <a:cs typeface="Cambria" charset="0"/>
            </a:endParaRPr>
          </a:p>
          <a:p>
            <a:endParaRPr lang="vi-VN" dirty="0" smtClean="0">
              <a:latin typeface="Cambria" charset="0"/>
              <a:ea typeface="Cambria" charset="0"/>
              <a:cs typeface="Cambria" charset="0"/>
            </a:endParaRPr>
          </a:p>
          <a:p>
            <a:endParaRPr lang="en-US" dirty="0">
              <a:latin typeface="Cambria" charset="0"/>
              <a:ea typeface="Cambria" charset="0"/>
              <a:cs typeface="Cambria" charset="0"/>
            </a:endParaRPr>
          </a:p>
        </p:txBody>
      </p:sp>
      <p:cxnSp>
        <p:nvCxnSpPr>
          <p:cNvPr id="4" name="Straight Connector 3"/>
          <p:cNvCxnSpPr/>
          <p:nvPr/>
        </p:nvCxnSpPr>
        <p:spPr>
          <a:xfrm flipV="1">
            <a:off x="0" y="1404257"/>
            <a:ext cx="12192000" cy="3265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62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1046</Words>
  <Application>Microsoft Macintosh PowerPoint</Application>
  <PresentationFormat>Widescreen</PresentationFormat>
  <Paragraphs>88</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Cambria</vt:lpstr>
      <vt:lpstr>Times New Roman</vt:lpstr>
      <vt:lpstr>Arial</vt:lpstr>
      <vt:lpstr>Office Theme</vt:lpstr>
      <vt:lpstr>Routing Assist Mobile Application Using Smart Wear and Voice Control</vt:lpstr>
      <vt:lpstr>Project Summary</vt:lpstr>
      <vt:lpstr>PowerPoint Presentation</vt:lpstr>
      <vt:lpstr>Problem 1: Missing Routing assist mobile application</vt:lpstr>
      <vt:lpstr>Problem 2: Supporting view result on wear device</vt:lpstr>
      <vt:lpstr>Problem 3: voice integration for enhancing usability.</vt:lpstr>
      <vt:lpstr>PowerPoint Presentation</vt:lpstr>
      <vt:lpstr>Providing a routing assist mobile application</vt:lpstr>
      <vt:lpstr>Providing wear application and can display search result.</vt:lpstr>
      <vt:lpstr>Providing voice search command and sound result.</vt:lpstr>
      <vt:lpstr>Scope</vt:lpstr>
      <vt:lpstr>Technologies</vt:lpstr>
      <vt:lpstr>Architecture: Bus Routing</vt:lpstr>
      <vt:lpstr>Architecture: Motorbike Routing</vt:lpstr>
      <vt:lpstr>Overview milestone</vt:lpstr>
      <vt:lpstr>Milestone 1: Core functions on mobile Status: Done</vt:lpstr>
      <vt:lpstr>Milestone 2: Core functions on wear Status: 85%</vt:lpstr>
      <vt:lpstr>Milestone 3: Integrate Google Text To Speech API and FPT speech To Text API Status: pending</vt:lpstr>
      <vt:lpstr>Final milestone: complete product and fix bugs Status: pending</vt:lpstr>
      <vt:lpstr>Human Resource</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Quang Thao</dc:creator>
  <cp:lastModifiedBy>Huynh Quang Thao</cp:lastModifiedBy>
  <cp:revision>49</cp:revision>
  <dcterms:created xsi:type="dcterms:W3CDTF">2015-10-19T11:51:59Z</dcterms:created>
  <dcterms:modified xsi:type="dcterms:W3CDTF">2015-10-21T14:00:45Z</dcterms:modified>
</cp:coreProperties>
</file>