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Title Text</a:t>
            </a:r>
          </a:p>
        </p:txBody>
      </p:sp>
      <p:sp>
        <p:nvSpPr>
          <p:cNvPr id="102" name="Shape 102"/>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Title Text</a:t>
            </a:r>
          </a:p>
        </p:txBody>
      </p:sp>
      <p:sp>
        <p:nvSpPr>
          <p:cNvPr id="111" name="Shape 11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Title Text</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ctrTitle"/>
          </p:nvPr>
        </p:nvSpPr>
        <p:spPr>
          <a:xfrm>
            <a:off x="1572984" y="2498269"/>
            <a:ext cx="9144001" cy="1554844"/>
          </a:xfrm>
          <a:prstGeom prst="rect">
            <a:avLst/>
          </a:prstGeom>
        </p:spPr>
        <p:txBody>
          <a:bodyPr/>
          <a:lstStyle>
            <a:lvl1pPr defTabSz="777240">
              <a:defRPr sz="4590">
                <a:latin typeface="Cambria"/>
                <a:ea typeface="Cambria"/>
                <a:cs typeface="Cambria"/>
                <a:sym typeface="Cambria"/>
              </a:defRPr>
            </a:lvl1pPr>
          </a:lstStyle>
          <a:p>
            <a:pPr/>
            <a:r>
              <a:t>Routing Assist Mobile Application Using Smart Wear and Voice Control</a:t>
            </a:r>
          </a:p>
        </p:txBody>
      </p:sp>
      <p:sp>
        <p:nvSpPr>
          <p:cNvPr id="122" name="Shape 122"/>
          <p:cNvSpPr/>
          <p:nvPr>
            <p:ph type="subTitle" sz="quarter" idx="1"/>
          </p:nvPr>
        </p:nvSpPr>
        <p:spPr>
          <a:xfrm>
            <a:off x="7821386" y="5136243"/>
            <a:ext cx="4370614" cy="1655762"/>
          </a:xfrm>
          <a:prstGeom prst="rect">
            <a:avLst/>
          </a:prstGeom>
        </p:spPr>
        <p:txBody>
          <a:bodyPr/>
          <a:lstStyle>
            <a:lvl1pPr>
              <a:defRPr sz="4000">
                <a:latin typeface="Cambria"/>
                <a:ea typeface="Cambria"/>
                <a:cs typeface="Cambria"/>
                <a:sym typeface="Cambria"/>
              </a:defRPr>
            </a:lvl1pPr>
          </a:lstStyle>
          <a:p>
            <a:pPr/>
            <a:r>
              <a:t>Group: Feed&amp;Quit</a:t>
            </a:r>
          </a:p>
        </p:txBody>
      </p:sp>
      <p:sp>
        <p:nvSpPr>
          <p:cNvPr id="123" name="Shape 123"/>
          <p:cNvSpPr/>
          <p:nvPr/>
        </p:nvSpPr>
        <p:spPr>
          <a:xfrm>
            <a:off x="0" y="-1"/>
            <a:ext cx="12192000" cy="1208316"/>
          </a:xfrm>
          <a:prstGeom prst="rect">
            <a:avLst/>
          </a:prstGeom>
          <a:solidFill>
            <a:srgbClr val="C55A11"/>
          </a:solidFill>
          <a:ln w="12700">
            <a:solidFill>
              <a:srgbClr val="42719B"/>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277586" y="365125"/>
            <a:ext cx="11914414" cy="1325563"/>
          </a:xfrm>
          <a:prstGeom prst="rect">
            <a:avLst/>
          </a:prstGeom>
        </p:spPr>
        <p:txBody>
          <a:bodyPr/>
          <a:lstStyle>
            <a:lvl1pPr>
              <a:defRPr sz="3600">
                <a:latin typeface="Cambria"/>
                <a:ea typeface="Cambria"/>
                <a:cs typeface="Cambria"/>
                <a:sym typeface="Cambria"/>
              </a:defRPr>
            </a:lvl1pPr>
          </a:lstStyle>
          <a:p>
            <a:pPr/>
            <a:r>
              <a:t>Providing wear application and can display search result.</a:t>
            </a:r>
          </a:p>
        </p:txBody>
      </p:sp>
      <p:sp>
        <p:nvSpPr>
          <p:cNvPr id="157" name="Shape 157"/>
          <p:cNvSpPr/>
          <p:nvPr>
            <p:ph type="body" sz="half" idx="1"/>
          </p:nvPr>
        </p:nvSpPr>
        <p:spPr>
          <a:xfrm>
            <a:off x="838200" y="1825625"/>
            <a:ext cx="10515600" cy="1831975"/>
          </a:xfrm>
          <a:prstGeom prst="rect">
            <a:avLst/>
          </a:prstGeom>
        </p:spPr>
        <p:txBody>
          <a:bodyPr/>
          <a:lstStyle/>
          <a:p>
            <a:pPr>
              <a:defRPr>
                <a:latin typeface="Cambria"/>
                <a:ea typeface="Cambria"/>
                <a:cs typeface="Cambria"/>
                <a:sym typeface="Cambria"/>
              </a:defRPr>
            </a:pPr>
            <a:r>
              <a:t>Display search result on wear’s google map.</a:t>
            </a:r>
          </a:p>
          <a:p>
            <a:pPr>
              <a:defRPr>
                <a:latin typeface="Cambria"/>
                <a:ea typeface="Cambria"/>
                <a:cs typeface="Cambria"/>
                <a:sym typeface="Cambria"/>
              </a:defRPr>
            </a:pPr>
            <a:r>
              <a:t>At every bus station customer should leave or at each motorbike’s turn, application will notify a message or vibrate device.</a:t>
            </a:r>
          </a:p>
        </p:txBody>
      </p:sp>
      <p:sp>
        <p:nvSpPr>
          <p:cNvPr id="158" name="Shape 158"/>
          <p:cNvSpPr/>
          <p:nvPr/>
        </p:nvSpPr>
        <p:spPr>
          <a:xfrm flipV="1">
            <a:off x="0" y="1404256"/>
            <a:ext cx="12192001" cy="32658"/>
          </a:xfrm>
          <a:prstGeom prst="line">
            <a:avLst/>
          </a:prstGeom>
          <a:ln w="22225">
            <a:solidFill>
              <a:schemeClr val="accent1"/>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lvl1pPr>
              <a:defRPr sz="3600">
                <a:latin typeface="Cambria"/>
                <a:ea typeface="Cambria"/>
                <a:cs typeface="Cambria"/>
                <a:sym typeface="Cambria"/>
              </a:defRPr>
            </a:lvl1pPr>
          </a:lstStyle>
          <a:p>
            <a:pPr/>
            <a:r>
              <a:t>Providing voice search command and sound result.</a:t>
            </a:r>
          </a:p>
        </p:txBody>
      </p:sp>
      <p:sp>
        <p:nvSpPr>
          <p:cNvPr id="161" name="Shape 161"/>
          <p:cNvSpPr/>
          <p:nvPr/>
        </p:nvSpPr>
        <p:spPr>
          <a:xfrm flipV="1">
            <a:off x="0" y="1404256"/>
            <a:ext cx="12192001" cy="32658"/>
          </a:xfrm>
          <a:prstGeom prst="line">
            <a:avLst/>
          </a:prstGeom>
          <a:ln w="22225">
            <a:solidFill>
              <a:schemeClr val="accent1"/>
            </a:solidFill>
            <a:miter/>
          </a:ln>
        </p:spPr>
        <p:txBody>
          <a:bodyPr lIns="45719" rIns="45719"/>
          <a:lstStyle/>
          <a:p>
            <a:pPr/>
          </a:p>
        </p:txBody>
      </p:sp>
      <p:sp>
        <p:nvSpPr>
          <p:cNvPr id="162" name="Shape 162"/>
          <p:cNvSpPr/>
          <p:nvPr/>
        </p:nvSpPr>
        <p:spPr>
          <a:xfrm>
            <a:off x="656831" y="1765168"/>
            <a:ext cx="10515601" cy="43513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800">
                <a:latin typeface="Cambria"/>
                <a:ea typeface="Cambria"/>
                <a:cs typeface="Cambria"/>
                <a:sym typeface="Cambria"/>
              </a:defRPr>
            </a:pPr>
            <a:r>
              <a:t>Customer can search by using voice command. For example customer can say: “</a:t>
            </a:r>
            <a:r>
              <a:rPr i="1"/>
              <a:t>Cho tôi đi từ 173/2 Bà Hạt đến 283 Nguyễn Thị Minh Khai</a:t>
            </a:r>
            <a:r>
              <a:t>”. Our team will use </a:t>
            </a:r>
            <a:r>
              <a:rPr b="1"/>
              <a:t>Google Speech To Text API </a:t>
            </a:r>
            <a:r>
              <a:t>for this function.</a:t>
            </a:r>
          </a:p>
          <a:p>
            <a:pPr marL="228600" indent="-228600">
              <a:lnSpc>
                <a:spcPct val="90000"/>
              </a:lnSpc>
              <a:spcBef>
                <a:spcPts val="1000"/>
              </a:spcBef>
              <a:buSzPct val="100000"/>
              <a:buFont typeface="Arial"/>
              <a:buChar char="•"/>
              <a:defRPr sz="2800">
                <a:latin typeface="Cambria"/>
                <a:ea typeface="Cambria"/>
                <a:cs typeface="Cambria"/>
                <a:sym typeface="Cambria"/>
              </a:defRPr>
            </a:pPr>
            <a:r>
              <a:t>When customer is near one bus station or one motorbike’s turn, application will say a sentence so customer can know how to do next. For example: “</a:t>
            </a:r>
            <a:r>
              <a:rPr i="1"/>
              <a:t>Xin mời quẹo phải qua đường Bà Huyện Thanh Quan</a:t>
            </a:r>
            <a:r>
              <a:t>”. Our team will use </a:t>
            </a:r>
            <a:r>
              <a:rPr b="1"/>
              <a:t>FPT Text To Speech API </a:t>
            </a:r>
            <a:r>
              <a:t>for this function.</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xfrm>
            <a:off x="555170" y="55788"/>
            <a:ext cx="11332030" cy="1325563"/>
          </a:xfrm>
          <a:prstGeom prst="rect">
            <a:avLst/>
          </a:prstGeom>
        </p:spPr>
        <p:txBody>
          <a:bodyPr/>
          <a:lstStyle>
            <a:lvl1pPr>
              <a:defRPr sz="3600">
                <a:latin typeface="Cambria"/>
                <a:ea typeface="Cambria"/>
                <a:cs typeface="Cambria"/>
                <a:sym typeface="Cambria"/>
              </a:defRPr>
            </a:lvl1pPr>
          </a:lstStyle>
          <a:p>
            <a:pPr/>
            <a:r>
              <a:t>Demo 1: Search motorbike route</a:t>
            </a:r>
          </a:p>
        </p:txBody>
      </p:sp>
      <p:sp>
        <p:nvSpPr>
          <p:cNvPr id="165" name="Shape 165"/>
          <p:cNvSpPr/>
          <p:nvPr>
            <p:ph type="body" idx="1"/>
          </p:nvPr>
        </p:nvSpPr>
        <p:spPr>
          <a:xfrm>
            <a:off x="838200" y="1381350"/>
            <a:ext cx="10515600" cy="4843160"/>
          </a:xfrm>
          <a:prstGeom prst="rect">
            <a:avLst/>
          </a:prstGeom>
        </p:spPr>
        <p:txBody>
          <a:bodyPr/>
          <a:lstStyle/>
          <a:p>
            <a:pPr>
              <a:defRPr sz="2600">
                <a:latin typeface="Cambria"/>
                <a:ea typeface="Cambria"/>
                <a:cs typeface="Cambria"/>
                <a:sym typeface="Cambria"/>
              </a:defRPr>
            </a:pPr>
            <a:r>
              <a:t>Step 1: search motorbike route using voice control:</a:t>
            </a:r>
          </a:p>
          <a:p>
            <a:pPr lvl="1" marL="685800" indent="-228600">
              <a:spcBef>
                <a:spcPts val="500"/>
              </a:spcBef>
              <a:defRPr sz="2600">
                <a:solidFill>
                  <a:srgbClr val="C00000"/>
                </a:solidFill>
                <a:latin typeface="Cambria"/>
                <a:ea typeface="Cambria"/>
                <a:cs typeface="Cambria"/>
                <a:sym typeface="Cambria"/>
              </a:defRPr>
            </a:pPr>
            <a:r>
              <a:t>Start location</a:t>
            </a:r>
            <a:r>
              <a:t>:</a:t>
            </a:r>
            <a:r>
              <a:rPr>
                <a:solidFill>
                  <a:srgbClr val="000000"/>
                </a:solidFill>
              </a:rPr>
              <a:t>  </a:t>
            </a:r>
            <a:r>
              <a:rPr>
                <a:solidFill>
                  <a:srgbClr val="000000"/>
                </a:solidFill>
              </a:rPr>
              <a:t>Bến xe quận 8</a:t>
            </a:r>
            <a:endParaRPr sz="2400"/>
          </a:p>
          <a:p>
            <a:pPr lvl="1" marL="685800" indent="-228600">
              <a:spcBef>
                <a:spcPts val="500"/>
              </a:spcBef>
              <a:defRPr sz="2600">
                <a:solidFill>
                  <a:srgbClr val="C00000"/>
                </a:solidFill>
                <a:latin typeface="Cambria"/>
                <a:ea typeface="Cambria"/>
                <a:cs typeface="Cambria"/>
                <a:sym typeface="Cambria"/>
              </a:defRPr>
            </a:pPr>
            <a:r>
              <a:t>First middle location: </a:t>
            </a:r>
            <a:r>
              <a:rPr>
                <a:solidFill>
                  <a:srgbClr val="000000"/>
                </a:solidFill>
              </a:rPr>
              <a:t>280 Nguyễn Đình Chiểu</a:t>
            </a:r>
          </a:p>
          <a:p>
            <a:pPr lvl="1" marL="685800" indent="-228600">
              <a:spcBef>
                <a:spcPts val="500"/>
              </a:spcBef>
              <a:defRPr sz="2600">
                <a:solidFill>
                  <a:srgbClr val="C00000"/>
                </a:solidFill>
                <a:latin typeface="Cambria"/>
                <a:ea typeface="Cambria"/>
                <a:cs typeface="Cambria"/>
                <a:sym typeface="Cambria"/>
              </a:defRPr>
            </a:pPr>
            <a:r>
              <a:t>Second middle location: </a:t>
            </a:r>
            <a:r>
              <a:rPr>
                <a:solidFill>
                  <a:srgbClr val="000000"/>
                </a:solidFill>
              </a:rPr>
              <a:t>VinCom Lê Thánh Tôn</a:t>
            </a:r>
            <a:r>
              <a:t> </a:t>
            </a:r>
          </a:p>
          <a:p>
            <a:pPr lvl="1" marL="685800" indent="-228600">
              <a:spcBef>
                <a:spcPts val="500"/>
              </a:spcBef>
              <a:defRPr sz="2600">
                <a:solidFill>
                  <a:srgbClr val="C00000"/>
                </a:solidFill>
                <a:latin typeface="Cambria"/>
                <a:ea typeface="Cambria"/>
                <a:cs typeface="Cambria"/>
                <a:sym typeface="Cambria"/>
              </a:defRPr>
            </a:pPr>
            <a:r>
              <a:t>End location: </a:t>
            </a:r>
            <a:r>
              <a:rPr>
                <a:solidFill>
                  <a:srgbClr val="000000"/>
                </a:solidFill>
              </a:rPr>
              <a:t>Công Viên Tao Đàn </a:t>
            </a:r>
            <a:r>
              <a:t> </a:t>
            </a:r>
            <a:endParaRPr>
              <a:solidFill>
                <a:srgbClr val="000000"/>
              </a:solidFill>
            </a:endParaRPr>
          </a:p>
          <a:p>
            <a:pPr>
              <a:defRPr sz="2600">
                <a:latin typeface="Cambria"/>
                <a:ea typeface="Cambria"/>
                <a:cs typeface="Cambria"/>
                <a:sym typeface="Cambria"/>
              </a:defRPr>
            </a:pPr>
            <a:r>
              <a:t>Step 2: view results:</a:t>
            </a:r>
          </a:p>
          <a:p>
            <a:pPr lvl="1" marL="685800" indent="-228600">
              <a:spcBef>
                <a:spcPts val="500"/>
              </a:spcBef>
              <a:defRPr sz="2600">
                <a:latin typeface="Cambria"/>
                <a:ea typeface="Cambria"/>
                <a:cs typeface="Cambria"/>
                <a:sym typeface="Cambria"/>
              </a:defRPr>
            </a:pPr>
            <a:r>
              <a:t>download all audio files.</a:t>
            </a:r>
            <a:endParaRPr sz="2400"/>
          </a:p>
          <a:p>
            <a:pPr lvl="1" marL="668215" indent="-211015">
              <a:spcBef>
                <a:spcPts val="500"/>
              </a:spcBef>
              <a:defRPr sz="2600">
                <a:latin typeface="Cambria"/>
                <a:ea typeface="Cambria"/>
                <a:cs typeface="Cambria"/>
                <a:sym typeface="Cambria"/>
              </a:defRPr>
            </a:pPr>
            <a:r>
              <a:rPr sz="2400"/>
              <a:t>start GPS simulation.</a:t>
            </a:r>
            <a:endParaRPr sz="2400"/>
          </a:p>
          <a:p>
            <a:pPr lvl="1" marL="668215" indent="-211015">
              <a:spcBef>
                <a:spcPts val="500"/>
              </a:spcBef>
              <a:defRPr sz="2600">
                <a:latin typeface="Cambria"/>
                <a:ea typeface="Cambria"/>
                <a:cs typeface="Cambria"/>
                <a:sym typeface="Cambria"/>
              </a:defRPr>
            </a:pPr>
            <a:r>
              <a:rPr sz="2400"/>
              <a:t>see Toast and hear an assist sound when near a turn.</a:t>
            </a:r>
            <a:endParaRPr sz="2400"/>
          </a:p>
          <a:p>
            <a:pPr>
              <a:defRPr sz="2600">
                <a:latin typeface="Cambria"/>
                <a:ea typeface="Cambria"/>
                <a:cs typeface="Cambria"/>
                <a:sym typeface="Cambria"/>
              </a:defRPr>
            </a:pPr>
            <a:r>
              <a:t>Step 3: view result on wear.</a:t>
            </a:r>
          </a:p>
        </p:txBody>
      </p:sp>
      <p:sp>
        <p:nvSpPr>
          <p:cNvPr id="166" name="Shape 166"/>
          <p:cNvSpPr/>
          <p:nvPr/>
        </p:nvSpPr>
        <p:spPr>
          <a:xfrm flipV="1">
            <a:off x="0" y="1175656"/>
            <a:ext cx="12192001" cy="32658"/>
          </a:xfrm>
          <a:prstGeom prst="line">
            <a:avLst/>
          </a:prstGeom>
          <a:ln w="22225">
            <a:solidFill>
              <a:schemeClr val="accent1"/>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xfrm>
            <a:off x="555170" y="55788"/>
            <a:ext cx="11332030" cy="1325563"/>
          </a:xfrm>
          <a:prstGeom prst="rect">
            <a:avLst/>
          </a:prstGeom>
        </p:spPr>
        <p:txBody>
          <a:bodyPr/>
          <a:lstStyle/>
          <a:p>
            <a:pPr lvl="1">
              <a:defRPr sz="3600">
                <a:latin typeface="Cambria"/>
                <a:ea typeface="Cambria"/>
                <a:cs typeface="Cambria"/>
                <a:sym typeface="Cambria"/>
              </a:defRPr>
            </a:pPr>
            <a:r>
              <a:t>Demo 2: Search bus route</a:t>
            </a:r>
          </a:p>
        </p:txBody>
      </p:sp>
      <p:sp>
        <p:nvSpPr>
          <p:cNvPr id="169" name="Shape 169"/>
          <p:cNvSpPr/>
          <p:nvPr>
            <p:ph type="body" idx="1"/>
          </p:nvPr>
        </p:nvSpPr>
        <p:spPr>
          <a:xfrm>
            <a:off x="711200" y="1755331"/>
            <a:ext cx="10515600" cy="3347338"/>
          </a:xfrm>
          <a:prstGeom prst="rect">
            <a:avLst/>
          </a:prstGeom>
        </p:spPr>
        <p:txBody>
          <a:bodyPr/>
          <a:lstStyle/>
          <a:p>
            <a:pPr>
              <a:defRPr sz="2600">
                <a:latin typeface="Cambria"/>
                <a:ea typeface="Cambria"/>
                <a:cs typeface="Cambria"/>
                <a:sym typeface="Cambria"/>
              </a:defRPr>
            </a:pPr>
            <a:r>
              <a:t>Step 1: search motorbike route using voice control:</a:t>
            </a:r>
          </a:p>
          <a:p>
            <a:pPr lvl="1" marL="685800" indent="-228600">
              <a:spcBef>
                <a:spcPts val="500"/>
              </a:spcBef>
              <a:defRPr sz="2600">
                <a:solidFill>
                  <a:srgbClr val="C00000"/>
                </a:solidFill>
                <a:latin typeface="Cambria"/>
                <a:ea typeface="Cambria"/>
                <a:cs typeface="Cambria"/>
                <a:sym typeface="Cambria"/>
              </a:defRPr>
            </a:pPr>
            <a:r>
              <a:t>Start location</a:t>
            </a:r>
            <a:r>
              <a:t>:</a:t>
            </a:r>
            <a:r>
              <a:rPr>
                <a:solidFill>
                  <a:srgbClr val="000000"/>
                </a:solidFill>
              </a:rPr>
              <a:t>  </a:t>
            </a:r>
            <a:r>
              <a:rPr>
                <a:solidFill>
                  <a:srgbClr val="000000"/>
                </a:solidFill>
              </a:rPr>
              <a:t>Bến xe quận 8</a:t>
            </a:r>
            <a:endParaRPr sz="2400"/>
          </a:p>
          <a:p>
            <a:pPr lvl="1" marL="685800" indent="-228600">
              <a:spcBef>
                <a:spcPts val="500"/>
              </a:spcBef>
              <a:defRPr sz="2600">
                <a:solidFill>
                  <a:srgbClr val="C00000"/>
                </a:solidFill>
                <a:latin typeface="Cambria"/>
                <a:ea typeface="Cambria"/>
                <a:cs typeface="Cambria"/>
                <a:sym typeface="Cambria"/>
              </a:defRPr>
            </a:pPr>
            <a:r>
              <a:t>First middle location: </a:t>
            </a:r>
            <a:r>
              <a:rPr>
                <a:solidFill>
                  <a:srgbClr val="000000"/>
                </a:solidFill>
              </a:rPr>
              <a:t>280 Nguyễn Đình Chiểu</a:t>
            </a:r>
          </a:p>
          <a:p>
            <a:pPr lvl="1" marL="685800" indent="-228600">
              <a:spcBef>
                <a:spcPts val="500"/>
              </a:spcBef>
              <a:defRPr sz="2600">
                <a:solidFill>
                  <a:srgbClr val="C00000"/>
                </a:solidFill>
                <a:latin typeface="Cambria"/>
                <a:ea typeface="Cambria"/>
                <a:cs typeface="Cambria"/>
                <a:sym typeface="Cambria"/>
              </a:defRPr>
            </a:pPr>
            <a:r>
              <a:t>Second middle location: </a:t>
            </a:r>
            <a:r>
              <a:rPr>
                <a:solidFill>
                  <a:srgbClr val="000000"/>
                </a:solidFill>
              </a:rPr>
              <a:t>VinCom Lê Thánh Tôn</a:t>
            </a:r>
            <a:r>
              <a:t> </a:t>
            </a:r>
          </a:p>
          <a:p>
            <a:pPr lvl="1" marL="685800" indent="-228600">
              <a:spcBef>
                <a:spcPts val="500"/>
              </a:spcBef>
              <a:defRPr sz="2600">
                <a:solidFill>
                  <a:srgbClr val="C00000"/>
                </a:solidFill>
                <a:latin typeface="Cambria"/>
                <a:ea typeface="Cambria"/>
                <a:cs typeface="Cambria"/>
                <a:sym typeface="Cambria"/>
              </a:defRPr>
            </a:pPr>
            <a:r>
              <a:t>End location: </a:t>
            </a:r>
            <a:r>
              <a:rPr>
                <a:solidFill>
                  <a:srgbClr val="000000"/>
                </a:solidFill>
              </a:rPr>
              <a:t>Công Viên Tao Đàn </a:t>
            </a:r>
            <a:r>
              <a:t> </a:t>
            </a:r>
            <a:endParaRPr>
              <a:solidFill>
                <a:srgbClr val="000000"/>
              </a:solidFill>
            </a:endParaRPr>
          </a:p>
          <a:p>
            <a:pPr>
              <a:defRPr sz="2600">
                <a:latin typeface="Cambria"/>
                <a:ea typeface="Cambria"/>
                <a:cs typeface="Cambria"/>
                <a:sym typeface="Cambria"/>
              </a:defRPr>
            </a:pPr>
            <a:r>
              <a:t>Step 2: view result: </a:t>
            </a:r>
            <a:r>
              <a:rPr sz="2400"/>
              <a:t>see Toast and hear an assist sound when near a turn.</a:t>
            </a:r>
          </a:p>
        </p:txBody>
      </p:sp>
      <p:sp>
        <p:nvSpPr>
          <p:cNvPr id="170" name="Shape 170"/>
          <p:cNvSpPr/>
          <p:nvPr/>
        </p:nvSpPr>
        <p:spPr>
          <a:xfrm flipV="1">
            <a:off x="0" y="1175656"/>
            <a:ext cx="12192001" cy="32658"/>
          </a:xfrm>
          <a:prstGeom prst="line">
            <a:avLst/>
          </a:prstGeom>
          <a:ln w="22225">
            <a:solidFill>
              <a:schemeClr val="accent1"/>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146956" y="-1"/>
            <a:ext cx="10515601" cy="783773"/>
          </a:xfrm>
          <a:prstGeom prst="rect">
            <a:avLst/>
          </a:prstGeom>
        </p:spPr>
        <p:txBody>
          <a:bodyPr/>
          <a:lstStyle>
            <a:lvl1pPr>
              <a:defRPr sz="3600">
                <a:latin typeface="Cambria"/>
                <a:ea typeface="Cambria"/>
                <a:cs typeface="Cambria"/>
                <a:sym typeface="Cambria"/>
              </a:defRPr>
            </a:lvl1pPr>
          </a:lstStyle>
          <a:p>
            <a:pPr/>
            <a:r>
              <a:t>Architecture: Bus Routing</a:t>
            </a:r>
          </a:p>
        </p:txBody>
      </p:sp>
      <p:sp>
        <p:nvSpPr>
          <p:cNvPr id="173" name="Shape 173"/>
          <p:cNvSpPr/>
          <p:nvPr/>
        </p:nvSpPr>
        <p:spPr>
          <a:xfrm flipV="1">
            <a:off x="-1" y="636814"/>
            <a:ext cx="11707588" cy="16330"/>
          </a:xfrm>
          <a:prstGeom prst="line">
            <a:avLst/>
          </a:prstGeom>
          <a:ln w="22225">
            <a:solidFill>
              <a:schemeClr val="accent1"/>
            </a:solidFill>
            <a:miter/>
          </a:ln>
        </p:spPr>
        <p:txBody>
          <a:bodyPr lIns="45719" rIns="45719"/>
          <a:lstStyle/>
          <a:p>
            <a:pPr/>
          </a:p>
        </p:txBody>
      </p:sp>
      <p:pic>
        <p:nvPicPr>
          <p:cNvPr id="174" name="image6.png"/>
          <p:cNvPicPr>
            <a:picLocks noChangeAspect="1"/>
          </p:cNvPicPr>
          <p:nvPr/>
        </p:nvPicPr>
        <p:blipFill>
          <a:blip r:embed="rId2">
            <a:extLst/>
          </a:blip>
          <a:stretch>
            <a:fillRect/>
          </a:stretch>
        </p:blipFill>
        <p:spPr>
          <a:xfrm>
            <a:off x="2868384" y="783771"/>
            <a:ext cx="6609069" cy="6074229"/>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146956" y="120196"/>
            <a:ext cx="6607631" cy="892176"/>
          </a:xfrm>
          <a:prstGeom prst="rect">
            <a:avLst/>
          </a:prstGeom>
        </p:spPr>
        <p:txBody>
          <a:bodyPr/>
          <a:lstStyle>
            <a:lvl1pPr>
              <a:defRPr sz="3600">
                <a:latin typeface="Cambria"/>
                <a:ea typeface="Cambria"/>
                <a:cs typeface="Cambria"/>
                <a:sym typeface="Cambria"/>
              </a:defRPr>
            </a:lvl1pPr>
          </a:lstStyle>
          <a:p>
            <a:pPr/>
            <a:r>
              <a:t>Architecture: Motorbike Routing</a:t>
            </a:r>
          </a:p>
        </p:txBody>
      </p:sp>
      <p:sp>
        <p:nvSpPr>
          <p:cNvPr id="177" name="Shape 177"/>
          <p:cNvSpPr/>
          <p:nvPr/>
        </p:nvSpPr>
        <p:spPr>
          <a:xfrm flipV="1">
            <a:off x="146956" y="865414"/>
            <a:ext cx="11707588" cy="16330"/>
          </a:xfrm>
          <a:prstGeom prst="line">
            <a:avLst/>
          </a:prstGeom>
          <a:ln w="22225">
            <a:solidFill>
              <a:schemeClr val="accent1"/>
            </a:solidFill>
            <a:miter/>
          </a:ln>
        </p:spPr>
        <p:txBody>
          <a:bodyPr lIns="45719" rIns="45719"/>
          <a:lstStyle/>
          <a:p>
            <a:pPr/>
          </a:p>
        </p:txBody>
      </p:sp>
      <p:pic>
        <p:nvPicPr>
          <p:cNvPr id="178" name="image7.png"/>
          <p:cNvPicPr>
            <a:picLocks noChangeAspect="1"/>
          </p:cNvPicPr>
          <p:nvPr/>
        </p:nvPicPr>
        <p:blipFill>
          <a:blip r:embed="rId2">
            <a:extLst/>
          </a:blip>
          <a:stretch>
            <a:fillRect/>
          </a:stretch>
        </p:blipFill>
        <p:spPr>
          <a:xfrm>
            <a:off x="2659743" y="985135"/>
            <a:ext cx="6682014" cy="5872865"/>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xfrm>
            <a:off x="2890157" y="2781753"/>
            <a:ext cx="9301844" cy="1325564"/>
          </a:xfrm>
          <a:prstGeom prst="rect">
            <a:avLst/>
          </a:prstGeom>
        </p:spPr>
        <p:txBody>
          <a:bodyPr/>
          <a:lstStyle>
            <a:lvl1pPr defTabSz="822959">
              <a:defRPr sz="7919"/>
            </a:lvl1pPr>
          </a:lstStyle>
          <a:p>
            <a:pPr/>
            <a:r>
              <a:t>Thanks for listening</a:t>
            </a:r>
          </a:p>
        </p:txBody>
      </p:sp>
      <p:sp>
        <p:nvSpPr>
          <p:cNvPr id="181" name="Shape 181"/>
          <p:cNvSpPr/>
          <p:nvPr/>
        </p:nvSpPr>
        <p:spPr>
          <a:xfrm>
            <a:off x="0" y="0"/>
            <a:ext cx="12192000" cy="1714500"/>
          </a:xfrm>
          <a:prstGeom prst="rect">
            <a:avLst/>
          </a:prstGeom>
          <a:solidFill>
            <a:srgbClr val="C55A11"/>
          </a:solidFill>
          <a:ln w="12700">
            <a:solidFill>
              <a:srgbClr val="42719B"/>
            </a:solidFill>
            <a:miter/>
          </a:ln>
        </p:spPr>
        <p:txBody>
          <a:bodyPr lIns="45719" rIns="45719" anchor="ctr"/>
          <a:lstStyle/>
          <a:p>
            <a:pPr algn="ctr">
              <a:defRPr>
                <a:solidFill>
                  <a:srgbClr val="FFFFFF"/>
                </a:solidFill>
              </a:defRPr>
            </a:pPr>
          </a:p>
        </p:txBody>
      </p:sp>
      <p:sp>
        <p:nvSpPr>
          <p:cNvPr id="182" name="Shape 182"/>
          <p:cNvSpPr/>
          <p:nvPr/>
        </p:nvSpPr>
        <p:spPr>
          <a:xfrm flipV="1">
            <a:off x="-1" y="5274128"/>
            <a:ext cx="12192001" cy="16329"/>
          </a:xfrm>
          <a:prstGeom prst="line">
            <a:avLst/>
          </a:prstGeom>
          <a:ln w="28575">
            <a:solidFill>
              <a:srgbClr val="C55A11"/>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defRPr b="1" sz="3800">
                <a:latin typeface="Cambria"/>
                <a:ea typeface="Cambria"/>
                <a:cs typeface="Cambria"/>
                <a:sym typeface="Cambria"/>
              </a:defRPr>
            </a:lvl1pPr>
          </a:lstStyle>
          <a:p>
            <a:pPr/>
            <a:r>
              <a:t>We are from FPT University</a:t>
            </a:r>
          </a:p>
        </p:txBody>
      </p:sp>
      <p:sp>
        <p:nvSpPr>
          <p:cNvPr id="126" name="Shape 126"/>
          <p:cNvSpPr/>
          <p:nvPr>
            <p:ph type="body" sz="half" idx="1"/>
          </p:nvPr>
        </p:nvSpPr>
        <p:spPr>
          <a:xfrm>
            <a:off x="838200" y="1825625"/>
            <a:ext cx="10515600" cy="2318785"/>
          </a:xfrm>
          <a:prstGeom prst="rect">
            <a:avLst/>
          </a:prstGeom>
        </p:spPr>
        <p:txBody>
          <a:bodyPr/>
          <a:lstStyle/>
          <a:p>
            <a:pPr>
              <a:defRPr>
                <a:solidFill>
                  <a:srgbClr val="C00000"/>
                </a:solidFill>
                <a:latin typeface="Cambria"/>
                <a:ea typeface="Cambria"/>
                <a:cs typeface="Cambria"/>
                <a:sym typeface="Cambria"/>
              </a:defRPr>
            </a:pPr>
            <a:r>
              <a:t>PhD.Kiều Trọng Khánh: </a:t>
            </a:r>
            <a:r>
              <a:rPr i="1">
                <a:solidFill>
                  <a:srgbClr val="000000"/>
                </a:solidFill>
              </a:rPr>
              <a:t>FPT University teacher, team mentor. </a:t>
            </a:r>
            <a:endParaRPr i="1">
              <a:solidFill>
                <a:srgbClr val="000000"/>
              </a:solidFill>
            </a:endParaRPr>
          </a:p>
          <a:p>
            <a:pPr>
              <a:defRPr>
                <a:solidFill>
                  <a:srgbClr val="C00000"/>
                </a:solidFill>
                <a:latin typeface="Cambria"/>
                <a:ea typeface="Cambria"/>
                <a:cs typeface="Cambria"/>
                <a:sym typeface="Cambria"/>
              </a:defRPr>
            </a:pPr>
            <a:r>
              <a:t>Huỳnh Quang Thảo:  </a:t>
            </a:r>
            <a:r>
              <a:rPr i="1">
                <a:solidFill>
                  <a:srgbClr val="000000"/>
                </a:solidFill>
              </a:rPr>
              <a:t>leader</a:t>
            </a:r>
            <a:endParaRPr sz="2400"/>
          </a:p>
          <a:p>
            <a:pPr>
              <a:defRPr>
                <a:solidFill>
                  <a:srgbClr val="C00000"/>
                </a:solidFill>
                <a:latin typeface="Cambria"/>
                <a:ea typeface="Cambria"/>
                <a:cs typeface="Cambria"/>
                <a:sym typeface="Cambria"/>
              </a:defRPr>
            </a:pPr>
            <a:r>
              <a:t>Hà Kim Quy</a:t>
            </a:r>
            <a:endParaRPr sz="2400"/>
          </a:p>
          <a:p>
            <a:pPr>
              <a:defRPr>
                <a:solidFill>
                  <a:srgbClr val="C00000"/>
                </a:solidFill>
                <a:latin typeface="Cambria"/>
                <a:ea typeface="Cambria"/>
                <a:cs typeface="Cambria"/>
                <a:sym typeface="Cambria"/>
              </a:defRPr>
            </a:pPr>
            <a:r>
              <a:t>Nguyễn Quang Huy</a:t>
            </a:r>
          </a:p>
        </p:txBody>
      </p:sp>
      <p:sp>
        <p:nvSpPr>
          <p:cNvPr id="127" name="Shape 127"/>
          <p:cNvSpPr/>
          <p:nvPr/>
        </p:nvSpPr>
        <p:spPr>
          <a:xfrm flipV="1">
            <a:off x="146956" y="1551214"/>
            <a:ext cx="11707588" cy="16330"/>
          </a:xfrm>
          <a:prstGeom prst="line">
            <a:avLst/>
          </a:prstGeom>
          <a:ln w="22225">
            <a:solidFill>
              <a:schemeClr val="accent1"/>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lvl1pPr>
              <a:defRPr>
                <a:latin typeface="Cambria"/>
                <a:ea typeface="Cambria"/>
                <a:cs typeface="Cambria"/>
                <a:sym typeface="Cambria"/>
              </a:defRPr>
            </a:lvl1pPr>
          </a:lstStyle>
          <a:p>
            <a:pPr/>
            <a:r>
              <a:t>Project Summary</a:t>
            </a:r>
          </a:p>
        </p:txBody>
      </p:sp>
      <p:sp>
        <p:nvSpPr>
          <p:cNvPr id="130" name="Shape 130"/>
          <p:cNvSpPr/>
          <p:nvPr>
            <p:ph type="body" idx="1"/>
          </p:nvPr>
        </p:nvSpPr>
        <p:spPr>
          <a:xfrm>
            <a:off x="838200" y="2201183"/>
            <a:ext cx="10515600" cy="3628117"/>
          </a:xfrm>
          <a:prstGeom prst="rect">
            <a:avLst/>
          </a:prstGeom>
        </p:spPr>
        <p:txBody>
          <a:bodyPr/>
          <a:lstStyle/>
          <a:p>
            <a:pPr marL="0" indent="0" defTabSz="713231">
              <a:spcBef>
                <a:spcPts val="700"/>
              </a:spcBef>
              <a:buSzTx/>
              <a:buNone/>
              <a:defRPr sz="2184">
                <a:latin typeface="Cambria"/>
                <a:ea typeface="Cambria"/>
                <a:cs typeface="Cambria"/>
                <a:sym typeface="Cambria"/>
              </a:defRPr>
            </a:pPr>
            <a:r>
              <a:t>We provide system with following </a:t>
            </a:r>
            <a:r>
              <a:t>applications</a:t>
            </a:r>
            <a:r>
              <a:t>:</a:t>
            </a:r>
          </a:p>
          <a:p>
            <a:pPr marL="178307" indent="-178307" defTabSz="713231">
              <a:spcBef>
                <a:spcPts val="700"/>
              </a:spcBef>
              <a:defRPr sz="2184">
                <a:solidFill>
                  <a:srgbClr val="C00000"/>
                </a:solidFill>
                <a:latin typeface="Cambria"/>
                <a:ea typeface="Cambria"/>
                <a:cs typeface="Cambria"/>
                <a:sym typeface="Cambria"/>
              </a:defRPr>
            </a:pPr>
            <a:r>
              <a:t>Android application: </a:t>
            </a:r>
          </a:p>
          <a:p>
            <a:pPr lvl="1" marL="534923" indent="-178307" defTabSz="713231">
              <a:spcBef>
                <a:spcPts val="700"/>
              </a:spcBef>
              <a:defRPr sz="2184">
                <a:solidFill>
                  <a:srgbClr val="C00000"/>
                </a:solidFill>
                <a:latin typeface="Cambria"/>
                <a:ea typeface="Cambria"/>
                <a:cs typeface="Cambria"/>
                <a:sym typeface="Cambria"/>
              </a:defRPr>
            </a:pPr>
            <a:r>
              <a:rPr>
                <a:solidFill>
                  <a:srgbClr val="000000"/>
                </a:solidFill>
              </a:rPr>
              <a:t>allow customer searches bus route or motorbike route using mobile keyboard or voice.</a:t>
            </a:r>
            <a:endParaRPr>
              <a:solidFill>
                <a:srgbClr val="000000"/>
              </a:solidFill>
            </a:endParaRPr>
          </a:p>
          <a:p>
            <a:pPr lvl="1" marL="534923" indent="-178307" defTabSz="713231">
              <a:spcBef>
                <a:spcPts val="700"/>
              </a:spcBef>
              <a:defRPr sz="2184">
                <a:solidFill>
                  <a:srgbClr val="C00000"/>
                </a:solidFill>
                <a:latin typeface="Cambria"/>
                <a:ea typeface="Cambria"/>
                <a:cs typeface="Cambria"/>
                <a:sym typeface="Cambria"/>
              </a:defRPr>
            </a:pPr>
            <a:r>
              <a:rPr>
                <a:solidFill>
                  <a:srgbClr val="000000"/>
                </a:solidFill>
              </a:rPr>
              <a:t>assist customer when participating traffic by notify message when customer is near a bus station or motorbike’s turn.</a:t>
            </a:r>
            <a:endParaRPr>
              <a:solidFill>
                <a:srgbClr val="000000"/>
              </a:solidFill>
            </a:endParaRPr>
          </a:p>
          <a:p>
            <a:pPr lvl="1" marL="534923" indent="-178307" defTabSz="713231">
              <a:spcBef>
                <a:spcPts val="700"/>
              </a:spcBef>
              <a:defRPr sz="2184">
                <a:solidFill>
                  <a:schemeClr val="accent2">
                    <a:satOff val="-18194"/>
                    <a:lumOff val="-11215"/>
                  </a:schemeClr>
                </a:solidFill>
                <a:latin typeface="Cambria"/>
                <a:ea typeface="Cambria"/>
                <a:cs typeface="Cambria"/>
                <a:sym typeface="Cambria"/>
              </a:defRPr>
            </a:pPr>
            <a:r>
              <a:t>assist notify customer and show support message when customer goes wrong way when participating traffic.</a:t>
            </a:r>
            <a:endParaRPr>
              <a:solidFill>
                <a:srgbClr val="000000"/>
              </a:solidFill>
            </a:endParaRPr>
          </a:p>
          <a:p>
            <a:pPr marL="178307" indent="-178307" defTabSz="713231">
              <a:spcBef>
                <a:spcPts val="700"/>
              </a:spcBef>
              <a:defRPr sz="2184">
                <a:solidFill>
                  <a:srgbClr val="C00000"/>
                </a:solidFill>
                <a:latin typeface="Cambria"/>
                <a:ea typeface="Cambria"/>
                <a:cs typeface="Cambria"/>
                <a:sym typeface="Cambria"/>
              </a:defRPr>
            </a:pPr>
            <a:r>
              <a:t>Wear application: </a:t>
            </a:r>
            <a:r>
              <a:rPr>
                <a:solidFill>
                  <a:srgbClr val="000000"/>
                </a:solidFill>
              </a:rPr>
              <a:t>display result on map and notify. Notified signal can be text message, vibrate wear device or alarm by a sound message (using FPT Text To Speech API).</a:t>
            </a:r>
          </a:p>
        </p:txBody>
      </p:sp>
      <p:sp>
        <p:nvSpPr>
          <p:cNvPr id="131" name="Shape 131"/>
          <p:cNvSpPr/>
          <p:nvPr/>
        </p:nvSpPr>
        <p:spPr>
          <a:xfrm flipV="1">
            <a:off x="146956" y="1551214"/>
            <a:ext cx="11707588" cy="16330"/>
          </a:xfrm>
          <a:prstGeom prst="line">
            <a:avLst/>
          </a:prstGeom>
          <a:ln w="22225">
            <a:solidFill>
              <a:schemeClr val="accent1"/>
            </a:solidFill>
            <a:miter/>
          </a:ln>
        </p:spPr>
        <p:txBody>
          <a:bodyPr lIns="45719" rIns="45719"/>
          <a:lstStyle/>
          <a:p>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3" name="image1.jpeg"/>
          <p:cNvPicPr>
            <a:picLocks noChangeAspect="1"/>
          </p:cNvPicPr>
          <p:nvPr/>
        </p:nvPicPr>
        <p:blipFill>
          <a:blip r:embed="rId2">
            <a:extLst/>
          </a:blip>
          <a:srcRect l="0" t="12290" r="0" b="6388"/>
          <a:stretch>
            <a:fillRect/>
          </a:stretch>
        </p:blipFill>
        <p:spPr>
          <a:xfrm>
            <a:off x="3722913" y="1082263"/>
            <a:ext cx="5290458" cy="4600083"/>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424543" y="365125"/>
            <a:ext cx="11234057" cy="1325563"/>
          </a:xfrm>
          <a:prstGeom prst="rect">
            <a:avLst/>
          </a:prstGeom>
        </p:spPr>
        <p:txBody>
          <a:bodyPr/>
          <a:lstStyle>
            <a:lvl1pPr>
              <a:defRPr sz="3600">
                <a:latin typeface="Cambria"/>
                <a:ea typeface="Cambria"/>
                <a:cs typeface="Cambria"/>
                <a:sym typeface="Cambria"/>
              </a:defRPr>
            </a:lvl1pPr>
          </a:lstStyle>
          <a:p>
            <a:pPr/>
            <a:r>
              <a:t>Problem 1: Missing Routing assist mobile application</a:t>
            </a:r>
          </a:p>
        </p:txBody>
      </p:sp>
      <p:sp>
        <p:nvSpPr>
          <p:cNvPr id="136" name="Shape 136"/>
          <p:cNvSpPr/>
          <p:nvPr/>
        </p:nvSpPr>
        <p:spPr>
          <a:xfrm flipV="1">
            <a:off x="0" y="1518556"/>
            <a:ext cx="12192001" cy="32658"/>
          </a:xfrm>
          <a:prstGeom prst="line">
            <a:avLst/>
          </a:prstGeom>
          <a:ln w="22225">
            <a:solidFill>
              <a:schemeClr val="accent1"/>
            </a:solidFill>
            <a:miter/>
          </a:ln>
        </p:spPr>
        <p:txBody>
          <a:bodyPr lIns="45719" rIns="45719"/>
          <a:lstStyle/>
          <a:p>
            <a:pPr/>
          </a:p>
        </p:txBody>
      </p:sp>
      <p:sp>
        <p:nvSpPr>
          <p:cNvPr id="137" name="Shape 137"/>
          <p:cNvSpPr/>
          <p:nvPr>
            <p:ph type="body" idx="1"/>
          </p:nvPr>
        </p:nvSpPr>
        <p:spPr>
          <a:xfrm>
            <a:off x="299356" y="1841953"/>
            <a:ext cx="11718474" cy="4869091"/>
          </a:xfrm>
          <a:prstGeom prst="rect">
            <a:avLst/>
          </a:prstGeom>
        </p:spPr>
        <p:txBody>
          <a:bodyPr/>
          <a:lstStyle/>
          <a:p>
            <a:pPr marL="208026" indent="-208026" defTabSz="832104">
              <a:spcBef>
                <a:spcPts val="900"/>
              </a:spcBef>
              <a:defRPr sz="2366">
                <a:solidFill>
                  <a:srgbClr val="C00000"/>
                </a:solidFill>
                <a:latin typeface="Cambria"/>
                <a:ea typeface="Cambria"/>
                <a:cs typeface="Cambria"/>
                <a:sym typeface="Cambria"/>
              </a:defRPr>
            </a:pPr>
            <a:r>
              <a:t>Currently mobile application on market:</a:t>
            </a:r>
          </a:p>
          <a:p>
            <a:pPr lvl="1" marL="624078" indent="-208026" defTabSz="832104">
              <a:spcBef>
                <a:spcPts val="400"/>
              </a:spcBef>
              <a:defRPr sz="2366">
                <a:solidFill>
                  <a:srgbClr val="0070C0"/>
                </a:solidFill>
                <a:latin typeface="Cambria"/>
                <a:ea typeface="Cambria"/>
                <a:cs typeface="Cambria"/>
                <a:sym typeface="Cambria"/>
              </a:defRPr>
            </a:pPr>
            <a:r>
              <a:t>BusMap:</a:t>
            </a:r>
            <a:r>
              <a:rPr>
                <a:solidFill>
                  <a:srgbClr val="000000"/>
                </a:solidFill>
              </a:rPr>
              <a:t> offcial mobile application of </a:t>
            </a:r>
            <a:r>
              <a:rPr>
                <a:solidFill>
                  <a:srgbClr val="000000"/>
                </a:solidFill>
              </a:rPr>
              <a:t>Ho Chi Minh Ministry of Communications and Transport </a:t>
            </a:r>
            <a:r>
              <a:rPr>
                <a:solidFill>
                  <a:srgbClr val="000000"/>
                </a:solidFill>
              </a:rPr>
              <a:t>that support finding bus route. </a:t>
            </a:r>
            <a:r>
              <a:rPr>
                <a:solidFill>
                  <a:srgbClr val="000000"/>
                </a:solidFill>
              </a:rPr>
              <a:t>  </a:t>
            </a:r>
            <a:endParaRPr sz="2184"/>
          </a:p>
          <a:p>
            <a:pPr lvl="1" marL="624078" indent="-208026" defTabSz="832104">
              <a:spcBef>
                <a:spcPts val="400"/>
              </a:spcBef>
              <a:defRPr sz="2366">
                <a:solidFill>
                  <a:srgbClr val="0070C0"/>
                </a:solidFill>
                <a:latin typeface="Cambria"/>
                <a:ea typeface="Cambria"/>
                <a:cs typeface="Cambria"/>
                <a:sym typeface="Cambria"/>
              </a:defRPr>
            </a:pPr>
            <a:r>
              <a:t>Google Map:</a:t>
            </a:r>
            <a:r>
              <a:rPr>
                <a:solidFill>
                  <a:srgbClr val="000000"/>
                </a:solidFill>
              </a:rPr>
              <a:t> supporting finding bus route and motorbike route.</a:t>
            </a:r>
          </a:p>
          <a:p>
            <a:pPr marL="208026" indent="-208026" defTabSz="832104">
              <a:spcBef>
                <a:spcPts val="900"/>
              </a:spcBef>
              <a:defRPr sz="2366">
                <a:solidFill>
                  <a:srgbClr val="C00000"/>
                </a:solidFill>
                <a:latin typeface="Cambria"/>
                <a:ea typeface="Cambria"/>
                <a:cs typeface="Cambria"/>
                <a:sym typeface="Cambria"/>
              </a:defRPr>
            </a:pPr>
            <a:r>
              <a:t>Limitation:</a:t>
            </a:r>
          </a:p>
          <a:p>
            <a:pPr lvl="1" marL="624078" indent="-208026" defTabSz="832104">
              <a:spcBef>
                <a:spcPts val="400"/>
              </a:spcBef>
              <a:defRPr sz="2366">
                <a:solidFill>
                  <a:srgbClr val="0070C0"/>
                </a:solidFill>
                <a:latin typeface="Cambria"/>
                <a:ea typeface="Cambria"/>
                <a:cs typeface="Cambria"/>
                <a:sym typeface="Cambria"/>
              </a:defRPr>
            </a:pPr>
            <a:r>
              <a:t>BusMap:</a:t>
            </a:r>
            <a:r>
              <a:rPr>
                <a:solidFill>
                  <a:srgbClr val="000000"/>
                </a:solidFill>
              </a:rPr>
              <a:t> just support finding bus route. Algorithm isn't well and doesn’t have some useful search conditions such as number of transfers, departure time or arrival time. </a:t>
            </a:r>
            <a:r>
              <a:rPr>
                <a:solidFill>
                  <a:srgbClr val="000000"/>
                </a:solidFill>
              </a:rPr>
              <a:t>  </a:t>
            </a:r>
          </a:p>
          <a:p>
            <a:pPr lvl="1" marL="624078" indent="-208026" defTabSz="832104">
              <a:spcBef>
                <a:spcPts val="400"/>
              </a:spcBef>
              <a:defRPr sz="2366">
                <a:solidFill>
                  <a:srgbClr val="0070C0"/>
                </a:solidFill>
                <a:latin typeface="Cambria"/>
                <a:ea typeface="Cambria"/>
                <a:cs typeface="Cambria"/>
                <a:sym typeface="Cambria"/>
              </a:defRPr>
            </a:pPr>
            <a:r>
              <a:t>Google Map:</a:t>
            </a:r>
            <a:r>
              <a:rPr>
                <a:solidFill>
                  <a:srgbClr val="000000"/>
                </a:solidFill>
              </a:rPr>
              <a:t> </a:t>
            </a:r>
            <a:endParaRPr>
              <a:solidFill>
                <a:srgbClr val="000000"/>
              </a:solidFill>
            </a:endParaRPr>
          </a:p>
          <a:p>
            <a:pPr lvl="2" marL="1040130" indent="-208026" defTabSz="832104">
              <a:spcBef>
                <a:spcPts val="400"/>
              </a:spcBef>
              <a:defRPr sz="2366">
                <a:solidFill>
                  <a:srgbClr val="0070C0"/>
                </a:solidFill>
                <a:latin typeface="Cambria"/>
                <a:ea typeface="Cambria"/>
                <a:cs typeface="Cambria"/>
                <a:sym typeface="Cambria"/>
              </a:defRPr>
            </a:pPr>
            <a:r>
              <a:rPr>
                <a:solidFill>
                  <a:srgbClr val="000000"/>
                </a:solidFill>
              </a:rPr>
              <a:t>Just support finding route. Google Map doesn't assist customer when participating traffic such as notify message when near next bus station, or near one motorbike turn. So customer must often look up to phone to know where they are on map.</a:t>
            </a:r>
            <a:endParaRPr>
              <a:solidFill>
                <a:srgbClr val="000000"/>
              </a:solidFill>
            </a:endParaRPr>
          </a:p>
          <a:p>
            <a:pPr lvl="2" marL="1040130" indent="-208026" defTabSz="832104">
              <a:spcBef>
                <a:spcPts val="400"/>
              </a:spcBef>
              <a:defRPr sz="2366">
                <a:solidFill>
                  <a:schemeClr val="accent2">
                    <a:satOff val="-18194"/>
                    <a:lumOff val="-11215"/>
                  </a:schemeClr>
                </a:solidFill>
                <a:latin typeface="Cambria"/>
                <a:ea typeface="Cambria"/>
                <a:cs typeface="Cambria"/>
                <a:sym typeface="Cambria"/>
              </a:defRPr>
            </a:pPr>
            <a:r>
              <a:t>Alert message when customer goes wrong way.  </a:t>
            </a:r>
          </a:p>
          <a:p>
            <a:pPr lvl="2" marL="1040130" indent="-208026" defTabSz="832104">
              <a:spcBef>
                <a:spcPts val="400"/>
              </a:spcBef>
              <a:defRPr sz="2366">
                <a:solidFill>
                  <a:schemeClr val="accent2">
                    <a:satOff val="-18194"/>
                    <a:lumOff val="-11215"/>
                  </a:schemeClr>
                </a:solidFill>
                <a:latin typeface="Cambria"/>
                <a:ea typeface="Cambria"/>
                <a:cs typeface="Cambria"/>
                <a:sym typeface="Cambria"/>
              </a:defRPr>
            </a:pPr>
            <a:r>
              <a:t>Not support map offline. Customer must have 3G when participating traffic.</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838200" y="192994"/>
            <a:ext cx="10515600" cy="1325563"/>
          </a:xfrm>
          <a:prstGeom prst="rect">
            <a:avLst/>
          </a:prstGeom>
        </p:spPr>
        <p:txBody>
          <a:bodyPr/>
          <a:lstStyle>
            <a:lvl1pPr>
              <a:defRPr sz="3600">
                <a:latin typeface="Cambria"/>
                <a:ea typeface="Cambria"/>
                <a:cs typeface="Cambria"/>
                <a:sym typeface="Cambria"/>
              </a:defRPr>
            </a:lvl1pPr>
          </a:lstStyle>
          <a:p>
            <a:pPr/>
            <a:r>
              <a:t>Problem 2: Supporting view result on wear device</a:t>
            </a:r>
          </a:p>
        </p:txBody>
      </p:sp>
      <p:sp>
        <p:nvSpPr>
          <p:cNvPr id="140" name="Shape 140"/>
          <p:cNvSpPr/>
          <p:nvPr/>
        </p:nvSpPr>
        <p:spPr>
          <a:xfrm flipV="1">
            <a:off x="0" y="1273627"/>
            <a:ext cx="12192001" cy="32658"/>
          </a:xfrm>
          <a:prstGeom prst="line">
            <a:avLst/>
          </a:prstGeom>
          <a:ln w="22225">
            <a:solidFill>
              <a:schemeClr val="accent1"/>
            </a:solidFill>
            <a:miter/>
          </a:ln>
        </p:spPr>
        <p:txBody>
          <a:bodyPr lIns="45719" rIns="45719"/>
          <a:lstStyle/>
          <a:p>
            <a:pPr/>
          </a:p>
        </p:txBody>
      </p:sp>
      <p:pic>
        <p:nvPicPr>
          <p:cNvPr id="141" name="image2.jpg"/>
          <p:cNvPicPr>
            <a:picLocks noChangeAspect="1"/>
          </p:cNvPicPr>
          <p:nvPr/>
        </p:nvPicPr>
        <p:blipFill>
          <a:blip r:embed="rId2">
            <a:extLst/>
          </a:blip>
          <a:stretch>
            <a:fillRect/>
          </a:stretch>
        </p:blipFill>
        <p:spPr>
          <a:xfrm>
            <a:off x="8276362" y="4353793"/>
            <a:ext cx="2256161" cy="2256161"/>
          </a:xfrm>
          <a:prstGeom prst="rect">
            <a:avLst/>
          </a:prstGeom>
          <a:ln w="12700">
            <a:miter lim="400000"/>
          </a:ln>
        </p:spPr>
      </p:pic>
      <p:sp>
        <p:nvSpPr>
          <p:cNvPr id="142" name="Shape 142"/>
          <p:cNvSpPr/>
          <p:nvPr>
            <p:ph type="body" sz="half" idx="1"/>
          </p:nvPr>
        </p:nvSpPr>
        <p:spPr>
          <a:xfrm>
            <a:off x="723900" y="1518556"/>
            <a:ext cx="10515600" cy="2841174"/>
          </a:xfrm>
          <a:prstGeom prst="rect">
            <a:avLst/>
          </a:prstGeom>
        </p:spPr>
        <p:txBody>
          <a:bodyPr/>
          <a:lstStyle/>
          <a:p>
            <a:pPr>
              <a:defRPr sz="2600">
                <a:latin typeface="Cambria"/>
                <a:ea typeface="Cambria"/>
                <a:cs typeface="Cambria"/>
                <a:sym typeface="Cambria"/>
              </a:defRPr>
            </a:pPr>
            <a:r>
              <a:t>Currently market doesn’t have any routing assist mobile applications that supporting display result and notify message on wear. This function has some advantages:</a:t>
            </a:r>
          </a:p>
          <a:p>
            <a:pPr lvl="1" marL="685800" indent="-228600">
              <a:spcBef>
                <a:spcPts val="500"/>
              </a:spcBef>
              <a:defRPr sz="2600">
                <a:latin typeface="Cambria"/>
                <a:ea typeface="Cambria"/>
                <a:cs typeface="Cambria"/>
                <a:sym typeface="Cambria"/>
              </a:defRPr>
            </a:pPr>
            <a:r>
              <a:t>Customers don’t need to open phone when they’re on street so they can eliminate accident when participating traffic.</a:t>
            </a:r>
            <a:endParaRPr sz="2400"/>
          </a:p>
          <a:p>
            <a:pPr lvl="1" marL="685800" indent="-228600">
              <a:spcBef>
                <a:spcPts val="500"/>
              </a:spcBef>
              <a:defRPr sz="2600">
                <a:latin typeface="Cambria"/>
                <a:ea typeface="Cambria"/>
                <a:cs typeface="Cambria"/>
                <a:sym typeface="Cambria"/>
              </a:defRPr>
            </a:pPr>
            <a:r>
              <a:t>When customers are near a bus station or a motorbike turn, wear will show message so customer easily understand how to do next.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555170" y="55788"/>
            <a:ext cx="11332030" cy="1325563"/>
          </a:xfrm>
          <a:prstGeom prst="rect">
            <a:avLst/>
          </a:prstGeom>
        </p:spPr>
        <p:txBody>
          <a:bodyPr/>
          <a:lstStyle>
            <a:lvl1pPr>
              <a:defRPr sz="3600">
                <a:latin typeface="Cambria"/>
                <a:ea typeface="Cambria"/>
                <a:cs typeface="Cambria"/>
                <a:sym typeface="Cambria"/>
              </a:defRPr>
            </a:lvl1pPr>
          </a:lstStyle>
          <a:p>
            <a:pPr/>
            <a:r>
              <a:t>Problem 3: voice integration for enhancing usability.</a:t>
            </a:r>
          </a:p>
        </p:txBody>
      </p:sp>
      <p:sp>
        <p:nvSpPr>
          <p:cNvPr id="145" name="Shape 145"/>
          <p:cNvSpPr/>
          <p:nvPr>
            <p:ph type="body" sz="half" idx="1"/>
          </p:nvPr>
        </p:nvSpPr>
        <p:spPr>
          <a:xfrm>
            <a:off x="838200" y="1381350"/>
            <a:ext cx="10515600" cy="2782436"/>
          </a:xfrm>
          <a:prstGeom prst="rect">
            <a:avLst/>
          </a:prstGeom>
        </p:spPr>
        <p:txBody>
          <a:bodyPr/>
          <a:lstStyle/>
          <a:p>
            <a:pPr>
              <a:defRPr sz="2600">
                <a:latin typeface="Cambria"/>
                <a:ea typeface="Cambria"/>
                <a:cs typeface="Cambria"/>
                <a:sym typeface="Cambria"/>
              </a:defRPr>
            </a:pPr>
            <a:r>
              <a:t>Currently market doesn’t have an applications that satisfied:</a:t>
            </a:r>
          </a:p>
          <a:p>
            <a:pPr lvl="1" marL="685800" indent="-228600">
              <a:spcBef>
                <a:spcPts val="500"/>
              </a:spcBef>
              <a:defRPr sz="2600">
                <a:solidFill>
                  <a:srgbClr val="C00000"/>
                </a:solidFill>
                <a:latin typeface="Cambria"/>
                <a:ea typeface="Cambria"/>
                <a:cs typeface="Cambria"/>
                <a:sym typeface="Cambria"/>
              </a:defRPr>
            </a:pPr>
            <a:r>
              <a:t>V</a:t>
            </a:r>
            <a:r>
              <a:t>oice search:</a:t>
            </a:r>
            <a:r>
              <a:rPr>
                <a:solidFill>
                  <a:srgbClr val="000000"/>
                </a:solidFill>
              </a:rPr>
              <a:t> help customers avoid typing on small keyboard, especially they’re on street.</a:t>
            </a:r>
            <a:endParaRPr sz="2400"/>
          </a:p>
          <a:p>
            <a:pPr lvl="1" marL="685800" indent="-228600">
              <a:spcBef>
                <a:spcPts val="500"/>
              </a:spcBef>
              <a:defRPr sz="2600">
                <a:solidFill>
                  <a:srgbClr val="C00000"/>
                </a:solidFill>
                <a:latin typeface="Cambria"/>
                <a:ea typeface="Cambria"/>
                <a:cs typeface="Cambria"/>
                <a:sym typeface="Cambria"/>
              </a:defRPr>
            </a:pPr>
            <a:r>
              <a:t>Notify at each turn or station by sound:</a:t>
            </a:r>
            <a:r>
              <a:rPr>
                <a:solidFill>
                  <a:srgbClr val="000000"/>
                </a:solidFill>
              </a:rPr>
              <a:t> (for example, say “xuống trạm tới”, “quẹo trái qua đường Nguyễn Thiện Thuật”, “đi qua ngã Tư”): eliminate customer must look up on wear or mobile to view result when participating traffic.</a:t>
            </a:r>
          </a:p>
        </p:txBody>
      </p:sp>
      <p:sp>
        <p:nvSpPr>
          <p:cNvPr id="146" name="Shape 146"/>
          <p:cNvSpPr/>
          <p:nvPr/>
        </p:nvSpPr>
        <p:spPr>
          <a:xfrm flipV="1">
            <a:off x="0" y="1175656"/>
            <a:ext cx="12192001" cy="32658"/>
          </a:xfrm>
          <a:prstGeom prst="line">
            <a:avLst/>
          </a:prstGeom>
          <a:ln w="22225">
            <a:solidFill>
              <a:schemeClr val="accent1"/>
            </a:solidFill>
            <a:miter/>
          </a:ln>
        </p:spPr>
        <p:txBody>
          <a:bodyPr lIns="45719" rIns="45719"/>
          <a:lstStyle/>
          <a:p>
            <a:pPr/>
          </a:p>
        </p:txBody>
      </p:sp>
      <p:pic>
        <p:nvPicPr>
          <p:cNvPr id="147" name="image3.png"/>
          <p:cNvPicPr>
            <a:picLocks noChangeAspect="1"/>
          </p:cNvPicPr>
          <p:nvPr/>
        </p:nvPicPr>
        <p:blipFill>
          <a:blip r:embed="rId2">
            <a:extLst/>
          </a:blip>
          <a:srcRect l="0" t="7785" r="0" b="9158"/>
          <a:stretch>
            <a:fillRect/>
          </a:stretch>
        </p:blipFill>
        <p:spPr>
          <a:xfrm>
            <a:off x="5192981" y="4163785"/>
            <a:ext cx="6160819" cy="242032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body" sz="quarter" idx="1"/>
          </p:nvPr>
        </p:nvSpPr>
        <p:spPr>
          <a:xfrm>
            <a:off x="1148442" y="4865913"/>
            <a:ext cx="10515601" cy="1061359"/>
          </a:xfrm>
          <a:prstGeom prst="rect">
            <a:avLst/>
          </a:prstGeom>
        </p:spPr>
        <p:txBody>
          <a:bodyPr/>
          <a:lstStyle>
            <a:lvl1pPr marL="0" indent="0">
              <a:buSzTx/>
              <a:buNone/>
              <a:defRPr sz="3600">
                <a:latin typeface="Cambria"/>
                <a:ea typeface="Cambria"/>
                <a:cs typeface="Cambria"/>
                <a:sym typeface="Cambria"/>
              </a:defRPr>
            </a:lvl1pPr>
          </a:lstStyle>
          <a:p>
            <a:pPr/>
            <a:r>
              <a:t>Our team provides solutions to fix 3 above problems.</a:t>
            </a:r>
          </a:p>
        </p:txBody>
      </p:sp>
      <p:pic>
        <p:nvPicPr>
          <p:cNvPr id="150" name="image4.jpg"/>
          <p:cNvPicPr>
            <a:picLocks noChangeAspect="1"/>
          </p:cNvPicPr>
          <p:nvPr/>
        </p:nvPicPr>
        <p:blipFill>
          <a:blip r:embed="rId2">
            <a:extLst/>
          </a:blip>
          <a:srcRect l="0" t="0" r="0" b="21104"/>
          <a:stretch>
            <a:fillRect/>
          </a:stretch>
        </p:blipFill>
        <p:spPr>
          <a:xfrm>
            <a:off x="1262742" y="-1"/>
            <a:ext cx="10058401" cy="3967845"/>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lvl1pPr>
              <a:defRPr sz="3600">
                <a:latin typeface="Cambria"/>
                <a:ea typeface="Cambria"/>
                <a:cs typeface="Cambria"/>
                <a:sym typeface="Cambria"/>
              </a:defRPr>
            </a:lvl1pPr>
          </a:lstStyle>
          <a:p>
            <a:pPr/>
            <a:r>
              <a:t>Providing a routing assist mobile application</a:t>
            </a:r>
          </a:p>
        </p:txBody>
      </p:sp>
      <p:sp>
        <p:nvSpPr>
          <p:cNvPr id="153" name="Shape 153"/>
          <p:cNvSpPr/>
          <p:nvPr>
            <p:ph type="body" idx="1"/>
          </p:nvPr>
        </p:nvSpPr>
        <p:spPr>
          <a:prstGeom prst="rect">
            <a:avLst/>
          </a:prstGeom>
        </p:spPr>
        <p:txBody>
          <a:bodyPr/>
          <a:lstStyle/>
          <a:p>
            <a:pPr>
              <a:defRPr>
                <a:latin typeface="Cambria"/>
                <a:ea typeface="Cambria"/>
                <a:cs typeface="Cambria"/>
                <a:sym typeface="Cambria"/>
              </a:defRPr>
            </a:pPr>
            <a:r>
              <a:t>Supporting search bus route and motorbike route from two points to four points.</a:t>
            </a:r>
          </a:p>
          <a:p>
            <a:pPr>
              <a:defRPr>
                <a:latin typeface="Cambria"/>
                <a:ea typeface="Cambria"/>
                <a:cs typeface="Cambria"/>
                <a:sym typeface="Cambria"/>
              </a:defRPr>
            </a:pPr>
            <a:r>
              <a:t>At every bus station customer should leave or at each motorbike’s turn, application will notify a message or vibrate device.</a:t>
            </a:r>
          </a:p>
          <a:p>
            <a:pPr>
              <a:defRPr>
                <a:solidFill>
                  <a:schemeClr val="accent2">
                    <a:satOff val="-18194"/>
                    <a:lumOff val="-11215"/>
                  </a:schemeClr>
                </a:solidFill>
                <a:latin typeface="Cambria"/>
                <a:ea typeface="Cambria"/>
                <a:cs typeface="Cambria"/>
                <a:sym typeface="Cambria"/>
              </a:defRPr>
            </a:pPr>
            <a:r>
              <a:t>Wrong-way notification system: when customer goes far from searched route, system will notify alert message. When customer come near again searched route, system will recommend suitable message for customer.</a:t>
            </a:r>
          </a:p>
          <a:p>
            <a:pPr>
              <a:defRPr>
                <a:solidFill>
                  <a:schemeClr val="accent2">
                    <a:satOff val="-18194"/>
                    <a:lumOff val="-11215"/>
                  </a:schemeClr>
                </a:solidFill>
                <a:latin typeface="Cambria"/>
                <a:ea typeface="Cambria"/>
                <a:cs typeface="Cambria"/>
                <a:sym typeface="Cambria"/>
              </a:defRPr>
            </a:pPr>
            <a:r>
              <a:t>Supporting map offline. So customer can uses mobile for assisting route when no network around.</a:t>
            </a:r>
          </a:p>
        </p:txBody>
      </p:sp>
      <p:sp>
        <p:nvSpPr>
          <p:cNvPr id="154" name="Shape 154"/>
          <p:cNvSpPr/>
          <p:nvPr/>
        </p:nvSpPr>
        <p:spPr>
          <a:xfrm flipV="1">
            <a:off x="0" y="1404256"/>
            <a:ext cx="12192001" cy="32658"/>
          </a:xfrm>
          <a:prstGeom prst="line">
            <a:avLst/>
          </a:prstGeom>
          <a:ln w="22225">
            <a:solidFill>
              <a:schemeClr val="accent1"/>
            </a:solidFill>
            <a:miter/>
          </a:ln>
        </p:spPr>
        <p:txBody>
          <a:bodyPr lIns="45719" rIns="45719"/>
          <a:lstStyle/>
          <a:p>
            <a:pP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