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theme/theme7.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8.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9.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10.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11.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67" r:id="rId3"/>
    <p:sldMasterId id="2147483674" r:id="rId4"/>
    <p:sldMasterId id="2147483676" r:id="rId5"/>
    <p:sldMasterId id="2147483688" r:id="rId6"/>
    <p:sldMasterId id="2147483700" r:id="rId7"/>
    <p:sldMasterId id="2147483702" r:id="rId8"/>
    <p:sldMasterId id="2147483715" r:id="rId9"/>
    <p:sldMasterId id="2147483728" r:id="rId10"/>
    <p:sldMasterId id="2147483741" r:id="rId11"/>
    <p:sldMasterId id="2147483754" r:id="rId12"/>
  </p:sldMasterIdLst>
  <p:notesMasterIdLst>
    <p:notesMasterId r:id="rId213"/>
  </p:notesMasterIdLst>
  <p:sldIdLst>
    <p:sldId id="256" r:id="rId13"/>
    <p:sldId id="264" r:id="rId14"/>
    <p:sldId id="265" r:id="rId15"/>
    <p:sldId id="266" r:id="rId16"/>
    <p:sldId id="267" r:id="rId17"/>
    <p:sldId id="268" r:id="rId18"/>
    <p:sldId id="269" r:id="rId19"/>
    <p:sldId id="270" r:id="rId20"/>
    <p:sldId id="271" r:id="rId21"/>
    <p:sldId id="272" r:id="rId22"/>
    <p:sldId id="273"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274"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1" r:id="rId160"/>
    <p:sldId id="412" r:id="rId161"/>
    <p:sldId id="413" r:id="rId162"/>
    <p:sldId id="414" r:id="rId163"/>
    <p:sldId id="415" r:id="rId164"/>
    <p:sldId id="416" r:id="rId165"/>
    <p:sldId id="417" r:id="rId166"/>
    <p:sldId id="418" r:id="rId167"/>
    <p:sldId id="419" r:id="rId168"/>
    <p:sldId id="420" r:id="rId169"/>
    <p:sldId id="421" r:id="rId170"/>
    <p:sldId id="422" r:id="rId171"/>
    <p:sldId id="423" r:id="rId172"/>
    <p:sldId id="424" r:id="rId173"/>
    <p:sldId id="425" r:id="rId174"/>
    <p:sldId id="426" r:id="rId175"/>
    <p:sldId id="427" r:id="rId176"/>
    <p:sldId id="428" r:id="rId177"/>
    <p:sldId id="429" r:id="rId178"/>
    <p:sldId id="430" r:id="rId179"/>
    <p:sldId id="431" r:id="rId180"/>
    <p:sldId id="432" r:id="rId181"/>
    <p:sldId id="433" r:id="rId182"/>
    <p:sldId id="434" r:id="rId183"/>
    <p:sldId id="435" r:id="rId184"/>
    <p:sldId id="436" r:id="rId185"/>
    <p:sldId id="437" r:id="rId186"/>
    <p:sldId id="438" r:id="rId187"/>
    <p:sldId id="439" r:id="rId188"/>
    <p:sldId id="440" r:id="rId189"/>
    <p:sldId id="441" r:id="rId190"/>
    <p:sldId id="442" r:id="rId191"/>
    <p:sldId id="443" r:id="rId192"/>
    <p:sldId id="444" r:id="rId193"/>
    <p:sldId id="445" r:id="rId194"/>
    <p:sldId id="446" r:id="rId195"/>
    <p:sldId id="447" r:id="rId196"/>
    <p:sldId id="448" r:id="rId197"/>
    <p:sldId id="449" r:id="rId198"/>
    <p:sldId id="450" r:id="rId199"/>
    <p:sldId id="451" r:id="rId200"/>
    <p:sldId id="452" r:id="rId201"/>
    <p:sldId id="453" r:id="rId202"/>
    <p:sldId id="454" r:id="rId203"/>
    <p:sldId id="455" r:id="rId204"/>
    <p:sldId id="410" r:id="rId205"/>
    <p:sldId id="257" r:id="rId206"/>
    <p:sldId id="258" r:id="rId207"/>
    <p:sldId id="259" r:id="rId208"/>
    <p:sldId id="260" r:id="rId209"/>
    <p:sldId id="261" r:id="rId210"/>
    <p:sldId id="262" r:id="rId211"/>
    <p:sldId id="263" r:id="rId2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66"/>
    <p:restoredTop sz="50000"/>
  </p:normalViewPr>
  <p:slideViewPr>
    <p:cSldViewPr snapToGrid="0" snapToObjects="1">
      <p:cViewPr varScale="1">
        <p:scale>
          <a:sx n="55" d="100"/>
          <a:sy n="55" d="100"/>
        </p:scale>
        <p:origin x="28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42" Type="http://schemas.openxmlformats.org/officeDocument/2006/relationships/slide" Target="slides/slide130.xml"/><Relationship Id="rId143" Type="http://schemas.openxmlformats.org/officeDocument/2006/relationships/slide" Target="slides/slide131.xml"/><Relationship Id="rId144" Type="http://schemas.openxmlformats.org/officeDocument/2006/relationships/slide" Target="slides/slide132.xml"/><Relationship Id="rId145" Type="http://schemas.openxmlformats.org/officeDocument/2006/relationships/slide" Target="slides/slide133.xml"/><Relationship Id="rId146" Type="http://schemas.openxmlformats.org/officeDocument/2006/relationships/slide" Target="slides/slide134.xml"/><Relationship Id="rId147" Type="http://schemas.openxmlformats.org/officeDocument/2006/relationships/slide" Target="slides/slide135.xml"/><Relationship Id="rId148" Type="http://schemas.openxmlformats.org/officeDocument/2006/relationships/slide" Target="slides/slide136.xml"/><Relationship Id="rId149" Type="http://schemas.openxmlformats.org/officeDocument/2006/relationships/slide" Target="slides/slide137.xml"/><Relationship Id="rId180" Type="http://schemas.openxmlformats.org/officeDocument/2006/relationships/slide" Target="slides/slide168.xml"/><Relationship Id="rId181" Type="http://schemas.openxmlformats.org/officeDocument/2006/relationships/slide" Target="slides/slide169.xml"/><Relationship Id="rId182" Type="http://schemas.openxmlformats.org/officeDocument/2006/relationships/slide" Target="slides/slide170.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 Id="rId183" Type="http://schemas.openxmlformats.org/officeDocument/2006/relationships/slide" Target="slides/slide171.xml"/><Relationship Id="rId184" Type="http://schemas.openxmlformats.org/officeDocument/2006/relationships/slide" Target="slides/slide172.xml"/><Relationship Id="rId185" Type="http://schemas.openxmlformats.org/officeDocument/2006/relationships/slide" Target="slides/slide173.xml"/><Relationship Id="rId186" Type="http://schemas.openxmlformats.org/officeDocument/2006/relationships/slide" Target="slides/slide174.xml"/><Relationship Id="rId187" Type="http://schemas.openxmlformats.org/officeDocument/2006/relationships/slide" Target="slides/slide175.xml"/><Relationship Id="rId188" Type="http://schemas.openxmlformats.org/officeDocument/2006/relationships/slide" Target="slides/slide176.xml"/><Relationship Id="rId189" Type="http://schemas.openxmlformats.org/officeDocument/2006/relationships/slide" Target="slides/slide177.xml"/><Relationship Id="rId80" Type="http://schemas.openxmlformats.org/officeDocument/2006/relationships/slide" Target="slides/slide68.xml"/><Relationship Id="rId81" Type="http://schemas.openxmlformats.org/officeDocument/2006/relationships/slide" Target="slides/slide69.xml"/><Relationship Id="rId82" Type="http://schemas.openxmlformats.org/officeDocument/2006/relationships/slide" Target="slides/slide70.xml"/><Relationship Id="rId83" Type="http://schemas.openxmlformats.org/officeDocument/2006/relationships/slide" Target="slides/slide71.xml"/><Relationship Id="rId84" Type="http://schemas.openxmlformats.org/officeDocument/2006/relationships/slide" Target="slides/slide72.xml"/><Relationship Id="rId85" Type="http://schemas.openxmlformats.org/officeDocument/2006/relationships/slide" Target="slides/slide73.xml"/><Relationship Id="rId86" Type="http://schemas.openxmlformats.org/officeDocument/2006/relationships/slide" Target="slides/slide74.xml"/><Relationship Id="rId87" Type="http://schemas.openxmlformats.org/officeDocument/2006/relationships/slide" Target="slides/slide75.xml"/><Relationship Id="rId88" Type="http://schemas.openxmlformats.org/officeDocument/2006/relationships/slide" Target="slides/slide76.xml"/><Relationship Id="rId89" Type="http://schemas.openxmlformats.org/officeDocument/2006/relationships/slide" Target="slides/slide77.xml"/><Relationship Id="rId110" Type="http://schemas.openxmlformats.org/officeDocument/2006/relationships/slide" Target="slides/slide98.xml"/><Relationship Id="rId111" Type="http://schemas.openxmlformats.org/officeDocument/2006/relationships/slide" Target="slides/slide99.xml"/><Relationship Id="rId112" Type="http://schemas.openxmlformats.org/officeDocument/2006/relationships/slide" Target="slides/slide100.xml"/><Relationship Id="rId113" Type="http://schemas.openxmlformats.org/officeDocument/2006/relationships/slide" Target="slides/slide101.xml"/><Relationship Id="rId114" Type="http://schemas.openxmlformats.org/officeDocument/2006/relationships/slide" Target="slides/slide102.xml"/><Relationship Id="rId115" Type="http://schemas.openxmlformats.org/officeDocument/2006/relationships/slide" Target="slides/slide103.xml"/><Relationship Id="rId116" Type="http://schemas.openxmlformats.org/officeDocument/2006/relationships/slide" Target="slides/slide104.xml"/><Relationship Id="rId117" Type="http://schemas.openxmlformats.org/officeDocument/2006/relationships/slide" Target="slides/slide105.xml"/><Relationship Id="rId118" Type="http://schemas.openxmlformats.org/officeDocument/2006/relationships/slide" Target="slides/slide106.xml"/><Relationship Id="rId119" Type="http://schemas.openxmlformats.org/officeDocument/2006/relationships/slide" Target="slides/slide107.xml"/><Relationship Id="rId150" Type="http://schemas.openxmlformats.org/officeDocument/2006/relationships/slide" Target="slides/slide138.xml"/><Relationship Id="rId151" Type="http://schemas.openxmlformats.org/officeDocument/2006/relationships/slide" Target="slides/slide139.xml"/><Relationship Id="rId152" Type="http://schemas.openxmlformats.org/officeDocument/2006/relationships/slide" Target="slides/slide140.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153" Type="http://schemas.openxmlformats.org/officeDocument/2006/relationships/slide" Target="slides/slide141.xml"/><Relationship Id="rId154" Type="http://schemas.openxmlformats.org/officeDocument/2006/relationships/slide" Target="slides/slide142.xml"/><Relationship Id="rId155" Type="http://schemas.openxmlformats.org/officeDocument/2006/relationships/slide" Target="slides/slide143.xml"/><Relationship Id="rId156" Type="http://schemas.openxmlformats.org/officeDocument/2006/relationships/slide" Target="slides/slide144.xml"/><Relationship Id="rId157" Type="http://schemas.openxmlformats.org/officeDocument/2006/relationships/slide" Target="slides/slide145.xml"/><Relationship Id="rId158" Type="http://schemas.openxmlformats.org/officeDocument/2006/relationships/slide" Target="slides/slide146.xml"/><Relationship Id="rId159" Type="http://schemas.openxmlformats.org/officeDocument/2006/relationships/slide" Target="slides/slide147.xml"/><Relationship Id="rId190" Type="http://schemas.openxmlformats.org/officeDocument/2006/relationships/slide" Target="slides/slide178.xml"/><Relationship Id="rId191" Type="http://schemas.openxmlformats.org/officeDocument/2006/relationships/slide" Target="slides/slide179.xml"/><Relationship Id="rId192" Type="http://schemas.openxmlformats.org/officeDocument/2006/relationships/slide" Target="slides/slide180.xml"/><Relationship Id="rId50" Type="http://schemas.openxmlformats.org/officeDocument/2006/relationships/slide" Target="slides/slide38.xml"/><Relationship Id="rId51" Type="http://schemas.openxmlformats.org/officeDocument/2006/relationships/slide" Target="slides/slide39.xml"/><Relationship Id="rId52" Type="http://schemas.openxmlformats.org/officeDocument/2006/relationships/slide" Target="slides/slide40.xml"/><Relationship Id="rId53" Type="http://schemas.openxmlformats.org/officeDocument/2006/relationships/slide" Target="slides/slide41.xml"/><Relationship Id="rId54" Type="http://schemas.openxmlformats.org/officeDocument/2006/relationships/slide" Target="slides/slide42.xml"/><Relationship Id="rId55" Type="http://schemas.openxmlformats.org/officeDocument/2006/relationships/slide" Target="slides/slide43.xml"/><Relationship Id="rId56" Type="http://schemas.openxmlformats.org/officeDocument/2006/relationships/slide" Target="slides/slide44.xml"/><Relationship Id="rId57" Type="http://schemas.openxmlformats.org/officeDocument/2006/relationships/slide" Target="slides/slide45.xml"/><Relationship Id="rId58" Type="http://schemas.openxmlformats.org/officeDocument/2006/relationships/slide" Target="slides/slide46.xml"/><Relationship Id="rId59" Type="http://schemas.openxmlformats.org/officeDocument/2006/relationships/slide" Target="slides/slide47.xml"/><Relationship Id="rId193" Type="http://schemas.openxmlformats.org/officeDocument/2006/relationships/slide" Target="slides/slide181.xml"/><Relationship Id="rId194" Type="http://schemas.openxmlformats.org/officeDocument/2006/relationships/slide" Target="slides/slide182.xml"/><Relationship Id="rId195" Type="http://schemas.openxmlformats.org/officeDocument/2006/relationships/slide" Target="slides/slide183.xml"/><Relationship Id="rId196" Type="http://schemas.openxmlformats.org/officeDocument/2006/relationships/slide" Target="slides/slide184.xml"/><Relationship Id="rId197" Type="http://schemas.openxmlformats.org/officeDocument/2006/relationships/slide" Target="slides/slide185.xml"/><Relationship Id="rId198" Type="http://schemas.openxmlformats.org/officeDocument/2006/relationships/slide" Target="slides/slide186.xml"/><Relationship Id="rId199" Type="http://schemas.openxmlformats.org/officeDocument/2006/relationships/slide" Target="slides/slide187.xml"/><Relationship Id="rId90" Type="http://schemas.openxmlformats.org/officeDocument/2006/relationships/slide" Target="slides/slide78.xml"/><Relationship Id="rId91" Type="http://schemas.openxmlformats.org/officeDocument/2006/relationships/slide" Target="slides/slide79.xml"/><Relationship Id="rId92" Type="http://schemas.openxmlformats.org/officeDocument/2006/relationships/slide" Target="slides/slide80.xml"/><Relationship Id="rId93" Type="http://schemas.openxmlformats.org/officeDocument/2006/relationships/slide" Target="slides/slide81.xml"/><Relationship Id="rId94" Type="http://schemas.openxmlformats.org/officeDocument/2006/relationships/slide" Target="slides/slide82.xml"/><Relationship Id="rId95" Type="http://schemas.openxmlformats.org/officeDocument/2006/relationships/slide" Target="slides/slide83.xml"/><Relationship Id="rId96" Type="http://schemas.openxmlformats.org/officeDocument/2006/relationships/slide" Target="slides/slide84.xml"/><Relationship Id="rId97" Type="http://schemas.openxmlformats.org/officeDocument/2006/relationships/slide" Target="slides/slide85.xml"/><Relationship Id="rId98" Type="http://schemas.openxmlformats.org/officeDocument/2006/relationships/slide" Target="slides/slide86.xml"/><Relationship Id="rId99" Type="http://schemas.openxmlformats.org/officeDocument/2006/relationships/slide" Target="slides/slide87.xml"/><Relationship Id="rId120" Type="http://schemas.openxmlformats.org/officeDocument/2006/relationships/slide" Target="slides/slide108.xml"/><Relationship Id="rId121" Type="http://schemas.openxmlformats.org/officeDocument/2006/relationships/slide" Target="slides/slide109.xml"/><Relationship Id="rId122" Type="http://schemas.openxmlformats.org/officeDocument/2006/relationships/slide" Target="slides/slide110.xml"/><Relationship Id="rId123" Type="http://schemas.openxmlformats.org/officeDocument/2006/relationships/slide" Target="slides/slide111.xml"/><Relationship Id="rId124" Type="http://schemas.openxmlformats.org/officeDocument/2006/relationships/slide" Target="slides/slide112.xml"/><Relationship Id="rId125" Type="http://schemas.openxmlformats.org/officeDocument/2006/relationships/slide" Target="slides/slide113.xml"/><Relationship Id="rId126" Type="http://schemas.openxmlformats.org/officeDocument/2006/relationships/slide" Target="slides/slide114.xml"/><Relationship Id="rId127" Type="http://schemas.openxmlformats.org/officeDocument/2006/relationships/slide" Target="slides/slide115.xml"/><Relationship Id="rId128" Type="http://schemas.openxmlformats.org/officeDocument/2006/relationships/slide" Target="slides/slide116.xml"/><Relationship Id="rId129" Type="http://schemas.openxmlformats.org/officeDocument/2006/relationships/slide" Target="slides/slide117.xml"/><Relationship Id="rId160" Type="http://schemas.openxmlformats.org/officeDocument/2006/relationships/slide" Target="slides/slide148.xml"/><Relationship Id="rId161" Type="http://schemas.openxmlformats.org/officeDocument/2006/relationships/slide" Target="slides/slide149.xml"/><Relationship Id="rId162" Type="http://schemas.openxmlformats.org/officeDocument/2006/relationships/slide" Target="slides/slide150.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163" Type="http://schemas.openxmlformats.org/officeDocument/2006/relationships/slide" Target="slides/slide151.xml"/><Relationship Id="rId164" Type="http://schemas.openxmlformats.org/officeDocument/2006/relationships/slide" Target="slides/slide152.xml"/><Relationship Id="rId165" Type="http://schemas.openxmlformats.org/officeDocument/2006/relationships/slide" Target="slides/slide153.xml"/><Relationship Id="rId166" Type="http://schemas.openxmlformats.org/officeDocument/2006/relationships/slide" Target="slides/slide154.xml"/><Relationship Id="rId167" Type="http://schemas.openxmlformats.org/officeDocument/2006/relationships/slide" Target="slides/slide155.xml"/><Relationship Id="rId168" Type="http://schemas.openxmlformats.org/officeDocument/2006/relationships/slide" Target="slides/slide156.xml"/><Relationship Id="rId169" Type="http://schemas.openxmlformats.org/officeDocument/2006/relationships/slide" Target="slides/slide157.xml"/><Relationship Id="rId200" Type="http://schemas.openxmlformats.org/officeDocument/2006/relationships/slide" Target="slides/slide188.xml"/><Relationship Id="rId201" Type="http://schemas.openxmlformats.org/officeDocument/2006/relationships/slide" Target="slides/slide189.xml"/><Relationship Id="rId202" Type="http://schemas.openxmlformats.org/officeDocument/2006/relationships/slide" Target="slides/slide190.xml"/><Relationship Id="rId203" Type="http://schemas.openxmlformats.org/officeDocument/2006/relationships/slide" Target="slides/slide191.xml"/><Relationship Id="rId60" Type="http://schemas.openxmlformats.org/officeDocument/2006/relationships/slide" Target="slides/slide48.xml"/><Relationship Id="rId61" Type="http://schemas.openxmlformats.org/officeDocument/2006/relationships/slide" Target="slides/slide49.xml"/><Relationship Id="rId62" Type="http://schemas.openxmlformats.org/officeDocument/2006/relationships/slide" Target="slides/slide50.xml"/><Relationship Id="rId63" Type="http://schemas.openxmlformats.org/officeDocument/2006/relationships/slide" Target="slides/slide51.xml"/><Relationship Id="rId64" Type="http://schemas.openxmlformats.org/officeDocument/2006/relationships/slide" Target="slides/slide52.xml"/><Relationship Id="rId65" Type="http://schemas.openxmlformats.org/officeDocument/2006/relationships/slide" Target="slides/slide53.xml"/><Relationship Id="rId66" Type="http://schemas.openxmlformats.org/officeDocument/2006/relationships/slide" Target="slides/slide54.xml"/><Relationship Id="rId67" Type="http://schemas.openxmlformats.org/officeDocument/2006/relationships/slide" Target="slides/slide55.xml"/><Relationship Id="rId68" Type="http://schemas.openxmlformats.org/officeDocument/2006/relationships/slide" Target="slides/slide56.xml"/><Relationship Id="rId69" Type="http://schemas.openxmlformats.org/officeDocument/2006/relationships/slide" Target="slides/slide57.xml"/><Relationship Id="rId204" Type="http://schemas.openxmlformats.org/officeDocument/2006/relationships/slide" Target="slides/slide192.xml"/><Relationship Id="rId205" Type="http://schemas.openxmlformats.org/officeDocument/2006/relationships/slide" Target="slides/slide193.xml"/><Relationship Id="rId206" Type="http://schemas.openxmlformats.org/officeDocument/2006/relationships/slide" Target="slides/slide194.xml"/><Relationship Id="rId207" Type="http://schemas.openxmlformats.org/officeDocument/2006/relationships/slide" Target="slides/slide195.xml"/><Relationship Id="rId208" Type="http://schemas.openxmlformats.org/officeDocument/2006/relationships/slide" Target="slides/slide196.xml"/><Relationship Id="rId209" Type="http://schemas.openxmlformats.org/officeDocument/2006/relationships/slide" Target="slides/slide197.xml"/><Relationship Id="rId130" Type="http://schemas.openxmlformats.org/officeDocument/2006/relationships/slide" Target="slides/slide118.xml"/><Relationship Id="rId131" Type="http://schemas.openxmlformats.org/officeDocument/2006/relationships/slide" Target="slides/slide119.xml"/><Relationship Id="rId132" Type="http://schemas.openxmlformats.org/officeDocument/2006/relationships/slide" Target="slides/slide120.xml"/><Relationship Id="rId133" Type="http://schemas.openxmlformats.org/officeDocument/2006/relationships/slide" Target="slides/slide121.xml"/><Relationship Id="rId134" Type="http://schemas.openxmlformats.org/officeDocument/2006/relationships/slide" Target="slides/slide122.xml"/><Relationship Id="rId135" Type="http://schemas.openxmlformats.org/officeDocument/2006/relationships/slide" Target="slides/slide123.xml"/><Relationship Id="rId136" Type="http://schemas.openxmlformats.org/officeDocument/2006/relationships/slide" Target="slides/slide124.xml"/><Relationship Id="rId137" Type="http://schemas.openxmlformats.org/officeDocument/2006/relationships/slide" Target="slides/slide125.xml"/><Relationship Id="rId138" Type="http://schemas.openxmlformats.org/officeDocument/2006/relationships/slide" Target="slides/slide126.xml"/><Relationship Id="rId139" Type="http://schemas.openxmlformats.org/officeDocument/2006/relationships/slide" Target="slides/slide127.xml"/><Relationship Id="rId170" Type="http://schemas.openxmlformats.org/officeDocument/2006/relationships/slide" Target="slides/slide158.xml"/><Relationship Id="rId171" Type="http://schemas.openxmlformats.org/officeDocument/2006/relationships/slide" Target="slides/slide159.xml"/><Relationship Id="rId172" Type="http://schemas.openxmlformats.org/officeDocument/2006/relationships/slide" Target="slides/slide160.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173" Type="http://schemas.openxmlformats.org/officeDocument/2006/relationships/slide" Target="slides/slide161.xml"/><Relationship Id="rId174" Type="http://schemas.openxmlformats.org/officeDocument/2006/relationships/slide" Target="slides/slide162.xml"/><Relationship Id="rId175" Type="http://schemas.openxmlformats.org/officeDocument/2006/relationships/slide" Target="slides/slide163.xml"/><Relationship Id="rId176" Type="http://schemas.openxmlformats.org/officeDocument/2006/relationships/slide" Target="slides/slide164.xml"/><Relationship Id="rId177" Type="http://schemas.openxmlformats.org/officeDocument/2006/relationships/slide" Target="slides/slide165.xml"/><Relationship Id="rId178" Type="http://schemas.openxmlformats.org/officeDocument/2006/relationships/slide" Target="slides/slide166.xml"/><Relationship Id="rId179" Type="http://schemas.openxmlformats.org/officeDocument/2006/relationships/slide" Target="slides/slide167.xml"/><Relationship Id="rId210" Type="http://schemas.openxmlformats.org/officeDocument/2006/relationships/slide" Target="slides/slide198.xml"/><Relationship Id="rId211" Type="http://schemas.openxmlformats.org/officeDocument/2006/relationships/slide" Target="slides/slide199.xml"/><Relationship Id="rId212" Type="http://schemas.openxmlformats.org/officeDocument/2006/relationships/slide" Target="slides/slide200.xml"/><Relationship Id="rId213" Type="http://schemas.openxmlformats.org/officeDocument/2006/relationships/notesMaster" Target="notesMasters/notesMaster1.xml"/><Relationship Id="rId70" Type="http://schemas.openxmlformats.org/officeDocument/2006/relationships/slide" Target="slides/slide58.xml"/><Relationship Id="rId71" Type="http://schemas.openxmlformats.org/officeDocument/2006/relationships/slide" Target="slides/slide59.xml"/><Relationship Id="rId72" Type="http://schemas.openxmlformats.org/officeDocument/2006/relationships/slide" Target="slides/slide60.xml"/><Relationship Id="rId73" Type="http://schemas.openxmlformats.org/officeDocument/2006/relationships/slide" Target="slides/slide61.xml"/><Relationship Id="rId74" Type="http://schemas.openxmlformats.org/officeDocument/2006/relationships/slide" Target="slides/slide62.xml"/><Relationship Id="rId75" Type="http://schemas.openxmlformats.org/officeDocument/2006/relationships/slide" Target="slides/slide63.xml"/><Relationship Id="rId76" Type="http://schemas.openxmlformats.org/officeDocument/2006/relationships/slide" Target="slides/slide64.xml"/><Relationship Id="rId77" Type="http://schemas.openxmlformats.org/officeDocument/2006/relationships/slide" Target="slides/slide65.xml"/><Relationship Id="rId78" Type="http://schemas.openxmlformats.org/officeDocument/2006/relationships/slide" Target="slides/slide66.xml"/><Relationship Id="rId79" Type="http://schemas.openxmlformats.org/officeDocument/2006/relationships/slide" Target="slides/slide67.xml"/><Relationship Id="rId214" Type="http://schemas.openxmlformats.org/officeDocument/2006/relationships/presProps" Target="presProps.xml"/><Relationship Id="rId215" Type="http://schemas.openxmlformats.org/officeDocument/2006/relationships/viewProps" Target="viewProps.xml"/><Relationship Id="rId216" Type="http://schemas.openxmlformats.org/officeDocument/2006/relationships/theme" Target="theme/theme1.xml"/><Relationship Id="rId2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100" Type="http://schemas.openxmlformats.org/officeDocument/2006/relationships/slide" Target="slides/slide88.xml"/><Relationship Id="rId101" Type="http://schemas.openxmlformats.org/officeDocument/2006/relationships/slide" Target="slides/slide89.xml"/><Relationship Id="rId102" Type="http://schemas.openxmlformats.org/officeDocument/2006/relationships/slide" Target="slides/slide90.xml"/><Relationship Id="rId103" Type="http://schemas.openxmlformats.org/officeDocument/2006/relationships/slide" Target="slides/slide91.xml"/><Relationship Id="rId104" Type="http://schemas.openxmlformats.org/officeDocument/2006/relationships/slide" Target="slides/slide92.xml"/><Relationship Id="rId105" Type="http://schemas.openxmlformats.org/officeDocument/2006/relationships/slide" Target="slides/slide93.xml"/><Relationship Id="rId106" Type="http://schemas.openxmlformats.org/officeDocument/2006/relationships/slide" Target="slides/slide94.xml"/><Relationship Id="rId107" Type="http://schemas.openxmlformats.org/officeDocument/2006/relationships/slide" Target="slides/slide95.xml"/><Relationship Id="rId108" Type="http://schemas.openxmlformats.org/officeDocument/2006/relationships/slide" Target="slides/slide96.xml"/><Relationship Id="rId109" Type="http://schemas.openxmlformats.org/officeDocument/2006/relationships/slide" Target="slides/slide97.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140" Type="http://schemas.openxmlformats.org/officeDocument/2006/relationships/slide" Target="slides/slide128.xml"/><Relationship Id="rId141" Type="http://schemas.openxmlformats.org/officeDocument/2006/relationships/slide" Target="slides/slide1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99794D-09D4-EA48-B988-A1D0ED20246B}" type="datetimeFigureOut">
              <a:rPr lang="en-US" smtClean="0"/>
              <a:t>12/12/15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136376-F3E2-644B-9648-C2DF97B2FCFB}" type="slidenum">
              <a:rPr lang="en-US" smtClean="0"/>
              <a:t>‹#›</a:t>
            </a:fld>
            <a:endParaRPr lang="en-US"/>
          </a:p>
        </p:txBody>
      </p:sp>
    </p:spTree>
    <p:extLst>
      <p:ext uri="{BB962C8B-B14F-4D97-AF65-F5344CB8AC3E}">
        <p14:creationId xmlns:p14="http://schemas.microsoft.com/office/powerpoint/2010/main" val="1253757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7.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8.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9.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0.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2.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2.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3.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4.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6.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7.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8.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9.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0.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2.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3.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4.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9.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0.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2.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3.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4.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5.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6.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7.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9.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9.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0.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2.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3.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4.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5.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err="1"/>
              <a:t>Kính</a:t>
            </a:r>
            <a:r>
              <a:rPr lang="en" dirty="0"/>
              <a:t> </a:t>
            </a:r>
            <a:r>
              <a:rPr lang="en" dirty="0" err="1"/>
              <a:t>thưa</a:t>
            </a:r>
            <a:r>
              <a:rPr lang="en" dirty="0"/>
              <a:t> </a:t>
            </a:r>
            <a:r>
              <a:rPr lang="en" dirty="0" err="1"/>
              <a:t>hội</a:t>
            </a:r>
            <a:r>
              <a:rPr lang="en" dirty="0"/>
              <a:t> </a:t>
            </a:r>
            <a:r>
              <a:rPr lang="en" dirty="0" err="1"/>
              <a:t>đồng</a:t>
            </a:r>
            <a:r>
              <a:rPr lang="en" dirty="0"/>
              <a:t>, </a:t>
            </a:r>
            <a:r>
              <a:rPr lang="en" dirty="0" err="1"/>
              <a:t>quý</a:t>
            </a:r>
            <a:r>
              <a:rPr lang="en" dirty="0"/>
              <a:t> </a:t>
            </a:r>
            <a:r>
              <a:rPr lang="en" dirty="0" err="1"/>
              <a:t>thầy</a:t>
            </a:r>
            <a:r>
              <a:rPr lang="en" dirty="0"/>
              <a:t> </a:t>
            </a:r>
            <a:r>
              <a:rPr lang="en" dirty="0" err="1"/>
              <a:t>cô</a:t>
            </a:r>
            <a:r>
              <a:rPr lang="en" dirty="0"/>
              <a:t> </a:t>
            </a:r>
            <a:r>
              <a:rPr lang="en" dirty="0" err="1"/>
              <a:t>và</a:t>
            </a:r>
            <a:r>
              <a:rPr lang="en" dirty="0"/>
              <a:t> </a:t>
            </a:r>
            <a:r>
              <a:rPr lang="en" dirty="0" err="1"/>
              <a:t>các</a:t>
            </a:r>
            <a:r>
              <a:rPr lang="en" dirty="0"/>
              <a:t> </a:t>
            </a:r>
            <a:r>
              <a:rPr lang="en" dirty="0" err="1"/>
              <a:t>bạn</a:t>
            </a:r>
            <a:r>
              <a:rPr lang="en" dirty="0"/>
              <a:t>. </a:t>
            </a:r>
            <a:r>
              <a:rPr lang="en" dirty="0" err="1"/>
              <a:t>Hôm</a:t>
            </a:r>
            <a:r>
              <a:rPr lang="en" dirty="0"/>
              <a:t> nay </a:t>
            </a:r>
            <a:r>
              <a:rPr lang="en" dirty="0" err="1"/>
              <a:t>nhóm</a:t>
            </a:r>
            <a:r>
              <a:rPr lang="en" dirty="0"/>
              <a:t> </a:t>
            </a:r>
            <a:r>
              <a:rPr lang="en" dirty="0" err="1"/>
              <a:t>chúng</a:t>
            </a:r>
            <a:r>
              <a:rPr lang="en" dirty="0"/>
              <a:t> </a:t>
            </a:r>
            <a:r>
              <a:rPr lang="en" dirty="0" err="1"/>
              <a:t>tôi</a:t>
            </a:r>
            <a:r>
              <a:rPr lang="en" dirty="0"/>
              <a:t> </a:t>
            </a:r>
            <a:r>
              <a:rPr lang="en" dirty="0" err="1"/>
              <a:t>xin</a:t>
            </a:r>
            <a:r>
              <a:rPr lang="en" dirty="0"/>
              <a:t> </a:t>
            </a:r>
            <a:r>
              <a:rPr lang="en" dirty="0" err="1"/>
              <a:t>được</a:t>
            </a:r>
            <a:r>
              <a:rPr lang="en" dirty="0"/>
              <a:t> </a:t>
            </a:r>
            <a:r>
              <a:rPr lang="en" dirty="0" err="1"/>
              <a:t>phép</a:t>
            </a:r>
            <a:r>
              <a:rPr lang="en" dirty="0"/>
              <a:t> </a:t>
            </a:r>
            <a:r>
              <a:rPr lang="en" dirty="0" err="1"/>
              <a:t>giới</a:t>
            </a:r>
            <a:r>
              <a:rPr lang="en" dirty="0"/>
              <a:t> </a:t>
            </a:r>
            <a:r>
              <a:rPr lang="en" dirty="0" err="1"/>
              <a:t>thiệu</a:t>
            </a:r>
            <a:r>
              <a:rPr lang="en" dirty="0"/>
              <a:t> </a:t>
            </a:r>
            <a:r>
              <a:rPr lang="en" dirty="0" err="1"/>
              <a:t>đồ</a:t>
            </a:r>
            <a:r>
              <a:rPr lang="en" dirty="0"/>
              <a:t> </a:t>
            </a:r>
            <a:r>
              <a:rPr lang="en" dirty="0" err="1"/>
              <a:t>án</a:t>
            </a:r>
            <a:r>
              <a:rPr lang="en" dirty="0"/>
              <a:t> </a:t>
            </a:r>
            <a:r>
              <a:rPr lang="en" dirty="0" err="1"/>
              <a:t>tốt</a:t>
            </a:r>
            <a:r>
              <a:rPr lang="en" dirty="0"/>
              <a:t> </a:t>
            </a:r>
            <a:r>
              <a:rPr lang="en" dirty="0" err="1"/>
              <a:t>nghiệp</a:t>
            </a:r>
            <a:r>
              <a:rPr lang="en" dirty="0"/>
              <a:t> </a:t>
            </a:r>
            <a:r>
              <a:rPr lang="en-US" dirty="0" smtClean="0"/>
              <a:t>Smart Wear on Your Route</a:t>
            </a:r>
            <a:r>
              <a:rPr lang="en" dirty="0" smtClean="0"/>
              <a:t>, </a:t>
            </a:r>
            <a:r>
              <a:rPr lang="en" dirty="0" err="1"/>
              <a:t>tên</a:t>
            </a:r>
            <a:r>
              <a:rPr lang="en" dirty="0"/>
              <a:t> </a:t>
            </a:r>
            <a:r>
              <a:rPr lang="en" dirty="0" err="1"/>
              <a:t>tiếng</a:t>
            </a:r>
            <a:r>
              <a:rPr lang="en" dirty="0"/>
              <a:t> </a:t>
            </a:r>
            <a:r>
              <a:rPr lang="en" dirty="0" err="1"/>
              <a:t>Việt</a:t>
            </a:r>
            <a:r>
              <a:rPr lang="en" dirty="0"/>
              <a:t> </a:t>
            </a:r>
            <a:r>
              <a:rPr lang="en" dirty="0" err="1"/>
              <a:t>là</a:t>
            </a:r>
            <a:r>
              <a:rPr lang="en" dirty="0"/>
              <a:t> </a:t>
            </a:r>
            <a:r>
              <a:rPr lang="vi-VN" dirty="0" smtClean="0"/>
              <a:t>Đồng hồ thông minh trên đường đi của bạn</a:t>
            </a:r>
            <a:r>
              <a:rPr lang="en" dirty="0" smtClean="0"/>
              <a:t>. </a:t>
            </a:r>
            <a:r>
              <a:rPr lang="en" dirty="0" err="1"/>
              <a:t>Nhóm</a:t>
            </a:r>
            <a:r>
              <a:rPr lang="en" dirty="0"/>
              <a:t> </a:t>
            </a:r>
            <a:r>
              <a:rPr lang="en" dirty="0" err="1"/>
              <a:t>chúng</a:t>
            </a:r>
            <a:r>
              <a:rPr lang="en" dirty="0"/>
              <a:t> </a:t>
            </a:r>
            <a:r>
              <a:rPr lang="en" dirty="0" err="1"/>
              <a:t>tôi</a:t>
            </a:r>
            <a:r>
              <a:rPr lang="en" dirty="0"/>
              <a:t> </a:t>
            </a:r>
            <a:r>
              <a:rPr lang="en" dirty="0" err="1"/>
              <a:t>bao</a:t>
            </a:r>
            <a:r>
              <a:rPr lang="en" dirty="0"/>
              <a:t> </a:t>
            </a:r>
            <a:r>
              <a:rPr lang="en" dirty="0" err="1"/>
              <a:t>gồm</a:t>
            </a:r>
            <a:r>
              <a:rPr lang="en" dirty="0"/>
              <a:t> 4 </a:t>
            </a:r>
            <a:r>
              <a:rPr lang="en" dirty="0" err="1"/>
              <a:t>thành</a:t>
            </a:r>
            <a:r>
              <a:rPr lang="en" dirty="0"/>
              <a:t> </a:t>
            </a:r>
            <a:r>
              <a:rPr lang="en" dirty="0" err="1"/>
              <a:t>viên</a:t>
            </a:r>
            <a:r>
              <a:rPr lang="en" dirty="0"/>
              <a:t>… </a:t>
            </a:r>
            <a:r>
              <a:rPr lang="en" dirty="0" err="1"/>
              <a:t>dưới</a:t>
            </a:r>
            <a:r>
              <a:rPr lang="en" dirty="0"/>
              <a:t> </a:t>
            </a:r>
            <a:r>
              <a:rPr lang="en" dirty="0" err="1"/>
              <a:t>sự</a:t>
            </a:r>
            <a:r>
              <a:rPr lang="en" dirty="0"/>
              <a:t> </a:t>
            </a:r>
            <a:r>
              <a:rPr lang="en" dirty="0" err="1"/>
              <a:t>hướng</a:t>
            </a:r>
            <a:r>
              <a:rPr lang="en" dirty="0"/>
              <a:t> </a:t>
            </a:r>
            <a:r>
              <a:rPr lang="en" dirty="0" err="1"/>
              <a:t>dẫn</a:t>
            </a:r>
            <a:r>
              <a:rPr lang="en" dirty="0"/>
              <a:t> </a:t>
            </a:r>
            <a:r>
              <a:rPr lang="en" dirty="0" err="1"/>
              <a:t>của</a:t>
            </a:r>
            <a:r>
              <a:rPr lang="en" dirty="0"/>
              <a:t> </a:t>
            </a:r>
            <a:r>
              <a:rPr lang="en" dirty="0" err="1"/>
              <a:t>thầy</a:t>
            </a:r>
            <a:r>
              <a:rPr lang="en" dirty="0"/>
              <a:t> Kiều Trọng Khánh.</a:t>
            </a:r>
          </a:p>
        </p:txBody>
      </p:sp>
    </p:spTree>
    <p:extLst>
      <p:ext uri="{BB962C8B-B14F-4D97-AF65-F5344CB8AC3E}">
        <p14:creationId xmlns:p14="http://schemas.microsoft.com/office/powerpoint/2010/main" val="473782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dirty="0" smtClean="0"/>
              <a:t>Hệ thống chúng tôi cung cấp tìm đường đi xe buýt nhiều hơn hai điểm</a:t>
            </a:r>
            <a:r>
              <a:rPr lang="vi-VN" baseline="0" dirty="0" smtClean="0"/>
              <a:t> có tối ưu. </a:t>
            </a:r>
            <a:endParaRPr lang="en-US" dirty="0" smtClean="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24657010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Việc trao nhận dữ liệu có thể sử dụng MessageAPI. </a:t>
            </a:r>
          </a:p>
          <a:p>
            <a:r>
              <a:rPr lang="vi-VN" dirty="0" smtClean="0"/>
              <a:t>MessageAPI là một giao thức tin cậy. </a:t>
            </a:r>
          </a:p>
          <a:p>
            <a:r>
              <a:rPr lang="vi-VN" dirty="0" smtClean="0"/>
              <a:t>Khi điện thoai và đồng hồ mất kết nối,</a:t>
            </a:r>
            <a:r>
              <a:rPr lang="vi-VN" baseline="0" dirty="0" smtClean="0"/>
              <a:t> dữ liệu sẽ được tự động lưu trữ và tự động gửi lại khi việc kết nối thành công.</a:t>
            </a:r>
            <a:endParaRPr lang="en-US" dirty="0"/>
          </a:p>
        </p:txBody>
      </p:sp>
      <p:sp>
        <p:nvSpPr>
          <p:cNvPr id="4" name="Slide Number Placeholder 3"/>
          <p:cNvSpPr>
            <a:spLocks noGrp="1"/>
          </p:cNvSpPr>
          <p:nvPr>
            <p:ph type="sldNum" sz="quarter" idx="10"/>
          </p:nvPr>
        </p:nvSpPr>
        <p:spPr/>
        <p:txBody>
          <a:bodyPr/>
          <a:lstStyle/>
          <a:p>
            <a:fld id="{91FD8968-C20D-B548-8F38-158084641085}" type="slidenum">
              <a:rPr lang="en-US" smtClean="0">
                <a:solidFill>
                  <a:prstClr val="black"/>
                </a:solidFill>
              </a:rPr>
              <a:pPr/>
              <a:t>157</a:t>
            </a:fld>
            <a:endParaRPr lang="en-US">
              <a:solidFill>
                <a:prstClr val="black"/>
              </a:solidFill>
            </a:endParaRPr>
          </a:p>
        </p:txBody>
      </p:sp>
    </p:spTree>
    <p:extLst>
      <p:ext uri="{BB962C8B-B14F-4D97-AF65-F5344CB8AC3E}">
        <p14:creationId xmlns:p14="http://schemas.microsoft.com/office/powerpoint/2010/main" val="164563270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Việc trao nhận dữ liệu có thể sử dụng MessageAPI. </a:t>
            </a:r>
          </a:p>
          <a:p>
            <a:r>
              <a:rPr lang="vi-VN" dirty="0" smtClean="0"/>
              <a:t>MessageAPI là một giao thức tin cậy. </a:t>
            </a:r>
          </a:p>
          <a:p>
            <a:r>
              <a:rPr lang="vi-VN" dirty="0" smtClean="0"/>
              <a:t>Khi điện thoai và đồng hồ mất kết nối,</a:t>
            </a:r>
            <a:r>
              <a:rPr lang="vi-VN" baseline="0" dirty="0" smtClean="0"/>
              <a:t> dữ liệu sẽ được tự động lưu trữ và tự động gửi lại khi việc kết nối thành công.</a:t>
            </a:r>
            <a:endParaRPr lang="en-US" dirty="0"/>
          </a:p>
        </p:txBody>
      </p:sp>
      <p:sp>
        <p:nvSpPr>
          <p:cNvPr id="4" name="Slide Number Placeholder 3"/>
          <p:cNvSpPr>
            <a:spLocks noGrp="1"/>
          </p:cNvSpPr>
          <p:nvPr>
            <p:ph type="sldNum" sz="quarter" idx="10"/>
          </p:nvPr>
        </p:nvSpPr>
        <p:spPr/>
        <p:txBody>
          <a:bodyPr/>
          <a:lstStyle/>
          <a:p>
            <a:fld id="{91FD8968-C20D-B548-8F38-158084641085}" type="slidenum">
              <a:rPr lang="en-US" smtClean="0">
                <a:solidFill>
                  <a:prstClr val="black"/>
                </a:solidFill>
              </a:rPr>
              <a:pPr/>
              <a:t>158</a:t>
            </a:fld>
            <a:endParaRPr lang="en-US">
              <a:solidFill>
                <a:prstClr val="black"/>
              </a:solidFill>
            </a:endParaRPr>
          </a:p>
        </p:txBody>
      </p:sp>
    </p:spTree>
    <p:extLst>
      <p:ext uri="{BB962C8B-B14F-4D97-AF65-F5344CB8AC3E}">
        <p14:creationId xmlns:p14="http://schemas.microsoft.com/office/powerpoint/2010/main" val="23999330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FD8968-C20D-B548-8F38-158084641085}" type="slidenum">
              <a:rPr lang="en-US" smtClean="0">
                <a:solidFill>
                  <a:prstClr val="black"/>
                </a:solidFill>
              </a:rPr>
              <a:pPr/>
              <a:t>159</a:t>
            </a:fld>
            <a:endParaRPr lang="en-US">
              <a:solidFill>
                <a:prstClr val="black"/>
              </a:solidFill>
            </a:endParaRPr>
          </a:p>
        </p:txBody>
      </p:sp>
    </p:spTree>
    <p:extLst>
      <p:ext uri="{BB962C8B-B14F-4D97-AF65-F5344CB8AC3E}">
        <p14:creationId xmlns:p14="http://schemas.microsoft.com/office/powerpoint/2010/main" val="52783581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160</a:t>
            </a:fld>
            <a:endParaRPr lang="en-US">
              <a:solidFill>
                <a:prstClr val="black"/>
              </a:solidFill>
            </a:endParaRPr>
          </a:p>
        </p:txBody>
      </p:sp>
    </p:spTree>
    <p:extLst>
      <p:ext uri="{BB962C8B-B14F-4D97-AF65-F5344CB8AC3E}">
        <p14:creationId xmlns:p14="http://schemas.microsoft.com/office/powerpoint/2010/main" val="178539959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161</a:t>
            </a:fld>
            <a:endParaRPr lang="en-US">
              <a:solidFill>
                <a:prstClr val="black"/>
              </a:solidFill>
            </a:endParaRPr>
          </a:p>
        </p:txBody>
      </p:sp>
    </p:spTree>
    <p:extLst>
      <p:ext uri="{BB962C8B-B14F-4D97-AF65-F5344CB8AC3E}">
        <p14:creationId xmlns:p14="http://schemas.microsoft.com/office/powerpoint/2010/main" val="15594634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162</a:t>
            </a:fld>
            <a:endParaRPr lang="en-US">
              <a:solidFill>
                <a:prstClr val="black"/>
              </a:solidFill>
            </a:endParaRPr>
          </a:p>
        </p:txBody>
      </p:sp>
    </p:spTree>
    <p:extLst>
      <p:ext uri="{BB962C8B-B14F-4D97-AF65-F5344CB8AC3E}">
        <p14:creationId xmlns:p14="http://schemas.microsoft.com/office/powerpoint/2010/main" val="34096311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172</a:t>
            </a:fld>
            <a:endParaRPr lang="en-US">
              <a:solidFill>
                <a:prstClr val="black"/>
              </a:solidFill>
            </a:endParaRPr>
          </a:p>
        </p:txBody>
      </p:sp>
    </p:spTree>
    <p:extLst>
      <p:ext uri="{BB962C8B-B14F-4D97-AF65-F5344CB8AC3E}">
        <p14:creationId xmlns:p14="http://schemas.microsoft.com/office/powerpoint/2010/main" val="153956971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Như</a:t>
            </a:r>
            <a:r>
              <a:rPr lang="en-US" baseline="0" dirty="0" smtClean="0"/>
              <a:t> </a:t>
            </a:r>
            <a:r>
              <a:rPr lang="en-US" baseline="0" dirty="0" err="1" smtClean="0"/>
              <a:t>trước</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biết</a:t>
            </a:r>
            <a:r>
              <a:rPr lang="en-US" baseline="0" dirty="0" smtClean="0"/>
              <a:t> </a:t>
            </a:r>
            <a:r>
              <a:rPr lang="en-US" baseline="0" dirty="0" err="1" smtClean="0"/>
              <a:t>đc</a:t>
            </a:r>
            <a:r>
              <a:rPr lang="en-US" baseline="0" dirty="0" smtClean="0"/>
              <a:t> </a:t>
            </a:r>
            <a:r>
              <a:rPr lang="en-US" baseline="0" dirty="0" err="1" smtClean="0"/>
              <a:t>anh</a:t>
            </a:r>
            <a:r>
              <a:rPr lang="en-US" baseline="0" dirty="0" smtClean="0"/>
              <a:t> </a:t>
            </a:r>
            <a:r>
              <a:rPr lang="en-US" baseline="0" dirty="0" err="1" smtClean="0"/>
              <a:t>khương</a:t>
            </a:r>
            <a:r>
              <a:rPr lang="en-US" baseline="0" dirty="0" smtClean="0"/>
              <a:t> </a:t>
            </a:r>
            <a:r>
              <a:rPr lang="en-US" baseline="0" dirty="0" err="1" smtClean="0"/>
              <a:t>là</a:t>
            </a:r>
            <a:r>
              <a:rPr lang="en-US" baseline="0" dirty="0" smtClean="0"/>
              <a:t> </a:t>
            </a:r>
            <a:r>
              <a:rPr lang="en-US" baseline="0" dirty="0" err="1" smtClean="0"/>
              <a:t>người</a:t>
            </a:r>
            <a:r>
              <a:rPr lang="en-US" baseline="0" dirty="0" smtClean="0"/>
              <a:t> </a:t>
            </a:r>
            <a:r>
              <a:rPr lang="en-US" baseline="0" dirty="0" err="1" smtClean="0"/>
              <a:t>hiền</a:t>
            </a:r>
            <a:r>
              <a:rPr lang="en-US" baseline="0" dirty="0" smtClean="0"/>
              <a:t> </a:t>
            </a:r>
            <a:r>
              <a:rPr lang="en-US" baseline="0" dirty="0" err="1" smtClean="0"/>
              <a:t>lành</a:t>
            </a:r>
            <a:r>
              <a:rPr lang="en-US" baseline="0" dirty="0" smtClean="0"/>
              <a:t>, </a:t>
            </a:r>
            <a:r>
              <a:rPr lang="en-US" baseline="0" dirty="0" err="1" smtClean="0"/>
              <a:t>nhưng</a:t>
            </a:r>
            <a:r>
              <a:rPr lang="en-US" baseline="0" dirty="0" smtClean="0"/>
              <a:t> </a:t>
            </a:r>
            <a:r>
              <a:rPr lang="en-US" baseline="0" dirty="0" err="1" smtClean="0"/>
              <a:t>khi</a:t>
            </a:r>
            <a:r>
              <a:rPr lang="en-US" baseline="0" dirty="0" smtClean="0"/>
              <a:t> </a:t>
            </a:r>
            <a:r>
              <a:rPr lang="en-US" baseline="0" dirty="0" err="1" smtClean="0"/>
              <a:t>trên</a:t>
            </a:r>
            <a:r>
              <a:rPr lang="en-US" baseline="0" dirty="0" smtClean="0"/>
              <a:t> </a:t>
            </a:r>
            <a:r>
              <a:rPr lang="en-US" baseline="0" dirty="0" err="1" smtClean="0"/>
              <a:t>đường</a:t>
            </a:r>
            <a:r>
              <a:rPr lang="en-US" baseline="0" dirty="0" smtClean="0"/>
              <a:t> </a:t>
            </a:r>
            <a:r>
              <a:rPr lang="en-US" baseline="0" dirty="0" err="1" smtClean="0"/>
              <a:t>thì</a:t>
            </a:r>
            <a:r>
              <a:rPr lang="en-US" baseline="0" dirty="0" smtClean="0"/>
              <a:t> </a:t>
            </a:r>
            <a:r>
              <a:rPr lang="en-US" baseline="0" dirty="0" err="1" smtClean="0"/>
              <a:t>anh</a:t>
            </a:r>
            <a:r>
              <a:rPr lang="en-US" baseline="0" dirty="0" smtClean="0"/>
              <a:t> ta </a:t>
            </a:r>
            <a:r>
              <a:rPr lang="en-US" baseline="0" dirty="0" err="1" smtClean="0"/>
              <a:t>có</a:t>
            </a:r>
            <a:r>
              <a:rPr lang="en-US" baseline="0" dirty="0" smtClean="0"/>
              <a:t> 1 nickname ”</a:t>
            </a:r>
            <a:r>
              <a:rPr lang="en-US" baseline="0" dirty="0" err="1" smtClean="0"/>
              <a:t>khương</a:t>
            </a:r>
            <a:r>
              <a:rPr lang="en-US" baseline="0" dirty="0" smtClean="0"/>
              <a:t> </a:t>
            </a:r>
            <a:r>
              <a:rPr lang="en-US" baseline="0" dirty="0" err="1" smtClean="0"/>
              <a:t>ko</a:t>
            </a:r>
            <a:r>
              <a:rPr lang="en-US" baseline="0" dirty="0" smtClean="0"/>
              <a:t> </a:t>
            </a:r>
            <a:r>
              <a:rPr lang="en-US" baseline="0" dirty="0" err="1" smtClean="0"/>
              <a:t>sợ</a:t>
            </a:r>
            <a:r>
              <a:rPr lang="en-US" baseline="0" dirty="0" smtClean="0"/>
              <a:t> </a:t>
            </a:r>
            <a:r>
              <a:rPr lang="en-US" baseline="0" dirty="0" err="1" smtClean="0"/>
              <a:t>chết</a:t>
            </a:r>
            <a:r>
              <a:rPr lang="en-US" baseline="0" dirty="0" smtClean="0"/>
              <a:t>”</a:t>
            </a:r>
          </a:p>
          <a:p>
            <a:r>
              <a:rPr lang="en-US" baseline="0" dirty="0" smtClean="0"/>
              <a:t>Anh </a:t>
            </a:r>
            <a:r>
              <a:rPr lang="en-US" baseline="0" dirty="0" err="1" smtClean="0"/>
              <a:t>khương</a:t>
            </a:r>
            <a:r>
              <a:rPr lang="en-US" baseline="0" dirty="0" smtClean="0"/>
              <a:t> </a:t>
            </a:r>
            <a:r>
              <a:rPr lang="en-US" baseline="0" dirty="0" err="1" smtClean="0"/>
              <a:t>thường</a:t>
            </a:r>
            <a:r>
              <a:rPr lang="en-US" baseline="0" dirty="0" smtClean="0"/>
              <a:t> </a:t>
            </a:r>
            <a:r>
              <a:rPr lang="en-US" baseline="0" dirty="0" err="1" smtClean="0"/>
              <a:t>tham</a:t>
            </a:r>
            <a:r>
              <a:rPr lang="en-US" baseline="0" dirty="0" smtClean="0"/>
              <a:t> </a:t>
            </a:r>
            <a:r>
              <a:rPr lang="en-US" baseline="0" dirty="0" err="1" smtClean="0"/>
              <a:t>gia</a:t>
            </a:r>
            <a:r>
              <a:rPr lang="en-US" baseline="0" dirty="0" smtClean="0"/>
              <a:t> </a:t>
            </a:r>
            <a:r>
              <a:rPr lang="en-US" baseline="0" dirty="0" err="1" smtClean="0"/>
              <a:t>giao</a:t>
            </a:r>
            <a:r>
              <a:rPr lang="en-US" baseline="0" dirty="0" smtClean="0"/>
              <a:t> </a:t>
            </a:r>
            <a:r>
              <a:rPr lang="en-US" baseline="0" dirty="0" err="1" smtClean="0"/>
              <a:t>thông</a:t>
            </a:r>
            <a:r>
              <a:rPr lang="en-US" baseline="0" dirty="0" smtClean="0"/>
              <a:t> </a:t>
            </a:r>
            <a:r>
              <a:rPr lang="en-US" baseline="0" dirty="0" err="1" smtClean="0"/>
              <a:t>với</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kinh</a:t>
            </a:r>
            <a:r>
              <a:rPr lang="en-US" baseline="0" dirty="0" smtClean="0"/>
              <a:t> </a:t>
            </a:r>
            <a:r>
              <a:rPr lang="en-US" baseline="0" dirty="0" err="1" smtClean="0"/>
              <a:t>hoàng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173</a:t>
            </a:fld>
            <a:endParaRPr lang="en-US">
              <a:solidFill>
                <a:prstClr val="black"/>
              </a:solidFill>
            </a:endParaRPr>
          </a:p>
        </p:txBody>
      </p:sp>
    </p:spTree>
    <p:extLst>
      <p:ext uri="{BB962C8B-B14F-4D97-AF65-F5344CB8AC3E}">
        <p14:creationId xmlns:p14="http://schemas.microsoft.com/office/powerpoint/2010/main" val="201797064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dirty="0" smtClean="0"/>
              <a:t> di</a:t>
            </a:r>
            <a:r>
              <a:rPr lang="en-US" baseline="0" dirty="0" smtClean="0"/>
              <a:t> </a:t>
            </a:r>
            <a:r>
              <a:rPr lang="en-US" baseline="0" dirty="0" err="1" smtClean="0"/>
              <a:t>chuyển</a:t>
            </a:r>
            <a:r>
              <a:rPr lang="en-US" baseline="0" dirty="0" smtClean="0"/>
              <a:t> </a:t>
            </a:r>
            <a:r>
              <a:rPr lang="en-US" baseline="0" dirty="0" err="1" smtClean="0"/>
              <a:t>tới</a:t>
            </a:r>
            <a:r>
              <a:rPr lang="en-US" baseline="0" dirty="0" smtClean="0"/>
              <a:t> </a:t>
            </a:r>
            <a:r>
              <a:rPr lang="en-US" baseline="0" dirty="0" err="1" smtClean="0"/>
              <a:t>gần</a:t>
            </a:r>
            <a:r>
              <a:rPr lang="en-US" baseline="0" dirty="0" smtClean="0"/>
              <a:t> </a:t>
            </a:r>
            <a:r>
              <a:rPr lang="en-US" baseline="0" dirty="0" err="1" smtClean="0"/>
              <a:t>điểm</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tiếp</a:t>
            </a:r>
            <a:r>
              <a:rPr lang="en-US" baseline="0" dirty="0" smtClean="0"/>
              <a:t> </a:t>
            </a:r>
            <a:r>
              <a:rPr lang="en-US" baseline="0" dirty="0" err="1" smtClean="0"/>
              <a:t>theo</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174</a:t>
            </a:fld>
            <a:endParaRPr lang="en-US">
              <a:solidFill>
                <a:prstClr val="black"/>
              </a:solidFill>
            </a:endParaRPr>
          </a:p>
        </p:txBody>
      </p:sp>
    </p:spTree>
    <p:extLst>
      <p:ext uri="{BB962C8B-B14F-4D97-AF65-F5344CB8AC3E}">
        <p14:creationId xmlns:p14="http://schemas.microsoft.com/office/powerpoint/2010/main" val="95394253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Anh </a:t>
            </a:r>
            <a:r>
              <a:rPr lang="en-US" dirty="0" err="1" smtClean="0"/>
              <a:t>khương</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là</a:t>
            </a:r>
            <a:r>
              <a:rPr lang="en-US" baseline="0" dirty="0" smtClean="0"/>
              <a:t> </a:t>
            </a:r>
            <a:r>
              <a:rPr lang="en-US" baseline="0" dirty="0" err="1" smtClean="0"/>
              <a:t>chuẩn</a:t>
            </a:r>
            <a:r>
              <a:rPr lang="en-US" baseline="0" dirty="0" smtClean="0"/>
              <a:t> </a:t>
            </a:r>
            <a:r>
              <a:rPr lang="en-US" baseline="0" dirty="0" err="1" smtClean="0"/>
              <a:t>bị</a:t>
            </a:r>
            <a:r>
              <a:rPr lang="en-US" baseline="0" dirty="0" smtClean="0"/>
              <a:t> </a:t>
            </a:r>
            <a:r>
              <a:rPr lang="en-US" baseline="0" dirty="0" err="1" smtClean="0"/>
              <a:t>quẹo</a:t>
            </a:r>
            <a:r>
              <a:rPr lang="en-US" baseline="0" dirty="0" smtClean="0"/>
              <a:t> </a:t>
            </a:r>
            <a:r>
              <a:rPr lang="en-US" baseline="0" dirty="0" err="1" smtClean="0"/>
              <a:t>trái</a:t>
            </a:r>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175</a:t>
            </a:fld>
            <a:endParaRPr lang="en-US">
              <a:solidFill>
                <a:prstClr val="black"/>
              </a:solidFill>
            </a:endParaRPr>
          </a:p>
        </p:txBody>
      </p:sp>
    </p:spTree>
    <p:extLst>
      <p:ext uri="{BB962C8B-B14F-4D97-AF65-F5344CB8AC3E}">
        <p14:creationId xmlns:p14="http://schemas.microsoft.com/office/powerpoint/2010/main" val="996858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Tôi</a:t>
            </a:r>
            <a:r>
              <a:rPr lang="en-US" baseline="0" dirty="0" smtClean="0"/>
              <a:t> </a:t>
            </a:r>
            <a:r>
              <a:rPr lang="en-US" baseline="0" dirty="0" err="1" smtClean="0"/>
              <a:t>xin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a:t>
            </a:r>
            <a:r>
              <a:rPr lang="en-US" baseline="0" dirty="0" err="1" smtClean="0"/>
              <a:t>và</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82738691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Nhưng</a:t>
            </a:r>
            <a:r>
              <a:rPr lang="en-US" baseline="0" dirty="0" smtClean="0"/>
              <a:t> </a:t>
            </a:r>
            <a:r>
              <a:rPr lang="en-US" baseline="0" dirty="0" err="1" smtClean="0"/>
              <a:t>có</a:t>
            </a:r>
            <a:r>
              <a:rPr lang="en-US" baseline="0" dirty="0" smtClean="0"/>
              <a:t> </a:t>
            </a:r>
            <a:r>
              <a:rPr lang="en-US" baseline="0" dirty="0" err="1" smtClean="0"/>
              <a:t>vẽ</a:t>
            </a:r>
            <a:r>
              <a:rPr lang="en-US" baseline="0" dirty="0" smtClean="0"/>
              <a:t> </a:t>
            </a:r>
            <a:r>
              <a:rPr lang="en-US" baseline="0" dirty="0" err="1" smtClean="0"/>
              <a:t>anh</a:t>
            </a:r>
            <a:r>
              <a:rPr lang="en-US" baseline="0" dirty="0" smtClean="0"/>
              <a:t> </a:t>
            </a:r>
            <a:r>
              <a:rPr lang="en-US" baseline="0" dirty="0" err="1" smtClean="0"/>
              <a:t>khương</a:t>
            </a:r>
            <a:r>
              <a:rPr lang="en-US" baseline="0" dirty="0" smtClean="0"/>
              <a:t> </a:t>
            </a:r>
            <a:r>
              <a:rPr lang="en-US" baseline="0" dirty="0" err="1" smtClean="0"/>
              <a:t>đã</a:t>
            </a:r>
            <a:r>
              <a:rPr lang="en-US" baseline="0" dirty="0" smtClean="0"/>
              <a:t> </a:t>
            </a:r>
            <a:r>
              <a:rPr lang="en-US" baseline="0" dirty="0" err="1" smtClean="0"/>
              <a:t>ko</a:t>
            </a:r>
            <a:r>
              <a:rPr lang="en-US" baseline="0" dirty="0" smtClean="0"/>
              <a:t> </a:t>
            </a:r>
            <a:r>
              <a:rPr lang="en-US" baseline="0" dirty="0" err="1" smtClean="0"/>
              <a:t>nghe</a:t>
            </a:r>
            <a:r>
              <a:rPr lang="en-US" baseline="0" dirty="0" smtClean="0"/>
              <a:t> </a:t>
            </a:r>
            <a:r>
              <a:rPr lang="en-US" baseline="0" dirty="0" err="1" smtClean="0"/>
              <a:t>thấy</a:t>
            </a:r>
            <a:r>
              <a:rPr lang="en-US" baseline="0" dirty="0" smtClean="0"/>
              <a:t> </a:t>
            </a:r>
            <a:r>
              <a:rPr lang="en-US" baseline="0" dirty="0" err="1" smtClean="0"/>
              <a:t>và</a:t>
            </a:r>
            <a:r>
              <a:rPr lang="en-US" baseline="0" dirty="0" smtClean="0"/>
              <a:t> </a:t>
            </a:r>
            <a:r>
              <a:rPr lang="en-US" baseline="0" dirty="0" err="1" smtClean="0"/>
              <a:t>anh</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a:t>
            </a:r>
            <a:r>
              <a:rPr lang="en-US" baseline="0" dirty="0" err="1" smtClean="0"/>
              <a:t>đi</a:t>
            </a:r>
            <a:r>
              <a:rPr lang="en-US" baseline="0" dirty="0" smtClean="0"/>
              <a:t> </a:t>
            </a:r>
            <a:r>
              <a:rPr lang="en-US" baseline="0" dirty="0" err="1" smtClean="0"/>
              <a:t>thẳng</a:t>
            </a:r>
            <a:r>
              <a:rPr lang="en-US" baseline="0" dirty="0" smtClean="0"/>
              <a:t> </a:t>
            </a:r>
            <a:r>
              <a:rPr lang="en-US" baseline="0" dirty="0" err="1" smtClean="0"/>
              <a:t>với</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sấm</a:t>
            </a:r>
            <a:r>
              <a:rPr lang="en-US" baseline="0" dirty="0" smtClean="0"/>
              <a:t> </a:t>
            </a:r>
            <a:r>
              <a:rPr lang="en-US" baseline="0" dirty="0" err="1" smtClean="0"/>
              <a:t>sét</a:t>
            </a:r>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176</a:t>
            </a:fld>
            <a:endParaRPr lang="en-US">
              <a:solidFill>
                <a:prstClr val="black"/>
              </a:solidFill>
            </a:endParaRPr>
          </a:p>
        </p:txBody>
      </p:sp>
    </p:spTree>
    <p:extLst>
      <p:ext uri="{BB962C8B-B14F-4D97-AF65-F5344CB8AC3E}">
        <p14:creationId xmlns:p14="http://schemas.microsoft.com/office/powerpoint/2010/main" val="193507611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 </a:t>
            </a:r>
            <a:r>
              <a:rPr lang="en-US" dirty="0" err="1" smtClean="0"/>
              <a:t>đó</a:t>
            </a:r>
            <a:r>
              <a:rPr lang="en-US" baseline="0" dirty="0" smtClean="0"/>
              <a:t> </a:t>
            </a:r>
            <a:r>
              <a:rPr lang="en-US" baseline="0" dirty="0" err="1" smtClean="0"/>
              <a:t>với</a:t>
            </a:r>
            <a:r>
              <a:rPr lang="en-US" baseline="0" dirty="0" smtClean="0"/>
              <a:t> </a:t>
            </a:r>
            <a:r>
              <a:rPr lang="en-US" baseline="0" dirty="0" err="1" smtClean="0"/>
              <a:t>giác</a:t>
            </a:r>
            <a:r>
              <a:rPr lang="en-US" baseline="0" dirty="0" smtClean="0"/>
              <a:t> </a:t>
            </a:r>
            <a:r>
              <a:rPr lang="en-US" baseline="0" dirty="0" err="1" smtClean="0"/>
              <a:t>quan</a:t>
            </a:r>
            <a:r>
              <a:rPr lang="en-US" baseline="0" dirty="0" smtClean="0"/>
              <a:t> </a:t>
            </a:r>
            <a:r>
              <a:rPr lang="en-US" baseline="0" dirty="0" err="1" smtClean="0"/>
              <a:t>thứ</a:t>
            </a:r>
            <a:r>
              <a:rPr lang="en-US" baseline="0" dirty="0" smtClean="0"/>
              <a:t> 6 </a:t>
            </a:r>
            <a:r>
              <a:rPr lang="en-US" baseline="0" dirty="0" err="1" smtClean="0"/>
              <a:t>của</a:t>
            </a:r>
            <a:r>
              <a:rPr lang="en-US" baseline="0" dirty="0" smtClean="0"/>
              <a:t> </a:t>
            </a:r>
            <a:r>
              <a:rPr lang="en-US" baseline="0" dirty="0" err="1" smtClean="0"/>
              <a:t>đàn</a:t>
            </a:r>
            <a:r>
              <a:rPr lang="en-US" baseline="0" dirty="0" smtClean="0"/>
              <a:t> </a:t>
            </a:r>
            <a:r>
              <a:rPr lang="en-US" baseline="0" dirty="0" err="1" smtClean="0"/>
              <a:t>ông</a:t>
            </a:r>
            <a:r>
              <a:rPr lang="en-US" baseline="0" dirty="0" smtClean="0"/>
              <a:t>, </a:t>
            </a:r>
            <a:r>
              <a:rPr lang="en-US" baseline="0" dirty="0" err="1" smtClean="0"/>
              <a:t>anh</a:t>
            </a:r>
            <a:r>
              <a:rPr lang="en-US" baseline="0" dirty="0" smtClean="0"/>
              <a:t> ta </a:t>
            </a:r>
            <a:r>
              <a:rPr lang="en-US" baseline="0" dirty="0" err="1" smtClean="0"/>
              <a:t>chợt</a:t>
            </a:r>
            <a:r>
              <a:rPr lang="en-US" baseline="0" dirty="0" smtClean="0"/>
              <a:t> </a:t>
            </a:r>
            <a:r>
              <a:rPr lang="en-US" baseline="0" dirty="0" err="1" smtClean="0"/>
              <a:t>mở</a:t>
            </a:r>
            <a:r>
              <a:rPr lang="en-US" baseline="0" dirty="0" smtClean="0"/>
              <a:t> map </a:t>
            </a:r>
            <a:r>
              <a:rPr lang="en-US" baseline="0" dirty="0" err="1" smtClean="0"/>
              <a:t>ra</a:t>
            </a:r>
            <a:r>
              <a:rPr lang="en-US" baseline="0" dirty="0" smtClean="0"/>
              <a:t> </a:t>
            </a:r>
            <a:r>
              <a:rPr lang="en-US" baseline="0" dirty="0" err="1" smtClean="0"/>
              <a:t>để</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và</a:t>
            </a:r>
            <a:r>
              <a:rPr lang="en-US" baseline="0" dirty="0" smtClean="0"/>
              <a:t> </a:t>
            </a: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anh</a:t>
            </a:r>
            <a:r>
              <a:rPr lang="en-US" baseline="0" dirty="0" smtClean="0"/>
              <a:t> </a:t>
            </a:r>
            <a:r>
              <a:rPr lang="en-US" baseline="0" dirty="0" err="1" smtClean="0"/>
              <a:t>khương</a:t>
            </a:r>
            <a:r>
              <a:rPr lang="en-US" baseline="0" dirty="0" smtClean="0"/>
              <a:t> </a:t>
            </a:r>
            <a:r>
              <a:rPr lang="en-US" baseline="0" dirty="0" err="1" smtClean="0"/>
              <a:t>đã</a:t>
            </a:r>
            <a:r>
              <a:rPr lang="en-US" baseline="0" dirty="0" smtClean="0"/>
              <a:t> </a:t>
            </a:r>
            <a:r>
              <a:rPr lang="en-US" baseline="0" dirty="0" err="1" smtClean="0"/>
              <a:t>đi</a:t>
            </a:r>
            <a:r>
              <a:rPr lang="en-US" baseline="0" dirty="0" smtClean="0"/>
              <a:t> </a:t>
            </a:r>
            <a:r>
              <a:rPr lang="en-US" baseline="0" dirty="0" err="1" smtClean="0"/>
              <a:t>lạc</a:t>
            </a:r>
            <a:r>
              <a:rPr lang="en-US" baseline="0" dirty="0" smtClean="0"/>
              <a:t> </a:t>
            </a:r>
            <a:r>
              <a:rPr lang="en-US" baseline="0" dirty="0" err="1" smtClean="0"/>
              <a:t>khá</a:t>
            </a:r>
            <a:r>
              <a:rPr lang="en-US" baseline="0" dirty="0" smtClean="0"/>
              <a:t> </a:t>
            </a:r>
            <a:r>
              <a:rPr lang="en-US" baseline="0" dirty="0" err="1" smtClean="0"/>
              <a:t>xa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177</a:t>
            </a:fld>
            <a:endParaRPr lang="en-US">
              <a:solidFill>
                <a:prstClr val="black"/>
              </a:solidFill>
            </a:endParaRPr>
          </a:p>
        </p:txBody>
      </p:sp>
    </p:spTree>
    <p:extLst>
      <p:ext uri="{BB962C8B-B14F-4D97-AF65-F5344CB8AC3E}">
        <p14:creationId xmlns:p14="http://schemas.microsoft.com/office/powerpoint/2010/main" val="198477612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Với</a:t>
            </a:r>
            <a:r>
              <a:rPr lang="en-US" baseline="0" dirty="0" smtClean="0"/>
              <a:t> </a:t>
            </a:r>
            <a:r>
              <a:rPr lang="en-US" baseline="0" dirty="0" err="1" smtClean="0"/>
              <a:t>v</a:t>
            </a:r>
            <a:r>
              <a:rPr lang="en-US" dirty="0" err="1" smtClean="0"/>
              <a:t>ấn</a:t>
            </a:r>
            <a:r>
              <a:rPr lang="en-US" baseline="0" dirty="0" smtClean="0"/>
              <a:t> </a:t>
            </a:r>
            <a:r>
              <a:rPr lang="en-US" baseline="0" dirty="0" err="1" smtClean="0"/>
              <a:t>đề</a:t>
            </a:r>
            <a:r>
              <a:rPr lang="en-US" baseline="0" dirty="0" smtClean="0"/>
              <a:t> </a:t>
            </a:r>
            <a:r>
              <a:rPr lang="en-US" baseline="0" dirty="0" err="1" smtClean="0"/>
              <a:t>của</a:t>
            </a:r>
            <a:r>
              <a:rPr lang="en-US" baseline="0" dirty="0" smtClean="0"/>
              <a:t> </a:t>
            </a:r>
            <a:r>
              <a:rPr lang="en-US" baseline="0" dirty="0" err="1" smtClean="0"/>
              <a:t>anh</a:t>
            </a:r>
            <a:r>
              <a:rPr lang="en-US" baseline="0" dirty="0" smtClean="0"/>
              <a:t> </a:t>
            </a:r>
            <a:r>
              <a:rPr lang="en-US" baseline="0" dirty="0" err="1" smtClean="0"/>
              <a:t>khương</a:t>
            </a:r>
            <a:r>
              <a:rPr lang="en-US" baseline="0" dirty="0" smtClean="0"/>
              <a:t>: </a:t>
            </a:r>
            <a:r>
              <a:rPr lang="en-US" baseline="0" dirty="0" err="1" smtClean="0"/>
              <a:t>chưa</a:t>
            </a:r>
            <a:r>
              <a:rPr lang="en-US" baseline="0" dirty="0" smtClean="0"/>
              <a:t> </a:t>
            </a:r>
            <a:r>
              <a:rPr lang="en-US" baseline="0" dirty="0" err="1" smtClean="0"/>
              <a:t>có</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nào</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dung </a:t>
            </a:r>
            <a:r>
              <a:rPr lang="en-US" baseline="0" dirty="0" err="1" smtClean="0"/>
              <a:t>biết</a:t>
            </a:r>
            <a:r>
              <a:rPr lang="en-US" baseline="0" dirty="0" smtClean="0"/>
              <a:t> </a:t>
            </a:r>
            <a:r>
              <a:rPr lang="en-US" baseline="0" dirty="0" err="1" smtClean="0"/>
              <a:t>họ</a:t>
            </a:r>
            <a:r>
              <a:rPr lang="en-US" baseline="0" dirty="0" smtClean="0"/>
              <a:t> </a:t>
            </a:r>
            <a:r>
              <a:rPr lang="en-US" baseline="0" dirty="0" err="1" smtClean="0"/>
              <a:t>đang</a:t>
            </a:r>
            <a:r>
              <a:rPr lang="en-US" baseline="0" dirty="0" smtClean="0"/>
              <a:t> </a:t>
            </a:r>
            <a:r>
              <a:rPr lang="en-US" baseline="0" dirty="0" err="1" smtClean="0"/>
              <a:t>đi</a:t>
            </a:r>
            <a:r>
              <a:rPr lang="en-US" baseline="0" dirty="0" smtClean="0"/>
              <a:t> </a:t>
            </a:r>
            <a:r>
              <a:rPr lang="en-US" baseline="0" dirty="0" err="1" smtClean="0"/>
              <a:t>sai</a:t>
            </a:r>
            <a:r>
              <a:rPr lang="en-US" baseline="0" dirty="0" smtClean="0"/>
              <a:t> </a:t>
            </a:r>
            <a:r>
              <a:rPr lang="en-US" baseline="0" dirty="0" err="1" smtClean="0"/>
              <a:t>đường</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178</a:t>
            </a:fld>
            <a:endParaRPr lang="en-US">
              <a:solidFill>
                <a:prstClr val="black"/>
              </a:solidFill>
            </a:endParaRPr>
          </a:p>
        </p:txBody>
      </p:sp>
    </p:spTree>
    <p:extLst>
      <p:ext uri="{BB962C8B-B14F-4D97-AF65-F5344CB8AC3E}">
        <p14:creationId xmlns:p14="http://schemas.microsoft.com/office/powerpoint/2010/main" val="207879765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a:t>
            </a:r>
            <a:r>
              <a:rPr lang="en-US" dirty="0" err="1" smtClean="0"/>
              <a:t>đó</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chưng</a:t>
            </a:r>
            <a:r>
              <a:rPr lang="en-US" baseline="0" dirty="0" smtClean="0"/>
              <a:t> </a:t>
            </a:r>
            <a:r>
              <a:rPr lang="en-US" baseline="0" dirty="0" err="1" smtClean="0"/>
              <a:t>năng</a:t>
            </a:r>
            <a:r>
              <a:rPr lang="en-US" baseline="0" dirty="0" smtClean="0"/>
              <a:t> </a:t>
            </a:r>
            <a:r>
              <a:rPr lang="en-US" baseline="0" dirty="0" err="1" smtClean="0"/>
              <a:t>phát</a:t>
            </a:r>
            <a:r>
              <a:rPr lang="en-US" baseline="0" dirty="0" smtClean="0"/>
              <a:t> </a:t>
            </a:r>
            <a:r>
              <a:rPr lang="en-US" baseline="0" dirty="0" err="1" smtClean="0"/>
              <a:t>hiện</a:t>
            </a:r>
            <a:r>
              <a:rPr lang="en-US" baseline="0" dirty="0" smtClean="0"/>
              <a:t> </a:t>
            </a:r>
            <a:r>
              <a:rPr lang="en-US" baseline="0" dirty="0" err="1" smtClean="0"/>
              <a:t>sai</a:t>
            </a:r>
            <a:r>
              <a:rPr lang="en-US" baseline="0" dirty="0" smtClean="0"/>
              <a:t> </a:t>
            </a:r>
            <a:r>
              <a:rPr lang="en-US" baseline="0" dirty="0" err="1" smtClean="0"/>
              <a:t>đường</a:t>
            </a:r>
            <a:r>
              <a:rPr lang="en-US" baseline="0" dirty="0" smtClean="0"/>
              <a:t>.</a:t>
            </a:r>
          </a:p>
          <a:p>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dung </a:t>
            </a:r>
            <a:r>
              <a:rPr lang="en-US" baseline="0" dirty="0" err="1" smtClean="0"/>
              <a:t>biết</a:t>
            </a:r>
            <a:r>
              <a:rPr lang="en-US" baseline="0" dirty="0" smtClean="0"/>
              <a:t> </a:t>
            </a:r>
            <a:r>
              <a:rPr lang="en-US" baseline="0" dirty="0" err="1" smtClean="0"/>
              <a:t>họ</a:t>
            </a:r>
            <a:r>
              <a:rPr lang="en-US" baseline="0" dirty="0" smtClean="0"/>
              <a:t> </a:t>
            </a:r>
            <a:r>
              <a:rPr lang="en-US" baseline="0" dirty="0" err="1" smtClean="0"/>
              <a:t>đang</a:t>
            </a:r>
            <a:r>
              <a:rPr lang="en-US" baseline="0" dirty="0" smtClean="0"/>
              <a:t> </a:t>
            </a:r>
            <a:r>
              <a:rPr lang="en-US" baseline="0" dirty="0" err="1" smtClean="0"/>
              <a:t>đi</a:t>
            </a:r>
            <a:r>
              <a:rPr lang="en-US" baseline="0" dirty="0" smtClean="0"/>
              <a:t> </a:t>
            </a:r>
            <a:r>
              <a:rPr lang="en-US" baseline="0" dirty="0" err="1" smtClean="0"/>
              <a:t>sai</a:t>
            </a:r>
            <a:r>
              <a:rPr lang="en-US" baseline="0" dirty="0" smtClean="0"/>
              <a:t> </a:t>
            </a:r>
            <a:r>
              <a:rPr lang="en-US" baseline="0" dirty="0" err="1" smtClean="0"/>
              <a:t>đường</a:t>
            </a:r>
            <a:endParaRPr lang="en-US" baseline="0" dirty="0" smtClean="0"/>
          </a:p>
          <a:p>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dung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lại</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nếu</a:t>
            </a:r>
            <a:r>
              <a:rPr lang="en-US" baseline="0" dirty="0" smtClean="0"/>
              <a:t> </a:t>
            </a:r>
            <a:r>
              <a:rPr lang="en-US" baseline="0" dirty="0" err="1" smtClean="0"/>
              <a:t>có</a:t>
            </a:r>
            <a:r>
              <a:rPr lang="en-US" baseline="0" dirty="0" smtClean="0"/>
              <a:t> network</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179</a:t>
            </a:fld>
            <a:endParaRPr lang="en-US">
              <a:solidFill>
                <a:prstClr val="black"/>
              </a:solidFill>
            </a:endParaRPr>
          </a:p>
        </p:txBody>
      </p:sp>
    </p:spTree>
    <p:extLst>
      <p:ext uri="{BB962C8B-B14F-4D97-AF65-F5344CB8AC3E}">
        <p14:creationId xmlns:p14="http://schemas.microsoft.com/office/powerpoint/2010/main" val="86836293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thuật toán phát hiện sai đường.</a:t>
            </a:r>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180</a:t>
            </a:fld>
            <a:endParaRPr lang="en-US">
              <a:solidFill>
                <a:prstClr val="black"/>
              </a:solidFill>
            </a:endParaRPr>
          </a:p>
        </p:txBody>
      </p:sp>
    </p:spTree>
    <p:extLst>
      <p:ext uri="{BB962C8B-B14F-4D97-AF65-F5344CB8AC3E}">
        <p14:creationId xmlns:p14="http://schemas.microsoft.com/office/powerpoint/2010/main" val="53527508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dirty="0" smtClean="0"/>
              <a:t> </a:t>
            </a:r>
            <a:r>
              <a:rPr lang="en-US" dirty="0" err="1" smtClean="0"/>
              <a:t>người</a:t>
            </a:r>
            <a:r>
              <a:rPr lang="en-US" baseline="0" dirty="0" smtClean="0"/>
              <a:t> dung </a:t>
            </a:r>
            <a:r>
              <a:rPr lang="en-US" baseline="0" dirty="0" err="1" smtClean="0"/>
              <a:t>đang</a:t>
            </a:r>
            <a:r>
              <a:rPr lang="en-US" baseline="0" dirty="0" smtClean="0"/>
              <a:t> ở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đúng</a:t>
            </a:r>
            <a:r>
              <a:rPr lang="en-US" baseline="0" dirty="0" smtClean="0"/>
              <a:t> </a:t>
            </a:r>
            <a:r>
              <a:rPr lang="en-US" baseline="0" dirty="0" err="1" smtClean="0"/>
              <a:t>đường</a:t>
            </a:r>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181</a:t>
            </a:fld>
            <a:endParaRPr lang="en-US">
              <a:solidFill>
                <a:prstClr val="black"/>
              </a:solidFill>
            </a:endParaRPr>
          </a:p>
        </p:txBody>
      </p:sp>
    </p:spTree>
    <p:extLst>
      <p:ext uri="{BB962C8B-B14F-4D97-AF65-F5344CB8AC3E}">
        <p14:creationId xmlns:p14="http://schemas.microsoft.com/office/powerpoint/2010/main" val="184808811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Người</a:t>
            </a:r>
            <a:r>
              <a:rPr lang="en-US" dirty="0" smtClean="0"/>
              <a:t> dung</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di </a:t>
            </a:r>
            <a:r>
              <a:rPr lang="en-US" baseline="0" dirty="0" err="1" smtClean="0"/>
              <a:t>chuyển</a:t>
            </a:r>
            <a:r>
              <a:rPr lang="en-US" baseline="0" dirty="0" smtClean="0"/>
              <a:t> </a:t>
            </a:r>
            <a:r>
              <a:rPr lang="en-US" baseline="0" dirty="0" err="1" smtClean="0"/>
              <a:t>và</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nhận</a:t>
            </a:r>
            <a:r>
              <a:rPr lang="en-US" baseline="0" dirty="0" smtClean="0"/>
              <a:t> </a:t>
            </a:r>
            <a:r>
              <a:rPr lang="en-US" baseline="0" dirty="0" err="1" smtClean="0"/>
              <a:t>thấy</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dung </a:t>
            </a:r>
            <a:r>
              <a:rPr lang="en-US" baseline="0" dirty="0" err="1" smtClean="0"/>
              <a:t>tới</a:t>
            </a:r>
            <a:r>
              <a:rPr lang="en-US" baseline="0" dirty="0" smtClean="0"/>
              <a:t> </a:t>
            </a:r>
            <a:r>
              <a:rPr lang="en-US" baseline="0" dirty="0" err="1" smtClean="0"/>
              <a:t>đoạn</a:t>
            </a:r>
            <a:r>
              <a:rPr lang="en-US" baseline="0" dirty="0" smtClean="0"/>
              <a:t> </a:t>
            </a:r>
            <a:r>
              <a:rPr lang="en-US" baseline="0" dirty="0" err="1" smtClean="0"/>
              <a:t>đường</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vượt</a:t>
            </a:r>
            <a:r>
              <a:rPr lang="en-US" baseline="0" dirty="0" smtClean="0"/>
              <a:t> qua </a:t>
            </a:r>
            <a:r>
              <a:rPr lang="en-US" baseline="0" dirty="0" err="1" smtClean="0"/>
              <a:t>độ</a:t>
            </a:r>
            <a:r>
              <a:rPr lang="en-US" baseline="0" dirty="0" smtClean="0"/>
              <a:t> </a:t>
            </a:r>
            <a:r>
              <a:rPr lang="en-US" baseline="0" dirty="0" err="1" smtClean="0"/>
              <a:t>dài</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182</a:t>
            </a:fld>
            <a:endParaRPr lang="en-US">
              <a:solidFill>
                <a:prstClr val="black"/>
              </a:solidFill>
            </a:endParaRPr>
          </a:p>
        </p:txBody>
      </p:sp>
    </p:spTree>
    <p:extLst>
      <p:ext uri="{BB962C8B-B14F-4D97-AF65-F5344CB8AC3E}">
        <p14:creationId xmlns:p14="http://schemas.microsoft.com/office/powerpoint/2010/main" val="173782035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Hệ</a:t>
            </a:r>
            <a:r>
              <a:rPr lang="en-US" dirty="0" smtClean="0"/>
              <a:t> </a:t>
            </a:r>
            <a:r>
              <a:rPr lang="en-US" dirty="0" err="1" smtClean="0"/>
              <a:t>thống</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dung </a:t>
            </a:r>
            <a:r>
              <a:rPr lang="en-US" baseline="0" dirty="0" err="1" smtClean="0"/>
              <a:t>biết</a:t>
            </a:r>
            <a:r>
              <a:rPr lang="en-US" baseline="0" dirty="0" smtClean="0"/>
              <a:t> </a:t>
            </a:r>
            <a:r>
              <a:rPr lang="en-US" baseline="0" dirty="0" err="1" smtClean="0"/>
              <a:t>họ</a:t>
            </a:r>
            <a:r>
              <a:rPr lang="en-US" baseline="0" dirty="0" smtClean="0"/>
              <a:t> </a:t>
            </a:r>
            <a:r>
              <a:rPr lang="en-US" baseline="0" dirty="0" err="1" smtClean="0"/>
              <a:t>đang</a:t>
            </a:r>
            <a:r>
              <a:rPr lang="en-US" baseline="0" dirty="0" smtClean="0"/>
              <a:t> </a:t>
            </a:r>
            <a:r>
              <a:rPr lang="en-US" baseline="0" dirty="0" err="1" smtClean="0"/>
              <a:t>đi</a:t>
            </a:r>
            <a:r>
              <a:rPr lang="en-US" baseline="0" dirty="0" smtClean="0"/>
              <a:t> </a:t>
            </a:r>
            <a:r>
              <a:rPr lang="en-US" baseline="0" dirty="0" err="1" smtClean="0"/>
              <a:t>sai</a:t>
            </a:r>
            <a:r>
              <a:rPr lang="en-US" baseline="0" dirty="0" smtClean="0"/>
              <a:t> </a:t>
            </a:r>
            <a:r>
              <a:rPr lang="en-US" baseline="0" dirty="0" err="1" smtClean="0"/>
              <a:t>đường</a:t>
            </a:r>
            <a:r>
              <a:rPr lang="en-US" baseline="0" dirty="0" smtClean="0"/>
              <a:t> </a:t>
            </a:r>
            <a:r>
              <a:rPr lang="en-US" baseline="0" dirty="0" err="1" smtClean="0"/>
              <a:t>và</a:t>
            </a:r>
            <a:r>
              <a:rPr lang="en-US" baseline="0" dirty="0" smtClean="0"/>
              <a:t> </a:t>
            </a:r>
            <a:r>
              <a:rPr lang="en-US" baseline="0" dirty="0" err="1" smtClean="0"/>
              <a:t>chuyển</a:t>
            </a:r>
            <a:r>
              <a:rPr lang="en-US" baseline="0" dirty="0" smtClean="0"/>
              <a:t> </a:t>
            </a:r>
            <a:r>
              <a:rPr lang="en-US" baseline="0" dirty="0" err="1" smtClean="0"/>
              <a:t>người</a:t>
            </a:r>
            <a:r>
              <a:rPr lang="en-US" baseline="0" dirty="0" smtClean="0"/>
              <a:t> dung sang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sai</a:t>
            </a:r>
            <a:r>
              <a:rPr lang="en-US" baseline="0" dirty="0" smtClean="0"/>
              <a:t> </a:t>
            </a:r>
            <a:r>
              <a:rPr lang="en-US" baseline="0" dirty="0" err="1" smtClean="0"/>
              <a:t>đường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183</a:t>
            </a:fld>
            <a:endParaRPr lang="en-US">
              <a:solidFill>
                <a:prstClr val="black"/>
              </a:solidFill>
            </a:endParaRPr>
          </a:p>
        </p:txBody>
      </p:sp>
    </p:spTree>
    <p:extLst>
      <p:ext uri="{BB962C8B-B14F-4D97-AF65-F5344CB8AC3E}">
        <p14:creationId xmlns:p14="http://schemas.microsoft.com/office/powerpoint/2010/main" val="62762053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Người</a:t>
            </a:r>
            <a:r>
              <a:rPr lang="en-US" dirty="0" smtClean="0"/>
              <a:t> dung</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di </a:t>
            </a:r>
            <a:r>
              <a:rPr lang="en-US" baseline="0" dirty="0" err="1" smtClean="0"/>
              <a:t>chuyển</a:t>
            </a:r>
            <a:endParaRPr lang="en-US" baseline="0" dirty="0" smtClean="0"/>
          </a:p>
          <a:p>
            <a:r>
              <a:rPr lang="en-US" baseline="0" dirty="0" err="1" smtClean="0"/>
              <a:t>Và</a:t>
            </a:r>
            <a:r>
              <a:rPr lang="en-US" baseline="0" dirty="0" smtClean="0"/>
              <a:t> </a:t>
            </a:r>
            <a:r>
              <a:rPr lang="en-US" baseline="0" dirty="0" err="1" smtClean="0"/>
              <a:t>khi</a:t>
            </a:r>
            <a:r>
              <a:rPr lang="en-US" baseline="0" dirty="0" smtClean="0"/>
              <a:t> ở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sai</a:t>
            </a:r>
            <a:r>
              <a:rPr lang="en-US" baseline="0" dirty="0" smtClean="0"/>
              <a:t> </a:t>
            </a:r>
            <a:r>
              <a:rPr lang="en-US" baseline="0" dirty="0" err="1" smtClean="0"/>
              <a:t>đường</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đo</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từ</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dung </a:t>
            </a:r>
            <a:r>
              <a:rPr lang="en-US" baseline="0" dirty="0" err="1" smtClean="0"/>
              <a:t>tới</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đoạn</a:t>
            </a:r>
            <a:r>
              <a:rPr lang="en-US" baseline="0" dirty="0" smtClean="0"/>
              <a:t> </a:t>
            </a:r>
            <a:r>
              <a:rPr lang="en-US" baseline="0" dirty="0" err="1" smtClean="0"/>
              <a:t>thẳng</a:t>
            </a:r>
            <a:r>
              <a:rPr lang="en-US" baseline="0" dirty="0" smtClean="0"/>
              <a:t> </a:t>
            </a:r>
            <a:r>
              <a:rPr lang="en-US" baseline="0" dirty="0" err="1" smtClean="0"/>
              <a:t>có</a:t>
            </a:r>
            <a:r>
              <a:rPr lang="en-US" baseline="0" dirty="0" smtClean="0"/>
              <a:t> </a:t>
            </a:r>
            <a:r>
              <a:rPr lang="en-US" baseline="0" dirty="0" err="1" smtClean="0"/>
              <a:t>trong</a:t>
            </a:r>
            <a:r>
              <a:rPr lang="en-US" baseline="0" dirty="0" smtClean="0"/>
              <a:t> </a:t>
            </a:r>
            <a:r>
              <a:rPr lang="en-US" baseline="0" dirty="0" err="1" smtClean="0"/>
              <a:t>chuyến</a:t>
            </a:r>
            <a:r>
              <a:rPr lang="en-US" baseline="0" dirty="0" smtClean="0"/>
              <a:t> </a:t>
            </a:r>
            <a:r>
              <a:rPr lang="en-US" baseline="0" dirty="0" err="1" smtClean="0"/>
              <a:t>đi</a:t>
            </a:r>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184</a:t>
            </a:fld>
            <a:endParaRPr lang="en-US">
              <a:solidFill>
                <a:prstClr val="black"/>
              </a:solidFill>
            </a:endParaRPr>
          </a:p>
        </p:txBody>
      </p:sp>
    </p:spTree>
    <p:extLst>
      <p:ext uri="{BB962C8B-B14F-4D97-AF65-F5344CB8AC3E}">
        <p14:creationId xmlns:p14="http://schemas.microsoft.com/office/powerpoint/2010/main" val="151194676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Tất</a:t>
            </a:r>
            <a:r>
              <a:rPr lang="en-US" dirty="0" smtClean="0"/>
              <a:t> </a:t>
            </a:r>
            <a:r>
              <a:rPr lang="en-US" dirty="0" err="1" smtClean="0"/>
              <a:t>cả</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đều</a:t>
            </a:r>
            <a:r>
              <a:rPr lang="en-US" baseline="0" dirty="0" smtClean="0"/>
              <a:t> </a:t>
            </a:r>
            <a:r>
              <a:rPr lang="en-US" baseline="0" dirty="0" err="1" smtClean="0"/>
              <a:t>nằm</a:t>
            </a:r>
            <a:r>
              <a:rPr lang="en-US" baseline="0" dirty="0" smtClean="0"/>
              <a:t> </a:t>
            </a:r>
            <a:r>
              <a:rPr lang="en-US" baseline="0" dirty="0" err="1" smtClean="0"/>
              <a:t>ngoài</a:t>
            </a:r>
            <a:r>
              <a:rPr lang="en-US" baseline="0" dirty="0" smtClean="0"/>
              <a:t> </a:t>
            </a:r>
            <a:r>
              <a:rPr lang="en-US" baseline="0" dirty="0" err="1" smtClean="0"/>
              <a:t>độ</a:t>
            </a:r>
            <a:r>
              <a:rPr lang="en-US" baseline="0" dirty="0" smtClean="0"/>
              <a:t> </a:t>
            </a:r>
            <a:r>
              <a:rPr lang="en-US" baseline="0" dirty="0" err="1" smtClean="0"/>
              <a:t>dài</a:t>
            </a:r>
            <a:r>
              <a:rPr lang="en-US" baseline="0" dirty="0" smtClean="0"/>
              <a:t> </a:t>
            </a:r>
            <a:r>
              <a:rPr lang="en-US" baseline="0" dirty="0" err="1" smtClean="0"/>
              <a:t>cho</a:t>
            </a:r>
            <a:r>
              <a:rPr lang="en-US" baseline="0" dirty="0" smtClean="0"/>
              <a:t> </a:t>
            </a:r>
            <a:r>
              <a:rPr lang="en-US" baseline="0" dirty="0" err="1" smtClean="0"/>
              <a:t>phép</a:t>
            </a:r>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188</a:t>
            </a:fld>
            <a:endParaRPr lang="en-US">
              <a:solidFill>
                <a:prstClr val="black"/>
              </a:solidFill>
            </a:endParaRPr>
          </a:p>
        </p:txBody>
      </p:sp>
    </p:spTree>
    <p:extLst>
      <p:ext uri="{BB962C8B-B14F-4D97-AF65-F5344CB8AC3E}">
        <p14:creationId xmlns:p14="http://schemas.microsoft.com/office/powerpoint/2010/main" val="221869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Tổng</a:t>
            </a:r>
            <a:r>
              <a:rPr lang="en-US" baseline="0" dirty="0" smtClean="0"/>
              <a:t> </a:t>
            </a:r>
            <a:r>
              <a:rPr lang="en-US" baseline="0" dirty="0" err="1" smtClean="0"/>
              <a:t>quan</a:t>
            </a:r>
            <a:r>
              <a:rPr lang="en-US" baseline="0" dirty="0" smtClean="0"/>
              <a:t> </a:t>
            </a:r>
            <a:r>
              <a:rPr lang="en-US" baseline="0" dirty="0" err="1" smtClean="0"/>
              <a:t>thông</a:t>
            </a:r>
            <a:r>
              <a:rPr lang="en-US" baseline="0" dirty="0" smtClean="0"/>
              <a:t> tin </a:t>
            </a:r>
            <a:r>
              <a:rPr lang="en-US" baseline="0" dirty="0" err="1" smtClean="0"/>
              <a:t>của</a:t>
            </a:r>
            <a:r>
              <a:rPr lang="en-US" baseline="0" dirty="0" smtClean="0"/>
              <a:t> </a:t>
            </a:r>
            <a:r>
              <a:rPr lang="en-US" baseline="0" dirty="0" err="1" smtClean="0"/>
              <a:t>một</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a:t>
            </a:r>
            <a:r>
              <a:rPr lang="en-US" baseline="0" dirty="0" err="1" smtClean="0"/>
              <a:t>xe</a:t>
            </a:r>
            <a:r>
              <a:rPr lang="en-US" baseline="0" dirty="0" smtClean="0"/>
              <a:t> bus</a:t>
            </a:r>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181929357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Người</a:t>
            </a:r>
            <a:r>
              <a:rPr lang="en-US" dirty="0" smtClean="0"/>
              <a:t> dung</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di </a:t>
            </a:r>
            <a:r>
              <a:rPr lang="en-US" baseline="0" dirty="0" err="1" smtClean="0"/>
              <a:t>chuyển</a:t>
            </a:r>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189</a:t>
            </a:fld>
            <a:endParaRPr lang="en-US">
              <a:solidFill>
                <a:prstClr val="black"/>
              </a:solidFill>
            </a:endParaRPr>
          </a:p>
        </p:txBody>
      </p:sp>
    </p:spTree>
    <p:extLst>
      <p:ext uri="{BB962C8B-B14F-4D97-AF65-F5344CB8AC3E}">
        <p14:creationId xmlns:p14="http://schemas.microsoft.com/office/powerpoint/2010/main" val="63599627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Hệ</a:t>
            </a:r>
            <a:r>
              <a:rPr lang="en-US" dirty="0" smtClean="0"/>
              <a:t> </a:t>
            </a:r>
            <a:r>
              <a:rPr lang="en-US" dirty="0" err="1" smtClean="0"/>
              <a:t>thống</a:t>
            </a:r>
            <a:r>
              <a:rPr lang="en-US" baseline="0" dirty="0" smtClean="0"/>
              <a:t> </a:t>
            </a:r>
            <a:r>
              <a:rPr lang="en-US" baseline="0" dirty="0" err="1" smtClean="0"/>
              <a:t>phát</a:t>
            </a:r>
            <a:r>
              <a:rPr lang="en-US" baseline="0" dirty="0" smtClean="0"/>
              <a:t> </a:t>
            </a:r>
            <a:r>
              <a:rPr lang="en-US" baseline="0" dirty="0" err="1" smtClean="0"/>
              <a:t>hiện</a:t>
            </a:r>
            <a:r>
              <a:rPr lang="en-US" baseline="0" dirty="0" smtClean="0"/>
              <a:t> </a:t>
            </a:r>
            <a:r>
              <a:rPr lang="en-US" baseline="0" dirty="0" err="1" smtClean="0"/>
              <a:t>được</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dung </a:t>
            </a:r>
            <a:r>
              <a:rPr lang="en-US" baseline="0" dirty="0" err="1" smtClean="0"/>
              <a:t>tới</a:t>
            </a:r>
            <a:r>
              <a:rPr lang="en-US" baseline="0" dirty="0" smtClean="0"/>
              <a:t> </a:t>
            </a:r>
            <a:r>
              <a:rPr lang="en-US" baseline="0" dirty="0" err="1" smtClean="0"/>
              <a:t>đoạn</a:t>
            </a:r>
            <a:r>
              <a:rPr lang="en-US" baseline="0" dirty="0" smtClean="0"/>
              <a:t> DE </a:t>
            </a:r>
            <a:r>
              <a:rPr lang="en-US" baseline="0" dirty="0" err="1" smtClean="0"/>
              <a:t>nằm</a:t>
            </a:r>
            <a:r>
              <a:rPr lang="en-US" baseline="0" dirty="0" smtClean="0"/>
              <a:t> </a:t>
            </a:r>
            <a:r>
              <a:rPr lang="en-US" baseline="0" dirty="0" err="1" smtClean="0"/>
              <a:t>trong</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cho</a:t>
            </a:r>
            <a:r>
              <a:rPr lang="en-US" baseline="0" dirty="0" smtClean="0"/>
              <a:t> </a:t>
            </a:r>
            <a:r>
              <a:rPr lang="en-US" baseline="0" dirty="0" err="1" smtClean="0"/>
              <a:t>phép</a:t>
            </a:r>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190</a:t>
            </a:fld>
            <a:endParaRPr lang="en-US">
              <a:solidFill>
                <a:prstClr val="black"/>
              </a:solidFill>
            </a:endParaRPr>
          </a:p>
        </p:txBody>
      </p:sp>
    </p:spTree>
    <p:extLst>
      <p:ext uri="{BB962C8B-B14F-4D97-AF65-F5344CB8AC3E}">
        <p14:creationId xmlns:p14="http://schemas.microsoft.com/office/powerpoint/2010/main" val="60299815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Hệ</a:t>
            </a:r>
            <a:r>
              <a:rPr lang="en-US" dirty="0" smtClean="0"/>
              <a:t> </a:t>
            </a:r>
            <a:r>
              <a:rPr lang="en-US" dirty="0" err="1" smtClean="0"/>
              <a:t>thống</a:t>
            </a:r>
            <a:r>
              <a:rPr lang="en-US" baseline="0" dirty="0" smtClean="0"/>
              <a:t> </a:t>
            </a:r>
            <a:r>
              <a:rPr lang="en-US" baseline="0" dirty="0" err="1" smtClean="0"/>
              <a:t>chuyển</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dung </a:t>
            </a:r>
            <a:r>
              <a:rPr lang="en-US" baseline="0" dirty="0" err="1" smtClean="0"/>
              <a:t>thành</a:t>
            </a:r>
            <a:r>
              <a:rPr lang="en-US" baseline="0" dirty="0" smtClean="0"/>
              <a:t> </a:t>
            </a:r>
            <a:r>
              <a:rPr lang="en-US" baseline="0" dirty="0" err="1" smtClean="0"/>
              <a:t>đúng</a:t>
            </a:r>
            <a:r>
              <a:rPr lang="en-US" baseline="0" dirty="0" smtClean="0"/>
              <a:t> </a:t>
            </a:r>
            <a:r>
              <a:rPr lang="en-US" baseline="0" dirty="0" err="1" smtClean="0"/>
              <a:t>đướng</a:t>
            </a:r>
            <a:r>
              <a:rPr lang="en-US" baseline="0" dirty="0" smtClean="0"/>
              <a:t> </a:t>
            </a:r>
            <a:r>
              <a:rPr lang="en-US" baseline="0" dirty="0" err="1" smtClean="0"/>
              <a:t>và</a:t>
            </a:r>
            <a:r>
              <a:rPr lang="en-US" baseline="0" dirty="0" smtClean="0"/>
              <a:t> </a:t>
            </a:r>
            <a:r>
              <a:rPr lang="en-US" baseline="0" dirty="0" err="1" smtClean="0"/>
              <a:t>đang</a:t>
            </a:r>
            <a:r>
              <a:rPr lang="en-US" baseline="0" dirty="0" smtClean="0"/>
              <a:t> ở </a:t>
            </a:r>
            <a:r>
              <a:rPr lang="en-US" baseline="0" dirty="0" err="1" smtClean="0"/>
              <a:t>trên</a:t>
            </a:r>
            <a:r>
              <a:rPr lang="en-US" baseline="0" dirty="0" smtClean="0"/>
              <a:t> </a:t>
            </a:r>
            <a:r>
              <a:rPr lang="en-US" baseline="0" dirty="0" err="1" smtClean="0"/>
              <a:t>đoạn</a:t>
            </a:r>
            <a:r>
              <a:rPr lang="en-US" baseline="0" dirty="0" smtClean="0"/>
              <a:t> DE</a:t>
            </a:r>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191</a:t>
            </a:fld>
            <a:endParaRPr lang="en-US">
              <a:solidFill>
                <a:prstClr val="black"/>
              </a:solidFill>
            </a:endParaRPr>
          </a:p>
        </p:txBody>
      </p:sp>
    </p:spTree>
    <p:extLst>
      <p:ext uri="{BB962C8B-B14F-4D97-AF65-F5344CB8AC3E}">
        <p14:creationId xmlns:p14="http://schemas.microsoft.com/office/powerpoint/2010/main" val="92679452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 </a:t>
            </a:r>
            <a:r>
              <a:rPr lang="en-US" dirty="0" err="1" smtClean="0"/>
              <a:t>đó</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dung </a:t>
            </a:r>
            <a:r>
              <a:rPr lang="en-US" baseline="0" dirty="0" err="1" smtClean="0"/>
              <a:t>biết</a:t>
            </a:r>
            <a:r>
              <a:rPr lang="en-US" baseline="0" dirty="0" smtClean="0"/>
              <a:t> </a:t>
            </a:r>
            <a:r>
              <a:rPr lang="en-US" baseline="0" dirty="0" err="1" smtClean="0"/>
              <a:t>họ</a:t>
            </a:r>
            <a:r>
              <a:rPr lang="en-US" baseline="0" dirty="0" smtClean="0"/>
              <a:t> </a:t>
            </a:r>
            <a:r>
              <a:rPr lang="en-US" baseline="0" dirty="0" err="1" smtClean="0"/>
              <a:t>đã</a:t>
            </a:r>
            <a:r>
              <a:rPr lang="en-US" baseline="0" dirty="0" smtClean="0"/>
              <a:t> </a:t>
            </a:r>
            <a:r>
              <a:rPr lang="en-US" baseline="0" dirty="0" err="1" smtClean="0"/>
              <a:t>trở</a:t>
            </a:r>
            <a:r>
              <a:rPr lang="en-US" baseline="0" dirty="0" smtClean="0"/>
              <a:t> </a:t>
            </a:r>
            <a:r>
              <a:rPr lang="en-US" baseline="0" dirty="0" err="1" smtClean="0"/>
              <a:t>về</a:t>
            </a:r>
            <a:r>
              <a:rPr lang="en-US" baseline="0" dirty="0" smtClean="0"/>
              <a:t> </a:t>
            </a:r>
            <a:r>
              <a:rPr lang="en-US" baseline="0" dirty="0" err="1" smtClean="0"/>
              <a:t>đúng</a:t>
            </a:r>
            <a:r>
              <a:rPr lang="en-US" baseline="0" dirty="0" smtClean="0"/>
              <a:t> </a:t>
            </a:r>
            <a:r>
              <a:rPr lang="en-US" baseline="0" dirty="0" err="1" smtClean="0"/>
              <a:t>đường</a:t>
            </a:r>
            <a:r>
              <a:rPr lang="en-US" baseline="0" smtClean="0"/>
              <a:t>.</a:t>
            </a:r>
            <a:endParaRPr lang="en-US" dirty="0"/>
          </a:p>
        </p:txBody>
      </p:sp>
      <p:sp>
        <p:nvSpPr>
          <p:cNvPr id="4" name="Slide Number Placeholder 3"/>
          <p:cNvSpPr>
            <a:spLocks noGrp="1"/>
          </p:cNvSpPr>
          <p:nvPr>
            <p:ph type="sldNum" sz="quarter" idx="10"/>
          </p:nvPr>
        </p:nvSpPr>
        <p:spPr/>
        <p:txBody>
          <a:bodyPr/>
          <a:lstStyle/>
          <a:p>
            <a:fld id="{09B67DCC-AD2A-8049-A5FE-090E7CFEAD6D}" type="slidenum">
              <a:rPr lang="en-US" smtClean="0">
                <a:solidFill>
                  <a:prstClr val="black"/>
                </a:solidFill>
              </a:rPr>
              <a:pPr/>
              <a:t>192</a:t>
            </a:fld>
            <a:endParaRPr lang="en-US">
              <a:solidFill>
                <a:prstClr val="black"/>
              </a:solidFill>
            </a:endParaRPr>
          </a:p>
        </p:txBody>
      </p:sp>
    </p:spTree>
    <p:extLst>
      <p:ext uri="{BB962C8B-B14F-4D97-AF65-F5344CB8AC3E}">
        <p14:creationId xmlns:p14="http://schemas.microsoft.com/office/powerpoint/2010/main" val="189342857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193</a:t>
            </a:fld>
            <a:endParaRPr lang="en-US">
              <a:solidFill>
                <a:prstClr val="black"/>
              </a:solidFill>
            </a:endParaRPr>
          </a:p>
        </p:txBody>
      </p:sp>
    </p:spTree>
    <p:extLst>
      <p:ext uri="{BB962C8B-B14F-4D97-AF65-F5344CB8AC3E}">
        <p14:creationId xmlns:p14="http://schemas.microsoft.com/office/powerpoint/2010/main" val="116312840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Shape 20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7" name="Shape 20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vi-VN" dirty="0" smtClean="0"/>
              <a:t>Hiện tại. </a:t>
            </a:r>
            <a:r>
              <a:rPr lang="en-US" dirty="0" smtClean="0"/>
              <a:t>T</a:t>
            </a:r>
            <a:r>
              <a:rPr lang="vi-VN" dirty="0" smtClean="0"/>
              <a:t>hông tin thời gian đến và đi tại mỗi trạm được chúng tôi sinh ra bằng code. Do vậy, cách làm này không khớp với thực tế. </a:t>
            </a:r>
          </a:p>
          <a:p>
            <a:pPr marL="457200" lvl="0" indent="-228600" rtl="0">
              <a:spcBef>
                <a:spcPts val="0"/>
              </a:spcBef>
              <a:buChar char="-"/>
            </a:pPr>
            <a:r>
              <a:rPr lang="vi-VN" dirty="0" smtClean="0"/>
              <a:t>Chúng tôi thiết kế thực thể Connection giữa PathInfo và Trip. Với cách thiết kế này, chúng tôi có thể mở rộng hệ thống.</a:t>
            </a:r>
            <a:r>
              <a:rPr lang="vi-VN" baseline="0" dirty="0" smtClean="0"/>
              <a:t> Cung cấp ứng dụng cho tài xế xe buýt thu thập dữ liệu thời gian tại mỗi trạm, gửi lên server, được approve từ staff và lưu thông tin vào database.</a:t>
            </a:r>
            <a:endParaRPr lang="en" dirty="0"/>
          </a:p>
        </p:txBody>
      </p:sp>
    </p:spTree>
    <p:extLst>
      <p:ext uri="{BB962C8B-B14F-4D97-AF65-F5344CB8AC3E}">
        <p14:creationId xmlns:p14="http://schemas.microsoft.com/office/powerpoint/2010/main" val="32294984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solidFill>
                  <a:prstClr val="black"/>
                </a:solidFill>
              </a:rPr>
              <a:pPr/>
              <a:t>195</a:t>
            </a:fld>
            <a:endParaRPr lang="en-US">
              <a:solidFill>
                <a:prstClr val="black"/>
              </a:solidFill>
            </a:endParaRPr>
          </a:p>
        </p:txBody>
      </p:sp>
    </p:spTree>
    <p:extLst>
      <p:ext uri="{BB962C8B-B14F-4D97-AF65-F5344CB8AC3E}">
        <p14:creationId xmlns:p14="http://schemas.microsoft.com/office/powerpoint/2010/main" val="175799352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solidFill>
                  <a:prstClr val="black"/>
                </a:solidFill>
              </a:rPr>
              <a:pPr/>
              <a:t>196</a:t>
            </a:fld>
            <a:endParaRPr lang="en-US">
              <a:solidFill>
                <a:prstClr val="black"/>
              </a:solidFill>
            </a:endParaRPr>
          </a:p>
        </p:txBody>
      </p:sp>
    </p:spTree>
    <p:extLst>
      <p:ext uri="{BB962C8B-B14F-4D97-AF65-F5344CB8AC3E}">
        <p14:creationId xmlns:p14="http://schemas.microsoft.com/office/powerpoint/2010/main" val="1822157112"/>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solidFill>
                  <a:prstClr val="black"/>
                </a:solidFill>
              </a:rPr>
              <a:pPr/>
              <a:t>197</a:t>
            </a:fld>
            <a:endParaRPr lang="en-US">
              <a:solidFill>
                <a:prstClr val="black"/>
              </a:solidFill>
            </a:endParaRPr>
          </a:p>
        </p:txBody>
      </p:sp>
    </p:spTree>
    <p:extLst>
      <p:ext uri="{BB962C8B-B14F-4D97-AF65-F5344CB8AC3E}">
        <p14:creationId xmlns:p14="http://schemas.microsoft.com/office/powerpoint/2010/main" val="34750503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solidFill>
                  <a:prstClr val="black"/>
                </a:solidFill>
              </a:rPr>
              <a:pPr/>
              <a:t>198</a:t>
            </a:fld>
            <a:endParaRPr lang="en-US">
              <a:solidFill>
                <a:prstClr val="black"/>
              </a:solidFill>
            </a:endParaRPr>
          </a:p>
        </p:txBody>
      </p:sp>
    </p:spTree>
    <p:extLst>
      <p:ext uri="{BB962C8B-B14F-4D97-AF65-F5344CB8AC3E}">
        <p14:creationId xmlns:p14="http://schemas.microsoft.com/office/powerpoint/2010/main" val="1726687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Với</a:t>
            </a:r>
            <a:r>
              <a:rPr lang="en-US" baseline="0" dirty="0" smtClean="0"/>
              <a:t> </a:t>
            </a:r>
            <a:r>
              <a:rPr lang="en-US" baseline="0" dirty="0" err="1" smtClean="0"/>
              <a:t>tuyến</a:t>
            </a:r>
            <a:r>
              <a:rPr lang="en-US" baseline="0" dirty="0" smtClean="0"/>
              <a:t> </a:t>
            </a:r>
            <a:r>
              <a:rPr lang="en-US" baseline="0" dirty="0" err="1" smtClean="0"/>
              <a:t>số</a:t>
            </a:r>
            <a:r>
              <a:rPr lang="en-US" baseline="0" dirty="0" smtClean="0"/>
              <a:t> </a:t>
            </a:r>
            <a:r>
              <a:rPr lang="en-US" baseline="0" dirty="0" err="1" smtClean="0"/>
              <a:t>xe</a:t>
            </a:r>
            <a:r>
              <a:rPr lang="en-US" baseline="0" dirty="0" smtClean="0"/>
              <a:t> </a:t>
            </a:r>
            <a:r>
              <a:rPr lang="en-US" baseline="0" dirty="0" err="1" smtClean="0"/>
              <a:t>và</a:t>
            </a:r>
            <a:r>
              <a:rPr lang="en-US" baseline="0" dirty="0" smtClean="0"/>
              <a:t> </a:t>
            </a:r>
            <a:r>
              <a:rPr lang="en-US" baseline="0" dirty="0" err="1" smtClean="0"/>
              <a:t>kiểu</a:t>
            </a:r>
            <a:r>
              <a:rPr lang="en-US" baseline="0" dirty="0" smtClean="0"/>
              <a:t> </a:t>
            </a:r>
            <a:r>
              <a:rPr lang="en-US" baseline="0" dirty="0" err="1" smtClean="0"/>
              <a:t>đi</a:t>
            </a:r>
            <a:r>
              <a:rPr lang="en-US" baseline="0" dirty="0" smtClean="0"/>
              <a:t> </a:t>
            </a:r>
            <a:r>
              <a:rPr lang="en-US" baseline="0" dirty="0" err="1" smtClean="0"/>
              <a:t>của</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ta </a:t>
            </a:r>
            <a:r>
              <a:rPr lang="en-US" baseline="0" dirty="0" err="1" smtClean="0"/>
              <a:t>sẽ</a:t>
            </a:r>
            <a:r>
              <a:rPr lang="en-US" baseline="0" dirty="0" smtClean="0"/>
              <a:t> </a:t>
            </a:r>
            <a:r>
              <a:rPr lang="en-US" baseline="0" dirty="0" err="1" smtClean="0"/>
              <a:t>lấy</a:t>
            </a:r>
            <a:r>
              <a:rPr lang="en-US" baseline="0" dirty="0" smtClean="0"/>
              <a:t> file </a:t>
            </a:r>
            <a:r>
              <a:rPr lang="en-US" baseline="0" dirty="0" err="1" smtClean="0"/>
              <a:t>json</a:t>
            </a:r>
            <a:r>
              <a:rPr lang="en-US" baseline="0" dirty="0" smtClean="0"/>
              <a:t> </a:t>
            </a:r>
            <a:r>
              <a:rPr lang="en-US" baseline="0" dirty="0" err="1" smtClean="0"/>
              <a:t>theo</a:t>
            </a:r>
            <a:r>
              <a:rPr lang="en-US" baseline="0" dirty="0" smtClean="0"/>
              <a:t> </a:t>
            </a:r>
            <a:r>
              <a:rPr lang="en-US" baseline="0" dirty="0" err="1" smtClean="0"/>
              <a:t>đường</a:t>
            </a:r>
            <a:r>
              <a:rPr lang="en-US" baseline="0" dirty="0" smtClean="0"/>
              <a:t> </a:t>
            </a:r>
            <a:r>
              <a:rPr lang="en-US" baseline="0" dirty="0" err="1" smtClean="0"/>
              <a:t>dẫn</a:t>
            </a:r>
            <a:r>
              <a:rPr lang="en-US" baseline="0" dirty="0" smtClean="0"/>
              <a:t> </a:t>
            </a:r>
            <a:r>
              <a:rPr lang="en-US" baseline="0" dirty="0" err="1" smtClean="0"/>
              <a:t>bên</a:t>
            </a:r>
            <a:r>
              <a:rPr lang="en-US" baseline="0" dirty="0" smtClean="0"/>
              <a:t> </a:t>
            </a:r>
            <a:r>
              <a:rPr lang="en-US" baseline="0" dirty="0" err="1" smtClean="0"/>
              <a:t>dưới</a:t>
            </a:r>
            <a:r>
              <a:rPr lang="en-US" baseline="0" dirty="0" smtClean="0"/>
              <a:t>. </a:t>
            </a:r>
            <a:r>
              <a:rPr lang="en-US" baseline="0" dirty="0" err="1" smtClean="0"/>
              <a:t>Và</a:t>
            </a:r>
            <a:r>
              <a:rPr lang="en-US" baseline="0" dirty="0" smtClean="0"/>
              <a:t> </a:t>
            </a:r>
            <a:r>
              <a:rPr lang="en-US" baseline="0" dirty="0" err="1" smtClean="0"/>
              <a:t>trên</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câu</a:t>
            </a:r>
            <a:r>
              <a:rPr lang="en-US" baseline="0" dirty="0" smtClean="0"/>
              <a:t> </a:t>
            </a:r>
            <a:r>
              <a:rPr lang="en-US" baseline="0" dirty="0" err="1" smtClean="0"/>
              <a:t>trúc</a:t>
            </a:r>
            <a:r>
              <a:rPr lang="en-US" baseline="0" dirty="0" smtClean="0"/>
              <a:t> file </a:t>
            </a:r>
            <a:r>
              <a:rPr lang="en-US" baseline="0" dirty="0" err="1" smtClean="0"/>
              <a:t>json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88446686"/>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Shape 20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7" name="Shape 20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endParaRPr lang="en" dirty="0"/>
          </a:p>
        </p:txBody>
      </p:sp>
    </p:spTree>
    <p:extLst>
      <p:ext uri="{BB962C8B-B14F-4D97-AF65-F5344CB8AC3E}">
        <p14:creationId xmlns:p14="http://schemas.microsoft.com/office/powerpoint/2010/main" val="130022187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Shape 2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7" name="Shape 2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b="1"/>
          </a:p>
        </p:txBody>
      </p:sp>
    </p:spTree>
    <p:extLst>
      <p:ext uri="{BB962C8B-B14F-4D97-AF65-F5344CB8AC3E}">
        <p14:creationId xmlns:p14="http://schemas.microsoft.com/office/powerpoint/2010/main" val="1991734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Tôi</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của</a:t>
            </a:r>
            <a:r>
              <a:rPr lang="en-US" baseline="0" dirty="0" smtClean="0"/>
              <a:t> 1 col </a:t>
            </a:r>
            <a:r>
              <a:rPr lang="en-US" baseline="0" dirty="0" err="1" smtClean="0"/>
              <a:t>trong</a:t>
            </a:r>
            <a:r>
              <a:rPr lang="en-US" baseline="0" dirty="0" smtClean="0"/>
              <a:t> </a:t>
            </a:r>
            <a:r>
              <a:rPr lang="en-US" baseline="0" dirty="0" err="1" smtClean="0"/>
              <a:t>json</a:t>
            </a:r>
            <a:r>
              <a:rPr lang="en-US" baseline="0" dirty="0" smtClean="0"/>
              <a:t> </a:t>
            </a:r>
            <a:r>
              <a:rPr lang="en-US" baseline="0" dirty="0" err="1" smtClean="0"/>
              <a:t>thành</a:t>
            </a:r>
            <a:r>
              <a:rPr lang="en-US" baseline="0" dirty="0" smtClean="0"/>
              <a:t> </a:t>
            </a:r>
            <a:r>
              <a:rPr lang="en-US" baseline="0" dirty="0" err="1" smtClean="0"/>
              <a:t>bảng</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là</a:t>
            </a:r>
            <a:r>
              <a:rPr lang="en-US" baseline="0" dirty="0" smtClean="0"/>
              <a:t> build route)</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906929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Đầu</a:t>
            </a:r>
            <a:r>
              <a:rPr lang="en-US" baseline="0" dirty="0" smtClean="0"/>
              <a:t> </a:t>
            </a:r>
            <a:r>
              <a:rPr lang="en-US" baseline="0" dirty="0" err="1" smtClean="0"/>
              <a:t>tiên</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xe</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Route: </a:t>
            </a:r>
            <a:r>
              <a:rPr lang="en-US" baseline="0" dirty="0" err="1" smtClean="0"/>
              <a:t>lộ</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xe</a:t>
            </a:r>
            <a:r>
              <a:rPr lang="en-US" baseline="0" dirty="0" smtClean="0"/>
              <a:t> bus</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673161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Thuộc</a:t>
            </a:r>
            <a:r>
              <a:rPr lang="en-US" baseline="0" dirty="0" smtClean="0"/>
              <a:t> </a:t>
            </a:r>
            <a:r>
              <a:rPr lang="en-US" baseline="0" dirty="0" err="1" smtClean="0"/>
              <a:t>tính</a:t>
            </a:r>
            <a:r>
              <a:rPr lang="en-US" baseline="0" dirty="0" smtClean="0"/>
              <a:t> </a:t>
            </a:r>
            <a:r>
              <a:rPr lang="en-US" baseline="0" dirty="0" err="1" smtClean="0"/>
              <a:t>RouteType</a:t>
            </a:r>
            <a:r>
              <a:rPr lang="en-US" baseline="0" dirty="0" smtClean="0"/>
              <a:t>: </a:t>
            </a:r>
            <a:r>
              <a:rPr lang="en-US" baseline="0" dirty="0" err="1" smtClean="0"/>
              <a:t>kiểu</a:t>
            </a:r>
            <a:r>
              <a:rPr lang="en-US" baseline="0" dirty="0" smtClean="0"/>
              <a:t> </a:t>
            </a:r>
            <a:r>
              <a:rPr lang="en-US" baseline="0" dirty="0" err="1" smtClean="0"/>
              <a:t>đi</a:t>
            </a:r>
            <a:r>
              <a:rPr lang="en-US" baseline="0" dirty="0" smtClean="0"/>
              <a:t> </a:t>
            </a:r>
            <a:r>
              <a:rPr lang="en-US" baseline="0" dirty="0" err="1" smtClean="0"/>
              <a:t>của</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True </a:t>
            </a:r>
            <a:r>
              <a:rPr lang="en-US" baseline="0" dirty="0" err="1" smtClean="0"/>
              <a:t>là</a:t>
            </a:r>
            <a:r>
              <a:rPr lang="en-US" baseline="0" dirty="0" smtClean="0"/>
              <a:t> </a:t>
            </a:r>
            <a:r>
              <a:rPr lang="en-US" baseline="0" dirty="0" err="1" smtClean="0"/>
              <a:t>lượt</a:t>
            </a:r>
            <a:r>
              <a:rPr lang="en-US" baseline="0" dirty="0" smtClean="0"/>
              <a:t> </a:t>
            </a:r>
            <a:r>
              <a:rPr lang="en-US" baseline="0" dirty="0" err="1" smtClean="0"/>
              <a:t>đi</a:t>
            </a:r>
            <a:r>
              <a:rPr lang="en-US" baseline="0" dirty="0" smtClean="0"/>
              <a:t> </a:t>
            </a:r>
            <a:r>
              <a:rPr lang="en-US" baseline="0" dirty="0" err="1" smtClean="0"/>
              <a:t>và</a:t>
            </a:r>
            <a:r>
              <a:rPr lang="en-US" baseline="0" dirty="0" smtClean="0"/>
              <a:t> False </a:t>
            </a:r>
            <a:r>
              <a:rPr lang="en-US" baseline="0" dirty="0" err="1" smtClean="0"/>
              <a:t>là</a:t>
            </a:r>
            <a:r>
              <a:rPr lang="en-US" baseline="0" dirty="0" smtClean="0"/>
              <a:t> </a:t>
            </a:r>
            <a:r>
              <a:rPr lang="en-US" baseline="0" dirty="0" err="1" smtClean="0"/>
              <a:t>lượt</a:t>
            </a:r>
            <a:r>
              <a:rPr lang="en-US" baseline="0" dirty="0" smtClean="0"/>
              <a:t> </a:t>
            </a:r>
            <a:r>
              <a:rPr lang="en-US" baseline="0" dirty="0" err="1" smtClean="0"/>
              <a:t>về</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564055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RouteNo</a:t>
            </a:r>
            <a:r>
              <a:rPr lang="en-US" dirty="0" smtClean="0"/>
              <a:t>: </a:t>
            </a:r>
            <a:r>
              <a:rPr lang="en-US" dirty="0" err="1" smtClean="0"/>
              <a:t>tuyến</a:t>
            </a:r>
            <a:r>
              <a:rPr lang="en-US" baseline="0" dirty="0" smtClean="0"/>
              <a:t> </a:t>
            </a:r>
            <a:r>
              <a:rPr lang="en-US" baseline="0" dirty="0" err="1" smtClean="0"/>
              <a:t>số</a:t>
            </a:r>
            <a:r>
              <a:rPr lang="en-US" baseline="0" dirty="0" smtClean="0"/>
              <a:t> </a:t>
            </a:r>
            <a:r>
              <a:rPr lang="en-US" baseline="0" dirty="0" err="1" smtClean="0"/>
              <a:t>xe</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1415069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Route</a:t>
            </a:r>
            <a:r>
              <a:rPr lang="en-US" baseline="0" dirty="0" err="1" smtClean="0"/>
              <a:t>Name</a:t>
            </a:r>
            <a:r>
              <a:rPr lang="en-US" baseline="0" dirty="0" smtClean="0"/>
              <a:t>: </a:t>
            </a:r>
            <a:r>
              <a:rPr lang="en-US" baseline="0" dirty="0" err="1" smtClean="0"/>
              <a:t>tên</a:t>
            </a:r>
            <a:r>
              <a:rPr lang="en-US" baseline="0" dirty="0" smtClean="0"/>
              <a:t> </a:t>
            </a:r>
            <a:r>
              <a:rPr lang="en-US" baseline="0" dirty="0" err="1" smtClean="0"/>
              <a:t>lộ</a:t>
            </a:r>
            <a:r>
              <a:rPr lang="en-US" baseline="0" dirty="0" smtClean="0"/>
              <a:t> </a:t>
            </a:r>
            <a:r>
              <a:rPr lang="en-US" baseline="0" dirty="0" err="1" smtClean="0"/>
              <a:t>trình</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61171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Tiếp</a:t>
            </a:r>
            <a:r>
              <a:rPr lang="en-US" baseline="0" dirty="0" smtClean="0"/>
              <a:t> </a:t>
            </a:r>
            <a:r>
              <a:rPr lang="en-US" baseline="0" dirty="0" err="1" smtClean="0"/>
              <a:t>theo</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STATION: </a:t>
            </a:r>
            <a:r>
              <a:rPr lang="en-US" baseline="0" dirty="0" err="1" smtClean="0"/>
              <a:t>trạm</a:t>
            </a:r>
            <a:r>
              <a:rPr lang="en-US" baseline="0" dirty="0" smtClean="0"/>
              <a:t> </a:t>
            </a:r>
            <a:r>
              <a:rPr lang="en-US" baseline="0" dirty="0" err="1" smtClean="0"/>
              <a:t>dừng</a:t>
            </a:r>
            <a:r>
              <a:rPr lang="en-US" baseline="0" dirty="0" smtClean="0"/>
              <a:t> </a:t>
            </a:r>
            <a:r>
              <a:rPr lang="en-US" baseline="0" dirty="0" err="1" smtClean="0"/>
              <a:t>xe</a:t>
            </a:r>
            <a:r>
              <a:rPr lang="en-US" baseline="0" dirty="0" smtClean="0"/>
              <a:t> bus</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188590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Mở dau.</a:t>
            </a:r>
            <a:r>
              <a:rPr lang="vi-VN" baseline="0" dirty="0" smtClean="0"/>
              <a:t> Toi xin dưa ra mot kich ban nhu sau</a:t>
            </a:r>
            <a:r>
              <a:rPr lang="en-US" baseline="0" dirty="0" smtClean="0"/>
              <a:t>:</a:t>
            </a:r>
            <a:r>
              <a:rPr lang="vi-VN" baseline="0" dirty="0" smtClean="0"/>
              <a:t/>
            </a:r>
            <a:br>
              <a:rPr lang="vi-VN" baseline="0" dirty="0" smtClean="0"/>
            </a:br>
            <a:r>
              <a:rPr lang="en-US" dirty="0" err="1" smtClean="0"/>
              <a:t>Khuong</a:t>
            </a:r>
            <a:r>
              <a:rPr lang="en-US" dirty="0" smtClean="0"/>
              <a:t> la mot </a:t>
            </a:r>
            <a:r>
              <a:rPr lang="en-US" dirty="0" err="1" smtClean="0"/>
              <a:t>doanh</a:t>
            </a:r>
            <a:r>
              <a:rPr lang="en-US" dirty="0" smtClean="0"/>
              <a:t> </a:t>
            </a:r>
            <a:r>
              <a:rPr lang="en-US" dirty="0" err="1" smtClean="0"/>
              <a:t>nhan</a:t>
            </a:r>
            <a:r>
              <a:rPr lang="en-US" dirty="0" smtClean="0"/>
              <a:t> ban </a:t>
            </a:r>
            <a:r>
              <a:rPr lang="en-US" dirty="0" err="1" smtClean="0"/>
              <a:t>ron</a:t>
            </a:r>
            <a:r>
              <a:rPr lang="en-US" baseline="0" dirty="0" smtClean="0"/>
              <a:t> di </a:t>
            </a:r>
            <a:r>
              <a:rPr lang="en-US" baseline="0" dirty="0" err="1" smtClean="0"/>
              <a:t>cong</a:t>
            </a:r>
            <a:r>
              <a:rPr lang="en-US" baseline="0" dirty="0" smtClean="0"/>
              <a:t> </a:t>
            </a:r>
            <a:r>
              <a:rPr lang="en-US" baseline="0" dirty="0" err="1" smtClean="0"/>
              <a:t>tac</a:t>
            </a:r>
            <a:r>
              <a:rPr lang="en-US" baseline="0" dirty="0" smtClean="0"/>
              <a:t> </a:t>
            </a:r>
            <a:r>
              <a:rPr lang="en-US" baseline="0" dirty="0" err="1" smtClean="0"/>
              <a:t>thường</a:t>
            </a:r>
            <a:r>
              <a:rPr lang="en-US" baseline="0" dirty="0" smtClean="0"/>
              <a:t> </a:t>
            </a:r>
            <a:r>
              <a:rPr lang="en-US" baseline="0" dirty="0" err="1" smtClean="0"/>
              <a:t>xuyên</a:t>
            </a:r>
            <a:r>
              <a:rPr lang="en-US" baseline="0" dirty="0" smtClean="0"/>
              <a:t> </a:t>
            </a:r>
            <a:r>
              <a:rPr lang="en-US" baseline="0" dirty="0" err="1" smtClean="0"/>
              <a:t>nên</a:t>
            </a:r>
            <a:r>
              <a:rPr lang="en-US" baseline="0" dirty="0" smtClean="0"/>
              <a:t> </a:t>
            </a:r>
            <a:r>
              <a:rPr lang="en-US" baseline="0" dirty="0" err="1" smtClean="0"/>
              <a:t>có</a:t>
            </a:r>
            <a:r>
              <a:rPr lang="en-US" baseline="0" dirty="0" smtClean="0"/>
              <a:t> </a:t>
            </a:r>
            <a:r>
              <a:rPr lang="en-US" baseline="0" dirty="0" err="1" smtClean="0"/>
              <a:t>rất</a:t>
            </a:r>
            <a:r>
              <a:rPr lang="en-US" baseline="0" dirty="0" smtClean="0"/>
              <a:t> </a:t>
            </a:r>
            <a:r>
              <a:rPr lang="en-US" baseline="0" dirty="0" err="1" smtClean="0"/>
              <a:t>ít</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để</a:t>
            </a:r>
            <a:r>
              <a:rPr lang="en-US" baseline="0" dirty="0" smtClean="0"/>
              <a:t> </a:t>
            </a:r>
            <a:r>
              <a:rPr lang="en-US" baseline="0" dirty="0" err="1" smtClean="0"/>
              <a:t>về</a:t>
            </a:r>
            <a:r>
              <a:rPr lang="en-US" baseline="0" dirty="0" smtClean="0"/>
              <a:t> </a:t>
            </a:r>
            <a:r>
              <a:rPr lang="en-US" baseline="0" dirty="0" err="1" smtClean="0"/>
              <a:t>thăm</a:t>
            </a:r>
            <a:r>
              <a:rPr lang="en-US" baseline="0" dirty="0" smtClean="0"/>
              <a:t> </a:t>
            </a:r>
            <a:r>
              <a:rPr lang="en-US" baseline="0" dirty="0" err="1" smtClean="0"/>
              <a:t>gia</a:t>
            </a:r>
            <a:r>
              <a:rPr lang="en-US" baseline="0" dirty="0" smtClean="0"/>
              <a:t> </a:t>
            </a:r>
            <a:r>
              <a:rPr lang="en-US" baseline="0" dirty="0" err="1" smtClean="0"/>
              <a:t>đình</a:t>
            </a:r>
            <a:r>
              <a:rPr lang="en-US" baseline="0" dirty="0" smtClean="0"/>
              <a:t>. </a:t>
            </a:r>
            <a:r>
              <a:rPr lang="en-US" baseline="0" dirty="0" err="1" smtClean="0"/>
              <a:t>Hom</a:t>
            </a:r>
            <a:r>
              <a:rPr lang="en-US" baseline="0" dirty="0" smtClean="0"/>
              <a:t> nay </a:t>
            </a:r>
            <a:r>
              <a:rPr lang="en-US" baseline="0" dirty="0" err="1" smtClean="0"/>
              <a:t>Khuong</a:t>
            </a:r>
            <a:r>
              <a:rPr lang="en-US" baseline="0" dirty="0" smtClean="0"/>
              <a:t> </a:t>
            </a:r>
            <a:r>
              <a:rPr lang="en-US" baseline="0" dirty="0" err="1" smtClean="0"/>
              <a:t>ve</a:t>
            </a:r>
            <a:r>
              <a:rPr lang="en-US" baseline="0" dirty="0" smtClean="0"/>
              <a:t> </a:t>
            </a:r>
            <a:r>
              <a:rPr lang="en-US" baseline="0" dirty="0" err="1" smtClean="0"/>
              <a:t>nuoc</a:t>
            </a:r>
            <a:r>
              <a:rPr lang="en-US" baseline="0" dirty="0" smtClean="0"/>
              <a:t> </a:t>
            </a:r>
            <a:r>
              <a:rPr lang="en-US" baseline="0" dirty="0" err="1" smtClean="0"/>
              <a:t>và</a:t>
            </a:r>
            <a:r>
              <a:rPr lang="en-US" baseline="0" dirty="0" smtClean="0"/>
              <a:t> </a:t>
            </a:r>
            <a:r>
              <a:rPr lang="en-US" baseline="0" dirty="0" err="1" smtClean="0"/>
              <a:t>muốn</a:t>
            </a:r>
            <a:r>
              <a:rPr lang="en-US" baseline="0" dirty="0" smtClean="0"/>
              <a:t> </a:t>
            </a:r>
            <a:r>
              <a:rPr lang="en-US" baseline="0" dirty="0" err="1" smtClean="0"/>
              <a:t>thu</a:t>
            </a:r>
            <a:r>
              <a:rPr lang="en-US" baseline="0" dirty="0" smtClean="0"/>
              <a:t> </a:t>
            </a:r>
            <a:r>
              <a:rPr lang="en-US" baseline="0" dirty="0" err="1" smtClean="0"/>
              <a:t>xếp</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để</a:t>
            </a:r>
            <a:r>
              <a:rPr lang="en-US" baseline="0" dirty="0" smtClean="0"/>
              <a:t> </a:t>
            </a:r>
            <a:r>
              <a:rPr lang="en-US" baseline="0" dirty="0" err="1" smtClean="0"/>
              <a:t>gặp</a:t>
            </a:r>
            <a:r>
              <a:rPr lang="en-US" baseline="0" dirty="0" smtClean="0"/>
              <a:t> </a:t>
            </a:r>
            <a:r>
              <a:rPr lang="en-US" baseline="0" dirty="0" err="1" smtClean="0"/>
              <a:t>gia</a:t>
            </a:r>
            <a:r>
              <a:rPr lang="en-US" baseline="0" dirty="0" smtClean="0"/>
              <a:t> </a:t>
            </a:r>
            <a:r>
              <a:rPr lang="en-US" baseline="0" dirty="0" err="1" smtClean="0"/>
              <a:t>đình</a:t>
            </a:r>
            <a:r>
              <a:rPr lang="en-US" baseline="0" dirty="0" smtClean="0"/>
              <a:t> </a:t>
            </a:r>
            <a:r>
              <a:rPr lang="en-US" baseline="0" dirty="0" err="1" smtClean="0"/>
              <a:t>và</a:t>
            </a:r>
            <a:r>
              <a:rPr lang="en-US" baseline="0" dirty="0" smtClean="0"/>
              <a:t> </a:t>
            </a:r>
            <a:r>
              <a:rPr lang="en-US" baseline="0" dirty="0" err="1" smtClean="0"/>
              <a:t>bạn</a:t>
            </a:r>
            <a:r>
              <a:rPr lang="en-US" baseline="0" dirty="0" smtClean="0"/>
              <a:t> </a:t>
            </a:r>
            <a:r>
              <a:rPr lang="en-US" baseline="0" dirty="0" err="1" smtClean="0"/>
              <a:t>gái</a:t>
            </a:r>
            <a:r>
              <a:rPr lang="en-US" baseline="0" dirty="0" smtClean="0"/>
              <a:t>. </a:t>
            </a:r>
            <a:r>
              <a:rPr lang="en-US" baseline="0" dirty="0" err="1" smtClean="0"/>
              <a:t>Hien</a:t>
            </a:r>
            <a:r>
              <a:rPr lang="en-US" baseline="0" dirty="0" smtClean="0"/>
              <a:t> tai </a:t>
            </a:r>
            <a:r>
              <a:rPr lang="en-US" baseline="0" dirty="0" err="1" smtClean="0"/>
              <a:t>Khuong</a:t>
            </a:r>
            <a:r>
              <a:rPr lang="en-US" baseline="0" dirty="0" smtClean="0"/>
              <a:t> dang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tại</a:t>
            </a:r>
            <a:r>
              <a:rPr lang="en-US" baseline="0" dirty="0" smtClean="0"/>
              <a:t> </a:t>
            </a:r>
            <a:r>
              <a:rPr lang="en-US" baseline="0" dirty="0" err="1" smtClean="0"/>
              <a:t>công</a:t>
            </a:r>
            <a:r>
              <a:rPr lang="en-US" baseline="0" dirty="0" smtClean="0"/>
              <a:t> </a:t>
            </a:r>
            <a:r>
              <a:rPr lang="en-US" baseline="0" dirty="0" err="1" smtClean="0"/>
              <a:t>ty</a:t>
            </a:r>
            <a:r>
              <a:rPr lang="en-US" baseline="0" dirty="0" smtClean="0"/>
              <a:t> o </a:t>
            </a:r>
            <a:r>
              <a:rPr lang="en-US" baseline="0" dirty="0" err="1" smtClean="0"/>
              <a:t>gần</a:t>
            </a:r>
            <a:r>
              <a:rPr lang="en-US" baseline="0" dirty="0" smtClean="0"/>
              <a:t> </a:t>
            </a:r>
            <a:r>
              <a:rPr lang="en-US" baseline="0" dirty="0" err="1" smtClean="0"/>
              <a:t>cong</a:t>
            </a:r>
            <a:r>
              <a:rPr lang="en-US" baseline="0" dirty="0" smtClean="0"/>
              <a:t> </a:t>
            </a:r>
            <a:r>
              <a:rPr lang="en-US" baseline="0" dirty="0" err="1" smtClean="0"/>
              <a:t>vien</a:t>
            </a:r>
            <a:r>
              <a:rPr lang="en-US" baseline="0" dirty="0" smtClean="0"/>
              <a:t> </a:t>
            </a:r>
            <a:r>
              <a:rPr lang="en-US" baseline="0" dirty="0" err="1" smtClean="0"/>
              <a:t>tao</a:t>
            </a:r>
            <a:r>
              <a:rPr lang="en-US" baseline="0" dirty="0" smtClean="0"/>
              <a:t> </a:t>
            </a:r>
            <a:r>
              <a:rPr lang="en-US" baseline="0" dirty="0" err="1" smtClean="0"/>
              <a:t>dan.</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603516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CodeID</a:t>
            </a:r>
            <a:r>
              <a:rPr lang="en-US" dirty="0" smtClean="0"/>
              <a:t>: </a:t>
            </a:r>
            <a:r>
              <a:rPr lang="en-US" dirty="0" err="1" smtClean="0"/>
              <a:t>mã</a:t>
            </a:r>
            <a:r>
              <a:rPr lang="en-US" baseline="0" dirty="0" smtClean="0"/>
              <a:t> </a:t>
            </a:r>
            <a:r>
              <a:rPr lang="en-US" baseline="0" dirty="0" err="1" smtClean="0"/>
              <a:t>số</a:t>
            </a:r>
            <a:r>
              <a:rPr lang="en-US" baseline="0" dirty="0" smtClean="0"/>
              <a:t> </a:t>
            </a:r>
            <a:r>
              <a:rPr lang="en-US" baseline="0" dirty="0" err="1" smtClean="0"/>
              <a:t>trạm</a:t>
            </a:r>
            <a:r>
              <a:rPr lang="en-US" baseline="0" dirty="0" smtClean="0"/>
              <a:t> – </a:t>
            </a:r>
            <a:r>
              <a:rPr lang="en-US" baseline="0" dirty="0" err="1" smtClean="0"/>
              <a:t>để</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trạm</a:t>
            </a:r>
            <a:r>
              <a:rPr lang="en-US" baseline="0" dirty="0" smtClean="0"/>
              <a:t> </a:t>
            </a:r>
            <a:r>
              <a:rPr lang="en-US" baseline="0" dirty="0" err="1" smtClean="0"/>
              <a:t>với</a:t>
            </a:r>
            <a:r>
              <a:rPr lang="en-US" baseline="0" dirty="0" smtClean="0"/>
              <a:t> </a:t>
            </a:r>
            <a:r>
              <a:rPr lang="en-US" baseline="0" dirty="0" err="1" smtClean="0"/>
              <a:t>nhau</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1448699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Street: </a:t>
            </a:r>
            <a:r>
              <a:rPr lang="en-US" dirty="0" err="1" smtClean="0"/>
              <a:t>địa</a:t>
            </a:r>
            <a:r>
              <a:rPr lang="en-US" baseline="0" dirty="0" smtClean="0"/>
              <a:t> </a:t>
            </a:r>
            <a:r>
              <a:rPr lang="en-US" baseline="0" dirty="0" err="1" smtClean="0"/>
              <a:t>chỉ</a:t>
            </a:r>
            <a:r>
              <a:rPr lang="en-US" baseline="0" dirty="0" smtClean="0"/>
              <a:t> </a:t>
            </a:r>
            <a:r>
              <a:rPr lang="en-US" baseline="0" dirty="0" err="1" smtClean="0"/>
              <a:t>của</a:t>
            </a:r>
            <a:r>
              <a:rPr lang="en-US" baseline="0" dirty="0" smtClean="0"/>
              <a:t> </a:t>
            </a:r>
            <a:r>
              <a:rPr lang="en-US" baseline="0" dirty="0" err="1" smtClean="0"/>
              <a:t>trạm</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1979831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Vĩ</a:t>
            </a:r>
            <a:r>
              <a:rPr lang="en-US" baseline="0" dirty="0" smtClean="0"/>
              <a:t> </a:t>
            </a:r>
            <a:r>
              <a:rPr lang="en-US" baseline="0" dirty="0" err="1" smtClean="0"/>
              <a:t>độ</a:t>
            </a:r>
            <a:r>
              <a:rPr lang="en-US" baseline="0" dirty="0" smtClean="0"/>
              <a:t> </a:t>
            </a:r>
            <a:r>
              <a:rPr lang="en-US" baseline="0" dirty="0" err="1" smtClean="0"/>
              <a:t>của</a:t>
            </a:r>
            <a:r>
              <a:rPr lang="en-US" baseline="0" dirty="0" smtClean="0"/>
              <a:t> </a:t>
            </a:r>
            <a:r>
              <a:rPr lang="en-US" baseline="0" dirty="0" err="1" smtClean="0"/>
              <a:t>trạm</a:t>
            </a:r>
            <a:endParaRPr lang="en-US" dirty="0" smtClean="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1393523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Kinh</a:t>
            </a:r>
            <a:r>
              <a:rPr lang="en-US" dirty="0" smtClean="0"/>
              <a:t> </a:t>
            </a:r>
            <a:r>
              <a:rPr lang="en-US" dirty="0" err="1" smtClean="0"/>
              <a:t>độ</a:t>
            </a:r>
            <a:r>
              <a:rPr lang="en-US" baseline="0" dirty="0" smtClean="0"/>
              <a:t> </a:t>
            </a:r>
            <a:r>
              <a:rPr lang="en-US" baseline="0" dirty="0" err="1" smtClean="0"/>
              <a:t>của</a:t>
            </a:r>
            <a:r>
              <a:rPr lang="en-US" baseline="0" dirty="0" smtClean="0"/>
              <a:t> </a:t>
            </a:r>
            <a:r>
              <a:rPr lang="en-US" baseline="0" dirty="0" err="1" smtClean="0"/>
              <a:t>trạm</a:t>
            </a:r>
            <a:r>
              <a:rPr lang="en-US" baseline="0" dirty="0" smtClean="0"/>
              <a:t>, </a:t>
            </a:r>
            <a:r>
              <a:rPr lang="en-US" baseline="0" dirty="0" err="1" smtClean="0"/>
              <a:t>Với</a:t>
            </a:r>
            <a:r>
              <a:rPr lang="en-US" baseline="0" dirty="0" smtClean="0"/>
              <a:t> </a:t>
            </a:r>
            <a:r>
              <a:rPr lang="en-US" baseline="0" dirty="0" err="1" smtClean="0"/>
              <a:t>kinh</a:t>
            </a:r>
            <a:r>
              <a:rPr lang="en-US" baseline="0" dirty="0" smtClean="0"/>
              <a:t> </a:t>
            </a:r>
            <a:r>
              <a:rPr lang="en-US" baseline="0" dirty="0" err="1" smtClean="0"/>
              <a:t>độ</a:t>
            </a:r>
            <a:r>
              <a:rPr lang="en-US" baseline="0" dirty="0" smtClean="0"/>
              <a:t> </a:t>
            </a:r>
            <a:r>
              <a:rPr lang="en-US" baseline="0" dirty="0" err="1" smtClean="0"/>
              <a:t>và</a:t>
            </a:r>
            <a:r>
              <a:rPr lang="en-US" baseline="0" dirty="0" smtClean="0"/>
              <a:t> </a:t>
            </a:r>
            <a:r>
              <a:rPr lang="en-US" baseline="0" dirty="0" err="1" smtClean="0"/>
              <a:t>vĩ</a:t>
            </a:r>
            <a:r>
              <a:rPr lang="en-US" baseline="0" dirty="0" smtClean="0"/>
              <a:t> </a:t>
            </a:r>
            <a:r>
              <a:rPr lang="en-US" baseline="0" dirty="0" err="1" smtClean="0"/>
              <a:t>độ</a:t>
            </a:r>
            <a:r>
              <a:rPr lang="en-US" baseline="0" dirty="0" smtClean="0"/>
              <a:t> </a:t>
            </a:r>
            <a:r>
              <a:rPr lang="en-US" baseline="0" dirty="0" err="1" smtClean="0"/>
              <a:t>để</a:t>
            </a:r>
            <a:r>
              <a:rPr lang="en-US" baseline="0" dirty="0" smtClean="0"/>
              <a:t> ta </a:t>
            </a:r>
            <a:r>
              <a:rPr lang="en-US" baseline="0" dirty="0" err="1" smtClean="0"/>
              <a:t>định</a:t>
            </a:r>
            <a:r>
              <a:rPr lang="en-US" baseline="0" dirty="0" smtClean="0"/>
              <a:t> </a:t>
            </a:r>
            <a:r>
              <a:rPr lang="en-US" baseline="0" dirty="0" err="1" smtClean="0"/>
              <a:t>vị</a:t>
            </a:r>
            <a:r>
              <a:rPr lang="en-US" baseline="0" dirty="0" smtClean="0"/>
              <a:t> </a:t>
            </a:r>
            <a:r>
              <a:rPr lang="en-US" baseline="0" dirty="0" err="1" smtClean="0"/>
              <a:t>trạm</a:t>
            </a:r>
            <a:r>
              <a:rPr lang="en-US" baseline="0" dirty="0" smtClean="0"/>
              <a:t> </a:t>
            </a:r>
            <a:r>
              <a:rPr lang="en-US" baseline="0" dirty="0" err="1" smtClean="0"/>
              <a:t>xe</a:t>
            </a:r>
            <a:r>
              <a:rPr lang="en-US" baseline="0" dirty="0" smtClean="0"/>
              <a:t> bus </a:t>
            </a:r>
            <a:r>
              <a:rPr lang="en-US" baseline="0" dirty="0" err="1" smtClean="0"/>
              <a:t>trên</a:t>
            </a:r>
            <a:r>
              <a:rPr lang="en-US" baseline="0" dirty="0" smtClean="0"/>
              <a:t> </a:t>
            </a:r>
            <a:r>
              <a:rPr lang="en-US" baseline="0" dirty="0" err="1" smtClean="0"/>
              <a:t>bản</a:t>
            </a:r>
            <a:r>
              <a:rPr lang="en-US" baseline="0" dirty="0" smtClean="0"/>
              <a:t> </a:t>
            </a:r>
            <a:r>
              <a:rPr lang="en-US" baseline="0" dirty="0" err="1" smtClean="0"/>
              <a:t>đồ</a:t>
            </a:r>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325700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Name: </a:t>
            </a:r>
            <a:r>
              <a:rPr lang="en-US" dirty="0" err="1" smtClean="0"/>
              <a:t>tên</a:t>
            </a:r>
            <a:r>
              <a:rPr lang="en-US" baseline="0" dirty="0" smtClean="0"/>
              <a:t> </a:t>
            </a:r>
            <a:r>
              <a:rPr lang="en-US" baseline="0" dirty="0" err="1" smtClean="0"/>
              <a:t>của</a:t>
            </a:r>
            <a:r>
              <a:rPr lang="en-US" baseline="0" dirty="0" smtClean="0"/>
              <a:t> </a:t>
            </a:r>
            <a:r>
              <a:rPr lang="en-US" baseline="0" dirty="0" err="1" smtClean="0"/>
              <a:t>trạm</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1955238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PahtInfo</a:t>
            </a:r>
            <a:r>
              <a:rPr lang="en-US" dirty="0" smtClean="0"/>
              <a:t>: </a:t>
            </a:r>
            <a:r>
              <a:rPr lang="en-US" dirty="0" err="1" smtClean="0"/>
              <a:t>biểu</a:t>
            </a:r>
            <a:r>
              <a:rPr lang="en-US" baseline="0" dirty="0" smtClean="0"/>
              <a:t> </a:t>
            </a:r>
            <a:r>
              <a:rPr lang="en-US" baseline="0" dirty="0" err="1" smtClean="0"/>
              <a:t>diễn</a:t>
            </a:r>
            <a:r>
              <a:rPr lang="en-US" baseline="0" dirty="0" smtClean="0"/>
              <a:t> </a:t>
            </a:r>
            <a:r>
              <a:rPr lang="en-US" baseline="0" dirty="0" err="1" smtClean="0"/>
              <a:t>đoạn</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từ</a:t>
            </a:r>
            <a:r>
              <a:rPr lang="en-US" baseline="0" dirty="0" smtClean="0"/>
              <a:t> </a:t>
            </a:r>
            <a:r>
              <a:rPr lang="en-US" baseline="0" dirty="0" err="1" smtClean="0"/>
              <a:t>một</a:t>
            </a:r>
            <a:r>
              <a:rPr lang="en-US" baseline="0" dirty="0" smtClean="0"/>
              <a:t> </a:t>
            </a:r>
            <a:r>
              <a:rPr lang="en-US" baseline="0" dirty="0" err="1" smtClean="0"/>
              <a:t>trạm</a:t>
            </a:r>
            <a:r>
              <a:rPr lang="en-US" baseline="0" dirty="0" smtClean="0"/>
              <a:t> </a:t>
            </a:r>
            <a:r>
              <a:rPr lang="en-US" baseline="0" dirty="0" err="1" smtClean="0"/>
              <a:t>đến</a:t>
            </a:r>
            <a:r>
              <a:rPr lang="en-US" baseline="0" dirty="0" smtClean="0"/>
              <a:t> </a:t>
            </a:r>
            <a:r>
              <a:rPr lang="en-US" baseline="0" dirty="0" err="1" smtClean="0"/>
              <a:t>trạm</a:t>
            </a:r>
            <a:r>
              <a:rPr lang="en-US" baseline="0" dirty="0" smtClean="0"/>
              <a:t> </a:t>
            </a:r>
            <a:r>
              <a:rPr lang="en-US" baseline="0" dirty="0" err="1" smtClean="0"/>
              <a:t>kế</a:t>
            </a:r>
            <a:r>
              <a:rPr lang="en-US" baseline="0" dirty="0" smtClean="0"/>
              <a:t> </a:t>
            </a:r>
            <a:r>
              <a:rPr lang="en-US" baseline="0" dirty="0" err="1" smtClean="0"/>
              <a:t>tiếp</a:t>
            </a:r>
            <a:endParaRPr lang="en-US" dirty="0" smtClean="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883429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PathInfoNo</a:t>
            </a:r>
            <a:r>
              <a:rPr lang="en-US" dirty="0" smtClean="0"/>
              <a:t>:</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của</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trong</a:t>
            </a:r>
            <a:r>
              <a:rPr lang="en-US" baseline="0" dirty="0" smtClean="0"/>
              <a:t> </a:t>
            </a:r>
            <a:r>
              <a:rPr lang="en-US" baseline="0" dirty="0" err="1" smtClean="0"/>
              <a:t>lộ</a:t>
            </a:r>
            <a:r>
              <a:rPr lang="en-US" baseline="0" dirty="0" smtClean="0"/>
              <a:t> </a:t>
            </a:r>
            <a:r>
              <a:rPr lang="en-US" baseline="0" dirty="0" err="1" smtClean="0"/>
              <a:t>trình</a:t>
            </a:r>
            <a:endParaRPr lang="en-US" dirty="0" smtClean="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1174448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MiddlePoints</a:t>
            </a:r>
            <a:r>
              <a:rPr lang="en-US" dirty="0" smtClean="0"/>
              <a:t>: 1</a:t>
            </a:r>
            <a:r>
              <a:rPr lang="en-US" baseline="0" dirty="0" smtClean="0"/>
              <a:t> </a:t>
            </a:r>
            <a:r>
              <a:rPr lang="en-US" baseline="0" dirty="0" err="1" smtClean="0"/>
              <a:t>chuỗi</a:t>
            </a:r>
            <a:r>
              <a:rPr lang="en-US" baseline="0" dirty="0" smtClean="0"/>
              <a:t> </a:t>
            </a:r>
            <a:r>
              <a:rPr lang="en-US" baseline="0" dirty="0" err="1" smtClean="0"/>
              <a:t>các</a:t>
            </a:r>
            <a:r>
              <a:rPr lang="en-US" baseline="0" dirty="0" smtClean="0"/>
              <a:t> </a:t>
            </a:r>
            <a:r>
              <a:rPr lang="en-US" baseline="0" dirty="0" err="1" smtClean="0"/>
              <a:t>kinh</a:t>
            </a:r>
            <a:r>
              <a:rPr lang="en-US" baseline="0" dirty="0" smtClean="0"/>
              <a:t> </a:t>
            </a:r>
            <a:r>
              <a:rPr lang="en-US" baseline="0" dirty="0" err="1" smtClean="0"/>
              <a:t>độ</a:t>
            </a:r>
            <a:r>
              <a:rPr lang="en-US" baseline="0" dirty="0" smtClean="0"/>
              <a:t> </a:t>
            </a:r>
            <a:r>
              <a:rPr lang="en-US" baseline="0" dirty="0" err="1" smtClean="0"/>
              <a:t>và</a:t>
            </a:r>
            <a:r>
              <a:rPr lang="en-US" baseline="0" dirty="0" smtClean="0"/>
              <a:t> </a:t>
            </a:r>
            <a:r>
              <a:rPr lang="en-US" baseline="0" dirty="0" err="1" smtClean="0"/>
              <a:t>vĩ</a:t>
            </a:r>
            <a:r>
              <a:rPr lang="en-US" baseline="0" dirty="0" smtClean="0"/>
              <a:t> </a:t>
            </a:r>
            <a:r>
              <a:rPr lang="en-US" baseline="0" dirty="0" err="1" smtClean="0"/>
              <a:t>độ</a:t>
            </a:r>
            <a:r>
              <a:rPr lang="en-US" baseline="0" dirty="0" smtClean="0"/>
              <a:t> </a:t>
            </a:r>
            <a:r>
              <a:rPr lang="en-US" baseline="0" dirty="0" err="1" smtClean="0"/>
              <a:t>giúp</a:t>
            </a:r>
            <a:r>
              <a:rPr lang="en-US" baseline="0" dirty="0" smtClean="0"/>
              <a:t> </a:t>
            </a:r>
            <a:r>
              <a:rPr lang="en-US" baseline="0" dirty="0" err="1" smtClean="0"/>
              <a:t>hiển</a:t>
            </a:r>
            <a:r>
              <a:rPr lang="en-US" baseline="0" dirty="0" smtClean="0"/>
              <a:t> </a:t>
            </a:r>
            <a:r>
              <a:rPr lang="en-US" baseline="0" dirty="0" err="1" smtClean="0"/>
              <a:t>thị</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 </a:t>
            </a:r>
            <a:r>
              <a:rPr lang="en-US" baseline="0" dirty="0" err="1" smtClean="0"/>
              <a:t>hơn</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a:t>
            </a:r>
            <a:r>
              <a:rPr lang="en-US" baseline="0" dirty="0" err="1" smtClean="0"/>
              <a:t>dùng</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1719008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Ở </a:t>
            </a:r>
            <a:r>
              <a:rPr lang="en-US" baseline="0" dirty="0" err="1" smtClean="0"/>
              <a:t>các</a:t>
            </a:r>
            <a:r>
              <a:rPr lang="en-US" baseline="0" dirty="0" smtClean="0"/>
              <a:t> </a:t>
            </a:r>
            <a:r>
              <a:rPr lang="en-US" baseline="0" dirty="0" err="1" smtClean="0"/>
              <a:t>trạm</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sẽ</a:t>
            </a:r>
            <a:r>
              <a:rPr lang="en-US" baseline="0" dirty="0" smtClean="0"/>
              <a:t> </a:t>
            </a:r>
            <a:r>
              <a:rPr lang="en-US" baseline="0" dirty="0" err="1" smtClean="0"/>
              <a:t>không</a:t>
            </a:r>
            <a:r>
              <a:rPr lang="en-US" baseline="0" dirty="0" smtClean="0"/>
              <a:t> </a:t>
            </a:r>
            <a:r>
              <a:rPr lang="en-US" baseline="0" dirty="0" err="1" smtClean="0"/>
              <a:t>tồn</a:t>
            </a:r>
            <a:r>
              <a:rPr lang="en-US" baseline="0" dirty="0" smtClean="0"/>
              <a:t> </a:t>
            </a:r>
            <a:r>
              <a:rPr lang="en-US" baseline="0" dirty="0" err="1" smtClean="0"/>
              <a:t>tại</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kế</a:t>
            </a:r>
            <a:r>
              <a:rPr lang="en-US" baseline="0" dirty="0" smtClean="0"/>
              <a:t> </a:t>
            </a:r>
            <a:r>
              <a:rPr lang="en-US" baseline="0" dirty="0" err="1" smtClean="0"/>
              <a:t>tiếp</a:t>
            </a:r>
            <a:endParaRPr lang="en-US" dirty="0" smtClean="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1330636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Đây</a:t>
            </a:r>
            <a:r>
              <a:rPr lang="en-US" baseline="0" dirty="0" smtClean="0"/>
              <a:t> </a:t>
            </a:r>
            <a:r>
              <a:rPr lang="en-US" baseline="0" dirty="0" err="1" smtClean="0"/>
              <a:t>là</a:t>
            </a:r>
            <a:r>
              <a:rPr lang="en-US" baseline="0" dirty="0" smtClean="0"/>
              <a:t> </a:t>
            </a:r>
            <a:r>
              <a:rPr lang="en-US" baseline="0" dirty="0" err="1" smtClean="0"/>
              <a:t>sự</a:t>
            </a:r>
            <a:r>
              <a:rPr lang="en-US" baseline="0" dirty="0" smtClean="0"/>
              <a:t> </a:t>
            </a:r>
            <a:r>
              <a:rPr lang="en-US" baseline="0" dirty="0" err="1" smtClean="0"/>
              <a:t>liên</a:t>
            </a:r>
            <a:r>
              <a:rPr lang="en-US" baseline="0" dirty="0" smtClean="0"/>
              <a:t> </a:t>
            </a:r>
            <a:r>
              <a:rPr lang="en-US" baseline="0" dirty="0" err="1" smtClean="0"/>
              <a:t>hệ</a:t>
            </a:r>
            <a:r>
              <a:rPr lang="en-US" baseline="0" dirty="0" smtClean="0"/>
              <a:t> </a:t>
            </a:r>
            <a:r>
              <a:rPr lang="en-US" baseline="0" dirty="0" err="1" smtClean="0"/>
              <a:t>của</a:t>
            </a:r>
            <a:r>
              <a:rPr lang="en-US" baseline="0" dirty="0" smtClean="0"/>
              <a:t> 3 </a:t>
            </a:r>
            <a:r>
              <a:rPr lang="en-US" baseline="0" dirty="0" err="1" smtClean="0"/>
              <a:t>thực</a:t>
            </a:r>
            <a:r>
              <a:rPr lang="en-US" baseline="0" dirty="0" smtClean="0"/>
              <a:t> </a:t>
            </a:r>
            <a:r>
              <a:rPr lang="en-US" baseline="0" dirty="0" err="1" smtClean="0"/>
              <a:t>thể</a:t>
            </a:r>
            <a:r>
              <a:rPr lang="en-US" baseline="0" dirty="0" smtClean="0"/>
              <a:t> </a:t>
            </a:r>
            <a:r>
              <a:rPr lang="en-US" baseline="0" dirty="0" err="1" smtClean="0"/>
              <a:t>trên</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Route </a:t>
            </a:r>
            <a:r>
              <a:rPr lang="en-US" baseline="0" dirty="0" err="1" smtClean="0"/>
              <a:t>có</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1 </a:t>
            </a:r>
            <a:r>
              <a:rPr lang="en-US" baseline="0" dirty="0" err="1" smtClean="0"/>
              <a:t>nhiều</a:t>
            </a:r>
            <a:r>
              <a:rPr lang="en-US" baseline="0" dirty="0" smtClean="0"/>
              <a:t> </a:t>
            </a:r>
            <a:r>
              <a:rPr lang="en-US" baseline="0" dirty="0" err="1" smtClean="0"/>
              <a:t>với</a:t>
            </a:r>
            <a:r>
              <a:rPr lang="en-US" baseline="0" dirty="0" smtClean="0"/>
              <a:t> </a:t>
            </a:r>
            <a:r>
              <a:rPr lang="en-US" baseline="0" dirty="0" err="1" smtClean="0"/>
              <a:t>PathInfo</a:t>
            </a:r>
            <a:r>
              <a:rPr lang="en-US" baseline="0" dirty="0" smtClean="0"/>
              <a:t>, </a:t>
            </a:r>
          </a:p>
          <a:p>
            <a:r>
              <a:rPr lang="en-US" baseline="0" dirty="0" err="1" smtClean="0"/>
              <a:t>với</a:t>
            </a:r>
            <a:r>
              <a:rPr lang="en-US" baseline="0" dirty="0" smtClean="0"/>
              <a:t> </a:t>
            </a:r>
            <a:r>
              <a:rPr lang="en-US" baseline="0" dirty="0" err="1" smtClean="0"/>
              <a:t>mỗi</a:t>
            </a:r>
            <a:r>
              <a:rPr lang="en-US" baseline="0" dirty="0" smtClean="0"/>
              <a:t> </a:t>
            </a:r>
            <a:r>
              <a:rPr lang="en-US" baseline="0" dirty="0" err="1" smtClean="0"/>
              <a:t>PahtInfo</a:t>
            </a:r>
            <a:r>
              <a:rPr lang="en-US" baseline="0" dirty="0" smtClean="0"/>
              <a:t> </a:t>
            </a:r>
            <a:r>
              <a:rPr lang="en-US" baseline="0" dirty="0" err="1" smtClean="0"/>
              <a:t>sẽ</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nhiều</a:t>
            </a:r>
            <a:r>
              <a:rPr lang="en-US" baseline="0" dirty="0" smtClean="0"/>
              <a:t> </a:t>
            </a:r>
            <a:r>
              <a:rPr lang="en-US" baseline="0" dirty="0" err="1" smtClean="0"/>
              <a:t>một</a:t>
            </a:r>
            <a:r>
              <a:rPr lang="en-US" baseline="0" dirty="0" smtClean="0"/>
              <a:t> </a:t>
            </a:r>
            <a:r>
              <a:rPr lang="en-US" baseline="0" dirty="0" err="1" smtClean="0"/>
              <a:t>với</a:t>
            </a:r>
            <a:r>
              <a:rPr lang="en-US" baseline="0" dirty="0" smtClean="0"/>
              <a:t> station from </a:t>
            </a:r>
            <a:r>
              <a:rPr lang="en-US" baseline="0" dirty="0" err="1" smtClean="0"/>
              <a:t>và</a:t>
            </a:r>
            <a:r>
              <a:rPr lang="en-US" baseline="0" dirty="0" smtClean="0"/>
              <a:t> </a:t>
            </a:r>
            <a:r>
              <a:rPr lang="en-US" baseline="0" dirty="0" err="1" smtClean="0"/>
              <a:t>nhiều</a:t>
            </a:r>
            <a:r>
              <a:rPr lang="en-US" baseline="0" dirty="0" smtClean="0"/>
              <a:t> 0..1 </a:t>
            </a:r>
            <a:r>
              <a:rPr lang="en-US" baseline="0" dirty="0" err="1" smtClean="0"/>
              <a:t>với</a:t>
            </a:r>
            <a:r>
              <a:rPr lang="en-US" baseline="0" dirty="0" smtClean="0"/>
              <a:t> station to</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1485666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Khuong</a:t>
            </a:r>
            <a:r>
              <a:rPr lang="en-US" baseline="0" dirty="0" smtClean="0"/>
              <a:t> </a:t>
            </a:r>
            <a:r>
              <a:rPr lang="vi-VN" baseline="0" dirty="0" smtClean="0"/>
              <a:t>co mot nguoi ban gai đã lâu chưa gặp.</a:t>
            </a:r>
            <a:r>
              <a:rPr lang="en-US" baseline="0" dirty="0" smtClean="0"/>
              <a:t> </a:t>
            </a:r>
            <a:r>
              <a:rPr lang="en-US" baseline="0" dirty="0" err="1" smtClean="0"/>
              <a:t>Nha</a:t>
            </a:r>
            <a:r>
              <a:rPr lang="en-US" baseline="0" dirty="0" smtClean="0"/>
              <a:t> </a:t>
            </a:r>
            <a:r>
              <a:rPr lang="vi-VN" baseline="0" dirty="0" smtClean="0"/>
              <a:t>bạn gái </a:t>
            </a:r>
            <a:r>
              <a:rPr lang="en-US" baseline="0" dirty="0" smtClean="0"/>
              <a:t>o ben </a:t>
            </a:r>
            <a:r>
              <a:rPr lang="en-US" baseline="0" dirty="0" err="1" smtClean="0"/>
              <a:t>xe</a:t>
            </a:r>
            <a:r>
              <a:rPr lang="en-US" baseline="0" dirty="0" smtClean="0"/>
              <a:t> </a:t>
            </a:r>
            <a:r>
              <a:rPr lang="en-US" baseline="0" dirty="0" err="1" smtClean="0"/>
              <a:t>quan</a:t>
            </a:r>
            <a:r>
              <a:rPr lang="en-US" baseline="0" dirty="0" smtClean="0"/>
              <a:t> 8 </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6226142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Tiếp</a:t>
            </a:r>
            <a:r>
              <a:rPr lang="en-US" baseline="0" dirty="0" smtClean="0"/>
              <a:t> </a:t>
            </a:r>
            <a:r>
              <a:rPr lang="en-US" baseline="0" dirty="0" err="1" smtClean="0"/>
              <a:t>theo</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Trip.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Trip: </a:t>
            </a:r>
            <a:r>
              <a:rPr lang="en-US" dirty="0" err="1" smtClean="0"/>
              <a:t>thể</a:t>
            </a:r>
            <a:r>
              <a:rPr lang="en-US" baseline="0" dirty="0" smtClean="0"/>
              <a:t> </a:t>
            </a:r>
            <a:r>
              <a:rPr lang="en-US" baseline="0" dirty="0" err="1" smtClean="0"/>
              <a:t>hiện</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và</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một</a:t>
            </a:r>
            <a:r>
              <a:rPr lang="en-US" baseline="0" dirty="0" smtClean="0"/>
              <a:t> </a:t>
            </a:r>
            <a:r>
              <a:rPr lang="en-US" baseline="0" dirty="0" err="1" smtClean="0"/>
              <a:t>lộ</a:t>
            </a:r>
            <a:r>
              <a:rPr lang="en-US" baseline="0" dirty="0" smtClean="0"/>
              <a:t> </a:t>
            </a:r>
            <a:r>
              <a:rPr lang="en-US" baseline="0" dirty="0" err="1" smtClean="0"/>
              <a:t>trình</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828289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Dựa</a:t>
            </a:r>
            <a:r>
              <a:rPr lang="en-US" baseline="0" dirty="0" smtClean="0"/>
              <a:t> </a:t>
            </a:r>
            <a:r>
              <a:rPr lang="en-US" baseline="0" dirty="0" err="1" smtClean="0"/>
              <a:t>vào</a:t>
            </a:r>
            <a:r>
              <a:rPr lang="en-US" baseline="0" dirty="0" smtClean="0"/>
              <a:t> </a:t>
            </a:r>
            <a:r>
              <a:rPr lang="en-US" baseline="0" dirty="0" err="1" smtClean="0"/>
              <a:t>tuyến</a:t>
            </a:r>
            <a:r>
              <a:rPr lang="en-US" baseline="0" dirty="0" smtClean="0"/>
              <a:t> </a:t>
            </a:r>
            <a:r>
              <a:rPr lang="en-US" baseline="0" dirty="0" err="1" smtClean="0"/>
              <a:t>số</a:t>
            </a:r>
            <a:r>
              <a:rPr lang="en-US" baseline="0" dirty="0" smtClean="0"/>
              <a:t> </a:t>
            </a:r>
            <a:r>
              <a:rPr lang="en-US" baseline="0" dirty="0" err="1" smtClean="0"/>
              <a:t>xe</a:t>
            </a:r>
            <a:r>
              <a:rPr lang="en-US" baseline="0" dirty="0" smtClean="0"/>
              <a:t> </a:t>
            </a:r>
            <a:r>
              <a:rPr lang="en-US" baseline="0" dirty="0" err="1" smtClean="0"/>
              <a:t>của</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ta </a:t>
            </a:r>
            <a:r>
              <a:rPr lang="en-US" baseline="0" dirty="0" err="1" smtClean="0"/>
              <a:t>sẽ</a:t>
            </a:r>
            <a:r>
              <a:rPr lang="en-US" baseline="0" dirty="0" smtClean="0"/>
              <a:t> </a:t>
            </a:r>
            <a:r>
              <a:rPr lang="en-US" baseline="0" dirty="0" err="1" smtClean="0"/>
              <a:t>lấy</a:t>
            </a:r>
            <a:r>
              <a:rPr lang="en-US" baseline="0" dirty="0" smtClean="0"/>
              <a:t> </a:t>
            </a:r>
            <a:r>
              <a:rPr lang="en-US" baseline="0" dirty="0" err="1" smtClean="0"/>
              <a:t>được</a:t>
            </a:r>
            <a:r>
              <a:rPr lang="en-US" baseline="0" dirty="0" smtClean="0"/>
              <a:t> </a:t>
            </a:r>
            <a:r>
              <a:rPr lang="en-US" baseline="0" dirty="0" err="1" smtClean="0"/>
              <a:t>tập</a:t>
            </a:r>
            <a:r>
              <a:rPr lang="en-US" baseline="0" dirty="0" smtClean="0"/>
              <a:t> tin excel </a:t>
            </a:r>
            <a:r>
              <a:rPr lang="en-US" baseline="0" dirty="0" err="1" smtClean="0"/>
              <a:t>tương</a:t>
            </a:r>
            <a:r>
              <a:rPr lang="en-US" baseline="0" dirty="0" smtClean="0"/>
              <a:t> </a:t>
            </a:r>
            <a:r>
              <a:rPr lang="en-US" baseline="0" dirty="0" err="1" smtClean="0"/>
              <a:t>ứng</a:t>
            </a:r>
            <a:r>
              <a:rPr lang="en-US" baseline="0" dirty="0" smtClean="0"/>
              <a:t> </a:t>
            </a:r>
            <a:r>
              <a:rPr lang="en-US" baseline="0" dirty="0" err="1" smtClean="0"/>
              <a:t>để</a:t>
            </a:r>
            <a:r>
              <a:rPr lang="en-US" baseline="0" dirty="0" smtClean="0"/>
              <a:t> </a:t>
            </a:r>
            <a:r>
              <a:rPr lang="en-US" baseline="0" dirty="0" err="1" smtClean="0"/>
              <a:t>nạp</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vào</a:t>
            </a:r>
            <a:r>
              <a:rPr lang="en-US" baseline="0" dirty="0" smtClean="0"/>
              <a:t> </a:t>
            </a:r>
            <a:r>
              <a:rPr lang="en-US" baseline="0" dirty="0" err="1" smtClean="0"/>
              <a:t>lộ</a:t>
            </a:r>
            <a:r>
              <a:rPr lang="en-US" baseline="0" dirty="0" smtClean="0"/>
              <a:t> </a:t>
            </a:r>
            <a:r>
              <a:rPr lang="en-US" baseline="0" dirty="0" err="1" smtClean="0"/>
              <a:t>trình</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2422465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Như</a:t>
            </a:r>
            <a:r>
              <a:rPr lang="en-US" baseline="0" dirty="0" smtClean="0"/>
              <a:t> </a:t>
            </a:r>
            <a:r>
              <a:rPr lang="en-US" baseline="0" dirty="0" err="1" smtClean="0"/>
              <a:t>vậy</a:t>
            </a:r>
            <a:r>
              <a:rPr lang="en-US" baseline="0" dirty="0" smtClean="0"/>
              <a:t> </a:t>
            </a:r>
            <a:r>
              <a:rPr lang="en-US" baseline="0" dirty="0" err="1" smtClean="0"/>
              <a:t>với</a:t>
            </a:r>
            <a:r>
              <a:rPr lang="en-US" baseline="0" dirty="0" smtClean="0"/>
              <a:t> </a:t>
            </a:r>
            <a:r>
              <a:rPr lang="en-US" baseline="0" dirty="0" err="1" smtClean="0"/>
              <a:t>mỗi</a:t>
            </a:r>
            <a:r>
              <a:rPr lang="en-US" baseline="0" dirty="0" smtClean="0"/>
              <a:t> </a:t>
            </a:r>
            <a:r>
              <a:rPr lang="en-US" baseline="0" dirty="0" err="1" smtClean="0"/>
              <a:t>tuyến</a:t>
            </a:r>
            <a:r>
              <a:rPr lang="en-US" baseline="0" dirty="0" smtClean="0"/>
              <a:t> </a:t>
            </a:r>
            <a:r>
              <a:rPr lang="en-US" baseline="0" dirty="0" err="1" smtClean="0"/>
              <a:t>số</a:t>
            </a:r>
            <a:r>
              <a:rPr lang="en-US" baseline="0" dirty="0" smtClean="0"/>
              <a:t> </a:t>
            </a:r>
            <a:r>
              <a:rPr lang="en-US" baseline="0" dirty="0" err="1" smtClean="0"/>
              <a:t>và</a:t>
            </a:r>
            <a:r>
              <a:rPr lang="en-US" baseline="0" dirty="0" smtClean="0"/>
              <a:t> </a:t>
            </a:r>
            <a:r>
              <a:rPr lang="en-US" baseline="0" dirty="0" err="1" smtClean="0"/>
              <a:t>kiểu</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được</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Route </a:t>
            </a:r>
            <a:r>
              <a:rPr lang="en-US" baseline="0" dirty="0" err="1" smtClean="0"/>
              <a:t>trong</a:t>
            </a:r>
            <a:r>
              <a:rPr lang="en-US" baseline="0" dirty="0" smtClean="0"/>
              <a:t> Trip</a:t>
            </a:r>
            <a:endParaRPr lang="en-US" dirty="0" smtClean="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911854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TripNo</a:t>
            </a:r>
            <a:r>
              <a:rPr lang="en-US" dirty="0" smtClean="0"/>
              <a:t>:</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của</a:t>
            </a:r>
            <a:r>
              <a:rPr lang="en-US" baseline="0" dirty="0" smtClean="0"/>
              <a:t> Trip</a:t>
            </a:r>
            <a:endParaRPr lang="en-US" dirty="0" smtClean="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16851336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StartTime</a:t>
            </a:r>
            <a:r>
              <a:rPr lang="en-US" baseline="0" dirty="0" smtClean="0"/>
              <a:t> :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đi</a:t>
            </a:r>
            <a:r>
              <a:rPr lang="en-US" baseline="0" dirty="0" smtClean="0"/>
              <a:t> </a:t>
            </a:r>
            <a:r>
              <a:rPr lang="en-US" baseline="0" dirty="0" err="1" smtClean="0"/>
              <a:t>của</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a:t>
            </a:r>
            <a:r>
              <a:rPr lang="en-US" baseline="0" dirty="0" err="1" smtClean="0"/>
              <a:t>đi</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4949102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EndTime</a:t>
            </a:r>
            <a:r>
              <a:rPr lang="en-US" dirty="0" smtClean="0"/>
              <a:t> :</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đến</a:t>
            </a:r>
            <a:r>
              <a:rPr lang="en-US" baseline="0" dirty="0" smtClean="0"/>
              <a:t> </a:t>
            </a:r>
            <a:r>
              <a:rPr lang="en-US" baseline="0" dirty="0" err="1" smtClean="0"/>
              <a:t>của</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a:t>
            </a:r>
            <a:r>
              <a:rPr lang="en-US" baseline="0" dirty="0" err="1" smtClean="0"/>
              <a:t>đi</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cho</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a:t>
            </a:r>
            <a:r>
              <a:rPr lang="en-US" baseline="0" dirty="0" err="1" smtClean="0"/>
              <a:t>về</a:t>
            </a:r>
            <a:endParaRPr lang="en-US" dirty="0" smtClean="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193161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Cuối</a:t>
            </a:r>
            <a:r>
              <a:rPr lang="en-US" baseline="0" dirty="0" smtClean="0"/>
              <a:t> </a:t>
            </a:r>
            <a:r>
              <a:rPr lang="en-US" baseline="0" dirty="0" err="1" smtClean="0"/>
              <a:t>cùng</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các</a:t>
            </a:r>
            <a:r>
              <a:rPr lang="en-US" baseline="0" dirty="0" smtClean="0"/>
              <a:t> entity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được</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1779657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EA2AE4-416D-7145-9797-0F3F20DC2A18}"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6115649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EA2AE4-416D-7145-9797-0F3F20DC2A18}"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8236339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a:t>
            </a:r>
            <a:r>
              <a:rPr lang="vi-VN" smtClean="0"/>
              <a:t>: so</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52</a:t>
            </a:fld>
            <a:endParaRPr lang="en-US">
              <a:solidFill>
                <a:prstClr val="black"/>
              </a:solidFill>
            </a:endParaRPr>
          </a:p>
        </p:txBody>
      </p:sp>
    </p:spTree>
    <p:extLst>
      <p:ext uri="{BB962C8B-B14F-4D97-AF65-F5344CB8AC3E}">
        <p14:creationId xmlns:p14="http://schemas.microsoft.com/office/powerpoint/2010/main" val="1351646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Khương cũng cần qua nhà bà nội . </a:t>
            </a:r>
            <a:r>
              <a:rPr lang="en-US" dirty="0" err="1" smtClean="0"/>
              <a:t>Đ</a:t>
            </a:r>
            <a:r>
              <a:rPr lang="vi-VN" dirty="0" smtClean="0"/>
              <a:t>ể tặng quà cho</a:t>
            </a:r>
            <a:r>
              <a:rPr lang="vi-VN" baseline="0" dirty="0" smtClean="0"/>
              <a:t> bà nội. </a:t>
            </a:r>
            <a:r>
              <a:rPr lang="en-US" baseline="0" dirty="0" smtClean="0"/>
              <a:t>B</a:t>
            </a:r>
            <a:r>
              <a:rPr lang="vi-VN" baseline="0" dirty="0" smtClean="0"/>
              <a:t>à nội của khương sống ở ....</a:t>
            </a:r>
            <a:endParaRPr lang="vi-VN" dirty="0" smtClean="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7408239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Trace: de</a:t>
            </a:r>
            <a:r>
              <a:rPr lang="vi-VN" baseline="0" dirty="0" smtClean="0"/>
              <a:t> luu lai cach di giua cac tram. Vi du, trace[2] = 6. de di ten tram so 2. can bat dau di len tram so 6.</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53</a:t>
            </a:fld>
            <a:endParaRPr lang="en-US">
              <a:solidFill>
                <a:prstClr val="black"/>
              </a:solidFill>
            </a:endParaRPr>
          </a:p>
        </p:txBody>
      </p:sp>
    </p:spTree>
    <p:extLst>
      <p:ext uri="{BB962C8B-B14F-4D97-AF65-F5344CB8AC3E}">
        <p14:creationId xmlns:p14="http://schemas.microsoft.com/office/powerpoint/2010/main" val="10646534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Improve Station: danh sach cac tram</a:t>
            </a:r>
            <a:r>
              <a:rPr lang="vi-VN" baseline="0" dirty="0" smtClean="0"/>
              <a:t> duoc toi uu trong mot lan chay. Danh sach tram se duoc su dung cho lan chay ke tiep.</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54</a:t>
            </a:fld>
            <a:endParaRPr lang="en-US">
              <a:solidFill>
                <a:prstClr val="black"/>
              </a:solidFill>
            </a:endParaRPr>
          </a:p>
        </p:txBody>
      </p:sp>
    </p:spTree>
    <p:extLst>
      <p:ext uri="{BB962C8B-B14F-4D97-AF65-F5344CB8AC3E}">
        <p14:creationId xmlns:p14="http://schemas.microsoft.com/office/powerpoint/2010/main" val="13704751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demo 4 </a:t>
            </a:r>
            <a:r>
              <a:rPr lang="en-US" baseline="0" dirty="0" err="1" smtClean="0"/>
              <a:t>điểm</a:t>
            </a:r>
            <a:r>
              <a:rPr lang="en-US" baseline="0" dirty="0" smtClean="0"/>
              <a:t> </a:t>
            </a:r>
            <a:r>
              <a:rPr lang="en-US" baseline="0" dirty="0" err="1" smtClean="0"/>
              <a:t>xe</a:t>
            </a:r>
            <a:r>
              <a:rPr lang="en-US" baseline="0" dirty="0" smtClean="0"/>
              <a:t> </a:t>
            </a:r>
            <a:r>
              <a:rPr lang="en-US" baseline="0" dirty="0" err="1" smtClean="0"/>
              <a:t>buyt</a:t>
            </a:r>
            <a:r>
              <a:rPr lang="en-US" baseline="0" smtClean="0"/>
              <a:t> tối</a:t>
            </a:r>
            <a:r>
              <a:rPr lang="en-US" baseline="0" dirty="0" smtClean="0"/>
              <a:t> </a:t>
            </a:r>
            <a:r>
              <a:rPr lang="en-US" baseline="0" dirty="0" err="1" smtClean="0"/>
              <a:t>ưu</a:t>
            </a:r>
            <a:r>
              <a:rPr lang="en-US" baseline="0" dirty="0" smtClean="0"/>
              <a:t> </a:t>
            </a:r>
            <a:r>
              <a:rPr lang="en-US" baseline="0" dirty="0" err="1" smtClean="0"/>
              <a:t>với</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các</a:t>
            </a:r>
            <a:r>
              <a:rPr lang="en-US" baseline="0" dirty="0" smtClean="0"/>
              <a:t> </a:t>
            </a:r>
            <a:r>
              <a:rPr lang="en-US" baseline="0" dirty="0" err="1" smtClean="0"/>
              <a:t>điểm</a:t>
            </a:r>
            <a:r>
              <a:rPr lang="en-US" baseline="0" dirty="0" smtClean="0"/>
              <a:t> </a:t>
            </a:r>
            <a:r>
              <a:rPr lang="en-US" baseline="0" dirty="0" err="1" smtClean="0"/>
              <a:t>như</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a:t>
            </a:r>
          </a:p>
          <a:p>
            <a:r>
              <a:rPr lang="en-US" baseline="0" dirty="0" smtClean="0"/>
              <a:t>(</a:t>
            </a:r>
            <a:r>
              <a:rPr lang="en-US" baseline="0" dirty="0" err="1" smtClean="0"/>
              <a:t>bật</a:t>
            </a:r>
            <a:r>
              <a:rPr lang="en-US" baseline="0" dirty="0" smtClean="0"/>
              <a:t> </a:t>
            </a:r>
            <a:r>
              <a:rPr lang="en-US" baseline="0" dirty="0" err="1" smtClean="0"/>
              <a:t>thiệt</a:t>
            </a:r>
            <a:r>
              <a:rPr lang="en-US" baseline="0" dirty="0" smtClean="0"/>
              <a:t> </a:t>
            </a:r>
            <a:r>
              <a:rPr lang="en-US" baseline="0" dirty="0" err="1" smtClean="0"/>
              <a:t>bị</a:t>
            </a:r>
            <a:r>
              <a:rPr lang="en-US" baseline="0" dirty="0" smtClean="0"/>
              <a:t> demo) </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89</a:t>
            </a:fld>
            <a:endParaRPr lang="en-US">
              <a:solidFill>
                <a:prstClr val="black"/>
              </a:solidFill>
            </a:endParaRPr>
          </a:p>
        </p:txBody>
      </p:sp>
    </p:spTree>
    <p:extLst>
      <p:ext uri="{BB962C8B-B14F-4D97-AF65-F5344CB8AC3E}">
        <p14:creationId xmlns:p14="http://schemas.microsoft.com/office/powerpoint/2010/main" val="5915834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Như</a:t>
            </a:r>
            <a:r>
              <a:rPr lang="en-US" baseline="0" dirty="0" smtClean="0"/>
              <a:t> </a:t>
            </a:r>
            <a:r>
              <a:rPr lang="en-US" baseline="0" dirty="0" err="1" smtClean="0"/>
              <a:t>kịch</a:t>
            </a:r>
            <a:r>
              <a:rPr lang="en-US" baseline="0" dirty="0" smtClean="0"/>
              <a:t> </a:t>
            </a:r>
            <a:r>
              <a:rPr lang="en-US" baseline="0" dirty="0" err="1" smtClean="0"/>
              <a:t>bảng</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đã</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trươc</a:t>
            </a:r>
            <a:r>
              <a:rPr lang="en-US" baseline="0" dirty="0" smtClean="0"/>
              <a:t> </a:t>
            </a:r>
            <a:r>
              <a:rPr lang="en-US" baseline="0" dirty="0" err="1" smtClean="0"/>
              <a:t>đó</a:t>
            </a:r>
            <a:r>
              <a:rPr lang="en-US" baseline="0" dirty="0" smtClean="0"/>
              <a:t>…</a:t>
            </a:r>
            <a:r>
              <a:rPr lang="en-US" baseline="0" dirty="0" err="1" smtClean="0"/>
              <a:t>nhưng</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anh</a:t>
            </a:r>
            <a:r>
              <a:rPr lang="en-US" baseline="0" dirty="0" smtClean="0"/>
              <a:t> </a:t>
            </a:r>
            <a:r>
              <a:rPr lang="en-US" baseline="0" dirty="0" err="1" smtClean="0"/>
              <a:t>Khương</a:t>
            </a:r>
            <a:r>
              <a:rPr lang="en-US" baseline="0" dirty="0" smtClean="0"/>
              <a:t> </a:t>
            </a:r>
            <a:r>
              <a:rPr lang="en-US" baseline="0" dirty="0" err="1" smtClean="0"/>
              <a:t>mượn</a:t>
            </a:r>
            <a:r>
              <a:rPr lang="en-US" baseline="0" dirty="0" smtClean="0"/>
              <a:t> </a:t>
            </a:r>
            <a:r>
              <a:rPr lang="en-US" baseline="0" dirty="0" err="1" smtClean="0"/>
              <a:t>được</a:t>
            </a:r>
            <a:r>
              <a:rPr lang="en-US" baseline="0" dirty="0" smtClean="0"/>
              <a:t> </a:t>
            </a:r>
            <a:r>
              <a:rPr lang="en-US" baseline="0" dirty="0" err="1" smtClean="0"/>
              <a:t>chiếc</a:t>
            </a:r>
            <a:r>
              <a:rPr lang="en-US" baseline="0" dirty="0" smtClean="0"/>
              <a:t> </a:t>
            </a:r>
            <a:r>
              <a:rPr lang="en-US" baseline="0" dirty="0" err="1" smtClean="0"/>
              <a:t>xe</a:t>
            </a:r>
            <a:r>
              <a:rPr lang="en-US" baseline="0" dirty="0" smtClean="0"/>
              <a:t> </a:t>
            </a:r>
            <a:r>
              <a:rPr lang="en-US" baseline="0" dirty="0" err="1" smtClean="0"/>
              <a:t>máy</a:t>
            </a:r>
            <a:r>
              <a:rPr lang="en-US" baseline="0" dirty="0" smtClean="0"/>
              <a:t> </a:t>
            </a:r>
            <a:r>
              <a:rPr lang="en-US" baseline="0" dirty="0" err="1" smtClean="0"/>
              <a:t>của</a:t>
            </a:r>
            <a:r>
              <a:rPr lang="en-US" baseline="0" dirty="0" smtClean="0"/>
              <a:t> </a:t>
            </a:r>
            <a:r>
              <a:rPr lang="en-US" baseline="0" dirty="0" err="1" smtClean="0"/>
              <a:t>bạn</a:t>
            </a:r>
            <a:r>
              <a:rPr lang="en-US" baseline="0" dirty="0" smtClean="0"/>
              <a:t> </a:t>
            </a:r>
            <a:r>
              <a:rPr lang="en-US" baseline="0" dirty="0" err="1" smtClean="0"/>
              <a:t>nên</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đi</a:t>
            </a:r>
            <a:r>
              <a:rPr lang="en-US" baseline="0" dirty="0" smtClean="0"/>
              <a:t> </a:t>
            </a:r>
            <a:r>
              <a:rPr lang="en-US" baseline="0" dirty="0" err="1" smtClean="0"/>
              <a:t>xe</a:t>
            </a:r>
            <a:r>
              <a:rPr lang="en-US" baseline="0" dirty="0" smtClean="0"/>
              <a:t> bus </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90</a:t>
            </a:fld>
            <a:endParaRPr lang="en-US">
              <a:solidFill>
                <a:prstClr val="black"/>
              </a:solidFill>
            </a:endParaRPr>
          </a:p>
        </p:txBody>
      </p:sp>
    </p:spTree>
    <p:extLst>
      <p:ext uri="{BB962C8B-B14F-4D97-AF65-F5344CB8AC3E}">
        <p14:creationId xmlns:p14="http://schemas.microsoft.com/office/powerpoint/2010/main" val="7204665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Và</a:t>
            </a:r>
            <a:r>
              <a:rPr lang="en-US" baseline="0" dirty="0" smtClean="0"/>
              <a:t> </a:t>
            </a:r>
            <a:r>
              <a:rPr lang="en-US" baseline="0" dirty="0" err="1" smtClean="0"/>
              <a:t>anh</a:t>
            </a:r>
            <a:r>
              <a:rPr lang="en-US" baseline="0" dirty="0" smtClean="0"/>
              <a:t> </a:t>
            </a:r>
            <a:r>
              <a:rPr lang="en-US" baseline="0" dirty="0" err="1" smtClean="0"/>
              <a:t>cũng</a:t>
            </a:r>
            <a:r>
              <a:rPr lang="en-US" baseline="0" dirty="0" smtClean="0"/>
              <a:t> </a:t>
            </a:r>
            <a:r>
              <a:rPr lang="en-US" baseline="0" dirty="0" err="1" smtClean="0"/>
              <a:t>muốn</a:t>
            </a:r>
            <a:r>
              <a:rPr lang="en-US" baseline="0" dirty="0" smtClean="0"/>
              <a:t> </a:t>
            </a:r>
            <a:r>
              <a:rPr lang="en-US" baseline="0" dirty="0" err="1" smtClean="0"/>
              <a:t>biết</a:t>
            </a:r>
            <a:r>
              <a:rPr lang="en-US" baseline="0" dirty="0" smtClean="0"/>
              <a:t> </a:t>
            </a:r>
            <a:r>
              <a:rPr lang="en-US" baseline="0" dirty="0" err="1" smtClean="0"/>
              <a:t>cách</a:t>
            </a:r>
            <a:r>
              <a:rPr lang="en-US" baseline="0" dirty="0" smtClean="0"/>
              <a:t> </a:t>
            </a:r>
            <a:r>
              <a:rPr lang="en-US" baseline="0" dirty="0" err="1" smtClean="0"/>
              <a:t>đi</a:t>
            </a:r>
            <a:r>
              <a:rPr lang="en-US" baseline="0" dirty="0" smtClean="0"/>
              <a:t> </a:t>
            </a:r>
            <a:r>
              <a:rPr lang="en-US" baseline="0" dirty="0" err="1" smtClean="0"/>
              <a:t>như</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a:t>
            </a:r>
            <a:r>
              <a:rPr lang="en-US" baseline="0" dirty="0" err="1" smtClean="0"/>
              <a:t>là</a:t>
            </a:r>
            <a:r>
              <a:rPr lang="en-US" baseline="0" dirty="0" smtClean="0"/>
              <a:t> </a:t>
            </a:r>
            <a:r>
              <a:rPr lang="en-US" baseline="0" dirty="0" err="1" smtClean="0"/>
              <a:t>tốt</a:t>
            </a:r>
            <a:r>
              <a:rPr lang="en-US" baseline="0" dirty="0" smtClean="0"/>
              <a:t> </a:t>
            </a:r>
            <a:r>
              <a:rPr lang="en-US" baseline="0" dirty="0" err="1" smtClean="0"/>
              <a:t>nhất</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91</a:t>
            </a:fld>
            <a:endParaRPr lang="en-US">
              <a:solidFill>
                <a:prstClr val="black"/>
              </a:solidFill>
            </a:endParaRPr>
          </a:p>
        </p:txBody>
      </p:sp>
    </p:spTree>
    <p:extLst>
      <p:ext uri="{BB962C8B-B14F-4D97-AF65-F5344CB8AC3E}">
        <p14:creationId xmlns:p14="http://schemas.microsoft.com/office/powerpoint/2010/main" val="5609892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Khương thử sử dụng google map.</a:t>
            </a:r>
            <a:r>
              <a:rPr lang="en-US" dirty="0" smtClean="0"/>
              <a:t> </a:t>
            </a:r>
            <a:r>
              <a:rPr lang="en-US" dirty="0" err="1" smtClean="0"/>
              <a:t>nhưng</a:t>
            </a:r>
            <a:r>
              <a:rPr lang="en-US" dirty="0" smtClean="0"/>
              <a:t> </a:t>
            </a:r>
            <a:r>
              <a:rPr lang="en-US" dirty="0" err="1" smtClean="0"/>
              <a:t>hiện</a:t>
            </a:r>
            <a:r>
              <a:rPr lang="en-US" baseline="0" dirty="0" smtClean="0"/>
              <a:t> </a:t>
            </a:r>
            <a:r>
              <a:rPr lang="en-US" baseline="0" dirty="0" err="1" smtClean="0"/>
              <a:t>tại</a:t>
            </a:r>
            <a:r>
              <a:rPr lang="en-US" baseline="0" dirty="0" smtClean="0"/>
              <a:t> </a:t>
            </a:r>
            <a:r>
              <a:rPr lang="vi-VN" dirty="0" smtClean="0"/>
              <a:t>Google map</a:t>
            </a:r>
            <a:r>
              <a:rPr lang="en-US" dirty="0" smtClean="0"/>
              <a:t> </a:t>
            </a:r>
            <a:r>
              <a:rPr lang="en-US" dirty="0" err="1" smtClean="0"/>
              <a:t>chỉ</a:t>
            </a:r>
            <a:r>
              <a:rPr lang="vi-VN" dirty="0" smtClean="0"/>
              <a:t> hỗ</a:t>
            </a:r>
            <a:r>
              <a:rPr lang="en-US" dirty="0" smtClean="0"/>
              <a:t> </a:t>
            </a:r>
            <a:r>
              <a:rPr lang="en-US" baseline="0" dirty="0" err="1" smtClean="0"/>
              <a:t>trợ</a:t>
            </a:r>
            <a:r>
              <a:rPr lang="vi-VN" dirty="0" smtClean="0"/>
              <a:t> tìm kiếm đường đi bằng xe máy</a:t>
            </a:r>
            <a:r>
              <a:rPr lang="en-US" dirty="0" smtClean="0"/>
              <a:t> qua </a:t>
            </a:r>
            <a:r>
              <a:rPr lang="en-US" dirty="0" err="1" smtClean="0"/>
              <a:t>hai</a:t>
            </a:r>
            <a:r>
              <a:rPr lang="en-US" dirty="0" smtClean="0"/>
              <a:t> </a:t>
            </a:r>
            <a:r>
              <a:rPr lang="en-US" dirty="0" err="1" smtClean="0"/>
              <a:t>điểm</a:t>
            </a:r>
            <a:r>
              <a:rPr lang="en-US" dirty="0" smtClean="0"/>
              <a:t> </a:t>
            </a:r>
            <a:r>
              <a:rPr lang="en-US" dirty="0" err="1" smtClean="0"/>
              <a:t>chứ</a:t>
            </a:r>
            <a:r>
              <a:rPr lang="en-US" baseline="0" dirty="0" smtClean="0"/>
              <a:t> </a:t>
            </a:r>
            <a:r>
              <a:rPr lang="en-US" baseline="0" dirty="0" err="1" smtClean="0"/>
              <a:t>không</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nhiều</a:t>
            </a:r>
            <a:r>
              <a:rPr lang="en-US" baseline="0" dirty="0" smtClean="0"/>
              <a:t> </a:t>
            </a:r>
            <a:r>
              <a:rPr lang="en-US" baseline="0" dirty="0" err="1" smtClean="0"/>
              <a:t>hơn</a:t>
            </a:r>
            <a:r>
              <a:rPr lang="en-US" baseline="0" dirty="0" smtClean="0"/>
              <a:t> 2 </a:t>
            </a:r>
            <a:r>
              <a:rPr lang="en-US" baseline="0" dirty="0" err="1" smtClean="0"/>
              <a:t>điểm</a:t>
            </a:r>
            <a:r>
              <a:rPr lang="vi-VN" dirty="0" smtClean="0"/>
              <a:t>.</a:t>
            </a:r>
            <a:endParaRPr lang="en-US" dirty="0"/>
          </a:p>
        </p:txBody>
      </p:sp>
      <p:sp>
        <p:nvSpPr>
          <p:cNvPr id="4" name="Slide Number Placeholder 3"/>
          <p:cNvSpPr>
            <a:spLocks noGrp="1"/>
          </p:cNvSpPr>
          <p:nvPr>
            <p:ph type="sldNum" sz="quarter" idx="10"/>
          </p:nvPr>
        </p:nvSpPr>
        <p:spPr/>
        <p:txBody>
          <a:bodyPr/>
          <a:lstStyle/>
          <a:p>
            <a:fld id="{9EA7E8C2-2B62-4C43-9F7E-79EFEE2D3DE5}" type="slidenum">
              <a:rPr lang="en-US" smtClean="0">
                <a:solidFill>
                  <a:prstClr val="black"/>
                </a:solidFill>
              </a:rPr>
              <a:pPr/>
              <a:t>92</a:t>
            </a:fld>
            <a:endParaRPr lang="en-US">
              <a:solidFill>
                <a:prstClr val="black"/>
              </a:solidFill>
            </a:endParaRPr>
          </a:p>
        </p:txBody>
      </p:sp>
    </p:spTree>
    <p:extLst>
      <p:ext uri="{BB962C8B-B14F-4D97-AF65-F5344CB8AC3E}">
        <p14:creationId xmlns:p14="http://schemas.microsoft.com/office/powerpoint/2010/main" val="4216137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A7E8C2-2B62-4C43-9F7E-79EFEE2D3DE5}" type="slidenum">
              <a:rPr lang="en-US" smtClean="0">
                <a:solidFill>
                  <a:prstClr val="black"/>
                </a:solidFill>
              </a:rPr>
              <a:pPr/>
              <a:t>93</a:t>
            </a:fld>
            <a:endParaRPr lang="en-US">
              <a:solidFill>
                <a:prstClr val="black"/>
              </a:solidFill>
            </a:endParaRPr>
          </a:p>
        </p:txBody>
      </p:sp>
    </p:spTree>
    <p:extLst>
      <p:ext uri="{BB962C8B-B14F-4D97-AF65-F5344CB8AC3E}">
        <p14:creationId xmlns:p14="http://schemas.microsoft.com/office/powerpoint/2010/main" val="6648307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err="1" smtClean="0"/>
              <a:t>Với</a:t>
            </a:r>
            <a:r>
              <a:rPr lang="en-US" baseline="0" dirty="0" smtClean="0"/>
              <a:t> problem </a:t>
            </a:r>
            <a:r>
              <a:rPr lang="en-US" baseline="0" dirty="0" err="1" smtClean="0"/>
              <a:t>đã</a:t>
            </a:r>
            <a:r>
              <a:rPr lang="en-US" baseline="0" dirty="0" smtClean="0"/>
              <a:t> </a:t>
            </a:r>
            <a:r>
              <a:rPr lang="en-US" baseline="0" dirty="0" err="1" smtClean="0"/>
              <a:t>đề</a:t>
            </a:r>
            <a:r>
              <a:rPr lang="en-US" baseline="0" dirty="0" smtClean="0"/>
              <a:t> </a:t>
            </a:r>
            <a:r>
              <a:rPr lang="en-US" baseline="0" dirty="0" err="1" smtClean="0"/>
              <a:t>ra</a:t>
            </a:r>
            <a:r>
              <a:rPr lang="vi-VN" dirty="0" smtClean="0"/>
              <a:t>, nhóm chúng tôi đã phát tri</a:t>
            </a:r>
            <a:r>
              <a:rPr lang="en-US" dirty="0" err="1" smtClean="0"/>
              <a:t>ển</a:t>
            </a:r>
            <a:r>
              <a:rPr lang="vi-VN" dirty="0" smtClean="0"/>
              <a:t> một ứng dụng tìm kiếm đường đi = xe máy.</a:t>
            </a:r>
            <a:r>
              <a:rPr lang="vi-VN" baseline="0" dirty="0" smtClean="0"/>
              <a:t> </a:t>
            </a:r>
          </a:p>
          <a:p>
            <a:pPr algn="just"/>
            <a:r>
              <a:rPr lang="en-US" dirty="0" err="1" smtClean="0"/>
              <a:t>Hệ</a:t>
            </a:r>
            <a:r>
              <a:rPr lang="en-US" baseline="0" dirty="0" smtClean="0"/>
              <a:t> </a:t>
            </a:r>
            <a:r>
              <a:rPr lang="en-US" baseline="0" dirty="0" err="1" smtClean="0"/>
              <a:t>thống</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ngoài</a:t>
            </a:r>
            <a:r>
              <a:rPr lang="en-US" baseline="0" dirty="0" smtClean="0"/>
              <a:t> </a:t>
            </a:r>
            <a:r>
              <a:rPr lang="en-US" baseline="0" dirty="0" err="1" smtClean="0"/>
              <a:t>việc</a:t>
            </a:r>
            <a:r>
              <a:rPr lang="en-US" baseline="0" dirty="0" smtClean="0"/>
              <a:t> h</a:t>
            </a:r>
            <a:r>
              <a:rPr lang="vi-VN" dirty="0" smtClean="0"/>
              <a:t>ỗ trợ</a:t>
            </a:r>
            <a:r>
              <a:rPr lang="en-US" dirty="0" smtClean="0"/>
              <a:t> </a:t>
            </a:r>
            <a:r>
              <a:rPr lang="en-US" dirty="0" err="1" smtClean="0"/>
              <a:t>việc</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đường</a:t>
            </a:r>
            <a:r>
              <a:rPr lang="en-US" baseline="0" dirty="0" smtClean="0"/>
              <a:t> </a:t>
            </a:r>
            <a:r>
              <a:rPr lang="en-US" baseline="0" dirty="0" err="1" smtClean="0"/>
              <a:t>đi</a:t>
            </a:r>
            <a:r>
              <a:rPr lang="vi-VN" dirty="0" smtClean="0"/>
              <a:t> 2 điểm.</a:t>
            </a:r>
            <a:r>
              <a:rPr lang="en-US" dirty="0" smtClean="0"/>
              <a:t> </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94</a:t>
            </a:fld>
            <a:endParaRPr lang="en-US">
              <a:solidFill>
                <a:prstClr val="black"/>
              </a:solidFill>
            </a:endParaRPr>
          </a:p>
        </p:txBody>
      </p:sp>
    </p:spTree>
    <p:extLst>
      <p:ext uri="{BB962C8B-B14F-4D97-AF65-F5344CB8AC3E}">
        <p14:creationId xmlns:p14="http://schemas.microsoft.com/office/powerpoint/2010/main" val="3996281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 </a:t>
            </a:r>
            <a:r>
              <a:rPr lang="en-US" dirty="0" err="1" smtClean="0"/>
              <a:t>chúng</a:t>
            </a:r>
            <a:r>
              <a:rPr lang="en-US" baseline="0" dirty="0" smtClean="0"/>
              <a:t> </a:t>
            </a:r>
            <a:r>
              <a:rPr lang="en-US" baseline="0" dirty="0" err="1" smtClean="0"/>
              <a:t>tôi</a:t>
            </a:r>
            <a:r>
              <a:rPr lang="en-US" baseline="0" dirty="0" smtClean="0"/>
              <a:t> </a:t>
            </a:r>
            <a:r>
              <a:rPr lang="en-US" baseline="0" dirty="0" err="1" smtClean="0"/>
              <a:t>còn</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vi-VN" sz="1200" dirty="0" smtClean="0">
                <a:latin typeface="Cambria" pitchFamily="18" charset="0"/>
              </a:rPr>
              <a:t>nhiêu hơn 2 điểm.</a:t>
            </a:r>
            <a:r>
              <a:rPr lang="en-US" sz="1200" dirty="0" smtClean="0">
                <a:latin typeface="Cambria" pitchFamily="18" charset="0"/>
              </a:rPr>
              <a:t> </a:t>
            </a:r>
            <a:r>
              <a:rPr lang="en-US" sz="1200" dirty="0" err="1" smtClean="0">
                <a:latin typeface="Cambria" pitchFamily="18" charset="0"/>
              </a:rPr>
              <a:t>Cụ</a:t>
            </a:r>
            <a:r>
              <a:rPr lang="en-US" sz="1200" dirty="0" smtClean="0">
                <a:latin typeface="Cambria" pitchFamily="18" charset="0"/>
              </a:rPr>
              <a:t> </a:t>
            </a:r>
            <a:r>
              <a:rPr lang="en-US" sz="1200" dirty="0" err="1" smtClean="0">
                <a:latin typeface="Cambria" pitchFamily="18" charset="0"/>
              </a:rPr>
              <a:t>thể</a:t>
            </a:r>
            <a:r>
              <a:rPr lang="en-US" sz="1200" baseline="0" dirty="0" smtClean="0">
                <a:latin typeface="Cambria" pitchFamily="18" charset="0"/>
              </a:rPr>
              <a:t> </a:t>
            </a:r>
            <a:r>
              <a:rPr lang="en-US" sz="1200" baseline="0" dirty="0" err="1" smtClean="0">
                <a:latin typeface="Cambria" pitchFamily="18" charset="0"/>
              </a:rPr>
              <a:t>là</a:t>
            </a:r>
            <a:r>
              <a:rPr lang="en-US" sz="1200" baseline="0" dirty="0" smtClean="0">
                <a:latin typeface="Cambria" pitchFamily="18" charset="0"/>
              </a:rPr>
              <a:t> (</a:t>
            </a:r>
            <a:r>
              <a:rPr lang="en-US" sz="1200" baseline="0" dirty="0" err="1" smtClean="0">
                <a:latin typeface="Cambria" pitchFamily="18" charset="0"/>
              </a:rPr>
              <a:t>từ</a:t>
            </a:r>
            <a:r>
              <a:rPr lang="en-US" sz="1200" baseline="0" dirty="0" smtClean="0">
                <a:latin typeface="Cambria" pitchFamily="18" charset="0"/>
              </a:rPr>
              <a:t> 2 – 4 </a:t>
            </a:r>
            <a:r>
              <a:rPr lang="en-US" sz="1200" baseline="0" dirty="0" err="1" smtClean="0">
                <a:latin typeface="Cambria" pitchFamily="18" charset="0"/>
              </a:rPr>
              <a:t>điểm</a:t>
            </a:r>
            <a:r>
              <a:rPr lang="en-US" sz="1200" baseline="0" dirty="0" smtClean="0">
                <a:latin typeface="Cambria" pitchFamily="18" charset="0"/>
              </a:rPr>
              <a:t>). </a:t>
            </a:r>
            <a:r>
              <a:rPr lang="en-US" sz="1200" baseline="0" dirty="0" err="1" smtClean="0">
                <a:latin typeface="Cambria" pitchFamily="18" charset="0"/>
              </a:rPr>
              <a:t>Và</a:t>
            </a:r>
            <a:r>
              <a:rPr lang="en-US" sz="1200" baseline="0" dirty="0" smtClean="0">
                <a:latin typeface="Cambria" pitchFamily="18" charset="0"/>
              </a:rPr>
              <a:t> </a:t>
            </a:r>
            <a:r>
              <a:rPr lang="en-US" sz="1200" baseline="0" dirty="0" err="1" smtClean="0">
                <a:latin typeface="Cambria" pitchFamily="18" charset="0"/>
              </a:rPr>
              <a:t>có</a:t>
            </a:r>
            <a:r>
              <a:rPr lang="en-US" sz="1200" baseline="0" dirty="0" smtClean="0">
                <a:latin typeface="Cambria" pitchFamily="18" charset="0"/>
              </a:rPr>
              <a:t> </a:t>
            </a:r>
            <a:r>
              <a:rPr lang="en-US" sz="1200" baseline="0" dirty="0" err="1" smtClean="0">
                <a:latin typeface="Cambria" pitchFamily="18" charset="0"/>
              </a:rPr>
              <a:t>thêm</a:t>
            </a:r>
            <a:r>
              <a:rPr lang="en-US" sz="1200" baseline="0" dirty="0" smtClean="0">
                <a:latin typeface="Cambria" pitchFamily="18" charset="0"/>
              </a:rPr>
              <a:t> </a:t>
            </a:r>
            <a:r>
              <a:rPr lang="en-US" sz="1200" baseline="0" dirty="0" err="1" smtClean="0">
                <a:latin typeface="Cambria" pitchFamily="18" charset="0"/>
              </a:rPr>
              <a:t>chức</a:t>
            </a:r>
            <a:r>
              <a:rPr lang="en-US" sz="1200" baseline="0" dirty="0" smtClean="0">
                <a:latin typeface="Cambria" pitchFamily="18" charset="0"/>
              </a:rPr>
              <a:t> </a:t>
            </a:r>
            <a:r>
              <a:rPr lang="en-US" sz="1200" baseline="0" dirty="0" err="1" smtClean="0">
                <a:latin typeface="Cambria" pitchFamily="18" charset="0"/>
              </a:rPr>
              <a:t>năng</a:t>
            </a:r>
            <a:r>
              <a:rPr lang="en-US" sz="1200" baseline="0" dirty="0" smtClean="0">
                <a:latin typeface="Cambria" pitchFamily="18" charset="0"/>
              </a:rPr>
              <a:t> </a:t>
            </a:r>
            <a:r>
              <a:rPr lang="en-US" sz="1200" baseline="0" dirty="0" err="1" smtClean="0">
                <a:latin typeface="Cambria" pitchFamily="18" charset="0"/>
              </a:rPr>
              <a:t>có</a:t>
            </a:r>
            <a:r>
              <a:rPr lang="en-US" sz="1200" baseline="0" dirty="0" smtClean="0">
                <a:latin typeface="Cambria" pitchFamily="18" charset="0"/>
              </a:rPr>
              <a:t> </a:t>
            </a:r>
            <a:r>
              <a:rPr lang="en-US" sz="1200" baseline="0" dirty="0" err="1" smtClean="0">
                <a:latin typeface="Cambria" pitchFamily="18" charset="0"/>
              </a:rPr>
              <a:t>tối</a:t>
            </a:r>
            <a:r>
              <a:rPr lang="en-US" sz="1200" baseline="0" dirty="0" smtClean="0">
                <a:latin typeface="Cambria" pitchFamily="18" charset="0"/>
              </a:rPr>
              <a:t> </a:t>
            </a:r>
            <a:r>
              <a:rPr lang="en-US" sz="1200" baseline="0" dirty="0" err="1" smtClean="0">
                <a:latin typeface="Cambria" pitchFamily="18" charset="0"/>
              </a:rPr>
              <a:t>ưu</a:t>
            </a:r>
            <a:r>
              <a:rPr lang="en-US" sz="1200" baseline="0" dirty="0" smtClean="0">
                <a:latin typeface="Cambria" pitchFamily="18" charset="0"/>
              </a:rPr>
              <a:t> hay </a:t>
            </a:r>
            <a:r>
              <a:rPr lang="en-US" sz="1200" baseline="0" dirty="0" err="1" smtClean="0">
                <a:latin typeface="Cambria" pitchFamily="18" charset="0"/>
              </a:rPr>
              <a:t>không</a:t>
            </a:r>
            <a:r>
              <a:rPr lang="en-US" sz="1200" baseline="0" dirty="0" smtClean="0">
                <a:latin typeface="Cambria" pitchFamily="18" charset="0"/>
              </a:rPr>
              <a:t> </a:t>
            </a:r>
            <a:r>
              <a:rPr lang="en-US" sz="1200" baseline="0" dirty="0" err="1" smtClean="0">
                <a:latin typeface="Cambria" pitchFamily="18" charset="0"/>
              </a:rPr>
              <a:t>có</a:t>
            </a:r>
            <a:r>
              <a:rPr lang="en-US" sz="1200" baseline="0" dirty="0" smtClean="0">
                <a:latin typeface="Cambria" pitchFamily="18" charset="0"/>
              </a:rPr>
              <a:t> </a:t>
            </a:r>
            <a:r>
              <a:rPr lang="en-US" sz="1200" baseline="0" dirty="0" err="1" smtClean="0">
                <a:latin typeface="Cambria" pitchFamily="18" charset="0"/>
              </a:rPr>
              <a:t>tối</a:t>
            </a:r>
            <a:r>
              <a:rPr lang="en-US" sz="1200" baseline="0" dirty="0" smtClean="0">
                <a:latin typeface="Cambria" pitchFamily="18" charset="0"/>
              </a:rPr>
              <a:t> </a:t>
            </a:r>
            <a:r>
              <a:rPr lang="en-US" sz="1200" baseline="0" dirty="0" err="1" smtClean="0">
                <a:latin typeface="Cambria" pitchFamily="18" charset="0"/>
              </a:rPr>
              <a:t>ưu</a:t>
            </a:r>
            <a:r>
              <a:rPr lang="en-US" sz="1200" baseline="0" dirty="0" smtClean="0">
                <a:latin typeface="Cambria" pitchFamily="18" charset="0"/>
              </a:rPr>
              <a:t>.</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95</a:t>
            </a:fld>
            <a:endParaRPr lang="en-US">
              <a:solidFill>
                <a:prstClr val="black"/>
              </a:solidFill>
            </a:endParaRPr>
          </a:p>
        </p:txBody>
      </p:sp>
    </p:spTree>
    <p:extLst>
      <p:ext uri="{BB962C8B-B14F-4D97-AF65-F5344CB8AC3E}">
        <p14:creationId xmlns:p14="http://schemas.microsoft.com/office/powerpoint/2010/main" val="13214918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aseline="0" dirty="0" err="1" smtClean="0">
                <a:latin typeface="Cambria" pitchFamily="18" charset="0"/>
              </a:rPr>
              <a:t>Tiếp</a:t>
            </a:r>
            <a:r>
              <a:rPr lang="en-US" sz="1200" baseline="0" dirty="0" smtClean="0">
                <a:latin typeface="Cambria" pitchFamily="18" charset="0"/>
              </a:rPr>
              <a:t> </a:t>
            </a:r>
            <a:r>
              <a:rPr lang="en-US" sz="1200" baseline="0" dirty="0" err="1" smtClean="0">
                <a:latin typeface="Cambria" pitchFamily="18" charset="0"/>
              </a:rPr>
              <a:t>theo</a:t>
            </a:r>
            <a:r>
              <a:rPr lang="en-US" sz="1200" baseline="0" dirty="0" smtClean="0">
                <a:latin typeface="Cambria" pitchFamily="18" charset="0"/>
              </a:rPr>
              <a:t>, </a:t>
            </a:r>
            <a:r>
              <a:rPr lang="en-US" sz="1200" baseline="0" dirty="0" err="1" smtClean="0">
                <a:latin typeface="Cambria" pitchFamily="18" charset="0"/>
              </a:rPr>
              <a:t>tôi</a:t>
            </a:r>
            <a:r>
              <a:rPr lang="en-US" sz="1200" baseline="0" dirty="0" smtClean="0">
                <a:latin typeface="Cambria" pitchFamily="18" charset="0"/>
              </a:rPr>
              <a:t> </a:t>
            </a:r>
            <a:r>
              <a:rPr lang="en-US" sz="1200" baseline="0" dirty="0" err="1" smtClean="0">
                <a:latin typeface="Cambria" pitchFamily="18" charset="0"/>
              </a:rPr>
              <a:t>xin</a:t>
            </a:r>
            <a:r>
              <a:rPr lang="en-US" sz="1200" baseline="0" dirty="0" smtClean="0">
                <a:latin typeface="Cambria" pitchFamily="18" charset="0"/>
              </a:rPr>
              <a:t> </a:t>
            </a:r>
            <a:r>
              <a:rPr lang="en-US" sz="1200" baseline="0" dirty="0" err="1" smtClean="0">
                <a:latin typeface="Cambria" pitchFamily="18" charset="0"/>
              </a:rPr>
              <a:t>mô</a:t>
            </a:r>
            <a:r>
              <a:rPr lang="en-US" sz="1200" baseline="0" dirty="0" smtClean="0">
                <a:latin typeface="Cambria" pitchFamily="18" charset="0"/>
              </a:rPr>
              <a:t> </a:t>
            </a:r>
            <a:r>
              <a:rPr lang="en-US" sz="1200" baseline="0" dirty="0" err="1" smtClean="0">
                <a:latin typeface="Cambria" pitchFamily="18" charset="0"/>
              </a:rPr>
              <a:t>tả</a:t>
            </a:r>
            <a:r>
              <a:rPr lang="en-US" sz="1200" baseline="0" dirty="0" smtClean="0">
                <a:latin typeface="Cambria" pitchFamily="18" charset="0"/>
              </a:rPr>
              <a:t> </a:t>
            </a:r>
            <a:r>
              <a:rPr lang="en-US" sz="1200" baseline="0" dirty="0" err="1" smtClean="0">
                <a:latin typeface="Cambria" pitchFamily="18" charset="0"/>
              </a:rPr>
              <a:t>kiến</a:t>
            </a:r>
            <a:r>
              <a:rPr lang="en-US" sz="1200" baseline="0" dirty="0" smtClean="0">
                <a:latin typeface="Cambria" pitchFamily="18" charset="0"/>
              </a:rPr>
              <a:t> </a:t>
            </a:r>
            <a:r>
              <a:rPr lang="en-US" sz="1200" baseline="0" dirty="0" err="1" smtClean="0">
                <a:latin typeface="Cambria" pitchFamily="18" charset="0"/>
              </a:rPr>
              <a:t>trúc</a:t>
            </a:r>
            <a:r>
              <a:rPr lang="en-US" sz="1200" baseline="0" dirty="0" smtClean="0">
                <a:latin typeface="Cambria" pitchFamily="18" charset="0"/>
              </a:rPr>
              <a:t> </a:t>
            </a:r>
            <a:r>
              <a:rPr lang="en-US" sz="1200" baseline="0" dirty="0" err="1" smtClean="0">
                <a:latin typeface="Cambria" pitchFamily="18" charset="0"/>
              </a:rPr>
              <a:t>tổng</a:t>
            </a:r>
            <a:r>
              <a:rPr lang="en-US" sz="1200" baseline="0" dirty="0" smtClean="0">
                <a:latin typeface="Cambria" pitchFamily="18" charset="0"/>
              </a:rPr>
              <a:t> </a:t>
            </a:r>
            <a:r>
              <a:rPr lang="en-US" sz="1200" baseline="0" dirty="0" err="1" smtClean="0">
                <a:latin typeface="Cambria" pitchFamily="18" charset="0"/>
              </a:rPr>
              <a:t>quát</a:t>
            </a:r>
            <a:r>
              <a:rPr lang="en-US" sz="1200" baseline="0" dirty="0" smtClean="0">
                <a:latin typeface="Cambria" pitchFamily="18" charset="0"/>
              </a:rPr>
              <a:t> </a:t>
            </a:r>
            <a:r>
              <a:rPr lang="en-US" sz="1200" baseline="0" dirty="0" err="1" smtClean="0">
                <a:latin typeface="Cambria" pitchFamily="18" charset="0"/>
              </a:rPr>
              <a:t>và</a:t>
            </a:r>
            <a:r>
              <a:rPr lang="en-US" sz="1200" baseline="0" dirty="0" smtClean="0">
                <a:latin typeface="Cambria" pitchFamily="18" charset="0"/>
              </a:rPr>
              <a:t> </a:t>
            </a:r>
            <a:r>
              <a:rPr lang="en-US" sz="1200" baseline="0" dirty="0" err="1" smtClean="0">
                <a:latin typeface="Cambria" pitchFamily="18" charset="0"/>
              </a:rPr>
              <a:t>cách</a:t>
            </a:r>
            <a:r>
              <a:rPr lang="en-US" sz="1200" baseline="0" dirty="0" smtClean="0">
                <a:latin typeface="Cambria" pitchFamily="18" charset="0"/>
              </a:rPr>
              <a:t> </a:t>
            </a:r>
            <a:r>
              <a:rPr lang="en-US" sz="1200" baseline="0" dirty="0" err="1" smtClean="0">
                <a:latin typeface="Cambria" pitchFamily="18" charset="0"/>
              </a:rPr>
              <a:t>thức</a:t>
            </a:r>
            <a:r>
              <a:rPr lang="en-US" sz="1200" baseline="0" dirty="0" smtClean="0">
                <a:latin typeface="Cambria" pitchFamily="18" charset="0"/>
              </a:rPr>
              <a:t> </a:t>
            </a:r>
            <a:r>
              <a:rPr lang="en-US" sz="1200" baseline="0" dirty="0" err="1" smtClean="0">
                <a:latin typeface="Cambria" pitchFamily="18" charset="0"/>
              </a:rPr>
              <a:t>hệ</a:t>
            </a:r>
            <a:r>
              <a:rPr lang="en-US" sz="1200" baseline="0" dirty="0" smtClean="0">
                <a:latin typeface="Cambria" pitchFamily="18" charset="0"/>
              </a:rPr>
              <a:t> </a:t>
            </a:r>
            <a:r>
              <a:rPr lang="en-US" sz="1200" baseline="0" dirty="0" err="1" smtClean="0">
                <a:latin typeface="Cambria" pitchFamily="18" charset="0"/>
              </a:rPr>
              <a:t>thống</a:t>
            </a:r>
            <a:r>
              <a:rPr lang="en-US" sz="1200" baseline="0" dirty="0" smtClean="0">
                <a:latin typeface="Cambria" pitchFamily="18" charset="0"/>
              </a:rPr>
              <a:t> </a:t>
            </a:r>
            <a:r>
              <a:rPr lang="en-US" sz="1200" baseline="0" dirty="0" err="1" smtClean="0">
                <a:latin typeface="Cambria" pitchFamily="18" charset="0"/>
              </a:rPr>
              <a:t>xử</a:t>
            </a:r>
            <a:r>
              <a:rPr lang="en-US" sz="1200" baseline="0" dirty="0" smtClean="0">
                <a:latin typeface="Cambria" pitchFamily="18" charset="0"/>
              </a:rPr>
              <a:t> </a:t>
            </a:r>
            <a:r>
              <a:rPr lang="en-US" sz="1200" baseline="0" dirty="0" err="1" smtClean="0">
                <a:latin typeface="Cambria" pitchFamily="18" charset="0"/>
              </a:rPr>
              <a:t>lý</a:t>
            </a:r>
            <a:r>
              <a:rPr lang="en-US" sz="1200" baseline="0" dirty="0" smtClean="0">
                <a:latin typeface="Cambria" pitchFamily="18" charset="0"/>
              </a:rPr>
              <a:t>.</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96</a:t>
            </a:fld>
            <a:endParaRPr lang="en-US">
              <a:solidFill>
                <a:prstClr val="black"/>
              </a:solidFill>
            </a:endParaRPr>
          </a:p>
        </p:txBody>
      </p:sp>
    </p:spTree>
    <p:extLst>
      <p:ext uri="{BB962C8B-B14F-4D97-AF65-F5344CB8AC3E}">
        <p14:creationId xmlns:p14="http://schemas.microsoft.com/office/powerpoint/2010/main" val="282013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Và</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dirty="0" err="1" smtClean="0"/>
              <a:t>Khuong</a:t>
            </a:r>
            <a:r>
              <a:rPr lang="en-US" dirty="0" smtClean="0"/>
              <a:t> </a:t>
            </a:r>
            <a:r>
              <a:rPr lang="en-US" dirty="0" err="1" smtClean="0"/>
              <a:t>muốn</a:t>
            </a:r>
            <a:r>
              <a:rPr lang="en-US" dirty="0" smtClean="0"/>
              <a:t> qua </a:t>
            </a:r>
            <a:r>
              <a:rPr lang="en-US" dirty="0" err="1" smtClean="0"/>
              <a:t>nha</a:t>
            </a:r>
            <a:r>
              <a:rPr lang="en-US" dirty="0" smtClean="0"/>
              <a:t> </a:t>
            </a:r>
            <a:r>
              <a:rPr lang="vi-VN" dirty="0" smtClean="0"/>
              <a:t>me</a:t>
            </a:r>
            <a:r>
              <a:rPr lang="en-US" dirty="0" smtClean="0"/>
              <a:t> de ban</a:t>
            </a:r>
            <a:r>
              <a:rPr lang="en-US" baseline="0" dirty="0" smtClean="0"/>
              <a:t> </a:t>
            </a:r>
            <a:r>
              <a:rPr lang="vi-VN" baseline="0" dirty="0" smtClean="0"/>
              <a:t>việc cưới vợ </a:t>
            </a:r>
          </a:p>
          <a:p>
            <a:pPr marL="0" marR="0" indent="0" algn="l" defTabSz="914400" rtl="0" eaLnBrk="1" fontAlgn="auto" latinLnBrk="0" hangingPunct="1">
              <a:lnSpc>
                <a:spcPct val="100000"/>
              </a:lnSpc>
              <a:spcBef>
                <a:spcPts val="0"/>
              </a:spcBef>
              <a:spcAft>
                <a:spcPts val="0"/>
              </a:spcAft>
              <a:buClrTx/>
              <a:buSzTx/>
              <a:buFontTx/>
              <a:buNone/>
              <a:tabLst/>
              <a:defRPr/>
            </a:pPr>
            <a:endParaRPr lang="vi-V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baseline="0" dirty="0" smtClean="0"/>
              <a:t>Do da lau. </a:t>
            </a:r>
            <a:r>
              <a:rPr lang="en-US" baseline="0" dirty="0" smtClean="0"/>
              <a:t>A</a:t>
            </a:r>
            <a:r>
              <a:rPr lang="vi-VN" baseline="0" dirty="0" smtClean="0"/>
              <a:t>nh Khuong chua ve VietNam. </a:t>
            </a:r>
            <a:r>
              <a:rPr lang="en-US" baseline="0" dirty="0" smtClean="0"/>
              <a:t>N</a:t>
            </a:r>
            <a:r>
              <a:rPr lang="vi-VN" baseline="0" dirty="0" smtClean="0"/>
              <a:t>en rat muon di xe buyt de an toan.</a:t>
            </a:r>
            <a:endParaRPr lang="en-US" dirty="0" smtClean="0"/>
          </a:p>
          <a:p>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3191389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Thứ</a:t>
            </a:r>
            <a:r>
              <a:rPr lang="en-US" baseline="0" dirty="0" smtClean="0"/>
              <a:t> </a:t>
            </a:r>
            <a:r>
              <a:rPr lang="en-US" baseline="0" dirty="0" err="1" smtClean="0"/>
              <a:t>nhất</a:t>
            </a:r>
            <a:r>
              <a:rPr lang="en-US" baseline="0" dirty="0" smtClean="0"/>
              <a:t> </a:t>
            </a:r>
            <a:r>
              <a:rPr lang="en-US" baseline="0" dirty="0" err="1" smtClean="0"/>
              <a:t>chúng</a:t>
            </a:r>
            <a:r>
              <a:rPr lang="en-US" baseline="0" dirty="0" smtClean="0"/>
              <a:t> </a:t>
            </a:r>
            <a:r>
              <a:rPr lang="vi-VN" baseline="0" dirty="0" smtClean="0"/>
              <a:t>tôi </a:t>
            </a:r>
            <a:r>
              <a:rPr lang="en-US" baseline="0" dirty="0" err="1" smtClean="0"/>
              <a:t>có</a:t>
            </a:r>
            <a:r>
              <a:rPr lang="en-US" baseline="0" dirty="0" smtClean="0"/>
              <a:t>  </a:t>
            </a:r>
            <a:r>
              <a:rPr lang="en-US" baseline="0" dirty="0" err="1" smtClean="0"/>
              <a:t>thể</a:t>
            </a:r>
            <a:r>
              <a:rPr lang="en-US" baseline="0" dirty="0" smtClean="0"/>
              <a:t> search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bằng</a:t>
            </a:r>
            <a:r>
              <a:rPr lang="en-US" baseline="0" dirty="0" smtClean="0"/>
              <a:t> </a:t>
            </a:r>
            <a:r>
              <a:rPr lang="en-US" baseline="0" dirty="0" err="1" smtClean="0"/>
              <a:t>giọng</a:t>
            </a:r>
            <a:r>
              <a:rPr lang="en-US" baseline="0" dirty="0" smtClean="0"/>
              <a:t> </a:t>
            </a:r>
            <a:r>
              <a:rPr lang="en-US" baseline="0" dirty="0" err="1" smtClean="0"/>
              <a:t>nói</a:t>
            </a:r>
            <a:r>
              <a:rPr lang="en-US" baseline="0" dirty="0" smtClean="0"/>
              <a:t> </a:t>
            </a:r>
            <a:r>
              <a:rPr lang="en-US" baseline="0" dirty="0" err="1" smtClean="0"/>
              <a:t>hoặc</a:t>
            </a:r>
            <a:r>
              <a:rPr lang="en-US" baseline="0" dirty="0" smtClean="0"/>
              <a:t> </a:t>
            </a:r>
            <a:r>
              <a:rPr lang="en-US" baseline="0" dirty="0" err="1" smtClean="0"/>
              <a:t>là</a:t>
            </a:r>
            <a:r>
              <a:rPr lang="en-US" baseline="0" dirty="0" smtClean="0"/>
              <a:t> </a:t>
            </a:r>
            <a:r>
              <a:rPr lang="en-US" baseline="0" dirty="0" err="1" smtClean="0"/>
              <a:t>bằng</a:t>
            </a:r>
            <a:r>
              <a:rPr lang="en-US" baseline="0" dirty="0" smtClean="0"/>
              <a:t> text.</a:t>
            </a:r>
          </a:p>
          <a:p>
            <a:r>
              <a:rPr lang="en-US" baseline="0" dirty="0" err="1" smtClean="0"/>
              <a:t>Nếu</a:t>
            </a:r>
            <a:r>
              <a:rPr lang="en-US" baseline="0" dirty="0" smtClean="0"/>
              <a:t> </a:t>
            </a:r>
            <a:r>
              <a:rPr lang="en-US" baseline="0" dirty="0" err="1" smtClean="0"/>
              <a:t>bằng</a:t>
            </a:r>
            <a:r>
              <a:rPr lang="en-US" baseline="0" dirty="0" smtClean="0"/>
              <a:t> </a:t>
            </a:r>
            <a:r>
              <a:rPr lang="en-US" baseline="0" dirty="0" err="1" smtClean="0"/>
              <a:t>giọng</a:t>
            </a:r>
            <a:r>
              <a:rPr lang="en-US" baseline="0" dirty="0" smtClean="0"/>
              <a:t> </a:t>
            </a:r>
            <a:r>
              <a:rPr lang="en-US" baseline="0" dirty="0" err="1" smtClean="0"/>
              <a:t>nói</a:t>
            </a:r>
            <a:r>
              <a:rPr lang="en-US" baseline="0" dirty="0" smtClean="0"/>
              <a:t> </a:t>
            </a:r>
            <a:r>
              <a:rPr lang="en-US" baseline="0" dirty="0" err="1" smtClean="0"/>
              <a:t>thì</a:t>
            </a:r>
            <a:r>
              <a:rPr lang="en-US" baseline="0" dirty="0" smtClean="0"/>
              <a:t> </a:t>
            </a:r>
            <a:r>
              <a:rPr lang="en-US" baseline="0" dirty="0" err="1" smtClean="0"/>
              <a:t>sẽ</a:t>
            </a:r>
            <a:r>
              <a:rPr lang="en-US" baseline="0" dirty="0" smtClean="0"/>
              <a:t> </a:t>
            </a:r>
            <a:r>
              <a:rPr lang="en-US" baseline="0" dirty="0" err="1" smtClean="0"/>
              <a:t>gửi</a:t>
            </a:r>
            <a:r>
              <a:rPr lang="en-US" baseline="0" dirty="0" smtClean="0"/>
              <a:t> </a:t>
            </a:r>
            <a:r>
              <a:rPr lang="en-US" baseline="0" dirty="0" err="1" smtClean="0"/>
              <a:t>lên</a:t>
            </a:r>
            <a:r>
              <a:rPr lang="en-US" baseline="0" dirty="0" smtClean="0"/>
              <a:t> </a:t>
            </a:r>
            <a:r>
              <a:rPr lang="en-US" baseline="0" dirty="0" err="1" smtClean="0"/>
              <a:t>google</a:t>
            </a:r>
            <a:r>
              <a:rPr lang="en-US" baseline="0" dirty="0" smtClean="0"/>
              <a:t> API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a:t>
            </a:r>
            <a:r>
              <a:rPr lang="en-US" baseline="0" dirty="0" err="1" smtClean="0"/>
              <a:t>dạng</a:t>
            </a:r>
            <a:r>
              <a:rPr lang="en-US" baseline="0" dirty="0" smtClean="0"/>
              <a:t> text.</a:t>
            </a:r>
          </a:p>
          <a:p>
            <a:r>
              <a:rPr lang="en-US" baseline="0" dirty="0" err="1" smtClean="0"/>
              <a:t>Tiếp</a:t>
            </a:r>
            <a:r>
              <a:rPr lang="en-US" baseline="0" dirty="0" smtClean="0"/>
              <a:t> </a:t>
            </a:r>
            <a:r>
              <a:rPr lang="en-US" baseline="0" dirty="0" err="1" smtClean="0"/>
              <a:t>tục</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vi-VN" baseline="0" dirty="0" smtClean="0"/>
              <a:t>sử dụng google map api để tìm kiếm đường đi</a:t>
            </a:r>
            <a:r>
              <a:rPr lang="en-US" baseline="0" dirty="0" smtClean="0"/>
              <a:t>. </a:t>
            </a:r>
            <a:r>
              <a:rPr lang="en-US" baseline="0" dirty="0" err="1" smtClean="0"/>
              <a:t>Để</a:t>
            </a:r>
            <a:r>
              <a:rPr lang="en-US" baseline="0" dirty="0" smtClean="0"/>
              <a:t> </a:t>
            </a:r>
            <a:r>
              <a:rPr lang="en-US" baseline="0" dirty="0" err="1" smtClean="0"/>
              <a:t>làm</a:t>
            </a:r>
            <a:r>
              <a:rPr lang="en-US" baseline="0" dirty="0" smtClean="0"/>
              <a:t> </a:t>
            </a:r>
            <a:r>
              <a:rPr lang="en-US" baseline="0" dirty="0" err="1" smtClean="0"/>
              <a:t>rõ</a:t>
            </a:r>
            <a:r>
              <a:rPr lang="en-US" baseline="0" dirty="0" smtClean="0"/>
              <a:t> </a:t>
            </a:r>
            <a:r>
              <a:rPr lang="en-US" baseline="0" dirty="0" err="1" smtClean="0"/>
              <a:t>hơn</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a:t>
            </a:r>
            <a:r>
              <a:rPr lang="en-US" baseline="0" dirty="0" err="1" smtClean="0"/>
              <a:t>cách</a:t>
            </a:r>
            <a:r>
              <a:rPr lang="en-US" baseline="0" dirty="0" smtClean="0"/>
              <a:t> </a:t>
            </a:r>
            <a:r>
              <a:rPr lang="en-US" baseline="0" dirty="0" err="1" smtClean="0"/>
              <a:t>thức</a:t>
            </a:r>
            <a:r>
              <a:rPr lang="en-US" baseline="0" dirty="0" smtClean="0"/>
              <a:t> </a:t>
            </a:r>
            <a:r>
              <a:rPr lang="en-US" baseline="0" dirty="0" err="1" smtClean="0"/>
              <a:t>gửi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lên</a:t>
            </a:r>
            <a:r>
              <a:rPr lang="en-US" baseline="0" dirty="0" smtClean="0"/>
              <a:t> Google API </a:t>
            </a:r>
            <a:r>
              <a:rPr lang="en-US" baseline="0" dirty="0" err="1" smtClean="0"/>
              <a:t>và</a:t>
            </a:r>
            <a:r>
              <a:rPr lang="en-US" baseline="0" dirty="0" smtClean="0"/>
              <a:t> </a:t>
            </a:r>
            <a:r>
              <a:rPr lang="en-US" baseline="0" dirty="0" err="1" smtClean="0"/>
              <a:t>lấy</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97</a:t>
            </a:fld>
            <a:endParaRPr lang="en-US">
              <a:solidFill>
                <a:prstClr val="black"/>
              </a:solidFill>
            </a:endParaRPr>
          </a:p>
        </p:txBody>
      </p:sp>
    </p:spTree>
    <p:extLst>
      <p:ext uri="{BB962C8B-B14F-4D97-AF65-F5344CB8AC3E}">
        <p14:creationId xmlns:p14="http://schemas.microsoft.com/office/powerpoint/2010/main" val="7907210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EA2AE4-416D-7145-9797-0F3F20DC2A18}" type="slidenum">
              <a:rPr lang="en-US" smtClean="0">
                <a:solidFill>
                  <a:prstClr val="black"/>
                </a:solidFill>
              </a:rPr>
              <a:pPr/>
              <a:t>98</a:t>
            </a:fld>
            <a:endParaRPr lang="en-US">
              <a:solidFill>
                <a:prstClr val="black"/>
              </a:solidFill>
            </a:endParaRPr>
          </a:p>
        </p:txBody>
      </p:sp>
    </p:spTree>
    <p:extLst>
      <p:ext uri="{BB962C8B-B14F-4D97-AF65-F5344CB8AC3E}">
        <p14:creationId xmlns:p14="http://schemas.microsoft.com/office/powerpoint/2010/main" val="2441966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sẽ</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tọa</a:t>
            </a:r>
            <a:r>
              <a:rPr lang="en-US" baseline="0" dirty="0" smtClean="0"/>
              <a:t> </a:t>
            </a:r>
            <a:r>
              <a:rPr lang="en-US" baseline="0" dirty="0" err="1" smtClean="0"/>
              <a:t>độ</a:t>
            </a:r>
            <a:r>
              <a:rPr lang="en-US" baseline="0" dirty="0" smtClean="0"/>
              <a:t> </a:t>
            </a:r>
            <a:r>
              <a:rPr lang="en-US" baseline="0" dirty="0" err="1" smtClean="0"/>
              <a:t>điểm</a:t>
            </a:r>
            <a:r>
              <a:rPr lang="en-US" baseline="0" dirty="0" smtClean="0"/>
              <a:t> </a:t>
            </a:r>
            <a:r>
              <a:rPr lang="en-US" baseline="0" dirty="0" err="1" smtClean="0"/>
              <a:t>đầu</a:t>
            </a:r>
            <a:r>
              <a:rPr lang="en-US" baseline="0" dirty="0" smtClean="0"/>
              <a:t> </a:t>
            </a:r>
            <a:r>
              <a:rPr lang="en-US" baseline="0" dirty="0" err="1" smtClean="0"/>
              <a:t>và</a:t>
            </a:r>
            <a:r>
              <a:rPr lang="en-US" baseline="0" dirty="0" smtClean="0"/>
              <a:t> </a:t>
            </a:r>
            <a:r>
              <a:rPr lang="en-US" baseline="0" dirty="0" err="1" smtClean="0"/>
              <a:t>điểm</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7384F17-3F14-4980-9E56-5377ACEECE43}" type="slidenum">
              <a:rPr lang="en-US" smtClean="0">
                <a:solidFill>
                  <a:prstClr val="black"/>
                </a:solidFill>
              </a:rPr>
              <a:pPr/>
              <a:t>99</a:t>
            </a:fld>
            <a:endParaRPr lang="en-US">
              <a:solidFill>
                <a:prstClr val="black"/>
              </a:solidFill>
            </a:endParaRPr>
          </a:p>
        </p:txBody>
      </p:sp>
    </p:spTree>
    <p:extLst>
      <p:ext uri="{BB962C8B-B14F-4D97-AF65-F5344CB8AC3E}">
        <p14:creationId xmlns:p14="http://schemas.microsoft.com/office/powerpoint/2010/main" val="10223020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Google</a:t>
            </a:r>
            <a:r>
              <a:rPr lang="en-US" baseline="0" dirty="0" smtClean="0"/>
              <a:t> Direction API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nhập</a:t>
            </a:r>
            <a:r>
              <a:rPr lang="en-US" baseline="0" dirty="0" smtClean="0"/>
              <a:t> 2 </a:t>
            </a:r>
            <a:r>
              <a:rPr lang="en-US" baseline="0" dirty="0" err="1" smtClean="0"/>
              <a:t>điểm</a:t>
            </a:r>
            <a:r>
              <a:rPr lang="en-US" baseline="0" dirty="0" smtClean="0"/>
              <a:t> </a:t>
            </a:r>
            <a:r>
              <a:rPr lang="en-US" baseline="0" dirty="0" err="1" smtClean="0"/>
              <a:t>trung</a:t>
            </a:r>
            <a:r>
              <a:rPr lang="en-US" baseline="0" dirty="0" smtClean="0"/>
              <a:t> </a:t>
            </a:r>
            <a:r>
              <a:rPr lang="en-US" baseline="0" dirty="0" err="1" smtClean="0"/>
              <a:t>gian</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như</a:t>
            </a:r>
            <a:r>
              <a:rPr lang="en-US" baseline="0" dirty="0" smtClean="0"/>
              <a:t> </a:t>
            </a:r>
            <a:r>
              <a:rPr lang="en-US" baseline="0" dirty="0" err="1" smtClean="0"/>
              <a:t>trên</a:t>
            </a:r>
            <a:r>
              <a:rPr lang="en-US" baseline="0" dirty="0" smtClean="0"/>
              <a:t> </a:t>
            </a:r>
            <a:r>
              <a:rPr lang="en-US" baseline="0" dirty="0" err="1" smtClean="0"/>
              <a:t>hình</a:t>
            </a:r>
            <a:r>
              <a:rPr lang="en-US" baseline="0" dirty="0" smtClean="0"/>
              <a:t> </a:t>
            </a:r>
            <a:r>
              <a:rPr lang="en-US" baseline="0" dirty="0" err="1" smtClean="0"/>
              <a:t>là</a:t>
            </a:r>
            <a:r>
              <a:rPr lang="en-US" baseline="0" dirty="0" smtClean="0"/>
              <a:t> waypoints.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optmize</a:t>
            </a:r>
            <a:r>
              <a:rPr lang="en-US" baseline="0" dirty="0" smtClean="0"/>
              <a:t> </a:t>
            </a:r>
            <a:r>
              <a:rPr lang="en-US" baseline="0" dirty="0" err="1" smtClean="0"/>
              <a:t>để</a:t>
            </a:r>
            <a:r>
              <a:rPr lang="en-US" baseline="0" dirty="0" smtClean="0"/>
              <a:t> optimize </a:t>
            </a:r>
            <a:r>
              <a:rPr lang="en-US" baseline="0" dirty="0" err="1" smtClean="0"/>
              <a:t>các</a:t>
            </a:r>
            <a:r>
              <a:rPr lang="en-US" baseline="0" dirty="0" smtClean="0"/>
              <a:t> </a:t>
            </a:r>
            <a:r>
              <a:rPr lang="en-US" baseline="0" dirty="0" err="1" smtClean="0"/>
              <a:t>trung</a:t>
            </a:r>
            <a:r>
              <a:rPr lang="en-US" baseline="0" dirty="0" smtClean="0"/>
              <a:t> </a:t>
            </a:r>
            <a:r>
              <a:rPr lang="en-US" baseline="0" dirty="0" err="1" smtClean="0"/>
              <a:t>gian</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sẽ</a:t>
            </a:r>
            <a:r>
              <a:rPr lang="en-US" baseline="0" dirty="0" smtClean="0"/>
              <a:t> </a:t>
            </a:r>
            <a:r>
              <a:rPr lang="en-US" baseline="0" dirty="0" err="1" smtClean="0"/>
              <a:t>tìm</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ngắn</a:t>
            </a:r>
            <a:r>
              <a:rPr lang="en-US" baseline="0" dirty="0" smtClean="0"/>
              <a:t> </a:t>
            </a:r>
            <a:r>
              <a:rPr lang="en-US" baseline="0" dirty="0" err="1" smtClean="0"/>
              <a:t>nhất</a:t>
            </a:r>
            <a:r>
              <a:rPr lang="en-US" baseline="0" dirty="0" smtClean="0"/>
              <a:t> </a:t>
            </a:r>
            <a:r>
              <a:rPr lang="en-US" baseline="0" dirty="0" err="1" smtClean="0"/>
              <a:t>từ</a:t>
            </a:r>
            <a:r>
              <a:rPr lang="en-US" baseline="0" dirty="0" smtClean="0"/>
              <a:t> </a:t>
            </a:r>
            <a:r>
              <a:rPr lang="en-US" baseline="0" dirty="0" err="1" smtClean="0"/>
              <a:t>điểm</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đến</a:t>
            </a:r>
            <a:r>
              <a:rPr lang="en-US" baseline="0" dirty="0" smtClean="0"/>
              <a:t> </a:t>
            </a:r>
            <a:r>
              <a:rPr lang="en-US" baseline="0" dirty="0" err="1" smtClean="0"/>
              <a:t>điểm</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qua </a:t>
            </a:r>
            <a:r>
              <a:rPr lang="en-US" baseline="0" dirty="0" err="1" smtClean="0"/>
              <a:t>hai</a:t>
            </a:r>
            <a:r>
              <a:rPr lang="en-US" baseline="0" dirty="0" smtClean="0"/>
              <a:t> </a:t>
            </a:r>
            <a:r>
              <a:rPr lang="en-US" baseline="0" dirty="0" err="1" smtClean="0"/>
              <a:t>điểm</a:t>
            </a:r>
            <a:r>
              <a:rPr lang="en-US" baseline="0" dirty="0" smtClean="0"/>
              <a:t> </a:t>
            </a:r>
            <a:r>
              <a:rPr lang="en-US" baseline="0" dirty="0" err="1" smtClean="0"/>
              <a:t>trung</a:t>
            </a:r>
            <a:r>
              <a:rPr lang="en-US" baseline="0" dirty="0" smtClean="0"/>
              <a:t> </a:t>
            </a:r>
            <a:r>
              <a:rPr lang="en-US" baseline="0" dirty="0" err="1" smtClean="0"/>
              <a:t>gian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Tuy</a:t>
            </a:r>
            <a:r>
              <a:rPr lang="en-US" baseline="0" dirty="0" smtClean="0"/>
              <a:t> </a:t>
            </a:r>
            <a:r>
              <a:rPr lang="en-US" baseline="0" dirty="0" err="1" smtClean="0"/>
              <a:t>nhiên</a:t>
            </a:r>
            <a:r>
              <a:rPr lang="en-US" dirty="0" smtClean="0"/>
              <a:t> Google</a:t>
            </a:r>
            <a:r>
              <a:rPr lang="en-US" baseline="0" dirty="0" smtClean="0"/>
              <a:t> Direction API </a:t>
            </a:r>
            <a:r>
              <a:rPr lang="en-US" baseline="0" dirty="0" err="1" smtClean="0"/>
              <a:t>không</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tối</a:t>
            </a:r>
            <a:r>
              <a:rPr lang="en-US" baseline="0" dirty="0" smtClean="0"/>
              <a:t> </a:t>
            </a:r>
            <a:r>
              <a:rPr lang="en-US" baseline="0" dirty="0" err="1" smtClean="0"/>
              <a:t>ưu</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điểm</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Do </a:t>
            </a:r>
            <a:r>
              <a:rPr lang="en-US" baseline="0" dirty="0" err="1" smtClean="0"/>
              <a:t>vậy</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sẽ</a:t>
            </a:r>
            <a:r>
              <a:rPr lang="en-US" baseline="0" dirty="0" smtClean="0"/>
              <a:t> </a:t>
            </a:r>
            <a:r>
              <a:rPr lang="en-US" baseline="0" dirty="0" err="1" smtClean="0"/>
              <a:t>liệt</a:t>
            </a:r>
            <a:r>
              <a:rPr lang="en-US" baseline="0" dirty="0" smtClean="0"/>
              <a:t> </a:t>
            </a:r>
            <a:r>
              <a:rPr lang="en-US" baseline="0" dirty="0" err="1" smtClean="0"/>
              <a:t>kê</a:t>
            </a:r>
            <a:r>
              <a:rPr lang="en-US" baseline="0" dirty="0" smtClean="0"/>
              <a:t> </a:t>
            </a:r>
            <a:r>
              <a:rPr lang="en-US" baseline="0" dirty="0" err="1" smtClean="0"/>
              <a:t>hết</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điểm</a:t>
            </a:r>
            <a:r>
              <a:rPr lang="en-US" baseline="0" dirty="0" smtClean="0"/>
              <a:t> </a:t>
            </a:r>
            <a:r>
              <a:rPr lang="en-US" baseline="0" dirty="0" err="1" smtClean="0"/>
              <a:t>đầu</a:t>
            </a:r>
            <a:r>
              <a:rPr lang="en-US" baseline="0" dirty="0" smtClean="0"/>
              <a:t> </a:t>
            </a:r>
            <a:r>
              <a:rPr lang="en-US" baseline="0" dirty="0" err="1" smtClean="0"/>
              <a:t>và</a:t>
            </a:r>
            <a:r>
              <a:rPr lang="en-US" baseline="0" dirty="0" smtClean="0"/>
              <a:t> </a:t>
            </a:r>
            <a:r>
              <a:rPr lang="en-US" baseline="0" dirty="0" err="1" smtClean="0"/>
              <a:t>điểm</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Goolge</a:t>
            </a:r>
            <a:r>
              <a:rPr lang="en-US" baseline="0" dirty="0" smtClean="0"/>
              <a:t> Direction API </a:t>
            </a:r>
            <a:r>
              <a:rPr lang="en-US" baseline="0" dirty="0" err="1" smtClean="0"/>
              <a:t>để</a:t>
            </a:r>
            <a:r>
              <a:rPr lang="en-US" baseline="0" dirty="0" smtClean="0"/>
              <a:t> </a:t>
            </a:r>
            <a:r>
              <a:rPr lang="en-US" baseline="0" dirty="0" err="1" smtClean="0"/>
              <a:t>tìm</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ngắn</a:t>
            </a:r>
            <a:r>
              <a:rPr lang="en-US" baseline="0" dirty="0" smtClean="0"/>
              <a:t> </a:t>
            </a:r>
            <a:r>
              <a:rPr lang="en-US" baseline="0" dirty="0" err="1" smtClean="0"/>
              <a:t>nhất</a:t>
            </a:r>
            <a:r>
              <a:rPr lang="en-US" baseline="0" dirty="0" smtClean="0"/>
              <a:t> </a:t>
            </a:r>
            <a:r>
              <a:rPr lang="en-US" baseline="0" dirty="0" err="1" smtClean="0"/>
              <a:t>cho</a:t>
            </a:r>
            <a:r>
              <a:rPr lang="en-US" baseline="0" dirty="0" smtClean="0"/>
              <a:t> </a:t>
            </a:r>
            <a:r>
              <a:rPr lang="en-US" baseline="0" dirty="0" err="1" smtClean="0"/>
              <a:t>từng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Cụ</a:t>
            </a:r>
            <a:r>
              <a:rPr lang="en-US" baseline="0" dirty="0" smtClean="0"/>
              <a:t> </a:t>
            </a:r>
            <a:r>
              <a:rPr lang="en-US" baseline="0" dirty="0" err="1" smtClean="0"/>
              <a:t>thể</a:t>
            </a:r>
            <a:r>
              <a:rPr lang="en-US" baseline="0" dirty="0" smtClean="0"/>
              <a:t> ở </a:t>
            </a:r>
            <a:r>
              <a:rPr lang="en-US" baseline="0" dirty="0" err="1" smtClean="0"/>
              <a:t>đây</a:t>
            </a:r>
            <a:r>
              <a:rPr lang="en-US" baseline="0" dirty="0" smtClean="0"/>
              <a:t> </a:t>
            </a:r>
            <a:r>
              <a:rPr lang="en-US" baseline="0" dirty="0" err="1" smtClean="0"/>
              <a:t>tôi</a:t>
            </a:r>
            <a:r>
              <a:rPr lang="en-US" baseline="0" dirty="0" smtClean="0"/>
              <a:t> chia </a:t>
            </a:r>
            <a:r>
              <a:rPr lang="en-US" baseline="0" dirty="0" err="1" smtClean="0"/>
              <a:t>làm</a:t>
            </a:r>
            <a:r>
              <a:rPr lang="en-US" baseline="0" dirty="0" smtClean="0"/>
              <a:t> 3 </a:t>
            </a:r>
            <a:r>
              <a:rPr lang="en-US" baseline="0" dirty="0" err="1" smtClean="0"/>
              <a:t>trường</a:t>
            </a:r>
            <a:r>
              <a:rPr lang="en-US" baseline="0" dirty="0" smtClean="0"/>
              <a:t> </a:t>
            </a:r>
            <a:r>
              <a:rPr lang="en-US" baseline="0" dirty="0" err="1" smtClean="0"/>
              <a:t>hơp</a:t>
            </a:r>
            <a:r>
              <a:rPr lang="en-US" baseline="0" dirty="0" smtClean="0"/>
              <a:t> : </a:t>
            </a:r>
            <a:endParaRPr lang="en-US" dirty="0"/>
          </a:p>
        </p:txBody>
      </p:sp>
      <p:sp>
        <p:nvSpPr>
          <p:cNvPr id="4" name="Slide Number Placeholder 3"/>
          <p:cNvSpPr>
            <a:spLocks noGrp="1"/>
          </p:cNvSpPr>
          <p:nvPr>
            <p:ph type="sldNum" sz="quarter" idx="10"/>
          </p:nvPr>
        </p:nvSpPr>
        <p:spPr/>
        <p:txBody>
          <a:bodyPr/>
          <a:lstStyle/>
          <a:p>
            <a:fld id="{F7384F17-3F14-4980-9E56-5377ACEECE43}" type="slidenum">
              <a:rPr lang="en-US" smtClean="0">
                <a:solidFill>
                  <a:prstClr val="black"/>
                </a:solidFill>
              </a:rPr>
              <a:pPr/>
              <a:t>100</a:t>
            </a:fld>
            <a:endParaRPr lang="en-US">
              <a:solidFill>
                <a:prstClr val="black"/>
              </a:solidFill>
            </a:endParaRPr>
          </a:p>
        </p:txBody>
      </p:sp>
    </p:spTree>
    <p:extLst>
      <p:ext uri="{BB962C8B-B14F-4D97-AF65-F5344CB8AC3E}">
        <p14:creationId xmlns:p14="http://schemas.microsoft.com/office/powerpoint/2010/main" val="14067405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Anh</a:t>
            </a:r>
            <a:r>
              <a:rPr lang="en-US" baseline="0" dirty="0" smtClean="0"/>
              <a:t> </a:t>
            </a:r>
            <a:r>
              <a:rPr lang="en-US" baseline="0" dirty="0" err="1" smtClean="0"/>
              <a:t>Khương</a:t>
            </a:r>
            <a:r>
              <a:rPr lang="en-US" baseline="0" dirty="0" smtClean="0"/>
              <a:t>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đến</a:t>
            </a:r>
            <a:r>
              <a:rPr lang="en-US" baseline="0" dirty="0" smtClean="0"/>
              <a:t> </a:t>
            </a:r>
            <a:r>
              <a:rPr lang="en-US" baseline="0" dirty="0" err="1" smtClean="0"/>
              <a:t>nhà</a:t>
            </a:r>
            <a:r>
              <a:rPr lang="en-US" baseline="0" dirty="0" smtClean="0"/>
              <a:t> </a:t>
            </a:r>
            <a:r>
              <a:rPr lang="en-US" baseline="0" dirty="0" err="1" smtClean="0"/>
              <a:t>bạn</a:t>
            </a:r>
            <a:r>
              <a:rPr lang="en-US" baseline="0" dirty="0" smtClean="0"/>
              <a:t> </a:t>
            </a:r>
            <a:r>
              <a:rPr lang="en-US" baseline="0" dirty="0" err="1" smtClean="0"/>
              <a:t>gái</a:t>
            </a:r>
            <a:r>
              <a:rPr lang="en-US" baseline="0" dirty="0" smtClean="0"/>
              <a:t> qua </a:t>
            </a:r>
            <a:r>
              <a:rPr lang="en-US" baseline="0" dirty="0" err="1" smtClean="0"/>
              <a:t>hai</a:t>
            </a:r>
            <a:r>
              <a:rPr lang="en-US" baseline="0" dirty="0" smtClean="0"/>
              <a:t> </a:t>
            </a:r>
            <a:r>
              <a:rPr lang="en-US" baseline="0" dirty="0" err="1" smtClean="0"/>
              <a:t>điểm</a:t>
            </a:r>
            <a:r>
              <a:rPr lang="en-US" baseline="0" dirty="0" smtClean="0"/>
              <a:t> </a:t>
            </a:r>
            <a:r>
              <a:rPr lang="en-US" baseline="0" dirty="0" err="1" smtClean="0"/>
              <a:t>trung</a:t>
            </a:r>
            <a:r>
              <a:rPr lang="en-US" baseline="0" dirty="0" smtClean="0"/>
              <a:t> </a:t>
            </a:r>
            <a:r>
              <a:rPr lang="en-US" baseline="0" dirty="0" err="1" smtClean="0"/>
              <a:t>gian</a:t>
            </a:r>
            <a:r>
              <a:rPr lang="en-US" baseline="0" dirty="0" smtClean="0"/>
              <a:t> </a:t>
            </a:r>
            <a:r>
              <a:rPr lang="en-US" baseline="0" dirty="0" err="1" smtClean="0"/>
              <a:t>là</a:t>
            </a:r>
            <a:r>
              <a:rPr lang="en-US" baseline="0" dirty="0" smtClean="0"/>
              <a:t> </a:t>
            </a:r>
            <a:r>
              <a:rPr lang="en-US" baseline="0" dirty="0" err="1" smtClean="0"/>
              <a:t>mẹ</a:t>
            </a:r>
            <a:r>
              <a:rPr lang="en-US" baseline="0" dirty="0" smtClean="0"/>
              <a:t> </a:t>
            </a:r>
            <a:r>
              <a:rPr lang="en-US" baseline="0" dirty="0" err="1" smtClean="0"/>
              <a:t>và</a:t>
            </a:r>
            <a:r>
              <a:rPr lang="en-US" baseline="0" dirty="0" smtClean="0"/>
              <a:t> </a:t>
            </a:r>
            <a:r>
              <a:rPr lang="en-US" baseline="0" dirty="0" err="1" smtClean="0"/>
              <a:t>bà</a:t>
            </a:r>
            <a:r>
              <a:rPr lang="en-US" baseline="0" dirty="0" smtClean="0"/>
              <a:t> </a:t>
            </a:r>
            <a:r>
              <a:rPr lang="en-US" baseline="0" dirty="0" err="1" smtClean="0"/>
              <a:t>nội</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a:t>
            </a:r>
            <a:r>
              <a:rPr lang="en-US" baseline="0" dirty="0" err="1" smtClean="0"/>
              <a:t>một</a:t>
            </a:r>
            <a:r>
              <a:rPr lang="en-US" baseline="0" dirty="0" smtClean="0"/>
              <a:t> </a:t>
            </a:r>
            <a:r>
              <a:rPr lang="en-US" baseline="0" dirty="0" err="1" smtClean="0"/>
              <a:t>url</a:t>
            </a:r>
            <a:r>
              <a:rPr lang="en-US" baseline="0" dirty="0" smtClean="0"/>
              <a:t> </a:t>
            </a:r>
            <a:r>
              <a:rPr lang="en-US" baseline="0" dirty="0" err="1" smtClean="0"/>
              <a:t>tương</a:t>
            </a:r>
            <a:r>
              <a:rPr lang="en-US" baseline="0" dirty="0" smtClean="0"/>
              <a:t> </a:t>
            </a:r>
            <a:r>
              <a:rPr lang="en-US" baseline="0" dirty="0" err="1" smtClean="0"/>
              <a:t>ứng</a:t>
            </a:r>
            <a:r>
              <a:rPr lang="en-US" baseline="0" dirty="0" smtClean="0"/>
              <a:t> </a:t>
            </a:r>
            <a:r>
              <a:rPr lang="en-US" baseline="0" dirty="0" err="1" smtClean="0"/>
              <a:t>để</a:t>
            </a:r>
            <a:r>
              <a:rPr lang="en-US" baseline="0" dirty="0" smtClean="0"/>
              <a:t> </a:t>
            </a:r>
            <a:r>
              <a:rPr lang="en-US" baseline="0" dirty="0" err="1" smtClean="0"/>
              <a:t>gửi</a:t>
            </a:r>
            <a:r>
              <a:rPr lang="en-US" baseline="0" dirty="0" smtClean="0"/>
              <a:t> </a:t>
            </a:r>
            <a:r>
              <a:rPr lang="en-US" baseline="0" dirty="0" err="1" smtClean="0"/>
              <a:t>lên</a:t>
            </a:r>
            <a:r>
              <a:rPr lang="en-US" baseline="0" dirty="0" smtClean="0"/>
              <a:t> </a:t>
            </a:r>
            <a:r>
              <a:rPr lang="en-US" baseline="0" dirty="0" err="1" smtClean="0"/>
              <a:t>google</a:t>
            </a:r>
            <a:r>
              <a:rPr lang="en-US" baseline="0" dirty="0" smtClean="0"/>
              <a:t> API.</a:t>
            </a:r>
            <a:endParaRPr lang="en-US" dirty="0" smtClean="0"/>
          </a:p>
        </p:txBody>
      </p:sp>
      <p:sp>
        <p:nvSpPr>
          <p:cNvPr id="4" name="Slide Number Placeholder 3"/>
          <p:cNvSpPr>
            <a:spLocks noGrp="1"/>
          </p:cNvSpPr>
          <p:nvPr>
            <p:ph type="sldNum" sz="quarter" idx="10"/>
          </p:nvPr>
        </p:nvSpPr>
        <p:spPr/>
        <p:txBody>
          <a:bodyPr/>
          <a:lstStyle/>
          <a:p>
            <a:fld id="{F7384F17-3F14-4980-9E56-5377ACEECE43}" type="slidenum">
              <a:rPr lang="en-US" smtClean="0">
                <a:solidFill>
                  <a:prstClr val="black"/>
                </a:solidFill>
              </a:rPr>
              <a:pPr/>
              <a:t>101</a:t>
            </a:fld>
            <a:endParaRPr lang="en-US">
              <a:solidFill>
                <a:prstClr val="black"/>
              </a:solidFill>
            </a:endParaRPr>
          </a:p>
        </p:txBody>
      </p:sp>
    </p:spTree>
    <p:extLst>
      <p:ext uri="{BB962C8B-B14F-4D97-AF65-F5344CB8AC3E}">
        <p14:creationId xmlns:p14="http://schemas.microsoft.com/office/powerpoint/2010/main" val="4852536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Anh</a:t>
            </a:r>
            <a:r>
              <a:rPr lang="en-US" baseline="0" dirty="0" smtClean="0"/>
              <a:t> </a:t>
            </a:r>
            <a:r>
              <a:rPr lang="en-US" baseline="0" dirty="0" err="1" smtClean="0"/>
              <a:t>Khương</a:t>
            </a:r>
            <a:r>
              <a:rPr lang="en-US" baseline="0" dirty="0" smtClean="0"/>
              <a:t>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đến</a:t>
            </a:r>
            <a:r>
              <a:rPr lang="en-US" baseline="0" dirty="0" smtClean="0"/>
              <a:t> </a:t>
            </a:r>
            <a:r>
              <a:rPr lang="en-US" baseline="0" dirty="0" err="1" smtClean="0"/>
              <a:t>nhà</a:t>
            </a:r>
            <a:r>
              <a:rPr lang="en-US" baseline="0" dirty="0" smtClean="0"/>
              <a:t> </a:t>
            </a:r>
            <a:r>
              <a:rPr lang="en-US" baseline="0" dirty="0" err="1" smtClean="0"/>
              <a:t>mẹ</a:t>
            </a:r>
            <a:r>
              <a:rPr lang="en-US" baseline="0" dirty="0" smtClean="0"/>
              <a:t> qua </a:t>
            </a:r>
            <a:r>
              <a:rPr lang="en-US" baseline="0" dirty="0" err="1" smtClean="0"/>
              <a:t>hai</a:t>
            </a:r>
            <a:r>
              <a:rPr lang="en-US" baseline="0" dirty="0" smtClean="0"/>
              <a:t> </a:t>
            </a:r>
            <a:r>
              <a:rPr lang="en-US" baseline="0" dirty="0" err="1" smtClean="0"/>
              <a:t>điểm</a:t>
            </a:r>
            <a:r>
              <a:rPr lang="en-US" baseline="0" dirty="0" smtClean="0"/>
              <a:t> </a:t>
            </a:r>
            <a:r>
              <a:rPr lang="en-US" baseline="0" dirty="0" err="1" smtClean="0"/>
              <a:t>trung</a:t>
            </a:r>
            <a:r>
              <a:rPr lang="en-US" baseline="0" dirty="0" smtClean="0"/>
              <a:t> </a:t>
            </a:r>
            <a:r>
              <a:rPr lang="en-US" baseline="0" dirty="0" err="1" smtClean="0"/>
              <a:t>gian</a:t>
            </a:r>
            <a:r>
              <a:rPr lang="en-US" baseline="0" dirty="0" smtClean="0"/>
              <a:t> </a:t>
            </a:r>
            <a:r>
              <a:rPr lang="en-US" baseline="0" dirty="0" err="1" smtClean="0"/>
              <a:t>là</a:t>
            </a:r>
            <a:r>
              <a:rPr lang="en-US" baseline="0" dirty="0" smtClean="0"/>
              <a:t> </a:t>
            </a:r>
            <a:r>
              <a:rPr lang="en-US" baseline="0" dirty="0" err="1" smtClean="0"/>
              <a:t>bạn</a:t>
            </a:r>
            <a:r>
              <a:rPr lang="en-US" baseline="0" dirty="0" smtClean="0"/>
              <a:t> </a:t>
            </a:r>
            <a:r>
              <a:rPr lang="en-US" baseline="0" dirty="0" err="1" smtClean="0"/>
              <a:t>gái</a:t>
            </a:r>
            <a:r>
              <a:rPr lang="en-US" baseline="0" dirty="0" smtClean="0"/>
              <a:t> </a:t>
            </a:r>
            <a:r>
              <a:rPr lang="en-US" baseline="0" dirty="0" err="1" smtClean="0"/>
              <a:t>và</a:t>
            </a:r>
            <a:r>
              <a:rPr lang="en-US" baseline="0" dirty="0" smtClean="0"/>
              <a:t> </a:t>
            </a:r>
            <a:r>
              <a:rPr lang="en-US" baseline="0" dirty="0" err="1" smtClean="0"/>
              <a:t>bà</a:t>
            </a:r>
            <a:r>
              <a:rPr lang="en-US" baseline="0" dirty="0" smtClean="0"/>
              <a:t> </a:t>
            </a:r>
            <a:r>
              <a:rPr lang="en-US" baseline="0" dirty="0" err="1" smtClean="0"/>
              <a:t>nội</a:t>
            </a:r>
            <a:endParaRPr lang="en-US" dirty="0" smtClean="0"/>
          </a:p>
          <a:p>
            <a:endParaRPr lang="en-US" dirty="0"/>
          </a:p>
        </p:txBody>
      </p:sp>
      <p:sp>
        <p:nvSpPr>
          <p:cNvPr id="4" name="Slide Number Placeholder 3"/>
          <p:cNvSpPr>
            <a:spLocks noGrp="1"/>
          </p:cNvSpPr>
          <p:nvPr>
            <p:ph type="sldNum" sz="quarter" idx="10"/>
          </p:nvPr>
        </p:nvSpPr>
        <p:spPr/>
        <p:txBody>
          <a:bodyPr/>
          <a:lstStyle/>
          <a:p>
            <a:fld id="{F7384F17-3F14-4980-9E56-5377ACEECE43}" type="slidenum">
              <a:rPr lang="en-US" smtClean="0">
                <a:solidFill>
                  <a:prstClr val="black"/>
                </a:solidFill>
              </a:rPr>
              <a:pPr/>
              <a:t>102</a:t>
            </a:fld>
            <a:endParaRPr lang="en-US">
              <a:solidFill>
                <a:prstClr val="black"/>
              </a:solidFill>
            </a:endParaRPr>
          </a:p>
        </p:txBody>
      </p:sp>
    </p:spTree>
    <p:extLst>
      <p:ext uri="{BB962C8B-B14F-4D97-AF65-F5344CB8AC3E}">
        <p14:creationId xmlns:p14="http://schemas.microsoft.com/office/powerpoint/2010/main" val="433177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Anh</a:t>
            </a:r>
            <a:r>
              <a:rPr lang="en-US" baseline="0" dirty="0" smtClean="0"/>
              <a:t> </a:t>
            </a:r>
            <a:r>
              <a:rPr lang="en-US" baseline="0" dirty="0" err="1" smtClean="0"/>
              <a:t>Khương</a:t>
            </a:r>
            <a:r>
              <a:rPr lang="en-US" baseline="0" dirty="0" smtClean="0"/>
              <a:t>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đến</a:t>
            </a:r>
            <a:r>
              <a:rPr lang="en-US" baseline="0" dirty="0" smtClean="0"/>
              <a:t> </a:t>
            </a:r>
            <a:r>
              <a:rPr lang="en-US" baseline="0" dirty="0" err="1" smtClean="0"/>
              <a:t>nhà</a:t>
            </a:r>
            <a:r>
              <a:rPr lang="en-US" baseline="0" dirty="0" smtClean="0"/>
              <a:t> </a:t>
            </a:r>
            <a:r>
              <a:rPr lang="en-US" baseline="0" dirty="0" err="1" smtClean="0"/>
              <a:t>bà</a:t>
            </a:r>
            <a:r>
              <a:rPr lang="en-US" baseline="0" dirty="0" smtClean="0"/>
              <a:t> </a:t>
            </a:r>
            <a:r>
              <a:rPr lang="en-US" baseline="0" dirty="0" err="1" smtClean="0"/>
              <a:t>nội</a:t>
            </a:r>
            <a:r>
              <a:rPr lang="en-US" baseline="0" dirty="0" smtClean="0"/>
              <a:t> qua </a:t>
            </a:r>
            <a:r>
              <a:rPr lang="en-US" baseline="0" dirty="0" err="1" smtClean="0"/>
              <a:t>hai</a:t>
            </a:r>
            <a:r>
              <a:rPr lang="en-US" baseline="0" dirty="0" smtClean="0"/>
              <a:t> </a:t>
            </a:r>
            <a:r>
              <a:rPr lang="en-US" baseline="0" dirty="0" err="1" smtClean="0"/>
              <a:t>điểm</a:t>
            </a:r>
            <a:r>
              <a:rPr lang="en-US" baseline="0" dirty="0" smtClean="0"/>
              <a:t> </a:t>
            </a:r>
            <a:r>
              <a:rPr lang="en-US" baseline="0" dirty="0" err="1" smtClean="0"/>
              <a:t>trung</a:t>
            </a:r>
            <a:r>
              <a:rPr lang="en-US" baseline="0" dirty="0" smtClean="0"/>
              <a:t> </a:t>
            </a:r>
            <a:r>
              <a:rPr lang="en-US" baseline="0" dirty="0" err="1" smtClean="0"/>
              <a:t>gian</a:t>
            </a:r>
            <a:r>
              <a:rPr lang="en-US" baseline="0" dirty="0" smtClean="0"/>
              <a:t> </a:t>
            </a:r>
            <a:r>
              <a:rPr lang="en-US" baseline="0" dirty="0" err="1" smtClean="0"/>
              <a:t>là</a:t>
            </a:r>
            <a:r>
              <a:rPr lang="en-US" baseline="0" dirty="0" smtClean="0"/>
              <a:t> </a:t>
            </a:r>
            <a:r>
              <a:rPr lang="en-US" baseline="0" dirty="0" err="1" smtClean="0"/>
              <a:t>mẹ</a:t>
            </a:r>
            <a:r>
              <a:rPr lang="en-US" baseline="0" dirty="0" smtClean="0"/>
              <a:t> </a:t>
            </a:r>
            <a:r>
              <a:rPr lang="en-US" baseline="0" dirty="0" err="1" smtClean="0"/>
              <a:t>và</a:t>
            </a:r>
            <a:r>
              <a:rPr lang="en-US" baseline="0" dirty="0" smtClean="0"/>
              <a:t> </a:t>
            </a:r>
            <a:r>
              <a:rPr lang="en-US" baseline="0" dirty="0" err="1" smtClean="0"/>
              <a:t>bạn</a:t>
            </a:r>
            <a:r>
              <a:rPr lang="en-US" baseline="0" dirty="0" smtClean="0"/>
              <a:t> </a:t>
            </a:r>
            <a:r>
              <a:rPr lang="en-US" baseline="0" dirty="0" err="1" smtClean="0"/>
              <a:t>gái</a:t>
            </a:r>
            <a:r>
              <a:rPr lang="en-US" baseline="0" dirty="0" smtClean="0"/>
              <a:t>.</a:t>
            </a:r>
          </a:p>
        </p:txBody>
      </p:sp>
      <p:sp>
        <p:nvSpPr>
          <p:cNvPr id="4" name="Slide Number Placeholder 3"/>
          <p:cNvSpPr>
            <a:spLocks noGrp="1"/>
          </p:cNvSpPr>
          <p:nvPr>
            <p:ph type="sldNum" sz="quarter" idx="10"/>
          </p:nvPr>
        </p:nvSpPr>
        <p:spPr/>
        <p:txBody>
          <a:bodyPr/>
          <a:lstStyle/>
          <a:p>
            <a:fld id="{F7384F17-3F14-4980-9E56-5377ACEECE43}" type="slidenum">
              <a:rPr lang="en-US" smtClean="0">
                <a:solidFill>
                  <a:prstClr val="black"/>
                </a:solidFill>
              </a:rPr>
              <a:pPr/>
              <a:t>103</a:t>
            </a:fld>
            <a:endParaRPr lang="en-US">
              <a:solidFill>
                <a:prstClr val="black"/>
              </a:solidFill>
            </a:endParaRPr>
          </a:p>
        </p:txBody>
      </p:sp>
    </p:spTree>
    <p:extLst>
      <p:ext uri="{BB962C8B-B14F-4D97-AF65-F5344CB8AC3E}">
        <p14:creationId xmlns:p14="http://schemas.microsoft.com/office/powerpoint/2010/main" val="17973031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Chúng</a:t>
            </a:r>
            <a:r>
              <a:rPr lang="en-US" baseline="0" dirty="0" smtClean="0"/>
              <a:t> ta </a:t>
            </a:r>
            <a:r>
              <a:rPr lang="en-US" baseline="0" dirty="0" err="1" smtClean="0"/>
              <a:t>gửi</a:t>
            </a:r>
            <a:r>
              <a:rPr lang="en-US" baseline="0" dirty="0" smtClean="0"/>
              <a:t> request </a:t>
            </a:r>
            <a:r>
              <a:rPr lang="en-US" baseline="0" dirty="0" err="1" smtClean="0"/>
              <a:t>lên</a:t>
            </a:r>
            <a:r>
              <a:rPr lang="en-US" baseline="0" dirty="0" smtClean="0"/>
              <a:t> </a:t>
            </a:r>
            <a:r>
              <a:rPr lang="en-US" baseline="0" dirty="0" err="1" smtClean="0"/>
              <a:t>google</a:t>
            </a:r>
            <a:r>
              <a:rPr lang="en-US" baseline="0" dirty="0" smtClean="0"/>
              <a:t> API, </a:t>
            </a:r>
            <a:r>
              <a:rPr lang="en-US" baseline="0" dirty="0" err="1" smtClean="0"/>
              <a:t>google</a:t>
            </a:r>
            <a:r>
              <a:rPr lang="en-US" baseline="0" dirty="0" smtClean="0"/>
              <a:t> API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một</a:t>
            </a:r>
            <a:r>
              <a:rPr lang="en-US" baseline="0" dirty="0" smtClean="0"/>
              <a:t> list </a:t>
            </a:r>
            <a:r>
              <a:rPr lang="en-US" baseline="0" dirty="0" err="1" smtClean="0"/>
              <a:t>các</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ở </a:t>
            </a:r>
            <a:r>
              <a:rPr lang="en-US" baseline="0" dirty="0" err="1" smtClean="0"/>
              <a:t>dạng</a:t>
            </a:r>
            <a:r>
              <a:rPr lang="en-US" baseline="0" dirty="0" smtClean="0"/>
              <a:t> </a:t>
            </a:r>
            <a:r>
              <a:rPr lang="en-US" baseline="0" dirty="0" err="1" smtClean="0"/>
              <a:t>json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a:t>
            </a:r>
            <a:r>
              <a:rPr lang="en-US" baseline="0" dirty="0" err="1" smtClean="0"/>
              <a:t>lại</a:t>
            </a:r>
            <a:r>
              <a:rPr lang="en-US" baseline="0" dirty="0" smtClean="0"/>
              <a:t> </a:t>
            </a:r>
            <a:r>
              <a:rPr lang="en-US" baseline="0" dirty="0" err="1" smtClean="0"/>
              <a:t>theo</a:t>
            </a:r>
            <a:r>
              <a:rPr lang="en-US" baseline="0" dirty="0" smtClean="0"/>
              <a:t> </a:t>
            </a:r>
            <a:r>
              <a:rPr lang="en-US" baseline="0" dirty="0" err="1" smtClean="0"/>
              <a:t>độ</a:t>
            </a:r>
            <a:r>
              <a:rPr lang="en-US" baseline="0" dirty="0" smtClean="0"/>
              <a:t> </a:t>
            </a:r>
            <a:r>
              <a:rPr lang="en-US" baseline="0" dirty="0" err="1" smtClean="0"/>
              <a:t>ưu</a:t>
            </a:r>
            <a:r>
              <a:rPr lang="en-US" baseline="0" dirty="0" smtClean="0"/>
              <a:t> </a:t>
            </a:r>
            <a:r>
              <a:rPr lang="en-US" baseline="0" dirty="0" err="1" smtClean="0"/>
              <a:t>tiên</a:t>
            </a:r>
            <a:r>
              <a:rPr lang="en-US" baseline="0" dirty="0" smtClean="0"/>
              <a:t> </a:t>
            </a:r>
            <a:r>
              <a:rPr lang="en-US" baseline="0" dirty="0" err="1" smtClean="0"/>
              <a:t>theo</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hoặc</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a:t>
            </a:r>
          </a:p>
          <a:p>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chúng</a:t>
            </a:r>
            <a:r>
              <a:rPr lang="en-US" baseline="0" dirty="0" smtClean="0"/>
              <a:t> ta </a:t>
            </a:r>
            <a:r>
              <a:rPr lang="en-US" baseline="0" dirty="0" err="1" smtClean="0"/>
              <a:t>có</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như</a:t>
            </a:r>
            <a:r>
              <a:rPr lang="en-US" baseline="0" dirty="0" smtClean="0"/>
              <a:t> </a:t>
            </a:r>
            <a:r>
              <a:rPr lang="en-US" baseline="0" dirty="0" err="1" smtClean="0"/>
              <a:t>sau</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7384F17-3F14-4980-9E56-5377ACEECE43}" type="slidenum">
              <a:rPr lang="en-US" smtClean="0">
                <a:solidFill>
                  <a:prstClr val="black"/>
                </a:solidFill>
              </a:rPr>
              <a:pPr/>
              <a:t>104</a:t>
            </a:fld>
            <a:endParaRPr lang="en-US">
              <a:solidFill>
                <a:prstClr val="black"/>
              </a:solidFill>
            </a:endParaRPr>
          </a:p>
        </p:txBody>
      </p:sp>
    </p:spTree>
    <p:extLst>
      <p:ext uri="{BB962C8B-B14F-4D97-AF65-F5344CB8AC3E}">
        <p14:creationId xmlns:p14="http://schemas.microsoft.com/office/powerpoint/2010/main" val="1137754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Giả</a:t>
            </a:r>
            <a:r>
              <a:rPr lang="en-US" dirty="0" smtClean="0"/>
              <a:t> </a:t>
            </a:r>
            <a:r>
              <a:rPr lang="en-US" dirty="0" err="1" smtClean="0"/>
              <a:t>sư</a:t>
            </a:r>
            <a:r>
              <a:rPr lang="en-US" baseline="0" dirty="0" smtClean="0"/>
              <a:t> </a:t>
            </a:r>
            <a:r>
              <a:rPr lang="en-US" baseline="0" dirty="0" err="1" smtClean="0"/>
              <a:t>chúng</a:t>
            </a:r>
            <a:r>
              <a:rPr lang="en-US" baseline="0" dirty="0" smtClean="0"/>
              <a:t> ta </a:t>
            </a:r>
            <a:r>
              <a:rPr lang="en-US" baseline="0" dirty="0" err="1" smtClean="0"/>
              <a:t>có</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tốt</a:t>
            </a:r>
            <a:r>
              <a:rPr lang="en-US" baseline="0" dirty="0" smtClean="0"/>
              <a:t> </a:t>
            </a:r>
            <a:r>
              <a:rPr lang="en-US" baseline="0" dirty="0" err="1" smtClean="0"/>
              <a:t>nhất</a:t>
            </a:r>
            <a:r>
              <a:rPr lang="en-US" baseline="0" dirty="0" smtClean="0"/>
              <a:t> </a:t>
            </a:r>
            <a:r>
              <a:rPr lang="en-US" baseline="0" dirty="0" err="1" smtClean="0"/>
              <a:t>là</a:t>
            </a:r>
            <a:r>
              <a:rPr lang="en-US" baseline="0" dirty="0" smtClean="0"/>
              <a:t> qua </a:t>
            </a:r>
            <a:r>
              <a:rPr lang="en-US" baseline="0" dirty="0" err="1" smtClean="0"/>
              <a:t>bạn</a:t>
            </a:r>
            <a:r>
              <a:rPr lang="en-US" baseline="0" dirty="0" smtClean="0"/>
              <a:t> </a:t>
            </a:r>
            <a:r>
              <a:rPr lang="en-US" baseline="0" dirty="0" err="1" smtClean="0"/>
              <a:t>gái</a:t>
            </a:r>
            <a:r>
              <a:rPr lang="en-US" baseline="0" dirty="0" smtClean="0"/>
              <a:t>, </a:t>
            </a:r>
            <a:r>
              <a:rPr lang="en-US" baseline="0" dirty="0" err="1" smtClean="0"/>
              <a:t>tới</a:t>
            </a:r>
            <a:r>
              <a:rPr lang="en-US" baseline="0" dirty="0" smtClean="0"/>
              <a:t> </a:t>
            </a:r>
            <a:r>
              <a:rPr lang="en-US" baseline="0" dirty="0" err="1" smtClean="0"/>
              <a:t>nhà</a:t>
            </a:r>
            <a:r>
              <a:rPr lang="en-US" baseline="0" dirty="0" smtClean="0"/>
              <a:t> </a:t>
            </a:r>
            <a:r>
              <a:rPr lang="en-US" baseline="0" dirty="0" err="1" smtClean="0"/>
              <a:t>mẹ</a:t>
            </a:r>
            <a:r>
              <a:rPr lang="en-US" baseline="0" dirty="0" smtClean="0"/>
              <a:t> </a:t>
            </a:r>
            <a:r>
              <a:rPr lang="en-US" baseline="0" dirty="0" err="1" smtClean="0"/>
              <a:t>và</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qua </a:t>
            </a:r>
            <a:r>
              <a:rPr lang="en-US" baseline="0" dirty="0" err="1" smtClean="0"/>
              <a:t>nhà</a:t>
            </a:r>
            <a:r>
              <a:rPr lang="en-US" baseline="0" dirty="0" smtClean="0"/>
              <a:t> </a:t>
            </a:r>
            <a:r>
              <a:rPr lang="en-US" baseline="0" dirty="0" err="1" smtClean="0"/>
              <a:t>bà</a:t>
            </a:r>
            <a:r>
              <a:rPr lang="en-US" baseline="0" dirty="0" smtClean="0"/>
              <a:t> </a:t>
            </a:r>
            <a:r>
              <a:rPr lang="en-US" baseline="0" dirty="0" err="1" smtClean="0"/>
              <a:t>nội</a:t>
            </a:r>
            <a:endParaRPr lang="en-US" dirty="0" smtClean="0"/>
          </a:p>
          <a:p>
            <a:r>
              <a:rPr lang="en-US" dirty="0" err="1" smtClean="0"/>
              <a:t>Để</a:t>
            </a:r>
            <a:r>
              <a:rPr lang="en-US" dirty="0" smtClean="0"/>
              <a:t> </a:t>
            </a:r>
            <a:r>
              <a:rPr lang="en-US" dirty="0" err="1" smtClean="0"/>
              <a:t>hiển</a:t>
            </a:r>
            <a:r>
              <a:rPr lang="en-US" baseline="0" dirty="0" smtClean="0"/>
              <a:t> </a:t>
            </a:r>
            <a:r>
              <a:rPr lang="en-US" baseline="0" dirty="0" err="1" smtClean="0"/>
              <a:t>thị</a:t>
            </a:r>
            <a:r>
              <a:rPr lang="en-US" baseline="0" dirty="0" smtClean="0"/>
              <a:t> </a:t>
            </a:r>
            <a:r>
              <a:rPr lang="en-US" baseline="0" dirty="0" err="1" smtClean="0"/>
              <a:t>nội</a:t>
            </a:r>
            <a:r>
              <a:rPr lang="en-US" baseline="0" dirty="0" smtClean="0"/>
              <a:t> dung </a:t>
            </a:r>
            <a:r>
              <a:rPr lang="en-US" baseline="0" dirty="0" err="1" smtClean="0"/>
              <a:t>này</a:t>
            </a:r>
            <a:r>
              <a:rPr lang="en-US" baseline="0" dirty="0" smtClean="0"/>
              <a:t> </a:t>
            </a:r>
            <a:r>
              <a:rPr lang="en-US" baseline="0" dirty="0" err="1" smtClean="0"/>
              <a:t>ra</a:t>
            </a:r>
            <a:r>
              <a:rPr lang="en-US" baseline="0" dirty="0" smtClean="0"/>
              <a:t> </a:t>
            </a:r>
            <a:r>
              <a:rPr lang="en-US" baseline="0" dirty="0" err="1" smtClean="0"/>
              <a:t>màng</a:t>
            </a:r>
            <a:r>
              <a:rPr lang="en-US" baseline="0" dirty="0" smtClean="0"/>
              <a:t> </a:t>
            </a:r>
            <a:r>
              <a:rPr lang="en-US" baseline="0" dirty="0" err="1" smtClean="0"/>
              <a:t>hình</a:t>
            </a:r>
            <a:r>
              <a:rPr lang="en-US" baseline="0" dirty="0" smtClean="0"/>
              <a:t> </a:t>
            </a:r>
            <a:r>
              <a:rPr lang="en-US" baseline="0" dirty="0" err="1" smtClean="0"/>
              <a:t>chúng</a:t>
            </a:r>
            <a:r>
              <a:rPr lang="en-US" baseline="0" dirty="0" smtClean="0"/>
              <a:t> ta </a:t>
            </a:r>
            <a:r>
              <a:rPr lang="en-US" baseline="0" dirty="0" err="1" smtClean="0"/>
              <a:t>cần</a:t>
            </a:r>
            <a:r>
              <a:rPr lang="en-US" baseline="0" dirty="0" smtClean="0"/>
              <a:t> </a:t>
            </a:r>
            <a:r>
              <a:rPr lang="en-US" baseline="0" dirty="0" err="1" smtClean="0"/>
              <a:t>sử</a:t>
            </a:r>
            <a:r>
              <a:rPr lang="en-US" baseline="0" dirty="0" smtClean="0"/>
              <a:t> </a:t>
            </a:r>
            <a:r>
              <a:rPr lang="en-US" baseline="0" dirty="0" err="1" smtClean="0"/>
              <a:t>lý</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json</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đã</a:t>
            </a:r>
            <a:r>
              <a:rPr lang="en-US" baseline="0" dirty="0" smtClean="0"/>
              <a:t> </a:t>
            </a:r>
            <a:r>
              <a:rPr lang="en-US" baseline="0" dirty="0" err="1" smtClean="0"/>
              <a:t>nêu</a:t>
            </a:r>
            <a:r>
              <a:rPr lang="en-US" baseline="0" dirty="0" smtClean="0"/>
              <a:t> ở </a:t>
            </a:r>
            <a:r>
              <a:rPr lang="en-US" baseline="0" dirty="0" err="1" smtClean="0"/>
              <a:t>trên</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105</a:t>
            </a:fld>
            <a:endParaRPr lang="en-US">
              <a:solidFill>
                <a:prstClr val="black"/>
              </a:solidFill>
            </a:endParaRPr>
          </a:p>
        </p:txBody>
      </p:sp>
    </p:spTree>
    <p:extLst>
      <p:ext uri="{BB962C8B-B14F-4D97-AF65-F5344CB8AC3E}">
        <p14:creationId xmlns:p14="http://schemas.microsoft.com/office/powerpoint/2010/main" val="13816481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Từ</a:t>
            </a:r>
            <a:r>
              <a:rPr lang="en-US" baseline="0" dirty="0" smtClean="0"/>
              <a:t> </a:t>
            </a:r>
            <a:r>
              <a:rPr lang="en-US" baseline="0" dirty="0" err="1" smtClean="0"/>
              <a:t>json</a:t>
            </a:r>
            <a:r>
              <a:rPr lang="en-US" baseline="0" dirty="0" smtClean="0"/>
              <a:t> </a:t>
            </a:r>
            <a:r>
              <a:rPr lang="en-US" baseline="0" dirty="0" err="1" smtClean="0"/>
              <a:t>được</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từ</a:t>
            </a:r>
            <a:r>
              <a:rPr lang="en-US" baseline="0" dirty="0" smtClean="0"/>
              <a:t> Google API </a:t>
            </a:r>
            <a:r>
              <a:rPr lang="en-US" baseline="0" dirty="0" err="1" smtClean="0"/>
              <a:t>chúng</a:t>
            </a:r>
            <a:r>
              <a:rPr lang="en-US" baseline="0" dirty="0" smtClean="0"/>
              <a:t> ta </a:t>
            </a:r>
            <a:r>
              <a:rPr lang="en-US" baseline="0" dirty="0" err="1" smtClean="0"/>
              <a:t>hình</a:t>
            </a:r>
            <a:r>
              <a:rPr lang="en-US" baseline="0" dirty="0" smtClean="0"/>
              <a:t> </a:t>
            </a:r>
            <a:r>
              <a:rPr lang="en-US" baseline="0" dirty="0" err="1" smtClean="0"/>
              <a:t>thành</a:t>
            </a:r>
            <a:r>
              <a:rPr lang="en-US" baseline="0" dirty="0" smtClean="0"/>
              <a:t> class step </a:t>
            </a:r>
            <a:r>
              <a:rPr lang="en-US" baseline="0" dirty="0" err="1" smtClean="0"/>
              <a:t>và</a:t>
            </a:r>
            <a:r>
              <a:rPr lang="en-US" baseline="0" dirty="0" smtClean="0"/>
              <a:t> Leg </a:t>
            </a:r>
            <a:r>
              <a:rPr lang="en-US" baseline="0" dirty="0" err="1" smtClean="0"/>
              <a:t>như</a:t>
            </a:r>
            <a:r>
              <a:rPr lang="en-US" baseline="0" dirty="0" smtClean="0"/>
              <a:t> </a:t>
            </a:r>
            <a:r>
              <a:rPr lang="en-US" baseline="0" dirty="0" err="1" smtClean="0"/>
              <a:t>sau</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7384F17-3F14-4980-9E56-5377ACEECE43}" type="slidenum">
              <a:rPr lang="en-US" smtClean="0">
                <a:solidFill>
                  <a:prstClr val="black"/>
                </a:solidFill>
              </a:rPr>
              <a:pPr/>
              <a:t>106</a:t>
            </a:fld>
            <a:endParaRPr lang="en-US">
              <a:solidFill>
                <a:prstClr val="black"/>
              </a:solidFill>
            </a:endParaRPr>
          </a:p>
        </p:txBody>
      </p:sp>
    </p:spTree>
    <p:extLst>
      <p:ext uri="{BB962C8B-B14F-4D97-AF65-F5344CB8AC3E}">
        <p14:creationId xmlns:p14="http://schemas.microsoft.com/office/powerpoint/2010/main" val="1666875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Hiện tại có phần mềm BusMap của Sở giao thông vận tại và Google Map. Cả hai phần mềm không hỗ trợ tìm đường đi xe buýt nhiều hơn hai điểm.  Anh Khương rất bối rối.</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5816190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Chúng tôi xây dựng class Ste</a:t>
            </a:r>
            <a:r>
              <a:rPr lang="en-US" dirty="0" smtClean="0"/>
              <a:t>p</a:t>
            </a:r>
            <a:endParaRPr lang="en-US" dirty="0"/>
          </a:p>
        </p:txBody>
      </p:sp>
      <p:sp>
        <p:nvSpPr>
          <p:cNvPr id="4" name="Slide Number Placeholder 3"/>
          <p:cNvSpPr>
            <a:spLocks noGrp="1"/>
          </p:cNvSpPr>
          <p:nvPr>
            <p:ph type="sldNum" sz="quarter" idx="10"/>
          </p:nvPr>
        </p:nvSpPr>
        <p:spPr/>
        <p:txBody>
          <a:bodyPr/>
          <a:lstStyle/>
          <a:p>
            <a:fld id="{9EA7E8C2-2B62-4C43-9F7E-79EFEE2D3DE5}" type="slidenum">
              <a:rPr lang="en-US" smtClean="0">
                <a:solidFill>
                  <a:prstClr val="black"/>
                </a:solidFill>
              </a:rPr>
              <a:pPr/>
              <a:t>107</a:t>
            </a:fld>
            <a:endParaRPr lang="en-US">
              <a:solidFill>
                <a:prstClr val="black"/>
              </a:solidFill>
            </a:endParaRPr>
          </a:p>
        </p:txBody>
      </p:sp>
    </p:spTree>
    <p:extLst>
      <p:ext uri="{BB962C8B-B14F-4D97-AF65-F5344CB8AC3E}">
        <p14:creationId xmlns:p14="http://schemas.microsoft.com/office/powerpoint/2010/main" val="6426017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Instruction:</a:t>
            </a:r>
            <a:r>
              <a:rPr lang="vi-VN" baseline="0" dirty="0" smtClean="0"/>
              <a:t> hướng dẫn cách đi của step hiện tại </a:t>
            </a:r>
            <a:endParaRPr lang="en-US" dirty="0"/>
          </a:p>
        </p:txBody>
      </p:sp>
      <p:sp>
        <p:nvSpPr>
          <p:cNvPr id="4" name="Slide Number Placeholder 3"/>
          <p:cNvSpPr>
            <a:spLocks noGrp="1"/>
          </p:cNvSpPr>
          <p:nvPr>
            <p:ph type="sldNum" sz="quarter" idx="10"/>
          </p:nvPr>
        </p:nvSpPr>
        <p:spPr/>
        <p:txBody>
          <a:bodyPr/>
          <a:lstStyle/>
          <a:p>
            <a:fld id="{9EA7E8C2-2B62-4C43-9F7E-79EFEE2D3DE5}" type="slidenum">
              <a:rPr lang="en-US" smtClean="0">
                <a:solidFill>
                  <a:prstClr val="black"/>
                </a:solidFill>
              </a:rPr>
              <a:pPr/>
              <a:t>110</a:t>
            </a:fld>
            <a:endParaRPr lang="en-US">
              <a:solidFill>
                <a:prstClr val="black"/>
              </a:solidFill>
            </a:endParaRPr>
          </a:p>
        </p:txBody>
      </p:sp>
    </p:spTree>
    <p:extLst>
      <p:ext uri="{BB962C8B-B14F-4D97-AF65-F5344CB8AC3E}">
        <p14:creationId xmlns:p14="http://schemas.microsoft.com/office/powerpoint/2010/main" val="931839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Maneuver: hướng dẫn tổng quát của step hiện tại</a:t>
            </a:r>
            <a:endParaRPr lang="en-US" dirty="0"/>
          </a:p>
        </p:txBody>
      </p:sp>
      <p:sp>
        <p:nvSpPr>
          <p:cNvPr id="4" name="Slide Number Placeholder 3"/>
          <p:cNvSpPr>
            <a:spLocks noGrp="1"/>
          </p:cNvSpPr>
          <p:nvPr>
            <p:ph type="sldNum" sz="quarter" idx="10"/>
          </p:nvPr>
        </p:nvSpPr>
        <p:spPr/>
        <p:txBody>
          <a:bodyPr/>
          <a:lstStyle/>
          <a:p>
            <a:fld id="{9EA7E8C2-2B62-4C43-9F7E-79EFEE2D3DE5}" type="slidenum">
              <a:rPr lang="en-US" smtClean="0">
                <a:solidFill>
                  <a:prstClr val="black"/>
                </a:solidFill>
              </a:rPr>
              <a:pPr/>
              <a:t>111</a:t>
            </a:fld>
            <a:endParaRPr lang="en-US">
              <a:solidFill>
                <a:prstClr val="black"/>
              </a:solidFill>
            </a:endParaRPr>
          </a:p>
        </p:txBody>
      </p:sp>
    </p:spTree>
    <p:extLst>
      <p:ext uri="{BB962C8B-B14F-4D97-AF65-F5344CB8AC3E}">
        <p14:creationId xmlns:p14="http://schemas.microsoft.com/office/powerpoint/2010/main" val="19566793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Polyline : toạ độ các điểm để vẽ đường đi một step.</a:t>
            </a:r>
            <a:endParaRPr lang="en-US" dirty="0"/>
          </a:p>
        </p:txBody>
      </p:sp>
      <p:sp>
        <p:nvSpPr>
          <p:cNvPr id="4" name="Slide Number Placeholder 3"/>
          <p:cNvSpPr>
            <a:spLocks noGrp="1"/>
          </p:cNvSpPr>
          <p:nvPr>
            <p:ph type="sldNum" sz="quarter" idx="10"/>
          </p:nvPr>
        </p:nvSpPr>
        <p:spPr/>
        <p:txBody>
          <a:bodyPr/>
          <a:lstStyle/>
          <a:p>
            <a:fld id="{9EA7E8C2-2B62-4C43-9F7E-79EFEE2D3DE5}" type="slidenum">
              <a:rPr lang="en-US" smtClean="0">
                <a:solidFill>
                  <a:prstClr val="black"/>
                </a:solidFill>
              </a:rPr>
              <a:pPr/>
              <a:t>112</a:t>
            </a:fld>
            <a:endParaRPr lang="en-US">
              <a:solidFill>
                <a:prstClr val="black"/>
              </a:solidFill>
            </a:endParaRPr>
          </a:p>
        </p:txBody>
      </p:sp>
    </p:spTree>
    <p:extLst>
      <p:ext uri="{BB962C8B-B14F-4D97-AF65-F5344CB8AC3E}">
        <p14:creationId xmlns:p14="http://schemas.microsoft.com/office/powerpoint/2010/main" val="7065120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Tiếp tục chúng tôi xin trình bày cách xây dựng class Leg</a:t>
            </a:r>
            <a:endParaRPr lang="en-US" dirty="0"/>
          </a:p>
        </p:txBody>
      </p:sp>
      <p:sp>
        <p:nvSpPr>
          <p:cNvPr id="4" name="Slide Number Placeholder 3"/>
          <p:cNvSpPr>
            <a:spLocks noGrp="1"/>
          </p:cNvSpPr>
          <p:nvPr>
            <p:ph type="sldNum" sz="quarter" idx="10"/>
          </p:nvPr>
        </p:nvSpPr>
        <p:spPr/>
        <p:txBody>
          <a:bodyPr/>
          <a:lstStyle/>
          <a:p>
            <a:fld id="{9EA7E8C2-2B62-4C43-9F7E-79EFEE2D3DE5}" type="slidenum">
              <a:rPr lang="en-US" smtClean="0">
                <a:solidFill>
                  <a:prstClr val="black"/>
                </a:solidFill>
              </a:rPr>
              <a:pPr/>
              <a:t>113</a:t>
            </a:fld>
            <a:endParaRPr lang="en-US">
              <a:solidFill>
                <a:prstClr val="black"/>
              </a:solidFill>
            </a:endParaRPr>
          </a:p>
        </p:txBody>
      </p:sp>
    </p:spTree>
    <p:extLst>
      <p:ext uri="{BB962C8B-B14F-4D97-AF65-F5344CB8AC3E}">
        <p14:creationId xmlns:p14="http://schemas.microsoft.com/office/powerpoint/2010/main" val="58560706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A7E8C2-2B62-4C43-9F7E-79EFEE2D3DE5}" type="slidenum">
              <a:rPr lang="en-US" smtClean="0">
                <a:solidFill>
                  <a:prstClr val="black"/>
                </a:solidFill>
              </a:rPr>
              <a:pPr/>
              <a:t>114</a:t>
            </a:fld>
            <a:endParaRPr lang="en-US">
              <a:solidFill>
                <a:prstClr val="black"/>
              </a:solidFill>
            </a:endParaRPr>
          </a:p>
        </p:txBody>
      </p:sp>
    </p:spTree>
    <p:extLst>
      <p:ext uri="{BB962C8B-B14F-4D97-AF65-F5344CB8AC3E}">
        <p14:creationId xmlns:p14="http://schemas.microsoft.com/office/powerpoint/2010/main" val="123966185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OverviewPolyline: toạ độ các điểm vẽ nên leg đó </a:t>
            </a:r>
            <a:endParaRPr lang="en-US" dirty="0"/>
          </a:p>
        </p:txBody>
      </p:sp>
      <p:sp>
        <p:nvSpPr>
          <p:cNvPr id="4" name="Slide Number Placeholder 3"/>
          <p:cNvSpPr>
            <a:spLocks noGrp="1"/>
          </p:cNvSpPr>
          <p:nvPr>
            <p:ph type="sldNum" sz="quarter" idx="10"/>
          </p:nvPr>
        </p:nvSpPr>
        <p:spPr/>
        <p:txBody>
          <a:bodyPr/>
          <a:lstStyle/>
          <a:p>
            <a:fld id="{9EA7E8C2-2B62-4C43-9F7E-79EFEE2D3DE5}" type="slidenum">
              <a:rPr lang="en-US" smtClean="0">
                <a:solidFill>
                  <a:prstClr val="black"/>
                </a:solidFill>
              </a:rPr>
              <a:pPr/>
              <a:t>118</a:t>
            </a:fld>
            <a:endParaRPr lang="en-US">
              <a:solidFill>
                <a:prstClr val="black"/>
              </a:solidFill>
            </a:endParaRPr>
          </a:p>
        </p:txBody>
      </p:sp>
    </p:spTree>
    <p:extLst>
      <p:ext uri="{BB962C8B-B14F-4D97-AF65-F5344CB8AC3E}">
        <p14:creationId xmlns:p14="http://schemas.microsoft.com/office/powerpoint/2010/main" val="17471821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demo 4 </a:t>
            </a:r>
            <a:r>
              <a:rPr lang="en-US" baseline="0" dirty="0" err="1" smtClean="0"/>
              <a:t>điểm</a:t>
            </a:r>
            <a:r>
              <a:rPr lang="en-US" baseline="0" dirty="0" smtClean="0"/>
              <a:t> </a:t>
            </a:r>
            <a:r>
              <a:rPr lang="en-US" baseline="0" dirty="0" err="1" smtClean="0"/>
              <a:t>xe</a:t>
            </a:r>
            <a:r>
              <a:rPr lang="en-US" baseline="0" dirty="0" smtClean="0"/>
              <a:t> </a:t>
            </a:r>
            <a:r>
              <a:rPr lang="en-US" baseline="0" dirty="0" err="1" smtClean="0"/>
              <a:t>máy</a:t>
            </a:r>
            <a:r>
              <a:rPr lang="en-US" baseline="0" dirty="0" smtClean="0"/>
              <a:t> </a:t>
            </a:r>
            <a:r>
              <a:rPr lang="en-US" baseline="0" dirty="0" err="1" smtClean="0"/>
              <a:t>tối</a:t>
            </a:r>
            <a:r>
              <a:rPr lang="en-US" baseline="0" dirty="0" smtClean="0"/>
              <a:t> </a:t>
            </a:r>
            <a:r>
              <a:rPr lang="en-US" baseline="0" dirty="0" err="1" smtClean="0"/>
              <a:t>ưu</a:t>
            </a:r>
            <a:r>
              <a:rPr lang="en-US" baseline="0" dirty="0" smtClean="0"/>
              <a:t> </a:t>
            </a:r>
            <a:r>
              <a:rPr lang="en-US" baseline="0" dirty="0" err="1" smtClean="0"/>
              <a:t>với</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các</a:t>
            </a:r>
            <a:r>
              <a:rPr lang="en-US" baseline="0" dirty="0" smtClean="0"/>
              <a:t> </a:t>
            </a:r>
            <a:r>
              <a:rPr lang="en-US" baseline="0" dirty="0" err="1" smtClean="0"/>
              <a:t>điểm</a:t>
            </a:r>
            <a:r>
              <a:rPr lang="en-US" baseline="0" dirty="0" smtClean="0"/>
              <a:t> </a:t>
            </a:r>
            <a:r>
              <a:rPr lang="en-US" baseline="0" dirty="0" err="1" smtClean="0"/>
              <a:t>như</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a:t>
            </a:r>
          </a:p>
          <a:p>
            <a:r>
              <a:rPr lang="en-US" baseline="0" dirty="0" smtClean="0"/>
              <a:t>(</a:t>
            </a:r>
            <a:r>
              <a:rPr lang="en-US" baseline="0" dirty="0" err="1" smtClean="0"/>
              <a:t>bật</a:t>
            </a:r>
            <a:r>
              <a:rPr lang="en-US" baseline="0" dirty="0" smtClean="0"/>
              <a:t> </a:t>
            </a:r>
            <a:r>
              <a:rPr lang="en-US" baseline="0" dirty="0" err="1" smtClean="0"/>
              <a:t>thiệt</a:t>
            </a:r>
            <a:r>
              <a:rPr lang="en-US" baseline="0" dirty="0" smtClean="0"/>
              <a:t> </a:t>
            </a:r>
            <a:r>
              <a:rPr lang="en-US" baseline="0" dirty="0" err="1" smtClean="0"/>
              <a:t>bị</a:t>
            </a:r>
            <a:r>
              <a:rPr lang="en-US" baseline="0" dirty="0" smtClean="0"/>
              <a:t> demo) </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120</a:t>
            </a:fld>
            <a:endParaRPr lang="en-US">
              <a:solidFill>
                <a:prstClr val="black"/>
              </a:solidFill>
            </a:endParaRPr>
          </a:p>
        </p:txBody>
      </p:sp>
    </p:spTree>
    <p:extLst>
      <p:ext uri="{BB962C8B-B14F-4D97-AF65-F5344CB8AC3E}">
        <p14:creationId xmlns:p14="http://schemas.microsoft.com/office/powerpoint/2010/main" val="4445936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 </a:t>
            </a:r>
            <a:r>
              <a:rPr lang="en-US" dirty="0" err="1" smtClean="0"/>
              <a:t>khi</a:t>
            </a:r>
            <a:r>
              <a:rPr lang="en-US" dirty="0" smtClean="0"/>
              <a:t> </a:t>
            </a:r>
            <a:r>
              <a:rPr lang="en-US" dirty="0" err="1" smtClean="0"/>
              <a:t>đã</a:t>
            </a:r>
            <a:r>
              <a:rPr lang="en-US" baseline="0" dirty="0" smtClean="0"/>
              <a:t> search </a:t>
            </a:r>
            <a:r>
              <a:rPr lang="en-US" baseline="0" dirty="0" err="1" smtClean="0"/>
              <a:t>ra</a:t>
            </a:r>
            <a:r>
              <a:rPr lang="en-US" baseline="0" dirty="0" smtClean="0"/>
              <a:t> </a:t>
            </a:r>
            <a:r>
              <a:rPr lang="en-US" baseline="0" dirty="0" err="1" smtClean="0"/>
              <a:t>được</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bằng</a:t>
            </a:r>
            <a:r>
              <a:rPr lang="en-US" baseline="0" dirty="0" smtClean="0"/>
              <a:t> </a:t>
            </a:r>
            <a:r>
              <a:rPr lang="en-US" baseline="0" dirty="0" err="1" smtClean="0"/>
              <a:t>wifi</a:t>
            </a:r>
            <a:r>
              <a:rPr lang="en-US" baseline="0" dirty="0" smtClean="0"/>
              <a:t> </a:t>
            </a:r>
            <a:r>
              <a:rPr lang="en-US" baseline="0" dirty="0" err="1" smtClean="0"/>
              <a:t>tại</a:t>
            </a:r>
            <a:r>
              <a:rPr lang="en-US" baseline="0" dirty="0" smtClean="0"/>
              <a:t> </a:t>
            </a:r>
            <a:r>
              <a:rPr lang="en-US" baseline="0" dirty="0" err="1" smtClean="0"/>
              <a:t>nhà</a:t>
            </a:r>
            <a:r>
              <a:rPr lang="en-US" baseline="0" dirty="0" smtClean="0"/>
              <a:t>. Anh </a:t>
            </a:r>
            <a:r>
              <a:rPr lang="en-US" baseline="0" dirty="0" err="1" smtClean="0"/>
              <a:t>khương</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chuyến</a:t>
            </a:r>
            <a:r>
              <a:rPr lang="en-US" baseline="0" dirty="0" smtClean="0"/>
              <a:t> </a:t>
            </a:r>
            <a:r>
              <a:rPr lang="en-US" baseline="0" dirty="0" err="1" smtClean="0"/>
              <a:t>đi</a:t>
            </a:r>
            <a:r>
              <a:rPr lang="en-US" baseline="0" dirty="0" smtClean="0"/>
              <a:t> </a:t>
            </a:r>
            <a:r>
              <a:rPr lang="en-US" baseline="0" dirty="0" err="1" smtClean="0"/>
              <a:t>của</a:t>
            </a:r>
            <a:r>
              <a:rPr lang="en-US" baseline="0" dirty="0" smtClean="0"/>
              <a:t> </a:t>
            </a:r>
            <a:r>
              <a:rPr lang="en-US" baseline="0" dirty="0" err="1" smtClean="0"/>
              <a:t>anh</a:t>
            </a:r>
            <a:r>
              <a:rPr lang="en-US" baseline="0" dirty="0" smtClean="0"/>
              <a:t> </a:t>
            </a:r>
            <a:r>
              <a:rPr lang="en-US" baseline="0" dirty="0" err="1" smtClean="0"/>
              <a:t>ấy</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121</a:t>
            </a:fld>
            <a:endParaRPr lang="en-US">
              <a:solidFill>
                <a:prstClr val="black"/>
              </a:solidFill>
            </a:endParaRPr>
          </a:p>
        </p:txBody>
      </p:sp>
    </p:spTree>
    <p:extLst>
      <p:ext uri="{BB962C8B-B14F-4D97-AF65-F5344CB8AC3E}">
        <p14:creationId xmlns:p14="http://schemas.microsoft.com/office/powerpoint/2010/main" val="2254596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Vấn</a:t>
            </a:r>
            <a:r>
              <a:rPr lang="en-US" baseline="0" dirty="0" smtClean="0"/>
              <a:t> </a:t>
            </a:r>
            <a:r>
              <a:rPr lang="en-US" baseline="0" dirty="0" err="1" smtClean="0"/>
              <a:t>đề</a:t>
            </a:r>
            <a:r>
              <a:rPr lang="en-US" baseline="0" dirty="0" smtClean="0"/>
              <a:t> </a:t>
            </a:r>
            <a:r>
              <a:rPr lang="en-US" baseline="0" dirty="0" err="1" smtClean="0"/>
              <a:t>được</a:t>
            </a:r>
            <a:r>
              <a:rPr lang="en-US" baseline="0" dirty="0" smtClean="0"/>
              <a:t> </a:t>
            </a:r>
            <a:r>
              <a:rPr lang="en-US" baseline="0" dirty="0" err="1" smtClean="0"/>
              <a:t>đặt</a:t>
            </a:r>
            <a:r>
              <a:rPr lang="en-US" baseline="0" dirty="0" smtClean="0"/>
              <a:t> </a:t>
            </a:r>
            <a:r>
              <a:rPr lang="en-US" baseline="0" dirty="0" err="1" smtClean="0"/>
              <a:t>ra</a:t>
            </a:r>
            <a:r>
              <a:rPr lang="en-US" baseline="0" dirty="0" smtClean="0"/>
              <a:t>:</a:t>
            </a:r>
          </a:p>
          <a:p>
            <a:r>
              <a:rPr lang="en-US" baseline="0" dirty="0" err="1" smtClean="0"/>
              <a:t>Vì</a:t>
            </a:r>
            <a:r>
              <a:rPr lang="en-US" baseline="0" dirty="0" smtClean="0"/>
              <a:t> </a:t>
            </a:r>
            <a:r>
              <a:rPr lang="en-US" baseline="0" dirty="0" err="1" smtClean="0"/>
              <a:t>anh</a:t>
            </a:r>
            <a:r>
              <a:rPr lang="en-US" baseline="0" dirty="0" smtClean="0"/>
              <a:t> </a:t>
            </a:r>
            <a:r>
              <a:rPr lang="en-US" baseline="0" dirty="0" err="1" smtClean="0"/>
              <a:t>khương</a:t>
            </a:r>
            <a:r>
              <a:rPr lang="en-US" baseline="0" dirty="0" smtClean="0"/>
              <a:t> </a:t>
            </a:r>
            <a:r>
              <a:rPr lang="en-US" baseline="0" dirty="0" err="1" smtClean="0"/>
              <a:t>đã</a:t>
            </a:r>
            <a:r>
              <a:rPr lang="en-US" baseline="0" dirty="0" smtClean="0"/>
              <a:t> </a:t>
            </a:r>
            <a:r>
              <a:rPr lang="en-US" baseline="0" dirty="0" err="1" smtClean="0"/>
              <a:t>ra</a:t>
            </a:r>
            <a:r>
              <a:rPr lang="en-US" baseline="0" dirty="0" smtClean="0"/>
              <a:t> </a:t>
            </a:r>
            <a:r>
              <a:rPr lang="en-US" baseline="0" dirty="0" err="1" smtClean="0"/>
              <a:t>nước</a:t>
            </a:r>
            <a:r>
              <a:rPr lang="en-US" baseline="0" dirty="0" smtClean="0"/>
              <a:t> </a:t>
            </a:r>
            <a:r>
              <a:rPr lang="en-US" baseline="0" dirty="0" err="1" smtClean="0"/>
              <a:t>ngoài</a:t>
            </a:r>
            <a:r>
              <a:rPr lang="en-US" baseline="0" dirty="0" smtClean="0"/>
              <a:t> </a:t>
            </a:r>
            <a:r>
              <a:rPr lang="en-US" baseline="0" dirty="0" err="1" smtClean="0"/>
              <a:t>khá</a:t>
            </a:r>
            <a:r>
              <a:rPr lang="en-US" baseline="0" dirty="0" smtClean="0"/>
              <a:t> </a:t>
            </a:r>
            <a:r>
              <a:rPr lang="en-US" baseline="0" dirty="0" err="1" smtClean="0"/>
              <a:t>lâu</a:t>
            </a:r>
            <a:r>
              <a:rPr lang="en-US" baseline="0" dirty="0" smtClean="0"/>
              <a:t> </a:t>
            </a:r>
            <a:r>
              <a:rPr lang="en-US" baseline="0" dirty="0" err="1" smtClean="0"/>
              <a:t>nên</a:t>
            </a:r>
            <a:r>
              <a:rPr lang="en-US" baseline="0" dirty="0" smtClean="0"/>
              <a:t> </a:t>
            </a:r>
            <a:r>
              <a:rPr lang="en-US" baseline="0" dirty="0" err="1" smtClean="0"/>
              <a:t>khi</a:t>
            </a:r>
            <a:r>
              <a:rPr lang="en-US" baseline="0" dirty="0" smtClean="0"/>
              <a:t> </a:t>
            </a:r>
            <a:r>
              <a:rPr lang="en-US" baseline="0" dirty="0" err="1" smtClean="0"/>
              <a:t>về</a:t>
            </a:r>
            <a:r>
              <a:rPr lang="en-US" baseline="0" dirty="0" smtClean="0"/>
              <a:t> </a:t>
            </a:r>
            <a:r>
              <a:rPr lang="en-US" baseline="0" dirty="0" err="1" smtClean="0"/>
              <a:t>nướic</a:t>
            </a:r>
            <a:r>
              <a:rPr lang="en-US" baseline="0" dirty="0" smtClean="0"/>
              <a:t>, </a:t>
            </a:r>
            <a:r>
              <a:rPr lang="en-US" baseline="0" dirty="0" err="1" smtClean="0"/>
              <a:t>anh</a:t>
            </a:r>
            <a:r>
              <a:rPr lang="en-US" baseline="0" dirty="0" smtClean="0"/>
              <a:t> </a:t>
            </a:r>
            <a:r>
              <a:rPr lang="en-US" baseline="0" dirty="0" err="1" smtClean="0"/>
              <a:t>bị</a:t>
            </a:r>
            <a:r>
              <a:rPr lang="en-US" baseline="0" dirty="0" smtClean="0"/>
              <a:t> </a:t>
            </a:r>
            <a:r>
              <a:rPr lang="en-US" baseline="0" dirty="0" err="1" smtClean="0"/>
              <a:t>bối</a:t>
            </a:r>
            <a:r>
              <a:rPr lang="en-US" baseline="0" dirty="0" smtClean="0"/>
              <a:t> </a:t>
            </a:r>
            <a:r>
              <a:rPr lang="en-US" baseline="0" dirty="0" err="1" smtClean="0"/>
              <a:t>zối</a:t>
            </a:r>
            <a:r>
              <a:rPr lang="en-US" baseline="0" dirty="0" smtClean="0"/>
              <a:t> </a:t>
            </a:r>
            <a:r>
              <a:rPr lang="en-US" baseline="0" dirty="0" err="1" smtClean="0"/>
              <a:t>với</a:t>
            </a:r>
            <a:r>
              <a:rPr lang="en-US" baseline="0" dirty="0" smtClean="0"/>
              <a:t> </a:t>
            </a:r>
            <a:r>
              <a:rPr lang="en-US" baseline="0" dirty="0" err="1" smtClean="0"/>
              <a:t>tình</a:t>
            </a:r>
            <a:r>
              <a:rPr lang="en-US" baseline="0" dirty="0" smtClean="0"/>
              <a:t> </a:t>
            </a:r>
            <a:r>
              <a:rPr lang="en-US" baseline="0" dirty="0" err="1" smtClean="0"/>
              <a:t>hình</a:t>
            </a:r>
            <a:r>
              <a:rPr lang="en-US" baseline="0" dirty="0" smtClean="0"/>
              <a:t> </a:t>
            </a:r>
            <a:r>
              <a:rPr lang="en-US" baseline="0" dirty="0" err="1" smtClean="0"/>
              <a:t>giao</a:t>
            </a:r>
            <a:r>
              <a:rPr lang="en-US" baseline="0" dirty="0" smtClean="0"/>
              <a:t> </a:t>
            </a:r>
            <a:r>
              <a:rPr lang="en-US" baseline="0" dirty="0" err="1" smtClean="0"/>
              <a:t>thông</a:t>
            </a:r>
            <a:r>
              <a:rPr lang="en-US" baseline="0" dirty="0" smtClean="0"/>
              <a:t> </a:t>
            </a:r>
            <a:r>
              <a:rPr lang="en-US" baseline="0" dirty="0" err="1" smtClean="0"/>
              <a:t>hiện</a:t>
            </a:r>
            <a:r>
              <a:rPr lang="en-US" baseline="0" dirty="0" smtClean="0"/>
              <a:t> tai </a:t>
            </a:r>
            <a:r>
              <a:rPr lang="en-US" baseline="0" dirty="0" err="1" smtClean="0"/>
              <a:t>của</a:t>
            </a:r>
            <a:r>
              <a:rPr lang="en-US" baseline="0" dirty="0" smtClean="0"/>
              <a:t> </a:t>
            </a:r>
            <a:r>
              <a:rPr lang="en-US" baseline="0" dirty="0" err="1" smtClean="0"/>
              <a:t>việt</a:t>
            </a:r>
            <a:r>
              <a:rPr lang="en-US" baseline="0" dirty="0" smtClean="0"/>
              <a:t> </a:t>
            </a:r>
            <a:r>
              <a:rPr lang="en-US" baseline="0" dirty="0" err="1" smtClean="0"/>
              <a:t>nam</a:t>
            </a:r>
            <a:r>
              <a:rPr lang="en-US" baseline="0" dirty="0" smtClean="0"/>
              <a:t> </a:t>
            </a:r>
            <a:r>
              <a:rPr lang="en-US" baseline="0" dirty="0" err="1" smtClean="0"/>
              <a:t>và</a:t>
            </a:r>
            <a:r>
              <a:rPr lang="en-US" baseline="0" dirty="0" smtClean="0"/>
              <a:t> </a:t>
            </a:r>
            <a:r>
              <a:rPr lang="en-US" baseline="0" dirty="0" err="1" smtClean="0"/>
              <a:t>rất</a:t>
            </a:r>
            <a:r>
              <a:rPr lang="en-US" baseline="0" dirty="0" smtClean="0"/>
              <a:t> </a:t>
            </a:r>
            <a:r>
              <a:rPr lang="en-US" baseline="0" dirty="0" err="1" smtClean="0"/>
              <a:t>cần</a:t>
            </a:r>
            <a:r>
              <a:rPr lang="en-US" baseline="0" dirty="0" smtClean="0"/>
              <a:t> 1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hướng</a:t>
            </a:r>
            <a:r>
              <a:rPr lang="en-US" baseline="0" dirty="0" smtClean="0"/>
              <a:t> </a:t>
            </a:r>
            <a:r>
              <a:rPr lang="en-US" baseline="0" dirty="0" err="1" smtClean="0"/>
              <a:t>dẫn</a:t>
            </a:r>
            <a:r>
              <a:rPr lang="en-US" baseline="0" dirty="0" smtClean="0"/>
              <a:t> </a:t>
            </a:r>
            <a:r>
              <a:rPr lang="en-US" baseline="0" dirty="0" err="1" smtClean="0"/>
              <a:t>để</a:t>
            </a:r>
            <a:r>
              <a:rPr lang="en-US" baseline="0" dirty="0" smtClean="0"/>
              <a:t> </a:t>
            </a:r>
            <a:r>
              <a:rPr lang="en-US" baseline="0" dirty="0" err="1" smtClean="0"/>
              <a:t>tham</a:t>
            </a:r>
            <a:r>
              <a:rPr lang="en-US" baseline="0" dirty="0" smtClean="0"/>
              <a:t> </a:t>
            </a:r>
            <a:r>
              <a:rPr lang="en-US" baseline="0" dirty="0" err="1" smtClean="0"/>
              <a:t>gia</a:t>
            </a:r>
            <a:r>
              <a:rPr lang="en-US" baseline="0" dirty="0" smtClean="0"/>
              <a:t> </a:t>
            </a:r>
            <a:r>
              <a:rPr lang="en-US" baseline="0" dirty="0" err="1" smtClean="0"/>
              <a:t>giao</a:t>
            </a:r>
            <a:r>
              <a:rPr lang="en-US" baseline="0" dirty="0" smtClean="0"/>
              <a:t> </a:t>
            </a:r>
            <a:r>
              <a:rPr lang="en-US" baseline="0" dirty="0" err="1" smtClean="0"/>
              <a:t>thông</a:t>
            </a:r>
            <a:r>
              <a:rPr lang="en-US" baseline="0" dirty="0" smtClean="0"/>
              <a:t>.</a:t>
            </a:r>
          </a:p>
          <a:p>
            <a:r>
              <a:rPr lang="en-US" baseline="0" dirty="0" err="1" smtClean="0"/>
              <a:t>Và</a:t>
            </a:r>
            <a:r>
              <a:rPr lang="en-US" baseline="0" dirty="0" smtClean="0"/>
              <a:t> </a:t>
            </a:r>
            <a:r>
              <a:rPr lang="en-US" baseline="0" dirty="0" err="1" smtClean="0"/>
              <a:t>đt</a:t>
            </a:r>
            <a:r>
              <a:rPr lang="en-US" baseline="0" dirty="0" smtClean="0"/>
              <a:t> </a:t>
            </a:r>
            <a:r>
              <a:rPr lang="en-US" baseline="0" dirty="0" err="1" smtClean="0"/>
              <a:t>anh</a:t>
            </a:r>
            <a:r>
              <a:rPr lang="en-US" baseline="0" dirty="0" smtClean="0"/>
              <a:t> </a:t>
            </a:r>
            <a:r>
              <a:rPr lang="en-US" baseline="0" dirty="0" err="1" smtClean="0"/>
              <a:t>khương</a:t>
            </a:r>
            <a:r>
              <a:rPr lang="en-US" baseline="0" dirty="0" smtClean="0"/>
              <a:t> </a:t>
            </a:r>
            <a:r>
              <a:rPr lang="en-US" baseline="0" dirty="0" err="1" smtClean="0"/>
              <a:t>cũng</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3G </a:t>
            </a:r>
            <a:r>
              <a:rPr lang="en-US" baseline="0" dirty="0" err="1" smtClean="0"/>
              <a:t>để</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vào</a:t>
            </a:r>
            <a:r>
              <a:rPr lang="en-US" baseline="0" dirty="0" smtClean="0"/>
              <a:t> map.</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122</a:t>
            </a:fld>
            <a:endParaRPr lang="en-US">
              <a:solidFill>
                <a:prstClr val="black"/>
              </a:solidFill>
            </a:endParaRPr>
          </a:p>
        </p:txBody>
      </p:sp>
    </p:spTree>
    <p:extLst>
      <p:ext uri="{BB962C8B-B14F-4D97-AF65-F5344CB8AC3E}">
        <p14:creationId xmlns:p14="http://schemas.microsoft.com/office/powerpoint/2010/main" val="659896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Hiện tại có phần mềm BusMap của Sở giao thông vận tại và Google Map. Cả hai phần mềm không hỗ trợ tìm đường đi xe buýt nhiều hơn hai điểm.  Anh Khương rất bối rối.</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7216839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Phát hiện và thông báo cho anh Khương ở mỗi ng</a:t>
            </a:r>
            <a:r>
              <a:rPr lang="en-US" dirty="0" smtClean="0"/>
              <a:t>ã</a:t>
            </a:r>
            <a:r>
              <a:rPr lang="en-US" baseline="0" dirty="0" smtClean="0"/>
              <a:t> </a:t>
            </a:r>
            <a:r>
              <a:rPr lang="en-US" baseline="0" dirty="0" err="1" smtClean="0"/>
              <a:t>rẻ</a:t>
            </a:r>
            <a:r>
              <a:rPr lang="en-US" baseline="0" dirty="0" smtClean="0"/>
              <a:t>.</a:t>
            </a:r>
            <a:endParaRPr lang="vi-VN" dirty="0" smtClean="0"/>
          </a:p>
          <a:p>
            <a:r>
              <a:rPr lang="en-US" dirty="0" smtClean="0"/>
              <a:t>S</a:t>
            </a:r>
            <a:r>
              <a:rPr lang="vi-VN" dirty="0" smtClean="0"/>
              <a:t>ong song đó, chúng tôi cung cấp chức năng map offline mà ko cần mạng 3G.</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123</a:t>
            </a:fld>
            <a:endParaRPr lang="en-US">
              <a:solidFill>
                <a:prstClr val="black"/>
              </a:solidFill>
            </a:endParaRPr>
          </a:p>
        </p:txBody>
      </p:sp>
    </p:spTree>
    <p:extLst>
      <p:ext uri="{BB962C8B-B14F-4D97-AF65-F5344CB8AC3E}">
        <p14:creationId xmlns:p14="http://schemas.microsoft.com/office/powerpoint/2010/main" val="8351936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trên</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Notify Turn</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126</a:t>
            </a:fld>
            <a:endParaRPr lang="en-US">
              <a:solidFill>
                <a:prstClr val="black"/>
              </a:solidFill>
            </a:endParaRPr>
          </a:p>
        </p:txBody>
      </p:sp>
    </p:spTree>
    <p:extLst>
      <p:ext uri="{BB962C8B-B14F-4D97-AF65-F5344CB8AC3E}">
        <p14:creationId xmlns:p14="http://schemas.microsoft.com/office/powerpoint/2010/main" val="854153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Nhưng</a:t>
            </a:r>
            <a:r>
              <a:rPr lang="en-US" baseline="0" dirty="0" smtClean="0"/>
              <a:t> </a:t>
            </a:r>
            <a:r>
              <a:rPr lang="en-US" baseline="0" dirty="0" err="1" smtClean="0"/>
              <a:t>trước</a:t>
            </a:r>
            <a:r>
              <a:rPr lang="vi-VN" dirty="0" smtClean="0"/>
              <a:t> hết, tôi xin trình bày </a:t>
            </a:r>
            <a:r>
              <a:rPr lang="en-US" dirty="0" err="1" smtClean="0"/>
              <a:t>thuật</a:t>
            </a:r>
            <a:r>
              <a:rPr lang="en-US" baseline="0" dirty="0" smtClean="0"/>
              <a:t> </a:t>
            </a:r>
            <a:r>
              <a:rPr lang="en-US" baseline="0" dirty="0" err="1" smtClean="0"/>
              <a:t>toán</a:t>
            </a:r>
            <a:r>
              <a:rPr lang="en-US" baseline="0" dirty="0" smtClean="0"/>
              <a:t> </a:t>
            </a:r>
            <a:r>
              <a:rPr lang="en-US" baseline="0" dirty="0" err="1" smtClean="0"/>
              <a:t>tìm</a:t>
            </a:r>
            <a:r>
              <a:rPr lang="en-US" baseline="0" dirty="0" smtClean="0"/>
              <a:t> </a:t>
            </a:r>
            <a:r>
              <a:rPr lang="vi-VN" dirty="0" smtClean="0"/>
              <a:t>khoảng cách </a:t>
            </a:r>
            <a:r>
              <a:rPr lang="en-US" dirty="0" err="1" smtClean="0"/>
              <a:t>từ</a:t>
            </a:r>
            <a:r>
              <a:rPr lang="en-US" baseline="0" dirty="0" smtClean="0"/>
              <a:t> 1 </a:t>
            </a:r>
            <a:r>
              <a:rPr lang="en-US" baseline="0" dirty="0" err="1" smtClean="0"/>
              <a:t>điểm</a:t>
            </a:r>
            <a:r>
              <a:rPr lang="en-US" baseline="0" dirty="0" smtClean="0"/>
              <a:t> </a:t>
            </a:r>
            <a:r>
              <a:rPr lang="en-US" baseline="0" dirty="0" err="1" smtClean="0"/>
              <a:t>tới</a:t>
            </a:r>
            <a:r>
              <a:rPr lang="en-US" baseline="0" dirty="0" smtClean="0"/>
              <a:t> 1 </a:t>
            </a:r>
            <a:r>
              <a:rPr lang="en-US" baseline="0" dirty="0" err="1" smtClean="0"/>
              <a:t>đoạn</a:t>
            </a:r>
            <a:r>
              <a:rPr lang="en-US" baseline="0" dirty="0" smtClean="0"/>
              <a:t> </a:t>
            </a:r>
            <a:r>
              <a:rPr lang="en-US" baseline="0" dirty="0" err="1" smtClean="0"/>
              <a:t>thẳng</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Và</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này</a:t>
            </a:r>
            <a:r>
              <a:rPr lang="en-US" baseline="0" dirty="0" smtClean="0"/>
              <a:t> dung </a:t>
            </a:r>
            <a:r>
              <a:rPr lang="en-US" baseline="0" dirty="0" err="1" smtClean="0"/>
              <a:t>để</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trên</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127</a:t>
            </a:fld>
            <a:endParaRPr lang="en-US">
              <a:solidFill>
                <a:prstClr val="black"/>
              </a:solidFill>
            </a:endParaRPr>
          </a:p>
        </p:txBody>
      </p:sp>
    </p:spTree>
    <p:extLst>
      <p:ext uri="{BB962C8B-B14F-4D97-AF65-F5344CB8AC3E}">
        <p14:creationId xmlns:p14="http://schemas.microsoft.com/office/powerpoint/2010/main" val="18686615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Đầu</a:t>
            </a:r>
            <a:r>
              <a:rPr lang="en-US" baseline="0" dirty="0" smtClean="0"/>
              <a:t> </a:t>
            </a:r>
            <a:r>
              <a:rPr lang="en-US" baseline="0" dirty="0" err="1" smtClean="0"/>
              <a:t>tiên</a:t>
            </a:r>
            <a:r>
              <a:rPr lang="en-US" baseline="0" dirty="0" smtClean="0"/>
              <a:t>, </a:t>
            </a:r>
            <a:r>
              <a:rPr lang="en-US" baseline="0" dirty="0" err="1" smtClean="0"/>
              <a:t>tôi</a:t>
            </a:r>
            <a:r>
              <a:rPr lang="en-US" baseline="0" dirty="0" smtClean="0"/>
              <a:t> </a:t>
            </a:r>
            <a:r>
              <a:rPr lang="en-US" baseline="0" dirty="0" err="1" smtClean="0"/>
              <a:t>có</a:t>
            </a:r>
            <a:r>
              <a:rPr lang="en-US" baseline="0" dirty="0" smtClean="0"/>
              <a:t> 1 </a:t>
            </a:r>
            <a:r>
              <a:rPr lang="en-US" baseline="0" dirty="0" err="1" smtClean="0"/>
              <a:t>đạon</a:t>
            </a:r>
            <a:r>
              <a:rPr lang="en-US" baseline="0" dirty="0" smtClean="0"/>
              <a:t> </a:t>
            </a:r>
            <a:r>
              <a:rPr lang="en-US" baseline="0" dirty="0" err="1" smtClean="0"/>
              <a:t>thẳng</a:t>
            </a:r>
            <a:r>
              <a:rPr lang="en-US" baseline="0" dirty="0" smtClean="0"/>
              <a:t> AB	</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128</a:t>
            </a:fld>
            <a:endParaRPr lang="en-US">
              <a:solidFill>
                <a:prstClr val="black"/>
              </a:solidFill>
            </a:endParaRPr>
          </a:p>
        </p:txBody>
      </p:sp>
    </p:spTree>
    <p:extLst>
      <p:ext uri="{BB962C8B-B14F-4D97-AF65-F5344CB8AC3E}">
        <p14:creationId xmlns:p14="http://schemas.microsoft.com/office/powerpoint/2010/main" val="18018209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Và</a:t>
            </a:r>
            <a:r>
              <a:rPr lang="en-US" baseline="0" dirty="0" smtClean="0"/>
              <a:t> </a:t>
            </a:r>
            <a:r>
              <a:rPr lang="en-US" baseline="0" dirty="0" err="1" smtClean="0"/>
              <a:t>điểm</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129</a:t>
            </a:fld>
            <a:endParaRPr lang="en-US">
              <a:solidFill>
                <a:prstClr val="black"/>
              </a:solidFill>
            </a:endParaRPr>
          </a:p>
        </p:txBody>
      </p:sp>
    </p:spTree>
    <p:extLst>
      <p:ext uri="{BB962C8B-B14F-4D97-AF65-F5344CB8AC3E}">
        <p14:creationId xmlns:p14="http://schemas.microsoft.com/office/powerpoint/2010/main" val="13544715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Nếu</a:t>
            </a:r>
            <a:r>
              <a:rPr lang="en-US" baseline="0" dirty="0" smtClean="0"/>
              <a:t> </a:t>
            </a:r>
            <a:r>
              <a:rPr lang="en-US" baseline="0" dirty="0" err="1" smtClean="0"/>
              <a:t>điểm</a:t>
            </a:r>
            <a:r>
              <a:rPr lang="en-US" baseline="0" dirty="0" smtClean="0"/>
              <a:t> C </a:t>
            </a:r>
            <a:r>
              <a:rPr lang="en-US" baseline="0" dirty="0" err="1" smtClean="0"/>
              <a:t>nằm</a:t>
            </a:r>
            <a:r>
              <a:rPr lang="en-US" baseline="0" dirty="0" smtClean="0"/>
              <a:t> </a:t>
            </a:r>
            <a:r>
              <a:rPr lang="en-US" baseline="0" dirty="0" err="1" smtClean="0"/>
              <a:t>trong</a:t>
            </a:r>
            <a:r>
              <a:rPr lang="en-US" baseline="0" dirty="0" smtClean="0"/>
              <a:t> </a:t>
            </a:r>
            <a:r>
              <a:rPr lang="en-US" baseline="0" dirty="0" err="1" smtClean="0"/>
              <a:t>đoạn</a:t>
            </a:r>
            <a:r>
              <a:rPr lang="en-US" baseline="0" dirty="0" smtClean="0"/>
              <a:t> </a:t>
            </a:r>
            <a:r>
              <a:rPr lang="en-US" baseline="0" dirty="0" err="1" smtClean="0"/>
              <a:t>thằng</a:t>
            </a:r>
            <a:r>
              <a:rPr lang="en-US" baseline="0" dirty="0" smtClean="0"/>
              <a:t> AB</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130</a:t>
            </a:fld>
            <a:endParaRPr lang="en-US">
              <a:solidFill>
                <a:prstClr val="black"/>
              </a:solidFill>
            </a:endParaRPr>
          </a:p>
        </p:txBody>
      </p:sp>
    </p:spTree>
    <p:extLst>
      <p:ext uri="{BB962C8B-B14F-4D97-AF65-F5344CB8AC3E}">
        <p14:creationId xmlns:p14="http://schemas.microsoft.com/office/powerpoint/2010/main" val="169282260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Thì</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từ</a:t>
            </a:r>
            <a:r>
              <a:rPr lang="en-US" baseline="0" dirty="0" smtClean="0"/>
              <a:t> C </a:t>
            </a:r>
            <a:r>
              <a:rPr lang="en-US" baseline="0" dirty="0" err="1" smtClean="0"/>
              <a:t>tới</a:t>
            </a:r>
            <a:r>
              <a:rPr lang="en-US" baseline="0" dirty="0" smtClean="0"/>
              <a:t> </a:t>
            </a:r>
            <a:r>
              <a:rPr lang="en-US" baseline="0" dirty="0" err="1" smtClean="0"/>
              <a:t>đoạn</a:t>
            </a:r>
            <a:r>
              <a:rPr lang="en-US" baseline="0" dirty="0" smtClean="0"/>
              <a:t> </a:t>
            </a:r>
            <a:r>
              <a:rPr lang="en-US" baseline="0" dirty="0" err="1" smtClean="0"/>
              <a:t>thẳng</a:t>
            </a:r>
            <a:r>
              <a:rPr lang="en-US" baseline="0" dirty="0" smtClean="0"/>
              <a:t> AB </a:t>
            </a:r>
            <a:r>
              <a:rPr lang="en-US" baseline="0" dirty="0" err="1" smtClean="0"/>
              <a:t>là</a:t>
            </a:r>
            <a:r>
              <a:rPr lang="en-US" baseline="0" dirty="0" smtClean="0"/>
              <a:t> </a:t>
            </a:r>
            <a:r>
              <a:rPr lang="en-US" baseline="0" dirty="0" err="1" smtClean="0"/>
              <a:t>độ</a:t>
            </a:r>
            <a:r>
              <a:rPr lang="en-US" baseline="0" dirty="0" smtClean="0"/>
              <a:t> </a:t>
            </a:r>
            <a:r>
              <a:rPr lang="en-US" baseline="0" dirty="0" err="1" smtClean="0"/>
              <a:t>dài</a:t>
            </a:r>
            <a:r>
              <a:rPr lang="en-US" baseline="0" dirty="0" smtClean="0"/>
              <a:t> </a:t>
            </a:r>
            <a:r>
              <a:rPr lang="en-US" baseline="0" dirty="0" err="1" smtClean="0"/>
              <a:t>của</a:t>
            </a:r>
            <a:r>
              <a:rPr lang="en-US" baseline="0" dirty="0" smtClean="0"/>
              <a:t> </a:t>
            </a:r>
            <a:r>
              <a:rPr lang="en-US" baseline="0" dirty="0" err="1" smtClean="0"/>
              <a:t>đoạn</a:t>
            </a:r>
            <a:r>
              <a:rPr lang="en-US" baseline="0" dirty="0" smtClean="0"/>
              <a:t> </a:t>
            </a:r>
            <a:r>
              <a:rPr lang="en-US" baseline="0" dirty="0" err="1" smtClean="0"/>
              <a:t>thẳng</a:t>
            </a:r>
            <a:r>
              <a:rPr lang="en-US" baseline="0" dirty="0" smtClean="0"/>
              <a:t> </a:t>
            </a:r>
            <a:r>
              <a:rPr lang="en-US" baseline="0" dirty="0" err="1" smtClean="0"/>
              <a:t>vuông</a:t>
            </a:r>
            <a:r>
              <a:rPr lang="en-US" baseline="0" dirty="0" smtClean="0"/>
              <a:t> </a:t>
            </a:r>
            <a:r>
              <a:rPr lang="en-US" baseline="0" dirty="0" err="1" smtClean="0"/>
              <a:t>góc</a:t>
            </a:r>
            <a:r>
              <a:rPr lang="en-US" baseline="0" dirty="0" smtClean="0"/>
              <a:t> </a:t>
            </a:r>
            <a:r>
              <a:rPr lang="en-US" baseline="0" dirty="0" err="1" smtClean="0"/>
              <a:t>với</a:t>
            </a:r>
            <a:r>
              <a:rPr lang="en-US" baseline="0" dirty="0" smtClean="0"/>
              <a:t> AB</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131</a:t>
            </a:fld>
            <a:endParaRPr lang="en-US">
              <a:solidFill>
                <a:prstClr val="black"/>
              </a:solidFill>
            </a:endParaRPr>
          </a:p>
        </p:txBody>
      </p:sp>
    </p:spTree>
    <p:extLst>
      <p:ext uri="{BB962C8B-B14F-4D97-AF65-F5344CB8AC3E}">
        <p14:creationId xmlns:p14="http://schemas.microsoft.com/office/powerpoint/2010/main" val="112262682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Nếu</a:t>
            </a:r>
            <a:r>
              <a:rPr lang="en-US" dirty="0" smtClean="0"/>
              <a:t> C</a:t>
            </a:r>
            <a:r>
              <a:rPr lang="en-US" baseline="0" dirty="0" smtClean="0"/>
              <a:t> </a:t>
            </a:r>
            <a:r>
              <a:rPr lang="en-US" baseline="0" dirty="0" err="1" smtClean="0"/>
              <a:t>nằm</a:t>
            </a:r>
            <a:r>
              <a:rPr lang="en-US" baseline="0" dirty="0" smtClean="0"/>
              <a:t> </a:t>
            </a:r>
            <a:r>
              <a:rPr lang="en-US" baseline="0" dirty="0" err="1" smtClean="0"/>
              <a:t>ngoài</a:t>
            </a:r>
            <a:r>
              <a:rPr lang="en-US" baseline="0" dirty="0" smtClean="0"/>
              <a:t> </a:t>
            </a:r>
            <a:r>
              <a:rPr lang="en-US" baseline="0" dirty="0" err="1" smtClean="0"/>
              <a:t>đoạn</a:t>
            </a:r>
            <a:r>
              <a:rPr lang="en-US" baseline="0" dirty="0" smtClean="0"/>
              <a:t> </a:t>
            </a:r>
            <a:r>
              <a:rPr lang="en-US" baseline="0" dirty="0" err="1" smtClean="0"/>
              <a:t>thẳng</a:t>
            </a:r>
            <a:r>
              <a:rPr lang="en-US" baseline="0" dirty="0" smtClean="0"/>
              <a:t> AB.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tìm</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từ</a:t>
            </a:r>
            <a:r>
              <a:rPr lang="en-US" baseline="0" dirty="0" smtClean="0"/>
              <a:t> C </a:t>
            </a:r>
            <a:r>
              <a:rPr lang="en-US" baseline="0" dirty="0" err="1" smtClean="0"/>
              <a:t>tới</a:t>
            </a:r>
            <a:r>
              <a:rPr lang="en-US" baseline="0" dirty="0" smtClean="0"/>
              <a:t> 2 </a:t>
            </a:r>
            <a:r>
              <a:rPr lang="en-US" baseline="0" dirty="0" err="1" smtClean="0"/>
              <a:t>điểm</a:t>
            </a:r>
            <a:r>
              <a:rPr lang="en-US" baseline="0" dirty="0" smtClean="0"/>
              <a:t> </a:t>
            </a:r>
            <a:r>
              <a:rPr lang="en-US" baseline="0" dirty="0" err="1" smtClean="0"/>
              <a:t>đầu</a:t>
            </a:r>
            <a:r>
              <a:rPr lang="en-US" baseline="0" dirty="0" smtClean="0"/>
              <a:t> </a:t>
            </a:r>
            <a:r>
              <a:rPr lang="en-US" baseline="0" dirty="0" err="1" smtClean="0"/>
              <a:t>cuối</a:t>
            </a:r>
            <a:r>
              <a:rPr lang="en-US" baseline="0" dirty="0" smtClean="0"/>
              <a:t> </a:t>
            </a:r>
            <a:r>
              <a:rPr lang="en-US" baseline="0" dirty="0" err="1" smtClean="0"/>
              <a:t>của</a:t>
            </a:r>
            <a:r>
              <a:rPr lang="en-US" baseline="0" dirty="0" smtClean="0"/>
              <a:t> </a:t>
            </a:r>
            <a:r>
              <a:rPr lang="en-US" baseline="0" dirty="0" err="1" smtClean="0"/>
              <a:t>đoạn</a:t>
            </a:r>
            <a:r>
              <a:rPr lang="en-US" baseline="0" dirty="0" smtClean="0"/>
              <a:t> </a:t>
            </a:r>
            <a:r>
              <a:rPr lang="en-US" baseline="0" dirty="0" err="1" smtClean="0"/>
              <a:t>thẳng</a:t>
            </a:r>
            <a:r>
              <a:rPr lang="en-US" baseline="0" dirty="0" smtClean="0"/>
              <a:t> AB </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132</a:t>
            </a:fld>
            <a:endParaRPr lang="en-US">
              <a:solidFill>
                <a:prstClr val="black"/>
              </a:solidFill>
            </a:endParaRPr>
          </a:p>
        </p:txBody>
      </p:sp>
    </p:spTree>
    <p:extLst>
      <p:ext uri="{BB962C8B-B14F-4D97-AF65-F5344CB8AC3E}">
        <p14:creationId xmlns:p14="http://schemas.microsoft.com/office/powerpoint/2010/main" val="17458965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133</a:t>
            </a:fld>
            <a:endParaRPr lang="en-US">
              <a:solidFill>
                <a:prstClr val="black"/>
              </a:solidFill>
            </a:endParaRPr>
          </a:p>
        </p:txBody>
      </p:sp>
    </p:spTree>
    <p:extLst>
      <p:ext uri="{BB962C8B-B14F-4D97-AF65-F5344CB8AC3E}">
        <p14:creationId xmlns:p14="http://schemas.microsoft.com/office/powerpoint/2010/main" val="20143902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CB</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134</a:t>
            </a:fld>
            <a:endParaRPr lang="en-US">
              <a:solidFill>
                <a:prstClr val="black"/>
              </a:solidFill>
            </a:endParaRPr>
          </a:p>
        </p:txBody>
      </p:sp>
    </p:spTree>
    <p:extLst>
      <p:ext uri="{BB962C8B-B14F-4D97-AF65-F5344CB8AC3E}">
        <p14:creationId xmlns:p14="http://schemas.microsoft.com/office/powerpoint/2010/main" val="123032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dirty="0" smtClean="0"/>
              <a:t>Do vây, hệ thống chúng tôi cung cấp chức năng tìm kiếm xe buýt để giúp anh Khương vượt qua khó khăn này.</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6954467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Và</a:t>
            </a:r>
            <a:r>
              <a:rPr lang="en-US" baseline="0" dirty="0" smtClean="0"/>
              <a:t> </a:t>
            </a:r>
            <a:r>
              <a:rPr lang="en-US" baseline="0" dirty="0" err="1" smtClean="0"/>
              <a:t>giữa</a:t>
            </a:r>
            <a:r>
              <a:rPr lang="en-US" baseline="0" dirty="0" smtClean="0"/>
              <a:t> 2 </a:t>
            </a:r>
            <a:r>
              <a:rPr lang="en-US" baseline="0" dirty="0" err="1" smtClean="0"/>
              <a:t>đoạn</a:t>
            </a:r>
            <a:r>
              <a:rPr lang="en-US" baseline="0" dirty="0" smtClean="0"/>
              <a:t> CA CB, </a:t>
            </a:r>
            <a:r>
              <a:rPr lang="en-US" baseline="0" dirty="0" err="1" smtClean="0"/>
              <a:t>đoạn</a:t>
            </a:r>
            <a:r>
              <a:rPr lang="en-US" baseline="0" dirty="0" smtClean="0"/>
              <a:t> </a:t>
            </a:r>
            <a:r>
              <a:rPr lang="en-US" baseline="0" dirty="0" err="1" smtClean="0"/>
              <a:t>nào</a:t>
            </a:r>
            <a:r>
              <a:rPr lang="en-US" baseline="0" dirty="0" smtClean="0"/>
              <a:t> </a:t>
            </a:r>
            <a:r>
              <a:rPr lang="en-US" baseline="0" dirty="0" err="1" smtClean="0"/>
              <a:t>có</a:t>
            </a:r>
            <a:r>
              <a:rPr lang="en-US" baseline="0" dirty="0" smtClean="0"/>
              <a:t> </a:t>
            </a:r>
            <a:r>
              <a:rPr lang="en-US" baseline="0" dirty="0" err="1" smtClean="0"/>
              <a:t>độ</a:t>
            </a:r>
            <a:r>
              <a:rPr lang="en-US" baseline="0" dirty="0" smtClean="0"/>
              <a:t> </a:t>
            </a:r>
            <a:r>
              <a:rPr lang="en-US" baseline="0" dirty="0" err="1" smtClean="0"/>
              <a:t>dài</a:t>
            </a:r>
            <a:r>
              <a:rPr lang="en-US" baseline="0" dirty="0" smtClean="0"/>
              <a:t> </a:t>
            </a:r>
            <a:r>
              <a:rPr lang="en-US" baseline="0" dirty="0" err="1" smtClean="0"/>
              <a:t>ngắn</a:t>
            </a:r>
            <a:r>
              <a:rPr lang="en-US" baseline="0" dirty="0" smtClean="0"/>
              <a:t> </a:t>
            </a:r>
            <a:r>
              <a:rPr lang="en-US" baseline="0" dirty="0" err="1" smtClean="0"/>
              <a:t>hơn</a:t>
            </a:r>
            <a:r>
              <a:rPr lang="en-US" baseline="0" dirty="0" smtClean="0"/>
              <a:t> </a:t>
            </a:r>
            <a:r>
              <a:rPr lang="en-US" baseline="0" dirty="0" err="1" smtClean="0"/>
              <a:t>chính</a:t>
            </a:r>
            <a:r>
              <a:rPr lang="en-US" baseline="0" dirty="0" smtClean="0"/>
              <a:t> </a:t>
            </a:r>
            <a:r>
              <a:rPr lang="en-US" baseline="0" dirty="0" err="1" smtClean="0"/>
              <a:t>là</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từ</a:t>
            </a:r>
            <a:r>
              <a:rPr lang="en-US" baseline="0" dirty="0" smtClean="0"/>
              <a:t> C </a:t>
            </a:r>
            <a:r>
              <a:rPr lang="en-US" baseline="0" dirty="0" err="1" smtClean="0"/>
              <a:t>tới</a:t>
            </a:r>
            <a:r>
              <a:rPr lang="en-US" baseline="0" dirty="0" smtClean="0"/>
              <a:t> AB</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135</a:t>
            </a:fld>
            <a:endParaRPr lang="en-US">
              <a:solidFill>
                <a:prstClr val="black"/>
              </a:solidFill>
            </a:endParaRPr>
          </a:p>
        </p:txBody>
      </p:sp>
    </p:spTree>
    <p:extLst>
      <p:ext uri="{BB962C8B-B14F-4D97-AF65-F5344CB8AC3E}">
        <p14:creationId xmlns:p14="http://schemas.microsoft.com/office/powerpoint/2010/main" val="66159947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Tiếp</a:t>
            </a:r>
            <a:r>
              <a:rPr lang="en-US" baseline="0" dirty="0" smtClean="0"/>
              <a:t> </a:t>
            </a:r>
            <a:r>
              <a:rPr lang="en-US" baseline="0" dirty="0" err="1" smtClean="0"/>
              <a:t>theo</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tiếp</a:t>
            </a:r>
            <a:r>
              <a:rPr lang="en-US" baseline="0" dirty="0" smtClean="0"/>
              <a:t> </a:t>
            </a:r>
            <a:r>
              <a:rPr lang="en-US" baseline="0" dirty="0" err="1" smtClean="0"/>
              <a:t>về</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Notify turn</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136</a:t>
            </a:fld>
            <a:endParaRPr lang="en-US">
              <a:solidFill>
                <a:prstClr val="black"/>
              </a:solidFill>
            </a:endParaRPr>
          </a:p>
        </p:txBody>
      </p:sp>
    </p:spTree>
    <p:extLst>
      <p:ext uri="{BB962C8B-B14F-4D97-AF65-F5344CB8AC3E}">
        <p14:creationId xmlns:p14="http://schemas.microsoft.com/office/powerpoint/2010/main" val="9591568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Đầu</a:t>
            </a:r>
            <a:r>
              <a:rPr lang="en-US" dirty="0" smtClean="0"/>
              <a:t> </a:t>
            </a:r>
            <a:r>
              <a:rPr lang="en-US" dirty="0" err="1" smtClean="0"/>
              <a:t>tiên</a:t>
            </a:r>
            <a:r>
              <a:rPr lang="en-US" baseline="0" dirty="0" smtClean="0"/>
              <a:t> </a:t>
            </a:r>
            <a:r>
              <a:rPr lang="vi-VN" dirty="0" smtClean="0"/>
              <a:t>Tôi có một chuyến đi gồm 4 đoạn từ A -&gt; E</a:t>
            </a:r>
            <a:endParaRPr lang="en-US" dirty="0" smtClean="0"/>
          </a:p>
          <a:p>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137</a:t>
            </a:fld>
            <a:endParaRPr lang="en-US">
              <a:solidFill>
                <a:prstClr val="black"/>
              </a:solidFill>
            </a:endParaRPr>
          </a:p>
        </p:txBody>
      </p:sp>
    </p:spTree>
    <p:extLst>
      <p:ext uri="{BB962C8B-B14F-4D97-AF65-F5344CB8AC3E}">
        <p14:creationId xmlns:p14="http://schemas.microsoft.com/office/powerpoint/2010/main" val="6568005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dirty="0" smtClean="0"/>
              <a:t> </a:t>
            </a:r>
            <a:r>
              <a:rPr lang="en-US" dirty="0" err="1" smtClean="0"/>
              <a:t>người</a:t>
            </a:r>
            <a:r>
              <a:rPr lang="en-US" baseline="0" dirty="0" smtClean="0"/>
              <a:t> dung </a:t>
            </a:r>
            <a:r>
              <a:rPr lang="en-US" baseline="0" dirty="0" err="1" smtClean="0"/>
              <a:t>bắt</a:t>
            </a:r>
            <a:r>
              <a:rPr lang="en-US" baseline="0" dirty="0" smtClean="0"/>
              <a:t> </a:t>
            </a:r>
            <a:r>
              <a:rPr lang="en-US" baseline="0" dirty="0" err="1" smtClean="0"/>
              <a:t>đầu</a:t>
            </a:r>
            <a:r>
              <a:rPr lang="en-US" baseline="0" dirty="0" smtClean="0"/>
              <a:t> di </a:t>
            </a:r>
            <a:r>
              <a:rPr lang="en-US" baseline="0" dirty="0" err="1" smtClean="0"/>
              <a:t>chuyển</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138</a:t>
            </a:fld>
            <a:endParaRPr lang="en-US">
              <a:solidFill>
                <a:prstClr val="black"/>
              </a:solidFill>
            </a:endParaRPr>
          </a:p>
        </p:txBody>
      </p:sp>
    </p:spTree>
    <p:extLst>
      <p:ext uri="{BB962C8B-B14F-4D97-AF65-F5344CB8AC3E}">
        <p14:creationId xmlns:p14="http://schemas.microsoft.com/office/powerpoint/2010/main" val="107832147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đo</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từ</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tới</a:t>
            </a:r>
            <a:r>
              <a:rPr lang="en-US" baseline="0" dirty="0" smtClean="0"/>
              <a:t> </a:t>
            </a:r>
            <a:r>
              <a:rPr lang="en-US" baseline="0" dirty="0" err="1" smtClean="0"/>
              <a:t>đoạn</a:t>
            </a:r>
            <a:r>
              <a:rPr lang="en-US" baseline="0" dirty="0" smtClean="0"/>
              <a:t> </a:t>
            </a:r>
            <a:r>
              <a:rPr lang="en-US" baseline="0" dirty="0" err="1" smtClean="0"/>
              <a:t>thẳng</a:t>
            </a:r>
            <a:r>
              <a:rPr lang="en-US" baseline="0" dirty="0" smtClean="0"/>
              <a:t> AB </a:t>
            </a:r>
            <a:r>
              <a:rPr lang="en-US" baseline="0" dirty="0" err="1" smtClean="0"/>
              <a:t>là</a:t>
            </a:r>
            <a:r>
              <a:rPr lang="en-US" baseline="0" dirty="0" smtClean="0"/>
              <a:t> </a:t>
            </a:r>
            <a:r>
              <a:rPr lang="en-US" baseline="0" dirty="0" err="1" smtClean="0"/>
              <a:t>đoạn</a:t>
            </a:r>
            <a:r>
              <a:rPr lang="en-US" baseline="0" dirty="0" smtClean="0"/>
              <a:t> </a:t>
            </a:r>
            <a:r>
              <a:rPr lang="en-US" baseline="0" dirty="0" err="1" smtClean="0"/>
              <a:t>đầu</a:t>
            </a:r>
            <a:r>
              <a:rPr lang="en-US" baseline="0" dirty="0" smtClean="0"/>
              <a:t> </a:t>
            </a:r>
            <a:r>
              <a:rPr lang="en-US" baseline="0" dirty="0" err="1" smtClean="0"/>
              <a:t>tiên</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139</a:t>
            </a:fld>
            <a:endParaRPr lang="en-US">
              <a:solidFill>
                <a:prstClr val="black"/>
              </a:solidFill>
            </a:endParaRPr>
          </a:p>
        </p:txBody>
      </p:sp>
    </p:spTree>
    <p:extLst>
      <p:ext uri="{BB962C8B-B14F-4D97-AF65-F5344CB8AC3E}">
        <p14:creationId xmlns:p14="http://schemas.microsoft.com/office/powerpoint/2010/main" val="128256043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Nếu</a:t>
            </a:r>
            <a:r>
              <a:rPr lang="en-US" dirty="0" smtClean="0"/>
              <a:t> </a:t>
            </a:r>
            <a:r>
              <a:rPr lang="en-US" dirty="0" err="1" smtClean="0"/>
              <a:t>khoảng</a:t>
            </a:r>
            <a:r>
              <a:rPr lang="en-US" baseline="0" dirty="0" smtClean="0"/>
              <a:t> </a:t>
            </a:r>
            <a:r>
              <a:rPr lang="en-US" baseline="0" dirty="0" err="1" smtClean="0"/>
              <a:t>cách</a:t>
            </a:r>
            <a:r>
              <a:rPr lang="en-US" baseline="0" dirty="0" smtClean="0"/>
              <a:t> </a:t>
            </a:r>
            <a:r>
              <a:rPr lang="en-US" baseline="0" dirty="0" err="1" smtClean="0"/>
              <a:t>đó</a:t>
            </a:r>
            <a:r>
              <a:rPr lang="en-US" baseline="0" dirty="0" smtClean="0"/>
              <a:t> </a:t>
            </a:r>
            <a:r>
              <a:rPr lang="en-US" baseline="0" dirty="0" err="1" smtClean="0"/>
              <a:t>nằm</a:t>
            </a:r>
            <a:r>
              <a:rPr lang="en-US" baseline="0" dirty="0" smtClean="0"/>
              <a:t> </a:t>
            </a:r>
            <a:r>
              <a:rPr lang="en-US" baseline="0" dirty="0" err="1" smtClean="0"/>
              <a:t>trong</a:t>
            </a:r>
            <a:r>
              <a:rPr lang="en-US" baseline="0" dirty="0" smtClean="0"/>
              <a:t> </a:t>
            </a:r>
            <a:r>
              <a:rPr lang="en-US" baseline="0" dirty="0" err="1" smtClean="0"/>
              <a:t>độ</a:t>
            </a:r>
            <a:r>
              <a:rPr lang="en-US" baseline="0" dirty="0" smtClean="0"/>
              <a:t> </a:t>
            </a:r>
            <a:r>
              <a:rPr lang="en-US" baseline="0" dirty="0" err="1" smtClean="0"/>
              <a:t>dài</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rằng</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đang</a:t>
            </a:r>
            <a:r>
              <a:rPr lang="en-US" baseline="0" dirty="0" smtClean="0"/>
              <a:t> </a:t>
            </a:r>
            <a:r>
              <a:rPr lang="en-US" baseline="0" dirty="0" err="1" smtClean="0"/>
              <a:t>đi</a:t>
            </a:r>
            <a:r>
              <a:rPr lang="en-US" baseline="0" dirty="0" smtClean="0"/>
              <a:t> </a:t>
            </a:r>
            <a:r>
              <a:rPr lang="en-US" baseline="0" dirty="0" err="1" smtClean="0"/>
              <a:t>đúng</a:t>
            </a:r>
            <a:r>
              <a:rPr lang="en-US" baseline="0" dirty="0" smtClean="0"/>
              <a:t> </a:t>
            </a:r>
            <a:r>
              <a:rPr lang="en-US" baseline="0" dirty="0" err="1" smtClean="0"/>
              <a:t>đường</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140</a:t>
            </a:fld>
            <a:endParaRPr lang="en-US">
              <a:solidFill>
                <a:prstClr val="black"/>
              </a:solidFill>
            </a:endParaRPr>
          </a:p>
        </p:txBody>
      </p:sp>
    </p:spTree>
    <p:extLst>
      <p:ext uri="{BB962C8B-B14F-4D97-AF65-F5344CB8AC3E}">
        <p14:creationId xmlns:p14="http://schemas.microsoft.com/office/powerpoint/2010/main" val="65710485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 </a:t>
            </a:r>
            <a:r>
              <a:rPr lang="en-US" dirty="0" err="1" smtClean="0"/>
              <a:t>đó</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a:t>
            </a:r>
            <a:r>
              <a:rPr lang="en-US" baseline="0" dirty="0" err="1" smtClean="0"/>
              <a:t>đo</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từ</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người</a:t>
            </a:r>
            <a:r>
              <a:rPr lang="en-US" baseline="0" dirty="0" smtClean="0"/>
              <a:t> dung </a:t>
            </a:r>
            <a:r>
              <a:rPr lang="en-US" baseline="0" dirty="0" err="1" smtClean="0"/>
              <a:t>tới</a:t>
            </a:r>
            <a:r>
              <a:rPr lang="en-US" baseline="0" dirty="0" smtClean="0"/>
              <a:t> </a:t>
            </a:r>
            <a:r>
              <a:rPr lang="en-US" baseline="0" dirty="0" err="1" smtClean="0"/>
              <a:t>điểm</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tiếp</a:t>
            </a:r>
            <a:r>
              <a:rPr lang="en-US" baseline="0" dirty="0" smtClean="0"/>
              <a:t> </a:t>
            </a:r>
            <a:r>
              <a:rPr lang="en-US" baseline="0" dirty="0" err="1" smtClean="0"/>
              <a:t>theo.</a:t>
            </a:r>
            <a:endParaRPr lang="en-US" baseline="0" dirty="0" smtClean="0"/>
          </a:p>
          <a:p>
            <a:r>
              <a:rPr lang="en-US" baseline="0" dirty="0" err="1" smtClean="0"/>
              <a:t>Và</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thấy</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đó</a:t>
            </a:r>
            <a:r>
              <a:rPr lang="en-US" baseline="0" dirty="0" smtClean="0"/>
              <a:t> </a:t>
            </a:r>
            <a:r>
              <a:rPr lang="en-US" baseline="0" dirty="0" err="1" smtClean="0"/>
              <a:t>ko</a:t>
            </a:r>
            <a:r>
              <a:rPr lang="en-US" baseline="0" dirty="0" smtClean="0"/>
              <a:t> </a:t>
            </a:r>
            <a:r>
              <a:rPr lang="en-US" baseline="0" dirty="0" err="1" smtClean="0"/>
              <a:t>nằm</a:t>
            </a:r>
            <a:r>
              <a:rPr lang="en-US" baseline="0" dirty="0" smtClean="0"/>
              <a:t> </a:t>
            </a:r>
            <a:r>
              <a:rPr lang="en-US" baseline="0" dirty="0" err="1" smtClean="0"/>
              <a:t>trong</a:t>
            </a:r>
            <a:r>
              <a:rPr lang="en-US" baseline="0" dirty="0" smtClean="0"/>
              <a:t> </a:t>
            </a:r>
            <a:r>
              <a:rPr lang="en-US" baseline="0" dirty="0" err="1" smtClean="0"/>
              <a:t>độ</a:t>
            </a:r>
            <a:r>
              <a:rPr lang="en-US" baseline="0" dirty="0" smtClean="0"/>
              <a:t> </a:t>
            </a:r>
            <a:r>
              <a:rPr lang="en-US" baseline="0" dirty="0" err="1" smtClean="0"/>
              <a:t>dài</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=&gt; </a:t>
            </a:r>
            <a:r>
              <a:rPr lang="en-US" baseline="0" dirty="0" err="1" smtClean="0"/>
              <a:t>kô</a:t>
            </a:r>
            <a:r>
              <a:rPr lang="en-US" baseline="0" dirty="0" smtClean="0"/>
              <a:t> </a:t>
            </a:r>
            <a:r>
              <a:rPr lang="en-US" baseline="0" dirty="0" err="1" smtClean="0"/>
              <a:t>làm</a:t>
            </a:r>
            <a:r>
              <a:rPr lang="en-US" baseline="0" dirty="0" smtClean="0"/>
              <a:t> </a:t>
            </a:r>
            <a:r>
              <a:rPr lang="en-US" baseline="0" dirty="0" err="1" smtClean="0"/>
              <a:t>gì</a:t>
            </a:r>
            <a:r>
              <a:rPr lang="en-US" baseline="0" dirty="0" smtClean="0"/>
              <a:t> </a:t>
            </a:r>
            <a:r>
              <a:rPr lang="en-US" baseline="0" dirty="0" err="1" smtClean="0"/>
              <a:t>cả</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141</a:t>
            </a:fld>
            <a:endParaRPr lang="en-US">
              <a:solidFill>
                <a:prstClr val="black"/>
              </a:solidFill>
            </a:endParaRPr>
          </a:p>
        </p:txBody>
      </p:sp>
    </p:spTree>
    <p:extLst>
      <p:ext uri="{BB962C8B-B14F-4D97-AF65-F5344CB8AC3E}">
        <p14:creationId xmlns:p14="http://schemas.microsoft.com/office/powerpoint/2010/main" val="117498930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Người</a:t>
            </a:r>
            <a:r>
              <a:rPr lang="en-US" dirty="0" smtClean="0"/>
              <a:t> dung</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di </a:t>
            </a:r>
            <a:r>
              <a:rPr lang="en-US" baseline="0" dirty="0" err="1" smtClean="0"/>
              <a:t>chuyển</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142</a:t>
            </a:fld>
            <a:endParaRPr lang="en-US">
              <a:solidFill>
                <a:prstClr val="black"/>
              </a:solidFill>
            </a:endParaRPr>
          </a:p>
        </p:txBody>
      </p:sp>
    </p:spTree>
    <p:extLst>
      <p:ext uri="{BB962C8B-B14F-4D97-AF65-F5344CB8AC3E}">
        <p14:creationId xmlns:p14="http://schemas.microsoft.com/office/powerpoint/2010/main" val="30073007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Hệ</a:t>
            </a:r>
            <a:r>
              <a:rPr lang="en-US" dirty="0" smtClean="0"/>
              <a:t> </a:t>
            </a:r>
            <a:r>
              <a:rPr lang="en-US" dirty="0" err="1" smtClean="0"/>
              <a:t>thống</a:t>
            </a:r>
            <a:r>
              <a:rPr lang="en-US" baseline="0" dirty="0" smtClean="0"/>
              <a:t> </a:t>
            </a:r>
            <a:r>
              <a:rPr lang="en-US" baseline="0" dirty="0" err="1" smtClean="0"/>
              <a:t>tiếp</a:t>
            </a:r>
            <a:r>
              <a:rPr lang="en-US" baseline="0" dirty="0" smtClean="0"/>
              <a:t> </a:t>
            </a:r>
            <a:r>
              <a:rPr lang="en-US" baseline="0" dirty="0" err="1" smtClean="0"/>
              <a:t>túc</a:t>
            </a:r>
            <a:r>
              <a:rPr lang="en-US" baseline="0" dirty="0" smtClean="0"/>
              <a:t> </a:t>
            </a:r>
            <a:r>
              <a:rPr lang="en-US" baseline="0" dirty="0" err="1" smtClean="0"/>
              <a:t>đo</a:t>
            </a:r>
            <a:r>
              <a:rPr lang="en-US" baseline="0" dirty="0" smtClean="0"/>
              <a:t> </a:t>
            </a:r>
            <a:r>
              <a:rPr lang="en-US" baseline="0" dirty="0" err="1" smtClean="0"/>
              <a:t>lường</a:t>
            </a:r>
            <a:r>
              <a:rPr lang="en-US" baseline="0" dirty="0" smtClean="0"/>
              <a:t> </a:t>
            </a:r>
            <a:r>
              <a:rPr lang="en-US" baseline="0" dirty="0" err="1" smtClean="0"/>
              <a:t>và</a:t>
            </a:r>
            <a:r>
              <a:rPr lang="en-US" baseline="0" dirty="0" smtClean="0"/>
              <a:t> </a:t>
            </a:r>
            <a:r>
              <a:rPr lang="en-US" baseline="0" dirty="0" err="1" smtClean="0"/>
              <a:t>nhận</a:t>
            </a:r>
            <a:r>
              <a:rPr lang="en-US" baseline="0" dirty="0" smtClean="0"/>
              <a:t> </a:t>
            </a:r>
            <a:r>
              <a:rPr lang="en-US" baseline="0" dirty="0" err="1" smtClean="0"/>
              <a:t>biết</a:t>
            </a:r>
            <a:r>
              <a:rPr lang="en-US" baseline="0" dirty="0" smtClean="0"/>
              <a:t> </a:t>
            </a:r>
            <a:r>
              <a:rPr lang="en-US" baseline="0" dirty="0" err="1" smtClean="0"/>
              <a:t>người</a:t>
            </a:r>
            <a:r>
              <a:rPr lang="en-US" baseline="0" dirty="0" smtClean="0"/>
              <a:t> dung </a:t>
            </a:r>
            <a:r>
              <a:rPr lang="en-US" baseline="0" dirty="0" err="1" smtClean="0"/>
              <a:t>vẫn</a:t>
            </a:r>
            <a:r>
              <a:rPr lang="en-US" baseline="0" dirty="0" smtClean="0"/>
              <a:t> </a:t>
            </a:r>
            <a:r>
              <a:rPr lang="en-US" baseline="0" dirty="0" err="1" smtClean="0"/>
              <a:t>đang</a:t>
            </a:r>
            <a:r>
              <a:rPr lang="en-US" baseline="0" dirty="0" smtClean="0"/>
              <a:t> </a:t>
            </a:r>
            <a:r>
              <a:rPr lang="en-US" baseline="0" dirty="0" err="1" smtClean="0"/>
              <a:t>đi</a:t>
            </a:r>
            <a:r>
              <a:rPr lang="en-US" baseline="0" dirty="0" smtClean="0"/>
              <a:t> </a:t>
            </a:r>
            <a:r>
              <a:rPr lang="en-US" baseline="0" dirty="0" err="1" smtClean="0"/>
              <a:t>đúng</a:t>
            </a:r>
            <a:r>
              <a:rPr lang="en-US" baseline="0" dirty="0" smtClean="0"/>
              <a:t> </a:t>
            </a:r>
            <a:r>
              <a:rPr lang="en-US" baseline="0" dirty="0" err="1" smtClean="0"/>
              <a:t>đường</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143</a:t>
            </a:fld>
            <a:endParaRPr lang="en-US">
              <a:solidFill>
                <a:prstClr val="black"/>
              </a:solidFill>
            </a:endParaRPr>
          </a:p>
        </p:txBody>
      </p:sp>
    </p:spTree>
    <p:extLst>
      <p:ext uri="{BB962C8B-B14F-4D97-AF65-F5344CB8AC3E}">
        <p14:creationId xmlns:p14="http://schemas.microsoft.com/office/powerpoint/2010/main" val="61899467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Tiếp</a:t>
            </a:r>
            <a:r>
              <a:rPr lang="en-US" dirty="0" smtClean="0"/>
              <a:t> </a:t>
            </a:r>
            <a:r>
              <a:rPr lang="en-US" dirty="0" err="1" smtClean="0"/>
              <a:t>theo</a:t>
            </a:r>
            <a:r>
              <a:rPr lang="en-US" dirty="0" smtClean="0"/>
              <a:t> </a:t>
            </a:r>
            <a:r>
              <a:rPr lang="en-US" dirty="0" err="1" smtClean="0"/>
              <a:t>hệ</a:t>
            </a:r>
            <a:r>
              <a:rPr lang="en-US" baseline="0" dirty="0" smtClean="0"/>
              <a:t> </a:t>
            </a:r>
            <a:r>
              <a:rPr lang="en-US" baseline="0" dirty="0" err="1" smtClean="0"/>
              <a:t>thống</a:t>
            </a:r>
            <a:r>
              <a:rPr lang="en-US" baseline="0" dirty="0" smtClean="0"/>
              <a:t> </a:t>
            </a:r>
            <a:r>
              <a:rPr lang="en-US" baseline="0" dirty="0" err="1" smtClean="0"/>
              <a:t>đo</a:t>
            </a:r>
            <a:r>
              <a:rPr lang="en-US" baseline="0" dirty="0" smtClean="0"/>
              <a:t> </a:t>
            </a:r>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từ</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người</a:t>
            </a:r>
            <a:r>
              <a:rPr lang="en-US" baseline="0" dirty="0" smtClean="0"/>
              <a:t> dung </a:t>
            </a:r>
            <a:r>
              <a:rPr lang="en-US" baseline="0" dirty="0" err="1" smtClean="0"/>
              <a:t>tới</a:t>
            </a:r>
            <a:r>
              <a:rPr lang="en-US" baseline="0" dirty="0" smtClean="0"/>
              <a:t> </a:t>
            </a:r>
            <a:r>
              <a:rPr lang="en-US" baseline="0" dirty="0" err="1" smtClean="0"/>
              <a:t>điểm</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tiếp</a:t>
            </a:r>
            <a:r>
              <a:rPr lang="en-US" baseline="0" dirty="0" smtClean="0"/>
              <a:t> </a:t>
            </a:r>
            <a:r>
              <a:rPr lang="en-US" baseline="0" dirty="0" err="1" smtClean="0"/>
              <a:t>theo.</a:t>
            </a:r>
            <a:endParaRPr lang="en-US" baseline="0" dirty="0" smtClean="0"/>
          </a:p>
          <a:p>
            <a:r>
              <a:rPr lang="en-US" baseline="0" dirty="0" err="1" smtClean="0"/>
              <a:t>Khoảng</a:t>
            </a:r>
            <a:r>
              <a:rPr lang="en-US" baseline="0" dirty="0" smtClean="0"/>
              <a:t> </a:t>
            </a:r>
            <a:r>
              <a:rPr lang="en-US" baseline="0" dirty="0" err="1" smtClean="0"/>
              <a:t>cách</a:t>
            </a:r>
            <a:r>
              <a:rPr lang="en-US" baseline="0" dirty="0" smtClean="0"/>
              <a:t> </a:t>
            </a:r>
            <a:r>
              <a:rPr lang="en-US" baseline="0" dirty="0" err="1" smtClean="0"/>
              <a:t>nằm</a:t>
            </a:r>
            <a:r>
              <a:rPr lang="en-US" baseline="0" dirty="0" smtClean="0"/>
              <a:t> </a:t>
            </a:r>
            <a:r>
              <a:rPr lang="en-US" baseline="0" dirty="0" err="1" smtClean="0"/>
              <a:t>trong</a:t>
            </a:r>
            <a:r>
              <a:rPr lang="en-US" baseline="0" dirty="0" smtClean="0"/>
              <a:t> </a:t>
            </a:r>
            <a:r>
              <a:rPr lang="en-US" baseline="0" dirty="0" err="1" smtClean="0"/>
              <a:t>độ</a:t>
            </a:r>
            <a:r>
              <a:rPr lang="en-US" baseline="0" dirty="0" smtClean="0"/>
              <a:t> </a:t>
            </a:r>
            <a:r>
              <a:rPr lang="en-US" baseline="0" dirty="0" err="1" smtClean="0"/>
              <a:t>dài</a:t>
            </a:r>
            <a:r>
              <a:rPr lang="en-US" baseline="0" dirty="0" smtClean="0"/>
              <a:t> </a:t>
            </a:r>
            <a:r>
              <a:rPr lang="en-US" baseline="0" dirty="0" err="1" smtClean="0"/>
              <a:t>cho</a:t>
            </a:r>
            <a:r>
              <a:rPr lang="en-US" baseline="0" dirty="0" smtClean="0"/>
              <a:t> </a:t>
            </a:r>
            <a:r>
              <a:rPr lang="en-US" baseline="0" dirty="0" err="1" smtClean="0"/>
              <a:t>phép</a:t>
            </a:r>
            <a:endParaRPr lang="en-US" baseline="0" dirty="0" smtClean="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144</a:t>
            </a:fld>
            <a:endParaRPr lang="en-US">
              <a:solidFill>
                <a:prstClr val="black"/>
              </a:solidFill>
            </a:endParaRPr>
          </a:p>
        </p:txBody>
      </p:sp>
    </p:spTree>
    <p:extLst>
      <p:ext uri="{BB962C8B-B14F-4D97-AF65-F5344CB8AC3E}">
        <p14:creationId xmlns:p14="http://schemas.microsoft.com/office/powerpoint/2010/main" val="2035920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dirty="0" smtClean="0"/>
              <a:t>Hệ thống chúng tôi cung cấp tìm đường đi xe buýt nhiều hơn hai điểm.</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42277430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Hệ</a:t>
            </a:r>
            <a:r>
              <a:rPr lang="en-US" dirty="0" smtClean="0"/>
              <a:t> </a:t>
            </a:r>
            <a:r>
              <a:rPr lang="en-US" dirty="0" err="1" smtClean="0"/>
              <a:t>thống</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dung </a:t>
            </a:r>
            <a:r>
              <a:rPr lang="en-US" baseline="0" dirty="0" err="1" smtClean="0"/>
              <a:t>điều</a:t>
            </a:r>
            <a:r>
              <a:rPr lang="en-US" baseline="0" dirty="0" smtClean="0"/>
              <a:t> </a:t>
            </a:r>
            <a:r>
              <a:rPr lang="en-US" baseline="0" dirty="0" err="1" smtClean="0"/>
              <a:t>gì</a:t>
            </a:r>
            <a:r>
              <a:rPr lang="en-US" baseline="0" dirty="0" smtClean="0"/>
              <a:t> </a:t>
            </a:r>
            <a:r>
              <a:rPr lang="en-US" baseline="0" dirty="0" err="1" smtClean="0"/>
              <a:t>cần</a:t>
            </a:r>
            <a:r>
              <a:rPr lang="en-US" baseline="0" dirty="0" smtClean="0"/>
              <a:t> </a:t>
            </a:r>
            <a:r>
              <a:rPr lang="en-US" baseline="0" dirty="0" err="1" smtClean="0"/>
              <a:t>làm</a:t>
            </a:r>
            <a:r>
              <a:rPr lang="en-US" baseline="0" dirty="0" smtClean="0"/>
              <a:t> </a:t>
            </a:r>
            <a:r>
              <a:rPr lang="en-US" baseline="0" dirty="0" err="1" smtClean="0"/>
              <a:t>tiếp</a:t>
            </a:r>
            <a:r>
              <a:rPr lang="en-US" baseline="0" dirty="0" smtClean="0"/>
              <a:t> </a:t>
            </a:r>
            <a:r>
              <a:rPr lang="en-US" baseline="0" dirty="0" err="1" smtClean="0"/>
              <a:t>theo</a:t>
            </a:r>
            <a:endParaRPr lang="en-US" dirty="0"/>
          </a:p>
        </p:txBody>
      </p:sp>
      <p:sp>
        <p:nvSpPr>
          <p:cNvPr id="4" name="Slide Number Placeholder 3"/>
          <p:cNvSpPr>
            <a:spLocks noGrp="1"/>
          </p:cNvSpPr>
          <p:nvPr>
            <p:ph type="sldNum" sz="quarter" idx="10"/>
          </p:nvPr>
        </p:nvSpPr>
        <p:spPr/>
        <p:txBody>
          <a:bodyPr/>
          <a:lstStyle/>
          <a:p>
            <a:fld id="{6EAC9104-BF7A-AB40-8603-EF459625F286}" type="slidenum">
              <a:rPr lang="en-US" smtClean="0">
                <a:solidFill>
                  <a:prstClr val="black"/>
                </a:solidFill>
              </a:rPr>
              <a:pPr/>
              <a:t>145</a:t>
            </a:fld>
            <a:endParaRPr lang="en-US">
              <a:solidFill>
                <a:prstClr val="black"/>
              </a:solidFill>
            </a:endParaRPr>
          </a:p>
        </p:txBody>
      </p:sp>
    </p:spTree>
    <p:extLst>
      <p:ext uri="{BB962C8B-B14F-4D97-AF65-F5344CB8AC3E}">
        <p14:creationId xmlns:p14="http://schemas.microsoft.com/office/powerpoint/2010/main" val="39355460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Chúng tôi đã cung cấp phần mềm hỗ trợ anh Khương</a:t>
            </a:r>
            <a:r>
              <a:rPr lang="vi-VN" baseline="0" dirty="0" smtClean="0"/>
              <a:t> khi tham gia giao thông. Anh Khương rất hài lòng về việc đó.</a:t>
            </a:r>
          </a:p>
          <a:p>
            <a:endParaRPr lang="vi-VN" baseline="0" dirty="0" smtClean="0"/>
          </a:p>
          <a:p>
            <a:r>
              <a:rPr lang="vi-VN" dirty="0" smtClean="0"/>
              <a:t>Tuy nhiên, tình hình Việt Nam hiện tại trộm cướp khắp nơi. Anh Khương sợ hãi và nhút nhát. Anh không muốn mất điện thoại của mình.</a:t>
            </a:r>
            <a:endParaRPr lang="en-US" dirty="0"/>
          </a:p>
        </p:txBody>
      </p:sp>
      <p:sp>
        <p:nvSpPr>
          <p:cNvPr id="4" name="Slide Number Placeholder 3"/>
          <p:cNvSpPr>
            <a:spLocks noGrp="1"/>
          </p:cNvSpPr>
          <p:nvPr>
            <p:ph type="sldNum" sz="quarter" idx="10"/>
          </p:nvPr>
        </p:nvSpPr>
        <p:spPr/>
        <p:txBody>
          <a:bodyPr/>
          <a:lstStyle/>
          <a:p>
            <a:fld id="{91FD8968-C20D-B548-8F38-158084641085}" type="slidenum">
              <a:rPr lang="en-US" smtClean="0">
                <a:solidFill>
                  <a:prstClr val="black"/>
                </a:solidFill>
              </a:rPr>
              <a:pPr/>
              <a:t>148</a:t>
            </a:fld>
            <a:endParaRPr lang="en-US">
              <a:solidFill>
                <a:prstClr val="black"/>
              </a:solidFill>
            </a:endParaRPr>
          </a:p>
        </p:txBody>
      </p:sp>
    </p:spTree>
    <p:extLst>
      <p:ext uri="{BB962C8B-B14F-4D97-AF65-F5344CB8AC3E}">
        <p14:creationId xmlns:p14="http://schemas.microsoft.com/office/powerpoint/2010/main" val="152464703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Hệ thống chúng tôi cung cấp phần mềm chạy trên đồng hồ thông minh.</a:t>
            </a:r>
          </a:p>
          <a:p>
            <a:endParaRPr lang="vi-VN" dirty="0" smtClean="0"/>
          </a:p>
          <a:p>
            <a:r>
              <a:rPr lang="vi-VN" dirty="0" smtClean="0"/>
              <a:t>Đồng hồ thông minh sẽ hỗ trợ coi bản đồ và thông báo khi anh Khương gần tới các ngã rẽ.</a:t>
            </a:r>
            <a:endParaRPr lang="en-US" dirty="0"/>
          </a:p>
        </p:txBody>
      </p:sp>
      <p:sp>
        <p:nvSpPr>
          <p:cNvPr id="4" name="Slide Number Placeholder 3"/>
          <p:cNvSpPr>
            <a:spLocks noGrp="1"/>
          </p:cNvSpPr>
          <p:nvPr>
            <p:ph type="sldNum" sz="quarter" idx="10"/>
          </p:nvPr>
        </p:nvSpPr>
        <p:spPr/>
        <p:txBody>
          <a:bodyPr/>
          <a:lstStyle/>
          <a:p>
            <a:fld id="{91FD8968-C20D-B548-8F38-158084641085}" type="slidenum">
              <a:rPr lang="en-US" smtClean="0">
                <a:solidFill>
                  <a:prstClr val="black"/>
                </a:solidFill>
              </a:rPr>
              <a:pPr/>
              <a:t>149</a:t>
            </a:fld>
            <a:endParaRPr lang="en-US">
              <a:solidFill>
                <a:prstClr val="black"/>
              </a:solidFill>
            </a:endParaRPr>
          </a:p>
        </p:txBody>
      </p:sp>
    </p:spTree>
    <p:extLst>
      <p:ext uri="{BB962C8B-B14F-4D97-AF65-F5344CB8AC3E}">
        <p14:creationId xmlns:p14="http://schemas.microsoft.com/office/powerpoint/2010/main" val="90164461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Trước hết. Điện thoại cần phải được pair với đồng hồ qua giao thức bluetooth.</a:t>
            </a:r>
            <a:endParaRPr lang="en-US" dirty="0"/>
          </a:p>
        </p:txBody>
      </p:sp>
      <p:sp>
        <p:nvSpPr>
          <p:cNvPr id="4" name="Slide Number Placeholder 3"/>
          <p:cNvSpPr>
            <a:spLocks noGrp="1"/>
          </p:cNvSpPr>
          <p:nvPr>
            <p:ph type="sldNum" sz="quarter" idx="10"/>
          </p:nvPr>
        </p:nvSpPr>
        <p:spPr/>
        <p:txBody>
          <a:bodyPr/>
          <a:lstStyle/>
          <a:p>
            <a:fld id="{91FD8968-C20D-B548-8F38-158084641085}" type="slidenum">
              <a:rPr lang="en-US" smtClean="0">
                <a:solidFill>
                  <a:prstClr val="black"/>
                </a:solidFill>
              </a:rPr>
              <a:pPr/>
              <a:t>150</a:t>
            </a:fld>
            <a:endParaRPr lang="en-US">
              <a:solidFill>
                <a:prstClr val="black"/>
              </a:solidFill>
            </a:endParaRPr>
          </a:p>
        </p:txBody>
      </p:sp>
    </p:spTree>
    <p:extLst>
      <p:ext uri="{BB962C8B-B14F-4D97-AF65-F5344CB8AC3E}">
        <p14:creationId xmlns:p14="http://schemas.microsoft.com/office/powerpoint/2010/main" val="176554410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Trước hết. Điện thoại cần phải được pair với đồng hồ qua giao thức bluetooth.</a:t>
            </a:r>
            <a:endParaRPr lang="en-US" dirty="0"/>
          </a:p>
        </p:txBody>
      </p:sp>
      <p:sp>
        <p:nvSpPr>
          <p:cNvPr id="4" name="Slide Number Placeholder 3"/>
          <p:cNvSpPr>
            <a:spLocks noGrp="1"/>
          </p:cNvSpPr>
          <p:nvPr>
            <p:ph type="sldNum" sz="quarter" idx="10"/>
          </p:nvPr>
        </p:nvSpPr>
        <p:spPr/>
        <p:txBody>
          <a:bodyPr/>
          <a:lstStyle/>
          <a:p>
            <a:fld id="{91FD8968-C20D-B548-8F38-158084641085}" type="slidenum">
              <a:rPr lang="en-US" smtClean="0">
                <a:solidFill>
                  <a:prstClr val="black"/>
                </a:solidFill>
              </a:rPr>
              <a:pPr/>
              <a:t>151</a:t>
            </a:fld>
            <a:endParaRPr lang="en-US">
              <a:solidFill>
                <a:prstClr val="black"/>
              </a:solidFill>
            </a:endParaRPr>
          </a:p>
        </p:txBody>
      </p:sp>
    </p:spTree>
    <p:extLst>
      <p:ext uri="{BB962C8B-B14F-4D97-AF65-F5344CB8AC3E}">
        <p14:creationId xmlns:p14="http://schemas.microsoft.com/office/powerpoint/2010/main" val="168194594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Trước hết. Điện thoại cần phải được pair với đồng hồ qua giao thức bluetooth.</a:t>
            </a:r>
            <a:endParaRPr lang="en-US" dirty="0"/>
          </a:p>
        </p:txBody>
      </p:sp>
      <p:sp>
        <p:nvSpPr>
          <p:cNvPr id="4" name="Slide Number Placeholder 3"/>
          <p:cNvSpPr>
            <a:spLocks noGrp="1"/>
          </p:cNvSpPr>
          <p:nvPr>
            <p:ph type="sldNum" sz="quarter" idx="10"/>
          </p:nvPr>
        </p:nvSpPr>
        <p:spPr/>
        <p:txBody>
          <a:bodyPr/>
          <a:lstStyle/>
          <a:p>
            <a:fld id="{91FD8968-C20D-B548-8F38-158084641085}" type="slidenum">
              <a:rPr lang="en-US" smtClean="0">
                <a:solidFill>
                  <a:prstClr val="black"/>
                </a:solidFill>
              </a:rPr>
              <a:pPr/>
              <a:t>152</a:t>
            </a:fld>
            <a:endParaRPr lang="en-US">
              <a:solidFill>
                <a:prstClr val="black"/>
              </a:solidFill>
            </a:endParaRPr>
          </a:p>
        </p:txBody>
      </p:sp>
    </p:spTree>
    <p:extLst>
      <p:ext uri="{BB962C8B-B14F-4D97-AF65-F5344CB8AC3E}">
        <p14:creationId xmlns:p14="http://schemas.microsoft.com/office/powerpoint/2010/main" val="81962480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Trước hết. Điện thoại cần phải được pair với đồng hồ qua giao thức bluetooth.</a:t>
            </a:r>
            <a:endParaRPr lang="en-US" dirty="0"/>
          </a:p>
        </p:txBody>
      </p:sp>
      <p:sp>
        <p:nvSpPr>
          <p:cNvPr id="4" name="Slide Number Placeholder 3"/>
          <p:cNvSpPr>
            <a:spLocks noGrp="1"/>
          </p:cNvSpPr>
          <p:nvPr>
            <p:ph type="sldNum" sz="quarter" idx="10"/>
          </p:nvPr>
        </p:nvSpPr>
        <p:spPr/>
        <p:txBody>
          <a:bodyPr/>
          <a:lstStyle/>
          <a:p>
            <a:fld id="{91FD8968-C20D-B548-8F38-158084641085}" type="slidenum">
              <a:rPr lang="en-US" smtClean="0">
                <a:solidFill>
                  <a:prstClr val="black"/>
                </a:solidFill>
              </a:rPr>
              <a:pPr/>
              <a:t>153</a:t>
            </a:fld>
            <a:endParaRPr lang="en-US">
              <a:solidFill>
                <a:prstClr val="black"/>
              </a:solidFill>
            </a:endParaRPr>
          </a:p>
        </p:txBody>
      </p:sp>
    </p:spTree>
    <p:extLst>
      <p:ext uri="{BB962C8B-B14F-4D97-AF65-F5344CB8AC3E}">
        <p14:creationId xmlns:p14="http://schemas.microsoft.com/office/powerpoint/2010/main" val="120766014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Trước hết. Điện thoại cần phải được pair với đồng hồ qua giao thức bluetooth.</a:t>
            </a:r>
            <a:endParaRPr lang="en-US" dirty="0"/>
          </a:p>
        </p:txBody>
      </p:sp>
      <p:sp>
        <p:nvSpPr>
          <p:cNvPr id="4" name="Slide Number Placeholder 3"/>
          <p:cNvSpPr>
            <a:spLocks noGrp="1"/>
          </p:cNvSpPr>
          <p:nvPr>
            <p:ph type="sldNum" sz="quarter" idx="10"/>
          </p:nvPr>
        </p:nvSpPr>
        <p:spPr/>
        <p:txBody>
          <a:bodyPr/>
          <a:lstStyle/>
          <a:p>
            <a:fld id="{91FD8968-C20D-B548-8F38-158084641085}" type="slidenum">
              <a:rPr lang="en-US" smtClean="0">
                <a:solidFill>
                  <a:prstClr val="black"/>
                </a:solidFill>
              </a:rPr>
              <a:pPr/>
              <a:t>154</a:t>
            </a:fld>
            <a:endParaRPr lang="en-US">
              <a:solidFill>
                <a:prstClr val="black"/>
              </a:solidFill>
            </a:endParaRPr>
          </a:p>
        </p:txBody>
      </p:sp>
    </p:spTree>
    <p:extLst>
      <p:ext uri="{BB962C8B-B14F-4D97-AF65-F5344CB8AC3E}">
        <p14:creationId xmlns:p14="http://schemas.microsoft.com/office/powerpoint/2010/main" val="121339483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Việc trao nhận dữ liệu có thể sử dụng MessageAPI. </a:t>
            </a:r>
          </a:p>
          <a:p>
            <a:r>
              <a:rPr lang="vi-VN" dirty="0" smtClean="0"/>
              <a:t>MessageAPI là một giao thức tin cậy. </a:t>
            </a:r>
          </a:p>
          <a:p>
            <a:r>
              <a:rPr lang="vi-VN" dirty="0" smtClean="0"/>
              <a:t>Khi điện thoai và đồng hồ mất kết nối,</a:t>
            </a:r>
            <a:r>
              <a:rPr lang="vi-VN" baseline="0" dirty="0" smtClean="0"/>
              <a:t> dữ liệu sẽ được tự động lưu trữ và tự động gửi lại khi việc kết nối thành công.</a:t>
            </a:r>
            <a:endParaRPr lang="en-US" dirty="0"/>
          </a:p>
        </p:txBody>
      </p:sp>
      <p:sp>
        <p:nvSpPr>
          <p:cNvPr id="4" name="Slide Number Placeholder 3"/>
          <p:cNvSpPr>
            <a:spLocks noGrp="1"/>
          </p:cNvSpPr>
          <p:nvPr>
            <p:ph type="sldNum" sz="quarter" idx="10"/>
          </p:nvPr>
        </p:nvSpPr>
        <p:spPr/>
        <p:txBody>
          <a:bodyPr/>
          <a:lstStyle/>
          <a:p>
            <a:fld id="{91FD8968-C20D-B548-8F38-158084641085}" type="slidenum">
              <a:rPr lang="en-US" smtClean="0">
                <a:solidFill>
                  <a:prstClr val="black"/>
                </a:solidFill>
              </a:rPr>
              <a:pPr/>
              <a:t>155</a:t>
            </a:fld>
            <a:endParaRPr lang="en-US">
              <a:solidFill>
                <a:prstClr val="black"/>
              </a:solidFill>
            </a:endParaRPr>
          </a:p>
        </p:txBody>
      </p:sp>
    </p:spTree>
    <p:extLst>
      <p:ext uri="{BB962C8B-B14F-4D97-AF65-F5344CB8AC3E}">
        <p14:creationId xmlns:p14="http://schemas.microsoft.com/office/powerpoint/2010/main" val="158965793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Việc trao nhận dữ liệu có thể sử dụng MessageAPI. </a:t>
            </a:r>
          </a:p>
          <a:p>
            <a:r>
              <a:rPr lang="vi-VN" dirty="0" smtClean="0"/>
              <a:t>MessageAPI là một giao thức tin cậy. </a:t>
            </a:r>
          </a:p>
          <a:p>
            <a:r>
              <a:rPr lang="vi-VN" dirty="0" smtClean="0"/>
              <a:t>Khi điện thoai và đồng hồ mất kết nối,</a:t>
            </a:r>
            <a:r>
              <a:rPr lang="vi-VN" baseline="0" dirty="0" smtClean="0"/>
              <a:t> dữ liệu sẽ được tự động lưu trữ và tự động gửi lại khi việc kết nối thành công.</a:t>
            </a:r>
            <a:endParaRPr lang="en-US" dirty="0"/>
          </a:p>
        </p:txBody>
      </p:sp>
      <p:sp>
        <p:nvSpPr>
          <p:cNvPr id="4" name="Slide Number Placeholder 3"/>
          <p:cNvSpPr>
            <a:spLocks noGrp="1"/>
          </p:cNvSpPr>
          <p:nvPr>
            <p:ph type="sldNum" sz="quarter" idx="10"/>
          </p:nvPr>
        </p:nvSpPr>
        <p:spPr/>
        <p:txBody>
          <a:bodyPr/>
          <a:lstStyle/>
          <a:p>
            <a:fld id="{91FD8968-C20D-B548-8F38-158084641085}" type="slidenum">
              <a:rPr lang="en-US" smtClean="0">
                <a:solidFill>
                  <a:prstClr val="black"/>
                </a:solidFill>
              </a:rPr>
              <a:pPr/>
              <a:t>156</a:t>
            </a:fld>
            <a:endParaRPr lang="en-US">
              <a:solidFill>
                <a:prstClr val="black"/>
              </a:solidFill>
            </a:endParaRPr>
          </a:p>
        </p:txBody>
      </p:sp>
    </p:spTree>
    <p:extLst>
      <p:ext uri="{BB962C8B-B14F-4D97-AF65-F5344CB8AC3E}">
        <p14:creationId xmlns:p14="http://schemas.microsoft.com/office/powerpoint/2010/main" val="317788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AE9094-3FA6-5C4C-99F3-E6BA22F06D1D}" type="datetimeFigureOut">
              <a:rPr lang="en-US" smtClean="0"/>
              <a:t>12/12/15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3844D-CE1F-C349-9E3A-8610C7EA8723}" type="slidenum">
              <a:rPr lang="en-US" smtClean="0"/>
              <a:t>‹#›</a:t>
            </a:fld>
            <a:endParaRPr lang="en-US"/>
          </a:p>
        </p:txBody>
      </p:sp>
    </p:spTree>
    <p:extLst>
      <p:ext uri="{BB962C8B-B14F-4D97-AF65-F5344CB8AC3E}">
        <p14:creationId xmlns:p14="http://schemas.microsoft.com/office/powerpoint/2010/main" val="164911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AE9094-3FA6-5C4C-99F3-E6BA22F06D1D}" type="datetimeFigureOut">
              <a:rPr lang="en-US" smtClean="0"/>
              <a:t>12/12/15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3844D-CE1F-C349-9E3A-8610C7EA8723}" type="slidenum">
              <a:rPr lang="en-US" smtClean="0"/>
              <a:t>‹#›</a:t>
            </a:fld>
            <a:endParaRPr lang="en-US"/>
          </a:p>
        </p:txBody>
      </p:sp>
    </p:spTree>
    <p:extLst>
      <p:ext uri="{BB962C8B-B14F-4D97-AF65-F5344CB8AC3E}">
        <p14:creationId xmlns:p14="http://schemas.microsoft.com/office/powerpoint/2010/main" val="201115608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124758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0637548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044565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870902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474332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80466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245636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pPr defTabSz="457200"/>
            <a:endParaRPr sz="1050"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a:t>
            </a:fld>
            <a:endParaRPr lang="en">
              <a:solidFill>
                <a:prstClr val="black">
                  <a:tint val="75000"/>
                </a:prstClr>
              </a:solidFill>
            </a:endParaRPr>
          </a:p>
        </p:txBody>
      </p:sp>
    </p:spTree>
    <p:extLst>
      <p:ext uri="{BB962C8B-B14F-4D97-AF65-F5344CB8AC3E}">
        <p14:creationId xmlns:p14="http://schemas.microsoft.com/office/powerpoint/2010/main" val="150016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AE9094-3FA6-5C4C-99F3-E6BA22F06D1D}" type="datetimeFigureOut">
              <a:rPr lang="en-US" smtClean="0"/>
              <a:t>12/12/15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3844D-CE1F-C349-9E3A-8610C7EA8723}" type="slidenum">
              <a:rPr lang="en-US" smtClean="0"/>
              <a:t>‹#›</a:t>
            </a:fld>
            <a:endParaRPr lang="en-US"/>
          </a:p>
        </p:txBody>
      </p:sp>
    </p:spTree>
    <p:extLst>
      <p:ext uri="{BB962C8B-B14F-4D97-AF65-F5344CB8AC3E}">
        <p14:creationId xmlns:p14="http://schemas.microsoft.com/office/powerpoint/2010/main" val="107649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4"/>
            <a:ext cx="9144000" cy="4691399"/>
          </a:xfrm>
          <a:prstGeom prst="rect">
            <a:avLst/>
          </a:prstGeom>
          <a:solidFill>
            <a:schemeClr val="dk2"/>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10" name="Shape 10"/>
          <p:cNvCxnSpPr/>
          <p:nvPr/>
        </p:nvCxnSpPr>
        <p:spPr>
          <a:xfrm>
            <a:off x="0" y="4662139"/>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1" name="Shape 11"/>
          <p:cNvSpPr txBox="1">
            <a:spLocks noGrp="1"/>
          </p:cNvSpPr>
          <p:nvPr>
            <p:ph type="ctrTitle"/>
          </p:nvPr>
        </p:nvSpPr>
        <p:spPr>
          <a:xfrm>
            <a:off x="685800" y="2490375"/>
            <a:ext cx="7772400" cy="2198400"/>
          </a:xfrm>
          <a:prstGeom prst="rect">
            <a:avLst/>
          </a:prstGeom>
        </p:spPr>
        <p:txBody>
          <a:bodyPr lIns="91425" tIns="91425" rIns="91425" bIns="91425" anchor="b" anchorCtr="0"/>
          <a:lstStyle>
            <a:lvl1pPr>
              <a:spcBef>
                <a:spcPts val="0"/>
              </a:spcBef>
              <a:buSzPct val="100000"/>
              <a:defRPr sz="4050"/>
            </a:lvl1pPr>
            <a:lvl2pPr>
              <a:spcBef>
                <a:spcPts val="0"/>
              </a:spcBef>
              <a:buSzPct val="100000"/>
              <a:defRPr sz="4050"/>
            </a:lvl2pPr>
            <a:lvl3pPr>
              <a:spcBef>
                <a:spcPts val="0"/>
              </a:spcBef>
              <a:buSzPct val="100000"/>
              <a:defRPr sz="4050"/>
            </a:lvl3pPr>
            <a:lvl4pPr>
              <a:spcBef>
                <a:spcPts val="0"/>
              </a:spcBef>
              <a:buSzPct val="100000"/>
              <a:defRPr sz="4050"/>
            </a:lvl4pPr>
            <a:lvl5pPr>
              <a:spcBef>
                <a:spcPts val="0"/>
              </a:spcBef>
              <a:buSzPct val="100000"/>
              <a:defRPr sz="4050"/>
            </a:lvl5pPr>
            <a:lvl6pPr>
              <a:spcBef>
                <a:spcPts val="0"/>
              </a:spcBef>
              <a:buSzPct val="100000"/>
              <a:defRPr sz="4050"/>
            </a:lvl6pPr>
            <a:lvl7pPr>
              <a:spcBef>
                <a:spcPts val="0"/>
              </a:spcBef>
              <a:buSzPct val="100000"/>
              <a:defRPr sz="4050"/>
            </a:lvl7pPr>
            <a:lvl8pPr>
              <a:spcBef>
                <a:spcPts val="0"/>
              </a:spcBef>
              <a:buSzPct val="100000"/>
              <a:defRPr sz="4050"/>
            </a:lvl8pPr>
            <a:lvl9pPr>
              <a:spcBef>
                <a:spcPts val="0"/>
              </a:spcBef>
              <a:buSzPct val="100000"/>
              <a:defRPr sz="4050"/>
            </a:lvl9pPr>
          </a:lstStyle>
          <a:p>
            <a:endParaRPr/>
          </a:p>
        </p:txBody>
      </p:sp>
      <p:sp>
        <p:nvSpPr>
          <p:cNvPr id="12" name="Shape 12"/>
          <p:cNvSpPr txBox="1">
            <a:spLocks noGrp="1"/>
          </p:cNvSpPr>
          <p:nvPr>
            <p:ph type="subTitle" idx="1"/>
          </p:nvPr>
        </p:nvSpPr>
        <p:spPr>
          <a:xfrm>
            <a:off x="685800" y="4836039"/>
            <a:ext cx="7772400" cy="1032599"/>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1688">
                <a:solidFill>
                  <a:schemeClr val="dk2"/>
                </a:solidFill>
              </a:defRPr>
            </a:lvl2pPr>
            <a:lvl3pPr>
              <a:spcBef>
                <a:spcPts val="0"/>
              </a:spcBef>
              <a:buClr>
                <a:schemeClr val="dk2"/>
              </a:buClr>
              <a:buSzPct val="100000"/>
              <a:buNone/>
              <a:defRPr sz="1688">
                <a:solidFill>
                  <a:schemeClr val="dk2"/>
                </a:solidFill>
              </a:defRPr>
            </a:lvl3pPr>
            <a:lvl4pPr>
              <a:spcBef>
                <a:spcPts val="0"/>
              </a:spcBef>
              <a:buClr>
                <a:schemeClr val="dk2"/>
              </a:buClr>
              <a:buSzPct val="100000"/>
              <a:buNone/>
              <a:defRPr sz="1688">
                <a:solidFill>
                  <a:schemeClr val="dk2"/>
                </a:solidFill>
              </a:defRPr>
            </a:lvl4pPr>
            <a:lvl5pPr>
              <a:spcBef>
                <a:spcPts val="0"/>
              </a:spcBef>
              <a:buClr>
                <a:schemeClr val="dk2"/>
              </a:buClr>
              <a:buSzPct val="100000"/>
              <a:buNone/>
              <a:defRPr sz="1688">
                <a:solidFill>
                  <a:schemeClr val="dk2"/>
                </a:solidFill>
              </a:defRPr>
            </a:lvl5pPr>
            <a:lvl6pPr>
              <a:spcBef>
                <a:spcPts val="0"/>
              </a:spcBef>
              <a:buClr>
                <a:schemeClr val="dk2"/>
              </a:buClr>
              <a:buSzPct val="100000"/>
              <a:buNone/>
              <a:defRPr sz="1688">
                <a:solidFill>
                  <a:schemeClr val="dk2"/>
                </a:solidFill>
              </a:defRPr>
            </a:lvl6pPr>
            <a:lvl7pPr>
              <a:spcBef>
                <a:spcPts val="0"/>
              </a:spcBef>
              <a:buClr>
                <a:schemeClr val="dk2"/>
              </a:buClr>
              <a:buSzPct val="100000"/>
              <a:buNone/>
              <a:defRPr sz="1688">
                <a:solidFill>
                  <a:schemeClr val="dk2"/>
                </a:solidFill>
              </a:defRPr>
            </a:lvl7pPr>
            <a:lvl8pPr>
              <a:spcBef>
                <a:spcPts val="0"/>
              </a:spcBef>
              <a:buClr>
                <a:schemeClr val="dk2"/>
              </a:buClr>
              <a:buSzPct val="100000"/>
              <a:buNone/>
              <a:defRPr sz="1688">
                <a:solidFill>
                  <a:schemeClr val="dk2"/>
                </a:solidFill>
              </a:defRPr>
            </a:lvl8pPr>
            <a:lvl9pPr>
              <a:spcBef>
                <a:spcPts val="0"/>
              </a:spcBef>
              <a:buClr>
                <a:schemeClr val="dk2"/>
              </a:buClr>
              <a:buSzPct val="100000"/>
              <a:buNone/>
              <a:defRPr sz="1688">
                <a:solidFill>
                  <a:schemeClr val="dk2"/>
                </a:solidFill>
              </a:defRPr>
            </a:lvl9pPr>
          </a:lstStyle>
          <a:p>
            <a:endParaRPr/>
          </a:p>
        </p:txBody>
      </p:sp>
      <p:sp>
        <p:nvSpPr>
          <p:cNvPr id="13" name="Shape 13"/>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36010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4"/>
            <a:ext cx="9144000" cy="1532999"/>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370756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4"/>
            <a:ext cx="9144000" cy="1532999"/>
          </a:xfrm>
          <a:prstGeom prst="rect">
            <a:avLst/>
          </a:prstGeom>
          <a:solidFill>
            <a:schemeClr val="dk2"/>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22" name="Shape 22"/>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23" name="Shape 2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99828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4"/>
            <a:ext cx="9144000" cy="1532999"/>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29" name="Shape 29"/>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0" name="Shape 30"/>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254269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spcBef>
                <a:spcPts val="0"/>
              </a:spcBef>
              <a:buClr>
                <a:schemeClr val="dk2"/>
              </a:buClr>
              <a:buSzPct val="100000"/>
              <a:buNone/>
              <a:defRPr sz="1013">
                <a:solidFill>
                  <a:schemeClr val="dk2"/>
                </a:solidFill>
              </a:defRPr>
            </a:lvl1pPr>
          </a:lstStyle>
          <a:p>
            <a:endParaRPr/>
          </a:p>
        </p:txBody>
      </p:sp>
      <p:sp>
        <p:nvSpPr>
          <p:cNvPr id="34" name="Shape 34"/>
          <p:cNvSpPr/>
          <p:nvPr/>
        </p:nvSpPr>
        <p:spPr>
          <a:xfrm>
            <a:off x="4274" y="0"/>
            <a:ext cx="9144000" cy="5875200"/>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35" name="Shape 35"/>
          <p:cNvCxnSpPr/>
          <p:nvPr/>
        </p:nvCxnSpPr>
        <p:spPr>
          <a:xfrm>
            <a:off x="0" y="5845828"/>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6" name="Shape 36"/>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441912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527680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4"/>
            <a:ext cx="9144000" cy="4691399"/>
          </a:xfrm>
          <a:prstGeom prst="rect">
            <a:avLst/>
          </a:prstGeom>
          <a:solidFill>
            <a:schemeClr val="dk2"/>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10" name="Shape 10"/>
          <p:cNvCxnSpPr/>
          <p:nvPr/>
        </p:nvCxnSpPr>
        <p:spPr>
          <a:xfrm>
            <a:off x="0" y="4662139"/>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1" name="Shape 11"/>
          <p:cNvSpPr txBox="1">
            <a:spLocks noGrp="1"/>
          </p:cNvSpPr>
          <p:nvPr>
            <p:ph type="ctrTitle"/>
          </p:nvPr>
        </p:nvSpPr>
        <p:spPr>
          <a:xfrm>
            <a:off x="685800" y="2490375"/>
            <a:ext cx="7772400" cy="2198400"/>
          </a:xfrm>
          <a:prstGeom prst="rect">
            <a:avLst/>
          </a:prstGeom>
        </p:spPr>
        <p:txBody>
          <a:bodyPr lIns="91425" tIns="91425" rIns="91425" bIns="91425" anchor="b" anchorCtr="0"/>
          <a:lstStyle>
            <a:lvl1pPr>
              <a:spcBef>
                <a:spcPts val="0"/>
              </a:spcBef>
              <a:buSzPct val="100000"/>
              <a:defRPr sz="4050"/>
            </a:lvl1pPr>
            <a:lvl2pPr>
              <a:spcBef>
                <a:spcPts val="0"/>
              </a:spcBef>
              <a:buSzPct val="100000"/>
              <a:defRPr sz="4050"/>
            </a:lvl2pPr>
            <a:lvl3pPr>
              <a:spcBef>
                <a:spcPts val="0"/>
              </a:spcBef>
              <a:buSzPct val="100000"/>
              <a:defRPr sz="4050"/>
            </a:lvl3pPr>
            <a:lvl4pPr>
              <a:spcBef>
                <a:spcPts val="0"/>
              </a:spcBef>
              <a:buSzPct val="100000"/>
              <a:defRPr sz="4050"/>
            </a:lvl4pPr>
            <a:lvl5pPr>
              <a:spcBef>
                <a:spcPts val="0"/>
              </a:spcBef>
              <a:buSzPct val="100000"/>
              <a:defRPr sz="4050"/>
            </a:lvl5pPr>
            <a:lvl6pPr>
              <a:spcBef>
                <a:spcPts val="0"/>
              </a:spcBef>
              <a:buSzPct val="100000"/>
              <a:defRPr sz="4050"/>
            </a:lvl6pPr>
            <a:lvl7pPr>
              <a:spcBef>
                <a:spcPts val="0"/>
              </a:spcBef>
              <a:buSzPct val="100000"/>
              <a:defRPr sz="4050"/>
            </a:lvl7pPr>
            <a:lvl8pPr>
              <a:spcBef>
                <a:spcPts val="0"/>
              </a:spcBef>
              <a:buSzPct val="100000"/>
              <a:defRPr sz="4050"/>
            </a:lvl8pPr>
            <a:lvl9pPr>
              <a:spcBef>
                <a:spcPts val="0"/>
              </a:spcBef>
              <a:buSzPct val="100000"/>
              <a:defRPr sz="4050"/>
            </a:lvl9pPr>
          </a:lstStyle>
          <a:p>
            <a:endParaRPr/>
          </a:p>
        </p:txBody>
      </p:sp>
      <p:sp>
        <p:nvSpPr>
          <p:cNvPr id="12" name="Shape 12"/>
          <p:cNvSpPr txBox="1">
            <a:spLocks noGrp="1"/>
          </p:cNvSpPr>
          <p:nvPr>
            <p:ph type="subTitle" idx="1"/>
          </p:nvPr>
        </p:nvSpPr>
        <p:spPr>
          <a:xfrm>
            <a:off x="685800" y="4836039"/>
            <a:ext cx="7772400" cy="1032599"/>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1688">
                <a:solidFill>
                  <a:schemeClr val="dk2"/>
                </a:solidFill>
              </a:defRPr>
            </a:lvl2pPr>
            <a:lvl3pPr>
              <a:spcBef>
                <a:spcPts val="0"/>
              </a:spcBef>
              <a:buClr>
                <a:schemeClr val="dk2"/>
              </a:buClr>
              <a:buSzPct val="100000"/>
              <a:buNone/>
              <a:defRPr sz="1688">
                <a:solidFill>
                  <a:schemeClr val="dk2"/>
                </a:solidFill>
              </a:defRPr>
            </a:lvl3pPr>
            <a:lvl4pPr>
              <a:spcBef>
                <a:spcPts val="0"/>
              </a:spcBef>
              <a:buClr>
                <a:schemeClr val="dk2"/>
              </a:buClr>
              <a:buSzPct val="100000"/>
              <a:buNone/>
              <a:defRPr sz="1688">
                <a:solidFill>
                  <a:schemeClr val="dk2"/>
                </a:solidFill>
              </a:defRPr>
            </a:lvl4pPr>
            <a:lvl5pPr>
              <a:spcBef>
                <a:spcPts val="0"/>
              </a:spcBef>
              <a:buClr>
                <a:schemeClr val="dk2"/>
              </a:buClr>
              <a:buSzPct val="100000"/>
              <a:buNone/>
              <a:defRPr sz="1688">
                <a:solidFill>
                  <a:schemeClr val="dk2"/>
                </a:solidFill>
              </a:defRPr>
            </a:lvl5pPr>
            <a:lvl6pPr>
              <a:spcBef>
                <a:spcPts val="0"/>
              </a:spcBef>
              <a:buClr>
                <a:schemeClr val="dk2"/>
              </a:buClr>
              <a:buSzPct val="100000"/>
              <a:buNone/>
              <a:defRPr sz="1688">
                <a:solidFill>
                  <a:schemeClr val="dk2"/>
                </a:solidFill>
              </a:defRPr>
            </a:lvl6pPr>
            <a:lvl7pPr>
              <a:spcBef>
                <a:spcPts val="0"/>
              </a:spcBef>
              <a:buClr>
                <a:schemeClr val="dk2"/>
              </a:buClr>
              <a:buSzPct val="100000"/>
              <a:buNone/>
              <a:defRPr sz="1688">
                <a:solidFill>
                  <a:schemeClr val="dk2"/>
                </a:solidFill>
              </a:defRPr>
            </a:lvl7pPr>
            <a:lvl8pPr>
              <a:spcBef>
                <a:spcPts val="0"/>
              </a:spcBef>
              <a:buClr>
                <a:schemeClr val="dk2"/>
              </a:buClr>
              <a:buSzPct val="100000"/>
              <a:buNone/>
              <a:defRPr sz="1688">
                <a:solidFill>
                  <a:schemeClr val="dk2"/>
                </a:solidFill>
              </a:defRPr>
            </a:lvl8pPr>
            <a:lvl9pPr>
              <a:spcBef>
                <a:spcPts val="0"/>
              </a:spcBef>
              <a:buClr>
                <a:schemeClr val="dk2"/>
              </a:buClr>
              <a:buSzPct val="100000"/>
              <a:buNone/>
              <a:defRPr sz="1688">
                <a:solidFill>
                  <a:schemeClr val="dk2"/>
                </a:solidFill>
              </a:defRPr>
            </a:lvl9pPr>
          </a:lstStyle>
          <a:p>
            <a:endParaRPr/>
          </a:p>
        </p:txBody>
      </p:sp>
      <p:sp>
        <p:nvSpPr>
          <p:cNvPr id="13" name="Shape 13"/>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20500897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4"/>
            <a:ext cx="9144000" cy="1532999"/>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468504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AE9094-3FA6-5C4C-99F3-E6BA22F06D1D}" type="datetimeFigureOut">
              <a:rPr lang="en-US" smtClean="0"/>
              <a:t>12/12/15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3844D-CE1F-C349-9E3A-8610C7EA8723}" type="slidenum">
              <a:rPr lang="en-US" smtClean="0"/>
              <a:t>‹#›</a:t>
            </a:fld>
            <a:endParaRPr lang="en-US"/>
          </a:p>
        </p:txBody>
      </p:sp>
    </p:spTree>
    <p:extLst>
      <p:ext uri="{BB962C8B-B14F-4D97-AF65-F5344CB8AC3E}">
        <p14:creationId xmlns:p14="http://schemas.microsoft.com/office/powerpoint/2010/main" val="19015452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4"/>
            <a:ext cx="9144000" cy="1532999"/>
          </a:xfrm>
          <a:prstGeom prst="rect">
            <a:avLst/>
          </a:prstGeom>
          <a:solidFill>
            <a:schemeClr val="dk2"/>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22" name="Shape 22"/>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23" name="Shape 2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9831408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4"/>
            <a:ext cx="9144000" cy="1532999"/>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29" name="Shape 29"/>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0" name="Shape 30"/>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468280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spcBef>
                <a:spcPts val="0"/>
              </a:spcBef>
              <a:buClr>
                <a:schemeClr val="dk2"/>
              </a:buClr>
              <a:buSzPct val="100000"/>
              <a:buNone/>
              <a:defRPr sz="1013">
                <a:solidFill>
                  <a:schemeClr val="dk2"/>
                </a:solidFill>
              </a:defRPr>
            </a:lvl1pPr>
          </a:lstStyle>
          <a:p>
            <a:endParaRPr/>
          </a:p>
        </p:txBody>
      </p:sp>
      <p:sp>
        <p:nvSpPr>
          <p:cNvPr id="34" name="Shape 34"/>
          <p:cNvSpPr/>
          <p:nvPr/>
        </p:nvSpPr>
        <p:spPr>
          <a:xfrm>
            <a:off x="4274" y="0"/>
            <a:ext cx="9144000" cy="5875200"/>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35" name="Shape 35"/>
          <p:cNvCxnSpPr/>
          <p:nvPr/>
        </p:nvCxnSpPr>
        <p:spPr>
          <a:xfrm>
            <a:off x="0" y="5845828"/>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6" name="Shape 36"/>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20893596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13471932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3128700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0F96C4-0C79-4454-B2EB-769C6423A21F}"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62369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0F96C4-0C79-4454-B2EB-769C6423A21F}"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425053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0F96C4-0C79-4454-B2EB-769C6423A21F}"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1550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0F96C4-0C79-4454-B2EB-769C6423A21F}" type="datetimeFigureOut">
              <a:rPr lang="en-US" smtClean="0">
                <a:solidFill>
                  <a:prstClr val="black">
                    <a:tint val="75000"/>
                  </a:prstClr>
                </a:solidFill>
              </a:rPr>
              <a:pPr/>
              <a:t>12/12/15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23677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0F96C4-0C79-4454-B2EB-769C6423A21F}" type="datetimeFigureOut">
              <a:rPr lang="en-US" smtClean="0">
                <a:solidFill>
                  <a:prstClr val="black">
                    <a:tint val="75000"/>
                  </a:prstClr>
                </a:solidFill>
              </a:rPr>
              <a:pPr/>
              <a:t>12/12/15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2558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AE9094-3FA6-5C4C-99F3-E6BA22F06D1D}" type="datetimeFigureOut">
              <a:rPr lang="en-US" smtClean="0"/>
              <a:t>12/12/15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3844D-CE1F-C349-9E3A-8610C7EA8723}" type="slidenum">
              <a:rPr lang="en-US" smtClean="0"/>
              <a:t>‹#›</a:t>
            </a:fld>
            <a:endParaRPr lang="en-US"/>
          </a:p>
        </p:txBody>
      </p:sp>
    </p:spTree>
    <p:extLst>
      <p:ext uri="{BB962C8B-B14F-4D97-AF65-F5344CB8AC3E}">
        <p14:creationId xmlns:p14="http://schemas.microsoft.com/office/powerpoint/2010/main" val="4196342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0F96C4-0C79-4454-B2EB-769C6423A21F}" type="datetimeFigureOut">
              <a:rPr lang="en-US" smtClean="0">
                <a:solidFill>
                  <a:prstClr val="black">
                    <a:tint val="75000"/>
                  </a:prstClr>
                </a:solidFill>
              </a:rPr>
              <a:pPr/>
              <a:t>12/12/15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44894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0F96C4-0C79-4454-B2EB-769C6423A21F}" type="datetimeFigureOut">
              <a:rPr lang="en-US" smtClean="0">
                <a:solidFill>
                  <a:prstClr val="black">
                    <a:tint val="75000"/>
                  </a:prstClr>
                </a:solidFill>
              </a:rPr>
              <a:pPr/>
              <a:t>12/12/15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542474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0F96C4-0C79-4454-B2EB-769C6423A21F}" type="datetimeFigureOut">
              <a:rPr lang="en-US" smtClean="0">
                <a:solidFill>
                  <a:prstClr val="black">
                    <a:tint val="75000"/>
                  </a:prstClr>
                </a:solidFill>
              </a:rPr>
              <a:pPr/>
              <a:t>12/12/15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56402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0F96C4-0C79-4454-B2EB-769C6423A21F}" type="datetimeFigureOut">
              <a:rPr lang="en-US" smtClean="0">
                <a:solidFill>
                  <a:prstClr val="black">
                    <a:tint val="75000"/>
                  </a:prstClr>
                </a:solidFill>
              </a:rPr>
              <a:pPr/>
              <a:t>12/12/15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25542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0F96C4-0C79-4454-B2EB-769C6423A21F}"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37365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0F96C4-0C79-4454-B2EB-769C6423A21F}"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80583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B969B5-D102-7049-B423-C9A194A316B5}"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7924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B969B5-D102-7049-B423-C9A194A316B5}"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4661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B969B5-D102-7049-B423-C9A194A316B5}"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487574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B969B5-D102-7049-B423-C9A194A316B5}" type="datetimeFigureOut">
              <a:rPr lang="en-US" smtClean="0">
                <a:solidFill>
                  <a:prstClr val="black">
                    <a:tint val="75000"/>
                  </a:prstClr>
                </a:solidFill>
              </a:rPr>
              <a:pPr/>
              <a:t>12/12/15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213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1487" y="1825625"/>
            <a:ext cx="290036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1825625"/>
            <a:ext cx="290036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AE9094-3FA6-5C4C-99F3-E6BA22F06D1D}" type="datetimeFigureOut">
              <a:rPr lang="en-US" smtClean="0"/>
              <a:t>12/12/15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03844D-CE1F-C349-9E3A-8610C7EA8723}" type="slidenum">
              <a:rPr lang="en-US" smtClean="0"/>
              <a:t>‹#›</a:t>
            </a:fld>
            <a:endParaRPr lang="en-US"/>
          </a:p>
        </p:txBody>
      </p:sp>
    </p:spTree>
    <p:extLst>
      <p:ext uri="{BB962C8B-B14F-4D97-AF65-F5344CB8AC3E}">
        <p14:creationId xmlns:p14="http://schemas.microsoft.com/office/powerpoint/2010/main" val="4557194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B969B5-D102-7049-B423-C9A194A316B5}" type="datetimeFigureOut">
              <a:rPr lang="en-US" smtClean="0">
                <a:solidFill>
                  <a:prstClr val="black">
                    <a:tint val="75000"/>
                  </a:prstClr>
                </a:solidFill>
              </a:rPr>
              <a:pPr/>
              <a:t>12/12/15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98929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B969B5-D102-7049-B423-C9A194A316B5}" type="datetimeFigureOut">
              <a:rPr lang="en-US" smtClean="0">
                <a:solidFill>
                  <a:prstClr val="black">
                    <a:tint val="75000"/>
                  </a:prstClr>
                </a:solidFill>
              </a:rPr>
              <a:pPr/>
              <a:t>12/12/15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97443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969B5-D102-7049-B423-C9A194A316B5}" type="datetimeFigureOut">
              <a:rPr lang="en-US" smtClean="0">
                <a:solidFill>
                  <a:prstClr val="black">
                    <a:tint val="75000"/>
                  </a:prstClr>
                </a:solidFill>
              </a:rPr>
              <a:pPr/>
              <a:t>12/12/15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62859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B969B5-D102-7049-B423-C9A194A316B5}" type="datetimeFigureOut">
              <a:rPr lang="en-US" smtClean="0">
                <a:solidFill>
                  <a:prstClr val="black">
                    <a:tint val="75000"/>
                  </a:prstClr>
                </a:solidFill>
              </a:rPr>
              <a:pPr/>
              <a:t>12/12/15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92090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B969B5-D102-7049-B423-C9A194A316B5}" type="datetimeFigureOut">
              <a:rPr lang="en-US" smtClean="0">
                <a:solidFill>
                  <a:prstClr val="black">
                    <a:tint val="75000"/>
                  </a:prstClr>
                </a:solidFill>
              </a:rPr>
              <a:pPr/>
              <a:t>12/12/15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62233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B969B5-D102-7049-B423-C9A194A316B5}"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07080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B969B5-D102-7049-B423-C9A194A316B5}"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36648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1667347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425872-6C5F-45CC-821F-20335217E62B}"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5E8865A-F7EC-460D-AF42-D961DF724E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379057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425872-6C5F-45CC-821F-20335217E62B}"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5E8865A-F7EC-460D-AF42-D961DF724E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3030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AE9094-3FA6-5C4C-99F3-E6BA22F06D1D}" type="datetimeFigureOut">
              <a:rPr lang="en-US" smtClean="0"/>
              <a:t>12/12/15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03844D-CE1F-C349-9E3A-8610C7EA8723}" type="slidenum">
              <a:rPr lang="en-US" smtClean="0"/>
              <a:t>‹#›</a:t>
            </a:fld>
            <a:endParaRPr lang="en-US"/>
          </a:p>
        </p:txBody>
      </p:sp>
    </p:spTree>
    <p:extLst>
      <p:ext uri="{BB962C8B-B14F-4D97-AF65-F5344CB8AC3E}">
        <p14:creationId xmlns:p14="http://schemas.microsoft.com/office/powerpoint/2010/main" val="13502622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425872-6C5F-45CC-821F-20335217E62B}"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5E8865A-F7EC-460D-AF42-D961DF724E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69195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425872-6C5F-45CC-821F-20335217E62B}" type="datetimeFigureOut">
              <a:rPr lang="en-US" smtClean="0">
                <a:solidFill>
                  <a:prstClr val="black">
                    <a:tint val="75000"/>
                  </a:prstClr>
                </a:solidFill>
              </a:rPr>
              <a:pPr/>
              <a:t>12/12/15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5E8865A-F7EC-460D-AF42-D961DF724E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4759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425872-6C5F-45CC-821F-20335217E62B}" type="datetimeFigureOut">
              <a:rPr lang="en-US" smtClean="0">
                <a:solidFill>
                  <a:prstClr val="black">
                    <a:tint val="75000"/>
                  </a:prstClr>
                </a:solidFill>
              </a:rPr>
              <a:pPr/>
              <a:t>12/12/15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5E8865A-F7EC-460D-AF42-D961DF724E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33801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425872-6C5F-45CC-821F-20335217E62B}" type="datetimeFigureOut">
              <a:rPr lang="en-US" smtClean="0">
                <a:solidFill>
                  <a:prstClr val="black">
                    <a:tint val="75000"/>
                  </a:prstClr>
                </a:solidFill>
              </a:rPr>
              <a:pPr/>
              <a:t>12/12/15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5E8865A-F7EC-460D-AF42-D961DF724E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73569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25872-6C5F-45CC-821F-20335217E62B}" type="datetimeFigureOut">
              <a:rPr lang="en-US" smtClean="0">
                <a:solidFill>
                  <a:prstClr val="black">
                    <a:tint val="75000"/>
                  </a:prstClr>
                </a:solidFill>
              </a:rPr>
              <a:pPr/>
              <a:t>12/12/15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5E8865A-F7EC-460D-AF42-D961DF724E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69073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425872-6C5F-45CC-821F-20335217E62B}" type="datetimeFigureOut">
              <a:rPr lang="en-US" smtClean="0">
                <a:solidFill>
                  <a:prstClr val="black">
                    <a:tint val="75000"/>
                  </a:prstClr>
                </a:solidFill>
              </a:rPr>
              <a:pPr/>
              <a:t>12/12/15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5E8865A-F7EC-460D-AF42-D961DF724E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04671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425872-6C5F-45CC-821F-20335217E62B}" type="datetimeFigureOut">
              <a:rPr lang="en-US" smtClean="0">
                <a:solidFill>
                  <a:prstClr val="black">
                    <a:tint val="75000"/>
                  </a:prstClr>
                </a:solidFill>
              </a:rPr>
              <a:pPr/>
              <a:t>12/12/15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5E8865A-F7EC-460D-AF42-D961DF724E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411101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425872-6C5F-45CC-821F-20335217E62B}"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5E8865A-F7EC-460D-AF42-D961DF724E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4560915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425872-6C5F-45CC-821F-20335217E62B}"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5E8865A-F7EC-460D-AF42-D961DF724E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09690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4"/>
            <a:ext cx="9144000" cy="1532999"/>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475413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AE9094-3FA6-5C4C-99F3-E6BA22F06D1D}" type="datetimeFigureOut">
              <a:rPr lang="en-US" smtClean="0"/>
              <a:t>12/12/15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03844D-CE1F-C349-9E3A-8610C7EA8723}" type="slidenum">
              <a:rPr lang="en-US" smtClean="0"/>
              <a:t>‹#›</a:t>
            </a:fld>
            <a:endParaRPr lang="en-US"/>
          </a:p>
        </p:txBody>
      </p:sp>
    </p:spTree>
    <p:extLst>
      <p:ext uri="{BB962C8B-B14F-4D97-AF65-F5344CB8AC3E}">
        <p14:creationId xmlns:p14="http://schemas.microsoft.com/office/powerpoint/2010/main" val="13972824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7491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15286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3581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35365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258335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01396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452514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705603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829597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67811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AE9094-3FA6-5C4C-99F3-E6BA22F06D1D}" type="datetimeFigureOut">
              <a:rPr lang="en-US" smtClean="0"/>
              <a:t>12/12/15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03844D-CE1F-C349-9E3A-8610C7EA8723}" type="slidenum">
              <a:rPr lang="en-US" smtClean="0"/>
              <a:t>‹#›</a:t>
            </a:fld>
            <a:endParaRPr lang="en-US"/>
          </a:p>
        </p:txBody>
      </p:sp>
    </p:spTree>
    <p:extLst>
      <p:ext uri="{BB962C8B-B14F-4D97-AF65-F5344CB8AC3E}">
        <p14:creationId xmlns:p14="http://schemas.microsoft.com/office/powerpoint/2010/main" val="139208745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012669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pPr defTabSz="457200"/>
            <a:endParaRPr sz="1050"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a:t>
            </a:fld>
            <a:endParaRPr lang="en">
              <a:solidFill>
                <a:prstClr val="black">
                  <a:tint val="75000"/>
                </a:prstClr>
              </a:solidFill>
            </a:endParaRPr>
          </a:p>
        </p:txBody>
      </p:sp>
    </p:spTree>
    <p:extLst>
      <p:ext uri="{BB962C8B-B14F-4D97-AF65-F5344CB8AC3E}">
        <p14:creationId xmlns:p14="http://schemas.microsoft.com/office/powerpoint/2010/main" val="56539029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94468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625287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609696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464641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611458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447016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619353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4902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AE9094-3FA6-5C4C-99F3-E6BA22F06D1D}" type="datetimeFigureOut">
              <a:rPr lang="en-US" smtClean="0"/>
              <a:t>12/12/15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03844D-CE1F-C349-9E3A-8610C7EA8723}" type="slidenum">
              <a:rPr lang="en-US" smtClean="0"/>
              <a:t>‹#›</a:t>
            </a:fld>
            <a:endParaRPr lang="en-US"/>
          </a:p>
        </p:txBody>
      </p:sp>
    </p:spTree>
    <p:extLst>
      <p:ext uri="{BB962C8B-B14F-4D97-AF65-F5344CB8AC3E}">
        <p14:creationId xmlns:p14="http://schemas.microsoft.com/office/powerpoint/2010/main" val="212693853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952328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859934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898992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pPr defTabSz="457200"/>
            <a:endParaRPr sz="1050"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a:t>
            </a:fld>
            <a:endParaRPr lang="en">
              <a:solidFill>
                <a:prstClr val="black">
                  <a:tint val="75000"/>
                </a:prstClr>
              </a:solidFill>
            </a:endParaRPr>
          </a:p>
        </p:txBody>
      </p:sp>
    </p:spTree>
    <p:extLst>
      <p:ext uri="{BB962C8B-B14F-4D97-AF65-F5344CB8AC3E}">
        <p14:creationId xmlns:p14="http://schemas.microsoft.com/office/powerpoint/2010/main" val="211379677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221861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446273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883373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378760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113911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0901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AE9094-3FA6-5C4C-99F3-E6BA22F06D1D}" type="datetimeFigureOut">
              <a:rPr lang="en-US" smtClean="0"/>
              <a:t>12/12/15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03844D-CE1F-C349-9E3A-8610C7EA8723}" type="slidenum">
              <a:rPr lang="en-US" smtClean="0"/>
              <a:t>‹#›</a:t>
            </a:fld>
            <a:endParaRPr lang="en-US"/>
          </a:p>
        </p:txBody>
      </p:sp>
    </p:spTree>
    <p:extLst>
      <p:ext uri="{BB962C8B-B14F-4D97-AF65-F5344CB8AC3E}">
        <p14:creationId xmlns:p14="http://schemas.microsoft.com/office/powerpoint/2010/main" val="44323701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506343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5060847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651183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48632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486476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pPr defTabSz="457200"/>
            <a:endParaRPr sz="1050"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a:t>
            </a:fld>
            <a:endParaRPr lang="en">
              <a:solidFill>
                <a:prstClr val="black">
                  <a:tint val="75000"/>
                </a:prstClr>
              </a:solidFill>
            </a:endParaRPr>
          </a:p>
        </p:txBody>
      </p:sp>
    </p:spTree>
    <p:extLst>
      <p:ext uri="{BB962C8B-B14F-4D97-AF65-F5344CB8AC3E}">
        <p14:creationId xmlns:p14="http://schemas.microsoft.com/office/powerpoint/2010/main" val="112263148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828030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479446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9208737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12/12/15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38136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theme" Target="../theme/theme10.xml"/><Relationship Id="rId1" Type="http://schemas.openxmlformats.org/officeDocument/2006/relationships/slideLayout" Target="../slideLayouts/slideLayout72.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theme" Target="../theme/theme11.xml"/><Relationship Id="rId1" Type="http://schemas.openxmlformats.org/officeDocument/2006/relationships/slideLayout" Target="../slideLayouts/slideLayout84.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theme" Target="../theme/theme12.xml"/><Relationship Id="rId1" Type="http://schemas.openxmlformats.org/officeDocument/2006/relationships/slideLayout" Target="../slideLayouts/slideLayout96.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theme" Target="../theme/theme3.xml"/><Relationship Id="rId1" Type="http://schemas.openxmlformats.org/officeDocument/2006/relationships/slideLayout" Target="../slideLayouts/slideLayout18.xml"/><Relationship Id="rId2"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theme" Target="../theme/theme5.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theme" Target="../theme/theme6.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theme" Target="../theme/theme8.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theme" Target="../theme/theme9.xml"/><Relationship Id="rId1" Type="http://schemas.openxmlformats.org/officeDocument/2006/relationships/slideLayout" Target="../slideLayouts/slideLayout60.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FAE9094-3FA6-5C4C-99F3-E6BA22F06D1D}" type="datetimeFigureOut">
              <a:rPr lang="en-US" smtClean="0"/>
              <a:t>12/12/15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03844D-CE1F-C349-9E3A-8610C7EA8723}" type="slidenum">
              <a:rPr lang="en-US" smtClean="0"/>
              <a:t>‹#›</a:t>
            </a:fld>
            <a:endParaRPr lang="en-US"/>
          </a:p>
        </p:txBody>
      </p:sp>
    </p:spTree>
    <p:extLst>
      <p:ext uri="{BB962C8B-B14F-4D97-AF65-F5344CB8AC3E}">
        <p14:creationId xmlns:p14="http://schemas.microsoft.com/office/powerpoint/2010/main" val="1513826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94B1E4EC-92D8-4A33-94B0-5CDDBDDA3BE9}" type="datetimeFigureOut">
              <a:rPr lang="en-US" smtClean="0">
                <a:solidFill>
                  <a:prstClr val="black">
                    <a:tint val="75000"/>
                  </a:prstClr>
                </a:solidFill>
              </a:rPr>
              <a:pPr defTabSz="457200"/>
              <a:t>12/12/15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4A2F9A4F-C4F0-482F-9519-68597CE94F5B}"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65755885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94B1E4EC-92D8-4A33-94B0-5CDDBDDA3BE9}" type="datetimeFigureOut">
              <a:rPr lang="en-US" smtClean="0">
                <a:solidFill>
                  <a:prstClr val="black">
                    <a:tint val="75000"/>
                  </a:prstClr>
                </a:solidFill>
              </a:rPr>
              <a:pPr defTabSz="457200"/>
              <a:t>12/12/15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4A2F9A4F-C4F0-482F-9519-68597CE94F5B}"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70301954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94B1E4EC-92D8-4A33-94B0-5CDDBDDA3BE9}" type="datetimeFigureOut">
              <a:rPr lang="en-US" smtClean="0">
                <a:solidFill>
                  <a:prstClr val="black">
                    <a:tint val="75000"/>
                  </a:prstClr>
                </a:solidFill>
              </a:rPr>
              <a:pPr defTabSz="457200"/>
              <a:t>12/12/15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4A2F9A4F-C4F0-482F-9519-68597CE94F5B}"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139886312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3" y="6333138"/>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731" kern="0">
                <a:solidFill>
                  <a:srgbClr val="2388DB"/>
                </a:solidFill>
                <a:ea typeface="Arial"/>
                <a:cs typeface="Arial"/>
                <a:sym typeface="Arial"/>
                <a:rtl val="0"/>
              </a:rPr>
              <a:pPr algn="r"/>
              <a:t>‹#›</a:t>
            </a:fld>
            <a:endParaRPr lang="en" sz="731" kern="0">
              <a:solidFill>
                <a:srgbClr val="2388DB"/>
              </a:solidFill>
              <a:ea typeface="Arial"/>
              <a:cs typeface="Arial"/>
              <a:sym typeface="Arial"/>
              <a:rtl val="0"/>
            </a:endParaRPr>
          </a:p>
        </p:txBody>
      </p:sp>
    </p:spTree>
    <p:extLst>
      <p:ext uri="{BB962C8B-B14F-4D97-AF65-F5344CB8AC3E}">
        <p14:creationId xmlns:p14="http://schemas.microsoft.com/office/powerpoint/2010/main" val="27724333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3" y="6333138"/>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731" kern="0">
                <a:solidFill>
                  <a:srgbClr val="2388DB"/>
                </a:solidFill>
                <a:ea typeface="Arial"/>
                <a:cs typeface="Arial"/>
                <a:sym typeface="Arial"/>
                <a:rtl val="0"/>
              </a:rPr>
              <a:pPr algn="r"/>
              <a:t>‹#›</a:t>
            </a:fld>
            <a:endParaRPr lang="en" sz="731" kern="0">
              <a:solidFill>
                <a:srgbClr val="2388DB"/>
              </a:solidFill>
              <a:ea typeface="Arial"/>
              <a:cs typeface="Arial"/>
              <a:sym typeface="Arial"/>
              <a:rtl val="0"/>
            </a:endParaRPr>
          </a:p>
        </p:txBody>
      </p:sp>
    </p:spTree>
    <p:extLst>
      <p:ext uri="{BB962C8B-B14F-4D97-AF65-F5344CB8AC3E}">
        <p14:creationId xmlns:p14="http://schemas.microsoft.com/office/powerpoint/2010/main" val="1927618455"/>
      </p:ext>
    </p:extLst>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2" y="6333136"/>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975" kern="0">
                <a:solidFill>
                  <a:srgbClr val="2388DB"/>
                </a:solidFill>
                <a:ea typeface="Arial"/>
                <a:cs typeface="Arial"/>
                <a:sym typeface="Arial"/>
                <a:rtl val="0"/>
              </a:rPr>
              <a:pPr algn="r"/>
              <a:t>‹#›</a:t>
            </a:fld>
            <a:endParaRPr lang="en" sz="975" kern="0">
              <a:solidFill>
                <a:srgbClr val="2388DB"/>
              </a:solidFill>
              <a:ea typeface="Arial"/>
              <a:cs typeface="Arial"/>
              <a:sym typeface="Arial"/>
              <a:rtl val="0"/>
            </a:endParaRPr>
          </a:p>
        </p:txBody>
      </p:sp>
    </p:spTree>
    <p:extLst>
      <p:ext uri="{BB962C8B-B14F-4D97-AF65-F5344CB8AC3E}">
        <p14:creationId xmlns:p14="http://schemas.microsoft.com/office/powerpoint/2010/main" val="951035409"/>
      </p:ext>
    </p:extLst>
  </p:cSld>
  <p:clrMap bg1="lt1" tx1="dk1" bg2="dk2" tx2="lt2" accent1="accent1" accent2="accent2" accent3="accent3" accent4="accent4" accent5="accent5" accent6="accent6" hlink="hlink" folHlink="folHlink"/>
  <p:sldLayoutIdLst>
    <p:sldLayoutId id="2147483675"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96C4-0C79-4454-B2EB-769C6423A21F}"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82396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969B5-D102-7049-B423-C9A194A316B5}"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064551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2" y="6333136"/>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975" kern="0">
                <a:solidFill>
                  <a:srgbClr val="2388DB"/>
                </a:solidFill>
                <a:ea typeface="Arial"/>
                <a:cs typeface="Arial"/>
                <a:sym typeface="Arial"/>
                <a:rtl val="0"/>
              </a:rPr>
              <a:pPr algn="r"/>
              <a:t>‹#›</a:t>
            </a:fld>
            <a:endParaRPr lang="en" sz="975" kern="0">
              <a:solidFill>
                <a:srgbClr val="2388DB"/>
              </a:solidFill>
              <a:ea typeface="Arial"/>
              <a:cs typeface="Arial"/>
              <a:sym typeface="Arial"/>
              <a:rtl val="0"/>
            </a:endParaRPr>
          </a:p>
        </p:txBody>
      </p:sp>
    </p:spTree>
    <p:extLst>
      <p:ext uri="{BB962C8B-B14F-4D97-AF65-F5344CB8AC3E}">
        <p14:creationId xmlns:p14="http://schemas.microsoft.com/office/powerpoint/2010/main" val="1352140659"/>
      </p:ext>
    </p:extLst>
  </p:cSld>
  <p:clrMap bg1="lt1" tx1="dk1" bg2="dk2" tx2="lt2" accent1="accent1" accent2="accent2" accent3="accent3" accent4="accent4" accent5="accent5" accent6="accent6" hlink="hlink" folHlink="folHlink"/>
  <p:sldLayoutIdLst>
    <p:sldLayoutId id="2147483701"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25872-6C5F-45CC-821F-20335217E62B}" type="datetimeFigureOut">
              <a:rPr lang="en-US" smtClean="0">
                <a:solidFill>
                  <a:prstClr val="black">
                    <a:tint val="75000"/>
                  </a:prstClr>
                </a:solidFill>
              </a:rPr>
              <a:pPr/>
              <a:t>12/12/15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8865A-F7EC-460D-AF42-D961DF724E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11652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94B1E4EC-92D8-4A33-94B0-5CDDBDDA3BE9}" type="datetimeFigureOut">
              <a:rPr lang="en-US" smtClean="0">
                <a:solidFill>
                  <a:prstClr val="black">
                    <a:tint val="75000"/>
                  </a:prstClr>
                </a:solidFill>
              </a:rPr>
              <a:pPr defTabSz="457200"/>
              <a:t>12/12/15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4A2F9A4F-C4F0-482F-9519-68597CE94F5B}"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18277515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9.png"/><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53.xml"/><Relationship Id="rId3" Type="http://schemas.openxmlformats.org/officeDocument/2006/relationships/image" Target="../media/image29.png"/></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 Id="rId1" Type="http://schemas.openxmlformats.org/officeDocument/2006/relationships/slideLayout" Target="../slideLayouts/slideLayout54.xml"/><Relationship Id="rId2" Type="http://schemas.openxmlformats.org/officeDocument/2006/relationships/notesSlide" Target="../notesSlides/notesSlide54.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5.png"/><Relationship Id="rId1" Type="http://schemas.openxmlformats.org/officeDocument/2006/relationships/slideLayout" Target="../slideLayouts/slideLayout54.xml"/><Relationship Id="rId2" Type="http://schemas.openxmlformats.org/officeDocument/2006/relationships/notesSlide" Target="../notesSlides/notesSlide55.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 Id="rId1" Type="http://schemas.openxmlformats.org/officeDocument/2006/relationships/slideLayout" Target="../slideLayouts/slideLayout54.xml"/><Relationship Id="rId2" Type="http://schemas.openxmlformats.org/officeDocument/2006/relationships/notesSlide" Target="../notesSlides/notesSlide5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57.xml"/><Relationship Id="rId3" Type="http://schemas.openxmlformats.org/officeDocument/2006/relationships/image" Target="../media/image30.png"/></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 Id="rId1" Type="http://schemas.openxmlformats.org/officeDocument/2006/relationships/slideLayout" Target="../slideLayouts/slideLayout54.xml"/><Relationship Id="rId2" Type="http://schemas.openxmlformats.org/officeDocument/2006/relationships/notesSlide" Target="../notesSlides/notesSlide5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59.xml"/><Relationship Id="rId3" Type="http://schemas.openxmlformats.org/officeDocument/2006/relationships/image" Target="../media/image3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60.xml"/><Relationship Id="rId3" Type="http://schemas.openxmlformats.org/officeDocument/2006/relationships/image" Target="../media/image32.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image" Target="../media/image3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61.xml"/><Relationship Id="rId3" Type="http://schemas.openxmlformats.org/officeDocument/2006/relationships/image" Target="../media/image32.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62.xml"/><Relationship Id="rId3" Type="http://schemas.openxmlformats.org/officeDocument/2006/relationships/image" Target="../media/image32.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63.xml"/><Relationship Id="rId3" Type="http://schemas.openxmlformats.org/officeDocument/2006/relationships/image" Target="../media/image32.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64.xml"/><Relationship Id="rId3" Type="http://schemas.openxmlformats.org/officeDocument/2006/relationships/image" Target="../media/image3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65.xml"/><Relationship Id="rId3" Type="http://schemas.openxmlformats.org/officeDocument/2006/relationships/image" Target="../media/image33.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image" Target="../media/image3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image" Target="../media/image33.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image" Target="../media/image3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66.xml"/><Relationship Id="rId3" Type="http://schemas.openxmlformats.org/officeDocument/2006/relationships/image" Target="../media/image33.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image" Target="NUL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6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68.xml"/></Relationships>
</file>

<file path=ppt/slides/_rels/slide122.xml.rels><?xml version="1.0" encoding="UTF-8" standalone="yes"?>
<Relationships xmlns="http://schemas.openxmlformats.org/package/2006/relationships"><Relationship Id="rId3" Type="http://schemas.openxmlformats.org/officeDocument/2006/relationships/image" Target="../media/image34.jpeg"/><Relationship Id="rId4" Type="http://schemas.openxmlformats.org/officeDocument/2006/relationships/image" Target="../media/image35.jpeg"/><Relationship Id="rId1" Type="http://schemas.openxmlformats.org/officeDocument/2006/relationships/slideLayout" Target="../slideLayouts/slideLayout71.xml"/><Relationship Id="rId2" Type="http://schemas.openxmlformats.org/officeDocument/2006/relationships/notesSlide" Target="../notesSlides/notesSlide69.xml"/></Relationships>
</file>

<file path=ppt/slides/_rels/slide123.xml.rels><?xml version="1.0" encoding="UTF-8" standalone="yes"?>
<Relationships xmlns="http://schemas.openxmlformats.org/package/2006/relationships"><Relationship Id="rId3" Type="http://schemas.openxmlformats.org/officeDocument/2006/relationships/image" Target="../media/image36.jpeg"/><Relationship Id="rId4" Type="http://schemas.openxmlformats.org/officeDocument/2006/relationships/image" Target="../media/image37.png"/><Relationship Id="rId5" Type="http://schemas.openxmlformats.org/officeDocument/2006/relationships/image" Target="../media/image38.png"/><Relationship Id="rId1" Type="http://schemas.openxmlformats.org/officeDocument/2006/relationships/slideLayout" Target="../slideLayouts/slideLayout71.xml"/><Relationship Id="rId2" Type="http://schemas.openxmlformats.org/officeDocument/2006/relationships/notesSlide" Target="../notesSlides/notesSlide70.xml"/></Relationships>
</file>

<file path=ppt/slides/_rels/slide124.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gif"/><Relationship Id="rId1" Type="http://schemas.openxmlformats.org/officeDocument/2006/relationships/slideLayout" Target="../slideLayouts/slideLayout71.xml"/><Relationship Id="rId2" Type="http://schemas.openxmlformats.org/officeDocument/2006/relationships/image" Target="../media/image39.png"/></Relationships>
</file>

<file path=ppt/slides/_rels/slide125.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1.gif"/><Relationship Id="rId1" Type="http://schemas.openxmlformats.org/officeDocument/2006/relationships/slideLayout" Target="../slideLayouts/slideLayout71.xml"/><Relationship Id="rId2" Type="http://schemas.openxmlformats.org/officeDocument/2006/relationships/image" Target="../media/image42.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7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7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7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7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7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7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7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7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7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80.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8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8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8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84.xml"/><Relationship Id="rId3"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4" Type="http://schemas.openxmlformats.org/officeDocument/2006/relationships/image" Target="../media/image14.JPG"/><Relationship Id="rId5" Type="http://schemas.openxmlformats.org/officeDocument/2006/relationships/image" Target="../media/image15.JPG"/><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8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8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8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88.xml"/><Relationship Id="rId3" Type="http://schemas.openxmlformats.org/officeDocument/2006/relationships/image" Target="../media/image44.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8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90.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notesSlide" Target="../notesSlides/notesSlide91.xml"/><Relationship Id="rId3" Type="http://schemas.openxmlformats.org/officeDocument/2006/relationships/image" Target="../media/image45.jpe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notesSlide" Target="../notesSlides/notesSlide9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s>
</file>

<file path=ppt/slides/_rels/slide150.xml.rels><?xml version="1.0" encoding="UTF-8" standalone="yes"?>
<Relationships xmlns="http://schemas.openxmlformats.org/package/2006/relationships"><Relationship Id="rId3" Type="http://schemas.openxmlformats.org/officeDocument/2006/relationships/image" Target="../media/image46.jpeg"/><Relationship Id="rId4" Type="http://schemas.openxmlformats.org/officeDocument/2006/relationships/image" Target="../media/image47.jpeg"/><Relationship Id="rId1" Type="http://schemas.openxmlformats.org/officeDocument/2006/relationships/slideLayout" Target="../slideLayouts/slideLayout83.xml"/><Relationship Id="rId2" Type="http://schemas.openxmlformats.org/officeDocument/2006/relationships/notesSlide" Target="../notesSlides/notesSlide93.xml"/></Relationships>
</file>

<file path=ppt/slides/_rels/slide151.xml.rels><?xml version="1.0" encoding="UTF-8" standalone="yes"?>
<Relationships xmlns="http://schemas.openxmlformats.org/package/2006/relationships"><Relationship Id="rId3" Type="http://schemas.openxmlformats.org/officeDocument/2006/relationships/image" Target="../media/image46.jpeg"/><Relationship Id="rId4" Type="http://schemas.openxmlformats.org/officeDocument/2006/relationships/image" Target="../media/image47.jpeg"/><Relationship Id="rId1" Type="http://schemas.openxmlformats.org/officeDocument/2006/relationships/slideLayout" Target="../slideLayouts/slideLayout83.xml"/><Relationship Id="rId2" Type="http://schemas.openxmlformats.org/officeDocument/2006/relationships/notesSlide" Target="../notesSlides/notesSlide94.xml"/></Relationships>
</file>

<file path=ppt/slides/_rels/slide152.xml.rels><?xml version="1.0" encoding="UTF-8" standalone="yes"?>
<Relationships xmlns="http://schemas.openxmlformats.org/package/2006/relationships"><Relationship Id="rId3" Type="http://schemas.openxmlformats.org/officeDocument/2006/relationships/image" Target="../media/image46.jpeg"/><Relationship Id="rId4" Type="http://schemas.openxmlformats.org/officeDocument/2006/relationships/image" Target="../media/image47.jpeg"/><Relationship Id="rId1" Type="http://schemas.openxmlformats.org/officeDocument/2006/relationships/slideLayout" Target="../slideLayouts/slideLayout83.xml"/><Relationship Id="rId2" Type="http://schemas.openxmlformats.org/officeDocument/2006/relationships/notesSlide" Target="../notesSlides/notesSlide95.xml"/></Relationships>
</file>

<file path=ppt/slides/_rels/slide153.xml.rels><?xml version="1.0" encoding="UTF-8" standalone="yes"?>
<Relationships xmlns="http://schemas.openxmlformats.org/package/2006/relationships"><Relationship Id="rId3" Type="http://schemas.openxmlformats.org/officeDocument/2006/relationships/image" Target="../media/image46.jpeg"/><Relationship Id="rId4" Type="http://schemas.openxmlformats.org/officeDocument/2006/relationships/image" Target="../media/image47.jpeg"/><Relationship Id="rId1" Type="http://schemas.openxmlformats.org/officeDocument/2006/relationships/slideLayout" Target="../slideLayouts/slideLayout83.xml"/><Relationship Id="rId2" Type="http://schemas.openxmlformats.org/officeDocument/2006/relationships/notesSlide" Target="../notesSlides/notesSlide96.xml"/></Relationships>
</file>

<file path=ppt/slides/_rels/slide154.xml.rels><?xml version="1.0" encoding="UTF-8" standalone="yes"?>
<Relationships xmlns="http://schemas.openxmlformats.org/package/2006/relationships"><Relationship Id="rId3" Type="http://schemas.openxmlformats.org/officeDocument/2006/relationships/image" Target="../media/image46.jpeg"/><Relationship Id="rId4" Type="http://schemas.openxmlformats.org/officeDocument/2006/relationships/image" Target="../media/image47.jpeg"/><Relationship Id="rId1" Type="http://schemas.openxmlformats.org/officeDocument/2006/relationships/slideLayout" Target="../slideLayouts/slideLayout83.xml"/><Relationship Id="rId2" Type="http://schemas.openxmlformats.org/officeDocument/2006/relationships/notesSlide" Target="../notesSlides/notesSlide9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notesSlide" Target="../notesSlides/notesSlide98.xml"/><Relationship Id="rId3" Type="http://schemas.openxmlformats.org/officeDocument/2006/relationships/image" Target="../media/image47.jpe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notesSlide" Target="../notesSlides/notesSlide99.xml"/><Relationship Id="rId3" Type="http://schemas.openxmlformats.org/officeDocument/2006/relationships/image" Target="../media/image47.jpe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notesSlide" Target="../notesSlides/notesSlide100.xml"/><Relationship Id="rId3" Type="http://schemas.openxmlformats.org/officeDocument/2006/relationships/image" Target="../media/image47.jpe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notesSlide" Target="../notesSlides/notesSlide101.xml"/><Relationship Id="rId3" Type="http://schemas.openxmlformats.org/officeDocument/2006/relationships/image" Target="../media/image47.jpe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notesSlide" Target="../notesSlides/notesSlide10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95.xml"/><Relationship Id="rId2" Type="http://schemas.openxmlformats.org/officeDocument/2006/relationships/notesSlide" Target="../notesSlides/notesSlide103.xml"/><Relationship Id="rId3" Type="http://schemas.openxmlformats.org/officeDocument/2006/relationships/image" Target="../media/image48.jpeg"/></Relationships>
</file>

<file path=ppt/slides/_rels/slide161.xml.rels><?xml version="1.0" encoding="UTF-8" standalone="yes"?>
<Relationships xmlns="http://schemas.openxmlformats.org/package/2006/relationships"><Relationship Id="rId3" Type="http://schemas.openxmlformats.org/officeDocument/2006/relationships/image" Target="../media/image49.jpeg"/><Relationship Id="rId4" Type="http://schemas.openxmlformats.org/officeDocument/2006/relationships/image" Target="../media/image50.png"/><Relationship Id="rId1" Type="http://schemas.openxmlformats.org/officeDocument/2006/relationships/slideLayout" Target="../slideLayouts/slideLayout95.xml"/><Relationship Id="rId2" Type="http://schemas.openxmlformats.org/officeDocument/2006/relationships/notesSlide" Target="../notesSlides/notesSlide10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95.xml"/><Relationship Id="rId2" Type="http://schemas.openxmlformats.org/officeDocument/2006/relationships/notesSlide" Target="../notesSlides/notesSlide105.xml"/><Relationship Id="rId3" Type="http://schemas.openxmlformats.org/officeDocument/2006/relationships/image" Target="../media/image40.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95.xml"/><Relationship Id="rId2" Type="http://schemas.openxmlformats.org/officeDocument/2006/relationships/image" Target="../media/image40.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95.xml"/><Relationship Id="rId2" Type="http://schemas.openxmlformats.org/officeDocument/2006/relationships/image" Target="../media/image5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95.xml"/><Relationship Id="rId2" Type="http://schemas.openxmlformats.org/officeDocument/2006/relationships/image" Target="../media/image52.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95.xml"/><Relationship Id="rId2" Type="http://schemas.openxmlformats.org/officeDocument/2006/relationships/image" Target="../media/image52.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95.xml"/><Relationship Id="rId2" Type="http://schemas.openxmlformats.org/officeDocument/2006/relationships/image" Target="../media/image5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95.xml"/><Relationship Id="rId2" Type="http://schemas.openxmlformats.org/officeDocument/2006/relationships/image" Target="../media/image40.png"/><Relationship Id="rId3" Type="http://schemas.openxmlformats.org/officeDocument/2006/relationships/image" Target="../media/image53.jpeg"/></Relationships>
</file>

<file path=ppt/slides/_rels/slide169.xml.rels><?xml version="1.0" encoding="UTF-8" standalone="yes"?>
<Relationships xmlns="http://schemas.openxmlformats.org/package/2006/relationships"><Relationship Id="rId3" Type="http://schemas.openxmlformats.org/officeDocument/2006/relationships/image" Target="../media/image53.jpeg"/><Relationship Id="rId4" Type="http://schemas.openxmlformats.org/officeDocument/2006/relationships/image" Target="../media/image54.png"/><Relationship Id="rId1" Type="http://schemas.openxmlformats.org/officeDocument/2006/relationships/slideLayout" Target="../slideLayouts/slideLayout95.xml"/><Relationship Id="rId2"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6.JPG"/></Relationships>
</file>

<file path=ppt/slides/_rels/slide170.xml.rels><?xml version="1.0" encoding="UTF-8" standalone="yes"?>
<Relationships xmlns="http://schemas.openxmlformats.org/package/2006/relationships"><Relationship Id="rId3" Type="http://schemas.openxmlformats.org/officeDocument/2006/relationships/image" Target="../media/image53.jpeg"/><Relationship Id="rId4" Type="http://schemas.openxmlformats.org/officeDocument/2006/relationships/image" Target="../media/image54.png"/><Relationship Id="rId5" Type="http://schemas.openxmlformats.org/officeDocument/2006/relationships/image" Target="../media/image55.png"/><Relationship Id="rId1" Type="http://schemas.openxmlformats.org/officeDocument/2006/relationships/slideLayout" Target="../slideLayouts/slideLayout95.xml"/><Relationship Id="rId2" Type="http://schemas.openxmlformats.org/officeDocument/2006/relationships/image" Target="../media/image40.png"/></Relationships>
</file>

<file path=ppt/slides/_rels/slide171.xml.rels><?xml version="1.0" encoding="UTF-8" standalone="yes"?>
<Relationships xmlns="http://schemas.openxmlformats.org/package/2006/relationships"><Relationship Id="rId3" Type="http://schemas.openxmlformats.org/officeDocument/2006/relationships/image" Target="../media/image53.jpe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49.jpeg"/><Relationship Id="rId1" Type="http://schemas.openxmlformats.org/officeDocument/2006/relationships/slideLayout" Target="../slideLayouts/slideLayout95.xml"/><Relationship Id="rId2" Type="http://schemas.openxmlformats.org/officeDocument/2006/relationships/image" Target="../media/image40.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95.xml"/><Relationship Id="rId2" Type="http://schemas.openxmlformats.org/officeDocument/2006/relationships/notesSlide" Target="../notesSlides/notesSlide10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07.xml"/><Relationship Id="rId2" Type="http://schemas.openxmlformats.org/officeDocument/2006/relationships/notesSlide" Target="../notesSlides/notesSlide107.xml"/><Relationship Id="rId3" Type="http://schemas.openxmlformats.org/officeDocument/2006/relationships/image" Target="../media/image56.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07.xml"/><Relationship Id="rId2" Type="http://schemas.openxmlformats.org/officeDocument/2006/relationships/notesSlide" Target="../notesSlides/notesSlide108.xml"/><Relationship Id="rId3" Type="http://schemas.openxmlformats.org/officeDocument/2006/relationships/image" Target="../media/image56.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09.xml"/><Relationship Id="rId3" Type="http://schemas.openxmlformats.org/officeDocument/2006/relationships/image" Target="../media/image56.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10.xml"/><Relationship Id="rId3" Type="http://schemas.openxmlformats.org/officeDocument/2006/relationships/image" Target="../media/image56.png"/></Relationships>
</file>

<file path=ppt/slides/_rels/slide177.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1" Type="http://schemas.openxmlformats.org/officeDocument/2006/relationships/slideLayout" Target="../slideLayouts/slideLayout97.xml"/><Relationship Id="rId2" Type="http://schemas.openxmlformats.org/officeDocument/2006/relationships/notesSlide" Target="../notesSlides/notesSlide11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07.xml"/><Relationship Id="rId2" Type="http://schemas.openxmlformats.org/officeDocument/2006/relationships/notesSlide" Target="../notesSlides/notesSlide11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07.xml"/><Relationship Id="rId2" Type="http://schemas.openxmlformats.org/officeDocument/2006/relationships/notesSlide" Target="../notesSlides/notesSlide1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7.JPG"/><Relationship Id="rId1" Type="http://schemas.openxmlformats.org/officeDocument/2006/relationships/slideLayout" Target="../slideLayouts/slideLayout26.xml"/><Relationship Id="rId2" Type="http://schemas.openxmlformats.org/officeDocument/2006/relationships/notesSlide" Target="../notesSlides/notesSlide1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1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15.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96.xml"/><Relationship Id="rId2" Type="http://schemas.openxmlformats.org/officeDocument/2006/relationships/notesSlide" Target="../notesSlides/notesSlide11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96.xml"/><Relationship Id="rId2" Type="http://schemas.openxmlformats.org/officeDocument/2006/relationships/notesSlide" Target="../notesSlides/notesSlide11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18.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19.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 Id="rId3" Type="http://schemas.openxmlformats.org/officeDocument/2006/relationships/image" Target="../media/image17.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2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2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23.xml"/></Relationships>
</file>

<file path=ppt/slides/_rels/slide193.xml.rels><?xml version="1.0" encoding="UTF-8" standalone="yes"?>
<Relationships xmlns="http://schemas.openxmlformats.org/package/2006/relationships"><Relationship Id="rId3" Type="http://schemas.openxmlformats.org/officeDocument/2006/relationships/image" Target="../media/image36.jpeg"/><Relationship Id="rId4" Type="http://schemas.openxmlformats.org/officeDocument/2006/relationships/image" Target="../media/image26.png"/><Relationship Id="rId5" Type="http://schemas.openxmlformats.org/officeDocument/2006/relationships/image" Target="../media/image9.png"/><Relationship Id="rId6" Type="http://schemas.openxmlformats.org/officeDocument/2006/relationships/image" Target="../media/image50.png"/><Relationship Id="rId7" Type="http://schemas.openxmlformats.org/officeDocument/2006/relationships/image" Target="../media/image37.png"/><Relationship Id="rId8" Type="http://schemas.openxmlformats.org/officeDocument/2006/relationships/image" Target="../media/image59.png"/><Relationship Id="rId9" Type="http://schemas.openxmlformats.org/officeDocument/2006/relationships/image" Target="../media/image38.png"/><Relationship Id="rId10" Type="http://schemas.openxmlformats.org/officeDocument/2006/relationships/image" Target="../media/image60.png"/><Relationship Id="rId1" Type="http://schemas.openxmlformats.org/officeDocument/2006/relationships/slideLayout" Target="../slideLayouts/slideLayout71.xml"/><Relationship Id="rId2" Type="http://schemas.openxmlformats.org/officeDocument/2006/relationships/notesSlide" Target="../notesSlides/notesSlide12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5.xml"/><Relationship Id="rId3" Type="http://schemas.openxmlformats.org/officeDocument/2006/relationships/image" Target="../media/image6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6.xml"/><Relationship Id="rId3" Type="http://schemas.openxmlformats.org/officeDocument/2006/relationships/image" Target="../media/image62.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7.xml"/><Relationship Id="rId3" Type="http://schemas.openxmlformats.org/officeDocument/2006/relationships/image" Target="../media/image62.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8.xml"/><Relationship Id="rId3" Type="http://schemas.openxmlformats.org/officeDocument/2006/relationships/image" Target="../media/image62.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9.xml"/><Relationship Id="rId3" Type="http://schemas.openxmlformats.org/officeDocument/2006/relationships/image" Target="../media/image6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0.xml"/><Relationship Id="rId3" Type="http://schemas.openxmlformats.org/officeDocument/2006/relationships/image" Target="../media/image63.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5.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7.xml"/><Relationship Id="rId3" Type="http://schemas.openxmlformats.org/officeDocument/2006/relationships/image" Target="../media/image15.JPG"/></Relationships>
</file>

<file path=ppt/slides/_rels/slide32.xml.rels><?xml version="1.0" encoding="UTF-8" standalone="yes"?>
<Relationships xmlns="http://schemas.openxmlformats.org/package/2006/relationships"><Relationship Id="rId3" Type="http://schemas.openxmlformats.org/officeDocument/2006/relationships/image" Target="../media/image20.JPG"/><Relationship Id="rId4" Type="http://schemas.openxmlformats.org/officeDocument/2006/relationships/image" Target="../media/image21.JPG"/><Relationship Id="rId1" Type="http://schemas.openxmlformats.org/officeDocument/2006/relationships/slideLayout" Target="../slideLayouts/slideLayout26.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1" Type="http://schemas.openxmlformats.org/officeDocument/2006/relationships/slideLayout" Target="../slideLayouts/slideLayout26.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1.xml"/><Relationship Id="rId3" Type="http://schemas.openxmlformats.org/officeDocument/2006/relationships/image" Target="../media/image22.JPG"/></Relationships>
</file>

<file path=ppt/slides/_rels/slide36.xml.rels><?xml version="1.0" encoding="UTF-8" standalone="yes"?>
<Relationships xmlns="http://schemas.openxmlformats.org/package/2006/relationships"><Relationship Id="rId3" Type="http://schemas.openxmlformats.org/officeDocument/2006/relationships/image" Target="../media/image23.JPG"/><Relationship Id="rId4" Type="http://schemas.openxmlformats.org/officeDocument/2006/relationships/image" Target="NULL"/><Relationship Id="rId1" Type="http://schemas.openxmlformats.org/officeDocument/2006/relationships/slideLayout" Target="../slideLayouts/slideLayout26.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3.xml"/><Relationship Id="rId3" Type="http://schemas.openxmlformats.org/officeDocument/2006/relationships/image" Target="../media/image2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4.xml"/><Relationship Id="rId3" Type="http://schemas.openxmlformats.org/officeDocument/2006/relationships/image" Target="../media/image2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5.xml"/><Relationship Id="rId3" Type="http://schemas.openxmlformats.org/officeDocument/2006/relationships/image" Target="../media/image23.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1" Type="http://schemas.openxmlformats.org/officeDocument/2006/relationships/slideLayout" Target="../slideLayouts/slideLayout26.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3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4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4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9.png"/><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9.png"/><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6.png"/><Relationship Id="rId1" Type="http://schemas.openxmlformats.org/officeDocument/2006/relationships/slideLayout" Target="../slideLayouts/slideLayout59.xml"/><Relationship Id="rId2" Type="http://schemas.openxmlformats.org/officeDocument/2006/relationships/notesSlide" Target="../notesSlides/notesSlide43.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7.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4.png"/><Relationship Id="rId1" Type="http://schemas.openxmlformats.org/officeDocument/2006/relationships/slideLayout" Target="../slideLayouts/slideLayout59.xml"/><Relationship Id="rId2" Type="http://schemas.openxmlformats.org/officeDocument/2006/relationships/notesSlide" Target="../notesSlides/notesSlide44.xml"/></Relationships>
</file>

<file path=ppt/slides/_rels/slide92.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6.png"/><Relationship Id="rId1" Type="http://schemas.openxmlformats.org/officeDocument/2006/relationships/slideLayout" Target="../slideLayouts/slideLayout59.xml"/><Relationship Id="rId2" Type="http://schemas.openxmlformats.org/officeDocument/2006/relationships/notesSlide" Target="../notesSlides/notesSlide45.xml"/></Relationships>
</file>

<file path=ppt/slides/_rels/slide93.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6.png"/><Relationship Id="rId5" Type="http://schemas.openxmlformats.org/officeDocument/2006/relationships/image" Target="../media/image8.png"/><Relationship Id="rId1" Type="http://schemas.openxmlformats.org/officeDocument/2006/relationships/slideLayout" Target="../slideLayouts/slideLayout59.xml"/><Relationship Id="rId2" Type="http://schemas.openxmlformats.org/officeDocument/2006/relationships/notesSlide" Target="../notesSlides/notesSlide46.xml"/></Relationships>
</file>

<file path=ppt/slides/_rels/slide94.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26.png"/><Relationship Id="rId1" Type="http://schemas.openxmlformats.org/officeDocument/2006/relationships/slideLayout" Target="../slideLayouts/slideLayout59.xml"/><Relationship Id="rId2" Type="http://schemas.openxmlformats.org/officeDocument/2006/relationships/notesSlide" Target="../notesSlides/notesSlide47.xml"/></Relationships>
</file>

<file path=ppt/slides/_rels/slide95.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26.png"/><Relationship Id="rId1" Type="http://schemas.openxmlformats.org/officeDocument/2006/relationships/slideLayout" Target="../slideLayouts/slideLayout59.xml"/><Relationship Id="rId2" Type="http://schemas.openxmlformats.org/officeDocument/2006/relationships/notesSlide" Target="../notesSlides/notesSlide48.xml"/></Relationships>
</file>

<file path=ppt/slides/_rels/slide96.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26.png"/><Relationship Id="rId1" Type="http://schemas.openxmlformats.org/officeDocument/2006/relationships/slideLayout" Target="../slideLayouts/slideLayout59.xml"/><Relationship Id="rId2" Type="http://schemas.openxmlformats.org/officeDocument/2006/relationships/notesSlide" Target="../notesSlides/notesSlide4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50.xml"/><Relationship Id="rId3" Type="http://schemas.openxmlformats.org/officeDocument/2006/relationships/image" Target="../media/image2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52.xml"/><Relationship Id="rId3"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1307981" y="2901023"/>
            <a:ext cx="6521570" cy="1236600"/>
          </a:xfrm>
          <a:prstGeom prst="rect">
            <a:avLst/>
          </a:prstGeom>
        </p:spPr>
        <p:txBody>
          <a:bodyPr lIns="51427" tIns="51427" rIns="51427" bIns="51427" anchor="b" anchorCtr="0">
            <a:noAutofit/>
          </a:bodyPr>
          <a:lstStyle/>
          <a:p>
            <a:pPr algn="ctr"/>
            <a:r>
              <a:rPr lang="en-US" sz="3713" dirty="0">
                <a:latin typeface="Cambria" charset="0"/>
                <a:ea typeface="Cambria" charset="0"/>
                <a:cs typeface="Cambria" charset="0"/>
              </a:rPr>
              <a:t>Smart Wear on Your Route</a:t>
            </a:r>
            <a:endParaRPr lang="en" sz="3713" dirty="0">
              <a:latin typeface="Cambria" charset="0"/>
              <a:ea typeface="Cambria" charset="0"/>
              <a:cs typeface="Cambria" charset="0"/>
            </a:endParaRPr>
          </a:p>
        </p:txBody>
      </p:sp>
      <p:sp>
        <p:nvSpPr>
          <p:cNvPr id="46" name="Shape 46"/>
          <p:cNvSpPr txBox="1">
            <a:spLocks noGrp="1"/>
          </p:cNvSpPr>
          <p:nvPr>
            <p:ph type="sldNum" idx="12"/>
          </p:nvPr>
        </p:nvSpPr>
        <p:spPr>
          <a:xfrm>
            <a:off x="8618496" y="6299693"/>
            <a:ext cx="308643" cy="295143"/>
          </a:xfrm>
          <a:prstGeom prst="rect">
            <a:avLst/>
          </a:prstGeom>
        </p:spPr>
        <p:txBody>
          <a:bodyPr lIns="51427" tIns="51427" rIns="51427" bIns="51427" anchor="ctr" anchorCtr="0">
            <a:noAutofit/>
          </a:bodyPr>
          <a:lstStyle/>
          <a:p>
            <a:fld id="{00000000-1234-1234-1234-123412341234}" type="slidenum">
              <a:rPr lang="en">
                <a:solidFill>
                  <a:srgbClr val="000000"/>
                </a:solidFill>
              </a:rPr>
              <a:pPr/>
              <a:t>1</a:t>
            </a:fld>
            <a:endParaRPr lang="en" dirty="0">
              <a:solidFill>
                <a:srgbClr val="000000"/>
              </a:solidFill>
            </a:endParaRPr>
          </a:p>
        </p:txBody>
      </p:sp>
      <p:sp>
        <p:nvSpPr>
          <p:cNvPr id="44" name="Shape 44"/>
          <p:cNvSpPr txBox="1"/>
          <p:nvPr/>
        </p:nvSpPr>
        <p:spPr>
          <a:xfrm>
            <a:off x="0" y="4904376"/>
            <a:ext cx="4904509" cy="1395317"/>
          </a:xfrm>
          <a:prstGeom prst="rect">
            <a:avLst/>
          </a:prstGeom>
          <a:noFill/>
          <a:ln>
            <a:noFill/>
          </a:ln>
        </p:spPr>
        <p:txBody>
          <a:bodyPr lIns="51427" tIns="51427" rIns="51427" bIns="51427" anchor="t" anchorCtr="0">
            <a:noAutofit/>
          </a:bodyPr>
          <a:lstStyle/>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Huỳnh Quang Thảo</a:t>
            </a:r>
            <a:r>
              <a:rPr lang="en" kern="0" dirty="0">
                <a:solidFill>
                  <a:srgbClr val="2388DB"/>
                </a:solidFill>
                <a:latin typeface="Cambria" charset="0"/>
                <a:ea typeface="Cambria" charset="0"/>
                <a:cs typeface="Cambria" charset="0"/>
                <a:sym typeface="Arial"/>
                <a:rtl val="0"/>
              </a:rPr>
              <a:t> – SE609</a:t>
            </a:r>
            <a:r>
              <a:rPr lang="vi-VN" kern="0" dirty="0">
                <a:solidFill>
                  <a:srgbClr val="2388DB"/>
                </a:solidFill>
                <a:latin typeface="Cambria" charset="0"/>
                <a:ea typeface="Cambria" charset="0"/>
                <a:cs typeface="Cambria" charset="0"/>
                <a:sym typeface="Arial"/>
                <a:rtl val="0"/>
              </a:rPr>
              <a:t>63</a:t>
            </a:r>
            <a:r>
              <a:rPr lang="en" kern="0" dirty="0">
                <a:solidFill>
                  <a:srgbClr val="2388DB"/>
                </a:solidFill>
                <a:latin typeface="Cambria" charset="0"/>
                <a:ea typeface="Cambria" charset="0"/>
                <a:cs typeface="Cambria" charset="0"/>
                <a:sym typeface="Arial"/>
                <a:rtl val="0"/>
              </a:rPr>
              <a:t> – Team Leader</a:t>
            </a:r>
          </a:p>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Trần Thanh Ngoan</a:t>
            </a:r>
            <a:r>
              <a:rPr lang="en" kern="0" dirty="0">
                <a:solidFill>
                  <a:srgbClr val="2388DB"/>
                </a:solidFill>
                <a:latin typeface="Cambria" charset="0"/>
                <a:ea typeface="Cambria" charset="0"/>
                <a:cs typeface="Cambria" charset="0"/>
                <a:sym typeface="Arial"/>
                <a:rtl val="0"/>
              </a:rPr>
              <a:t> – </a:t>
            </a:r>
            <a:r>
              <a:rPr lang="en-US" kern="0" dirty="0">
                <a:solidFill>
                  <a:srgbClr val="2388DB"/>
                </a:solidFill>
                <a:latin typeface="Cambria" charset="0"/>
                <a:ea typeface="Cambria" charset="0"/>
                <a:cs typeface="Cambria" charset="0"/>
                <a:sym typeface="Arial"/>
                <a:rtl val="0"/>
              </a:rPr>
              <a:t>SE</a:t>
            </a:r>
            <a:endParaRPr lang="en" kern="0" dirty="0">
              <a:solidFill>
                <a:srgbClr val="2388DB"/>
              </a:solidFill>
              <a:latin typeface="Cambria" charset="0"/>
              <a:ea typeface="Cambria" charset="0"/>
              <a:cs typeface="Cambria" charset="0"/>
              <a:sym typeface="Arial"/>
              <a:rtl val="0"/>
            </a:endParaRPr>
          </a:p>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Nguyễn Trung Nam</a:t>
            </a:r>
            <a:r>
              <a:rPr lang="en" kern="0" dirty="0">
                <a:solidFill>
                  <a:srgbClr val="2388DB"/>
                </a:solidFill>
                <a:latin typeface="Cambria" charset="0"/>
                <a:ea typeface="Cambria" charset="0"/>
                <a:cs typeface="Cambria" charset="0"/>
                <a:sym typeface="Arial"/>
                <a:rtl val="0"/>
              </a:rPr>
              <a:t> – </a:t>
            </a:r>
            <a:r>
              <a:rPr lang="en-US" kern="0" dirty="0">
                <a:solidFill>
                  <a:srgbClr val="2388DB"/>
                </a:solidFill>
                <a:latin typeface="Cambria" charset="0"/>
                <a:ea typeface="Cambria" charset="0"/>
                <a:cs typeface="Cambria" charset="0"/>
                <a:sym typeface="Arial"/>
                <a:rtl val="0"/>
              </a:rPr>
              <a:t>SE</a:t>
            </a:r>
            <a:endParaRPr lang="en" kern="0" dirty="0">
              <a:solidFill>
                <a:srgbClr val="2388DB"/>
              </a:solidFill>
              <a:latin typeface="Cambria" charset="0"/>
              <a:ea typeface="Cambria" charset="0"/>
              <a:cs typeface="Cambria" charset="0"/>
              <a:sym typeface="Arial"/>
              <a:rtl val="0"/>
            </a:endParaRPr>
          </a:p>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Ngô Tiến Đạt</a:t>
            </a:r>
            <a:r>
              <a:rPr lang="en" kern="0" dirty="0">
                <a:solidFill>
                  <a:srgbClr val="2388DB"/>
                </a:solidFill>
                <a:latin typeface="Cambria" charset="0"/>
                <a:ea typeface="Cambria" charset="0"/>
                <a:cs typeface="Cambria" charset="0"/>
                <a:sym typeface="Arial"/>
                <a:rtl val="0"/>
              </a:rPr>
              <a:t> – </a:t>
            </a:r>
            <a:r>
              <a:rPr lang="en-US" kern="0" dirty="0">
                <a:solidFill>
                  <a:srgbClr val="2388DB"/>
                </a:solidFill>
                <a:latin typeface="Cambria" charset="0"/>
                <a:ea typeface="Cambria" charset="0"/>
                <a:cs typeface="Cambria" charset="0"/>
                <a:sym typeface="Arial"/>
                <a:rtl val="0"/>
              </a:rPr>
              <a:t>SE</a:t>
            </a:r>
            <a:endParaRPr lang="en" kern="0" dirty="0">
              <a:solidFill>
                <a:srgbClr val="2388DB"/>
              </a:solidFill>
              <a:latin typeface="Cambria" charset="0"/>
              <a:ea typeface="Cambria" charset="0"/>
              <a:cs typeface="Cambria" charset="0"/>
              <a:sym typeface="Arial"/>
              <a:rtl val="0"/>
            </a:endParaRPr>
          </a:p>
        </p:txBody>
      </p:sp>
      <p:sp>
        <p:nvSpPr>
          <p:cNvPr id="45" name="Shape 45"/>
          <p:cNvSpPr txBox="1"/>
          <p:nvPr/>
        </p:nvSpPr>
        <p:spPr>
          <a:xfrm>
            <a:off x="5334526" y="5357720"/>
            <a:ext cx="2495025" cy="1137375"/>
          </a:xfrm>
          <a:prstGeom prst="rect">
            <a:avLst/>
          </a:prstGeom>
          <a:noFill/>
          <a:ln>
            <a:noFill/>
          </a:ln>
        </p:spPr>
        <p:txBody>
          <a:bodyPr lIns="51427" tIns="51427" rIns="51427" bIns="51427" anchor="t" anchorCtr="0">
            <a:noAutofit/>
          </a:bodyPr>
          <a:lstStyle/>
          <a:p>
            <a:r>
              <a:rPr lang="en" kern="0" dirty="0">
                <a:solidFill>
                  <a:srgbClr val="2388DB"/>
                </a:solidFill>
                <a:latin typeface="Cambria" charset="0"/>
                <a:ea typeface="Cambria" charset="0"/>
                <a:cs typeface="Cambria" charset="0"/>
                <a:sym typeface="Arial"/>
                <a:rtl val="0"/>
              </a:rPr>
              <a:t>Supervisor:</a:t>
            </a:r>
          </a:p>
          <a:p>
            <a:r>
              <a:rPr lang="en" kern="0" dirty="0">
                <a:solidFill>
                  <a:srgbClr val="2388DB"/>
                </a:solidFill>
                <a:latin typeface="Cambria" charset="0"/>
                <a:ea typeface="Cambria" charset="0"/>
                <a:cs typeface="Cambria" charset="0"/>
                <a:sym typeface="Arial"/>
                <a:rtl val="0"/>
              </a:rPr>
              <a:t>Mr. Kiều Trọng Khánh</a:t>
            </a:r>
          </a:p>
        </p:txBody>
      </p:sp>
    </p:spTree>
    <p:extLst>
      <p:ext uri="{BB962C8B-B14F-4D97-AF65-F5344CB8AC3E}">
        <p14:creationId xmlns:p14="http://schemas.microsoft.com/office/powerpoint/2010/main" val="1773008679"/>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10</a:t>
            </a:fld>
            <a:endParaRPr lang="en">
              <a:solidFill>
                <a:srgbClr val="000000"/>
              </a:solidFill>
            </a:endParaRPr>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cxnSp>
        <p:nvCxnSpPr>
          <p:cNvPr id="11" name="Straight Arrow Connector 10"/>
          <p:cNvCxnSpPr>
            <a:stCxn id="7" idx="1"/>
            <a:endCxn id="18" idx="3"/>
          </p:cNvCxnSpPr>
          <p:nvPr/>
        </p:nvCxnSpPr>
        <p:spPr>
          <a:xfrm flipH="1" flipV="1">
            <a:off x="1712226" y="4463412"/>
            <a:ext cx="2166455" cy="1235678"/>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a:solidFill>
                  <a:srgbClr val="FF0000"/>
                </a:solidFill>
                <a:latin typeface="Cambria" pitchFamily="18" charset="0"/>
              </a:rPr>
              <a:t>2 points</a:t>
            </a:r>
          </a:p>
        </p:txBody>
      </p:sp>
      <p:sp>
        <p:nvSpPr>
          <p:cNvPr id="14" name="TextBox 13"/>
          <p:cNvSpPr txBox="1"/>
          <p:nvPr/>
        </p:nvSpPr>
        <p:spPr>
          <a:xfrm>
            <a:off x="3746340" y="6133081"/>
            <a:ext cx="1636282" cy="400110"/>
          </a:xfrm>
          <a:prstGeom prst="rect">
            <a:avLst/>
          </a:prstGeom>
          <a:noFill/>
        </p:spPr>
        <p:txBody>
          <a:bodyPr wrap="none" rtlCol="0">
            <a:spAutoFit/>
          </a:bodyPr>
          <a:lstStyle/>
          <a:p>
            <a:r>
              <a:rPr lang="en-US" sz="2000" b="1" dirty="0">
                <a:solidFill>
                  <a:srgbClr val="FF0000"/>
                </a:solidFill>
                <a:latin typeface="Cambria" pitchFamily="18" charset="0"/>
              </a:rPr>
              <a:t>Street Route</a:t>
            </a:r>
          </a:p>
        </p:txBody>
      </p:sp>
      <p:cxnSp>
        <p:nvCxnSpPr>
          <p:cNvPr id="13" name="Straight Arrow Connector 12"/>
          <p:cNvCxnSpPr>
            <a:stCxn id="7" idx="0"/>
            <a:endCxn id="19" idx="2"/>
          </p:cNvCxnSpPr>
          <p:nvPr/>
        </p:nvCxnSpPr>
        <p:spPr>
          <a:xfrm flipV="1">
            <a:off x="4564481" y="3014267"/>
            <a:ext cx="0" cy="199902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709200" y="3014267"/>
            <a:ext cx="1346844" cy="400110"/>
          </a:xfrm>
          <a:prstGeom prst="rect">
            <a:avLst/>
          </a:prstGeom>
          <a:noFill/>
        </p:spPr>
        <p:txBody>
          <a:bodyPr wrap="none" rtlCol="0">
            <a:spAutoFit/>
          </a:bodyPr>
          <a:lstStyle/>
          <a:p>
            <a:r>
              <a:rPr lang="en-US" sz="2000" b="1" dirty="0">
                <a:solidFill>
                  <a:srgbClr val="FF0000"/>
                </a:solidFill>
                <a:latin typeface="Cambria" pitchFamily="18" charset="0"/>
              </a:rPr>
              <a:t>&gt; 2 points</a:t>
            </a:r>
          </a:p>
        </p:txBody>
      </p:sp>
      <p:cxnSp>
        <p:nvCxnSpPr>
          <p:cNvPr id="16" name="Straight Arrow Connector 15"/>
          <p:cNvCxnSpPr>
            <a:stCxn id="7" idx="3"/>
            <a:endCxn id="20" idx="1"/>
          </p:cNvCxnSpPr>
          <p:nvPr/>
        </p:nvCxnSpPr>
        <p:spPr>
          <a:xfrm flipV="1">
            <a:off x="5250281" y="4450507"/>
            <a:ext cx="2064919" cy="124858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6662193" y="5059269"/>
            <a:ext cx="2443298" cy="400110"/>
          </a:xfrm>
          <a:prstGeom prst="rect">
            <a:avLst/>
          </a:prstGeom>
          <a:noFill/>
        </p:spPr>
        <p:txBody>
          <a:bodyPr wrap="none" rtlCol="0">
            <a:spAutoFit/>
          </a:bodyPr>
          <a:lstStyle/>
          <a:p>
            <a:r>
              <a:rPr lang="en-US" sz="2000" b="1" dirty="0">
                <a:solidFill>
                  <a:srgbClr val="FF0000"/>
                </a:solidFill>
                <a:latin typeface="Cambria" pitchFamily="18" charset="0"/>
              </a:rPr>
              <a:t>&gt; 2 points optimize</a:t>
            </a:r>
          </a:p>
        </p:txBody>
      </p:sp>
      <p:pic>
        <p:nvPicPr>
          <p:cNvPr id="18"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777612"/>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681" y="1642667"/>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3764707"/>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6756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074868" y="3530733"/>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Oval 2"/>
          <p:cNvSpPr/>
          <p:nvPr/>
        </p:nvSpPr>
        <p:spPr>
          <a:xfrm>
            <a:off x="7567107" y="3530732"/>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a:off x="3474720" y="2099519"/>
            <a:ext cx="2362200" cy="34272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4335331" y="255492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4335331" y="415512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3" name="Picture 2" descr="C:\Users\ngoan\Desktop\image\zK11Va5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834" t="8332" b="14167"/>
          <a:stretch/>
        </p:blipFill>
        <p:spPr bwMode="auto">
          <a:xfrm>
            <a:off x="3802379" y="152400"/>
            <a:ext cx="1630680" cy="14173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944879" y="4105794"/>
            <a:ext cx="824753" cy="461665"/>
          </a:xfrm>
          <a:prstGeom prst="rect">
            <a:avLst/>
          </a:prstGeom>
          <a:noFill/>
        </p:spPr>
        <p:txBody>
          <a:bodyPr wrap="square" rtlCol="0">
            <a:spAutoFit/>
          </a:bodyPr>
          <a:lstStyle/>
          <a:p>
            <a:r>
              <a:rPr lang="en-US" sz="2400" dirty="0" smtClean="0">
                <a:solidFill>
                  <a:srgbClr val="FF0000"/>
                </a:solidFill>
                <a:latin typeface="Cambria" pitchFamily="18" charset="0"/>
              </a:rPr>
              <a:t>Start</a:t>
            </a:r>
            <a:endParaRPr lang="en-US" sz="2400" dirty="0">
              <a:solidFill>
                <a:srgbClr val="FF0000"/>
              </a:solidFill>
              <a:latin typeface="Cambria" pitchFamily="18" charset="0"/>
            </a:endParaRPr>
          </a:p>
        </p:txBody>
      </p:sp>
      <p:sp>
        <p:nvSpPr>
          <p:cNvPr id="15" name="TextBox 14"/>
          <p:cNvSpPr txBox="1"/>
          <p:nvPr/>
        </p:nvSpPr>
        <p:spPr>
          <a:xfrm>
            <a:off x="7468496" y="4095509"/>
            <a:ext cx="762000" cy="461665"/>
          </a:xfrm>
          <a:prstGeom prst="rect">
            <a:avLst/>
          </a:prstGeom>
          <a:noFill/>
        </p:spPr>
        <p:txBody>
          <a:bodyPr wrap="square" rtlCol="0">
            <a:spAutoFit/>
          </a:bodyPr>
          <a:lstStyle/>
          <a:p>
            <a:r>
              <a:rPr lang="en-US" sz="2400" dirty="0">
                <a:solidFill>
                  <a:srgbClr val="FF0000"/>
                </a:solidFill>
                <a:latin typeface="Cambria" pitchFamily="18" charset="0"/>
              </a:rPr>
              <a:t>E</a:t>
            </a:r>
            <a:r>
              <a:rPr lang="en-US" sz="2400" dirty="0" smtClean="0">
                <a:solidFill>
                  <a:srgbClr val="FF0000"/>
                </a:solidFill>
                <a:latin typeface="Cambria" pitchFamily="18" charset="0"/>
              </a:rPr>
              <a:t>nd</a:t>
            </a:r>
            <a:endParaRPr lang="en-US" sz="2400" dirty="0">
              <a:solidFill>
                <a:srgbClr val="FF0000"/>
              </a:solidFill>
              <a:latin typeface="Cambria" pitchFamily="18" charset="0"/>
            </a:endParaRPr>
          </a:p>
        </p:txBody>
      </p:sp>
      <p:sp>
        <p:nvSpPr>
          <p:cNvPr id="16" name="TextBox 15"/>
          <p:cNvSpPr txBox="1"/>
          <p:nvPr/>
        </p:nvSpPr>
        <p:spPr>
          <a:xfrm>
            <a:off x="4084320" y="3119702"/>
            <a:ext cx="1348739" cy="461665"/>
          </a:xfrm>
          <a:prstGeom prst="rect">
            <a:avLst/>
          </a:prstGeom>
          <a:noFill/>
        </p:spPr>
        <p:txBody>
          <a:bodyPr wrap="square" rtlCol="0">
            <a:spAutoFit/>
          </a:bodyPr>
          <a:lstStyle/>
          <a:p>
            <a:r>
              <a:rPr lang="en-US" sz="2400" dirty="0" smtClean="0">
                <a:solidFill>
                  <a:srgbClr val="FF0000"/>
                </a:solidFill>
                <a:latin typeface="Cambria" pitchFamily="18" charset="0"/>
              </a:rPr>
              <a:t>Middle 1</a:t>
            </a:r>
            <a:endParaRPr lang="en-US" sz="2400" dirty="0">
              <a:solidFill>
                <a:srgbClr val="FF0000"/>
              </a:solidFill>
              <a:latin typeface="Cambria" pitchFamily="18" charset="0"/>
            </a:endParaRPr>
          </a:p>
        </p:txBody>
      </p:sp>
      <p:sp>
        <p:nvSpPr>
          <p:cNvPr id="17" name="TextBox 16"/>
          <p:cNvSpPr txBox="1"/>
          <p:nvPr/>
        </p:nvSpPr>
        <p:spPr>
          <a:xfrm>
            <a:off x="3943349" y="4730644"/>
            <a:ext cx="1348739" cy="461665"/>
          </a:xfrm>
          <a:prstGeom prst="rect">
            <a:avLst/>
          </a:prstGeom>
          <a:noFill/>
        </p:spPr>
        <p:txBody>
          <a:bodyPr wrap="square" rtlCol="0">
            <a:spAutoFit/>
          </a:bodyPr>
          <a:lstStyle/>
          <a:p>
            <a:r>
              <a:rPr lang="en-US" sz="2400" dirty="0" smtClean="0">
                <a:solidFill>
                  <a:srgbClr val="FF0000"/>
                </a:solidFill>
                <a:latin typeface="Cambria" pitchFamily="18" charset="0"/>
              </a:rPr>
              <a:t>Middle 2</a:t>
            </a:r>
            <a:endParaRPr lang="en-US" sz="2400" dirty="0">
              <a:solidFill>
                <a:srgbClr val="FF0000"/>
              </a:solidFill>
              <a:latin typeface="Cambria" pitchFamily="18" charset="0"/>
            </a:endParaRPr>
          </a:p>
        </p:txBody>
      </p:sp>
      <p:cxnSp>
        <p:nvCxnSpPr>
          <p:cNvPr id="19" name="Straight Arrow Connector 18"/>
          <p:cNvCxnSpPr>
            <a:stCxn id="2" idx="6"/>
            <a:endCxn id="4" idx="1"/>
          </p:cNvCxnSpPr>
          <p:nvPr/>
        </p:nvCxnSpPr>
        <p:spPr>
          <a:xfrm>
            <a:off x="1639645" y="3813122"/>
            <a:ext cx="183507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4" idx="3"/>
            <a:endCxn id="3" idx="2"/>
          </p:cNvCxnSpPr>
          <p:nvPr/>
        </p:nvCxnSpPr>
        <p:spPr>
          <a:xfrm flipV="1">
            <a:off x="5836920" y="3813121"/>
            <a:ext cx="1730187"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12419" y="5800130"/>
            <a:ext cx="8610600" cy="923330"/>
          </a:xfrm>
          <a:prstGeom prst="rect">
            <a:avLst/>
          </a:prstGeom>
          <a:noFill/>
        </p:spPr>
        <p:txBody>
          <a:bodyPr wrap="square" rtlCol="0">
            <a:spAutoFit/>
          </a:bodyPr>
          <a:lstStyle/>
          <a:p>
            <a:r>
              <a:rPr lang="en-US" dirty="0" smtClean="0">
                <a:solidFill>
                  <a:prstClr val="black"/>
                </a:solidFill>
                <a:latin typeface="Cambria" pitchFamily="18" charset="0"/>
              </a:rPr>
              <a:t>https:</a:t>
            </a:r>
            <a:r>
              <a:rPr lang="en-US" dirty="0">
                <a:solidFill>
                  <a:prstClr val="black"/>
                </a:solidFill>
                <a:latin typeface="Cambria" pitchFamily="18" charset="0"/>
              </a:rPr>
              <a:t>//maps.googleapis.com/maps/api/directions/json?origin=Adelaide,SA&amp;destination=Adelaide,SA&amp;</a:t>
            </a:r>
            <a:r>
              <a:rPr lang="en-US" dirty="0">
                <a:solidFill>
                  <a:srgbClr val="FF0000"/>
                </a:solidFill>
                <a:latin typeface="Cambria" pitchFamily="18" charset="0"/>
              </a:rPr>
              <a:t>waypoints</a:t>
            </a:r>
            <a:r>
              <a:rPr lang="en-US" dirty="0">
                <a:solidFill>
                  <a:prstClr val="black"/>
                </a:solidFill>
                <a:latin typeface="Cambria" pitchFamily="18" charset="0"/>
              </a:rPr>
              <a:t>=</a:t>
            </a:r>
            <a:r>
              <a:rPr lang="en-US" b="1" dirty="0">
                <a:solidFill>
                  <a:srgbClr val="FF0000"/>
                </a:solidFill>
                <a:latin typeface="Cambria" pitchFamily="18" charset="0"/>
              </a:rPr>
              <a:t>optimize:true</a:t>
            </a:r>
            <a:r>
              <a:rPr lang="en-US" dirty="0">
                <a:solidFill>
                  <a:prstClr val="black"/>
                </a:solidFill>
                <a:latin typeface="Cambria" pitchFamily="18" charset="0"/>
              </a:rPr>
              <a:t>|Barossa+Valley,SA|Clare,SA|Connawarra,SA|McLaren+Vale,SA&amp;key=</a:t>
            </a:r>
            <a:r>
              <a:rPr lang="en-US" b="1" i="1" dirty="0">
                <a:solidFill>
                  <a:prstClr val="black"/>
                </a:solidFill>
                <a:latin typeface="Cambria" pitchFamily="18" charset="0"/>
              </a:rPr>
              <a:t>YOUR_API_KEY</a:t>
            </a:r>
            <a:endParaRPr lang="en-US" dirty="0">
              <a:solidFill>
                <a:prstClr val="black"/>
              </a:solidFill>
              <a:latin typeface="Cambria" pitchFamily="18" charset="0"/>
            </a:endParaRPr>
          </a:p>
        </p:txBody>
      </p:sp>
    </p:spTree>
    <p:extLst>
      <p:ext uri="{BB962C8B-B14F-4D97-AF65-F5344CB8AC3E}">
        <p14:creationId xmlns:p14="http://schemas.microsoft.com/office/powerpoint/2010/main" val="196152961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04800" y="2322576"/>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ngoan\Desktop\image\ngoa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444" y="2322576"/>
            <a:ext cx="1069848" cy="10698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00400" y="838200"/>
            <a:ext cx="2133600" cy="403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5" name="Picture 3" descr="C:\Users\ngoan\Desktop\image\Office-Client-Female-Light-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2276" y="1240099"/>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ngoan\Desktop\image\Religions-Muslim-Female-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2276" y="3379795"/>
            <a:ext cx="1069848" cy="106984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stCxn id="2" idx="1"/>
            <a:endCxn id="4" idx="1"/>
          </p:cNvCxnSpPr>
          <p:nvPr/>
        </p:nvCxnSpPr>
        <p:spPr>
          <a:xfrm>
            <a:off x="1374648" y="2857500"/>
            <a:ext cx="182575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4" idx="3"/>
            <a:endCxn id="3" idx="1"/>
          </p:cNvCxnSpPr>
          <p:nvPr/>
        </p:nvCxnSpPr>
        <p:spPr>
          <a:xfrm>
            <a:off x="5334000" y="2857500"/>
            <a:ext cx="202844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Shape 81"/>
          <p:cNvSpPr/>
          <p:nvPr/>
        </p:nvSpPr>
        <p:spPr>
          <a:xfrm>
            <a:off x="413004" y="171300"/>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prstClr val="black"/>
                </a:solidFill>
              </a:rPr>
              <a:t>1</a:t>
            </a:r>
            <a:endParaRPr lang="en" sz="2250" b="1" dirty="0">
              <a:solidFill>
                <a:prstClr val="black"/>
              </a:solidFill>
            </a:endParaRPr>
          </a:p>
        </p:txBody>
      </p:sp>
      <p:sp>
        <p:nvSpPr>
          <p:cNvPr id="15" name="TextBox 14"/>
          <p:cNvSpPr txBox="1"/>
          <p:nvPr/>
        </p:nvSpPr>
        <p:spPr>
          <a:xfrm>
            <a:off x="304800" y="5486400"/>
            <a:ext cx="8610600" cy="923330"/>
          </a:xfrm>
          <a:prstGeom prst="rect">
            <a:avLst/>
          </a:prstGeom>
          <a:noFill/>
        </p:spPr>
        <p:txBody>
          <a:bodyPr wrap="square" rtlCol="0">
            <a:spAutoFit/>
          </a:bodyPr>
          <a:lstStyle/>
          <a:p>
            <a:r>
              <a:rPr lang="en-US" dirty="0" smtClean="0">
                <a:solidFill>
                  <a:prstClr val="black"/>
                </a:solidFill>
                <a:latin typeface="Cambria" pitchFamily="18" charset="0"/>
              </a:rPr>
              <a:t>https:</a:t>
            </a:r>
            <a:r>
              <a:rPr lang="en-US" dirty="0">
                <a:solidFill>
                  <a:prstClr val="black"/>
                </a:solidFill>
                <a:latin typeface="Cambria" pitchFamily="18" charset="0"/>
              </a:rPr>
              <a:t>//</a:t>
            </a:r>
            <a:r>
              <a:rPr lang="en-US" dirty="0" smtClean="0">
                <a:solidFill>
                  <a:prstClr val="black"/>
                </a:solidFill>
                <a:latin typeface="Cambria" pitchFamily="18" charset="0"/>
              </a:rPr>
              <a:t>maps.googleapis.com/maps/</a:t>
            </a:r>
            <a:r>
              <a:rPr lang="en-US" dirty="0" err="1" smtClean="0">
                <a:solidFill>
                  <a:prstClr val="black"/>
                </a:solidFill>
                <a:latin typeface="Cambria" pitchFamily="18" charset="0"/>
              </a:rPr>
              <a:t>api</a:t>
            </a:r>
            <a:r>
              <a:rPr lang="en-US" dirty="0" smtClean="0">
                <a:solidFill>
                  <a:prstClr val="black"/>
                </a:solidFill>
                <a:latin typeface="Cambria" pitchFamily="18" charset="0"/>
              </a:rPr>
              <a:t>/directions/</a:t>
            </a:r>
            <a:r>
              <a:rPr lang="en-US" dirty="0" err="1" smtClean="0">
                <a:solidFill>
                  <a:prstClr val="black"/>
                </a:solidFill>
                <a:latin typeface="Cambria" pitchFamily="18" charset="0"/>
              </a:rPr>
              <a:t>json?origin</a:t>
            </a:r>
            <a:r>
              <a:rPr lang="en-US" dirty="0" smtClean="0">
                <a:solidFill>
                  <a:prstClr val="black"/>
                </a:solidFill>
                <a:latin typeface="Cambria" pitchFamily="18" charset="0"/>
              </a:rPr>
              <a:t>=</a:t>
            </a:r>
            <a:r>
              <a:rPr lang="en-US" dirty="0" err="1" smtClean="0">
                <a:solidFill>
                  <a:srgbClr val="FF0000"/>
                </a:solidFill>
                <a:latin typeface="Cambria" pitchFamily="18" charset="0"/>
              </a:rPr>
              <a:t>Công</a:t>
            </a:r>
            <a:r>
              <a:rPr lang="en-US" dirty="0" smtClean="0">
                <a:solidFill>
                  <a:srgbClr val="FF0000"/>
                </a:solidFill>
                <a:latin typeface="Cambria" pitchFamily="18" charset="0"/>
              </a:rPr>
              <a:t> </a:t>
            </a:r>
            <a:r>
              <a:rPr lang="en-US" dirty="0" err="1" smtClean="0">
                <a:solidFill>
                  <a:srgbClr val="FF0000"/>
                </a:solidFill>
                <a:latin typeface="Cambria" pitchFamily="18" charset="0"/>
              </a:rPr>
              <a:t>Viên</a:t>
            </a:r>
            <a:r>
              <a:rPr lang="en-US" dirty="0" smtClean="0">
                <a:solidFill>
                  <a:srgbClr val="FF0000"/>
                </a:solidFill>
                <a:latin typeface="Cambria" pitchFamily="18" charset="0"/>
              </a:rPr>
              <a:t> Tao </a:t>
            </a:r>
            <a:r>
              <a:rPr lang="en-US" dirty="0" err="1" smtClean="0">
                <a:solidFill>
                  <a:srgbClr val="FF0000"/>
                </a:solidFill>
                <a:latin typeface="Cambria" pitchFamily="18" charset="0"/>
              </a:rPr>
              <a:t>Đàn</a:t>
            </a:r>
            <a:endParaRPr lang="en-US" dirty="0" smtClean="0">
              <a:solidFill>
                <a:srgbClr val="FF0000"/>
              </a:solidFill>
              <a:latin typeface="Cambria" pitchFamily="18" charset="0"/>
              <a:cs typeface="Times New Roman" pitchFamily="18" charset="0"/>
            </a:endParaRPr>
          </a:p>
          <a:p>
            <a:r>
              <a:rPr lang="en-US" dirty="0" smtClean="0">
                <a:solidFill>
                  <a:prstClr val="black"/>
                </a:solidFill>
                <a:latin typeface="Cambria" pitchFamily="18" charset="0"/>
              </a:rPr>
              <a:t>&amp;destination=</a:t>
            </a:r>
            <a:r>
              <a:rPr lang="en-US" dirty="0" err="1" smtClean="0">
                <a:solidFill>
                  <a:srgbClr val="FF0000"/>
                </a:solidFill>
                <a:latin typeface="Cambria" pitchFamily="18" charset="0"/>
              </a:rPr>
              <a:t>Bến</a:t>
            </a:r>
            <a:r>
              <a:rPr lang="en-US" dirty="0" smtClean="0">
                <a:solidFill>
                  <a:srgbClr val="FF0000"/>
                </a:solidFill>
                <a:latin typeface="Cambria" pitchFamily="18" charset="0"/>
              </a:rPr>
              <a:t> </a:t>
            </a:r>
            <a:r>
              <a:rPr lang="en-US" dirty="0" err="1" smtClean="0">
                <a:solidFill>
                  <a:srgbClr val="FF0000"/>
                </a:solidFill>
                <a:latin typeface="Cambria" pitchFamily="18" charset="0"/>
              </a:rPr>
              <a:t>xe</a:t>
            </a:r>
            <a:r>
              <a:rPr lang="en-US" dirty="0" smtClean="0">
                <a:solidFill>
                  <a:srgbClr val="FF0000"/>
                </a:solidFill>
                <a:latin typeface="Cambria" pitchFamily="18" charset="0"/>
              </a:rPr>
              <a:t> </a:t>
            </a:r>
            <a:r>
              <a:rPr lang="en-US" dirty="0" err="1" smtClean="0">
                <a:solidFill>
                  <a:srgbClr val="FF0000"/>
                </a:solidFill>
                <a:latin typeface="Cambria" pitchFamily="18" charset="0"/>
              </a:rPr>
              <a:t>quận</a:t>
            </a:r>
            <a:r>
              <a:rPr lang="en-US" dirty="0" smtClean="0">
                <a:solidFill>
                  <a:srgbClr val="FF0000"/>
                </a:solidFill>
                <a:latin typeface="Cambria" pitchFamily="18" charset="0"/>
              </a:rPr>
              <a:t> 8</a:t>
            </a:r>
            <a:r>
              <a:rPr lang="en-US" dirty="0" smtClean="0">
                <a:solidFill>
                  <a:prstClr val="black"/>
                </a:solidFill>
                <a:latin typeface="Cambria" pitchFamily="18" charset="0"/>
              </a:rPr>
              <a:t>&amp;waypoints=</a:t>
            </a:r>
            <a:r>
              <a:rPr lang="en-US" b="1" dirty="0" err="1" smtClean="0">
                <a:solidFill>
                  <a:srgbClr val="FF0000"/>
                </a:solidFill>
                <a:latin typeface="Cambria" pitchFamily="18" charset="0"/>
              </a:rPr>
              <a:t>optimize:true</a:t>
            </a:r>
            <a:r>
              <a:rPr lang="en-US" dirty="0" smtClean="0">
                <a:solidFill>
                  <a:prstClr val="black"/>
                </a:solidFill>
                <a:latin typeface="Cambria" pitchFamily="18" charset="0"/>
              </a:rPr>
              <a:t>|</a:t>
            </a:r>
            <a:r>
              <a:rPr lang="en-US" dirty="0" smtClean="0">
                <a:solidFill>
                  <a:srgbClr val="FF0000"/>
                </a:solidFill>
                <a:latin typeface="Cambria" pitchFamily="18" charset="0"/>
              </a:rPr>
              <a:t> </a:t>
            </a:r>
            <a:r>
              <a:rPr lang="en-US" dirty="0" err="1" smtClean="0">
                <a:solidFill>
                  <a:srgbClr val="FF0000"/>
                </a:solidFill>
                <a:latin typeface="Cambria" pitchFamily="18" charset="0"/>
              </a:rPr>
              <a:t>VinCom</a:t>
            </a:r>
            <a:r>
              <a:rPr lang="en-US" dirty="0" smtClean="0">
                <a:solidFill>
                  <a:srgbClr val="FF0000"/>
                </a:solidFill>
                <a:latin typeface="Cambria" pitchFamily="18" charset="0"/>
              </a:rPr>
              <a:t> </a:t>
            </a:r>
            <a:r>
              <a:rPr lang="en-US" dirty="0" err="1" smtClean="0">
                <a:solidFill>
                  <a:srgbClr val="FF0000"/>
                </a:solidFill>
                <a:latin typeface="Cambria" pitchFamily="18" charset="0"/>
              </a:rPr>
              <a:t>Lê</a:t>
            </a:r>
            <a:r>
              <a:rPr lang="en-US" dirty="0" smtClean="0">
                <a:solidFill>
                  <a:srgbClr val="FF0000"/>
                </a:solidFill>
                <a:latin typeface="Cambria" pitchFamily="18" charset="0"/>
              </a:rPr>
              <a:t> </a:t>
            </a:r>
            <a:r>
              <a:rPr lang="en-US" dirty="0" err="1" smtClean="0">
                <a:solidFill>
                  <a:srgbClr val="FF0000"/>
                </a:solidFill>
                <a:latin typeface="Cambria" pitchFamily="18" charset="0"/>
              </a:rPr>
              <a:t>Thánh</a:t>
            </a:r>
            <a:r>
              <a:rPr lang="en-US" dirty="0" smtClean="0">
                <a:solidFill>
                  <a:srgbClr val="FF0000"/>
                </a:solidFill>
                <a:latin typeface="Cambria" pitchFamily="18" charset="0"/>
              </a:rPr>
              <a:t> </a:t>
            </a:r>
            <a:r>
              <a:rPr lang="en-US" dirty="0" err="1" smtClean="0">
                <a:solidFill>
                  <a:srgbClr val="FF0000"/>
                </a:solidFill>
                <a:latin typeface="Cambria" pitchFamily="18" charset="0"/>
              </a:rPr>
              <a:t>Tôn</a:t>
            </a:r>
            <a:r>
              <a:rPr lang="en-US" dirty="0" smtClean="0">
                <a:solidFill>
                  <a:srgbClr val="FF0000"/>
                </a:solidFill>
                <a:latin typeface="Cambria" pitchFamily="18" charset="0"/>
              </a:rPr>
              <a:t> </a:t>
            </a:r>
            <a:r>
              <a:rPr lang="en-US" dirty="0" smtClean="0">
                <a:solidFill>
                  <a:prstClr val="black"/>
                </a:solidFill>
                <a:latin typeface="Cambria" pitchFamily="18" charset="0"/>
              </a:rPr>
              <a:t>|</a:t>
            </a:r>
            <a:r>
              <a:rPr lang="en-US" dirty="0" smtClean="0">
                <a:solidFill>
                  <a:srgbClr val="FF0000"/>
                </a:solidFill>
                <a:latin typeface="Cambria" pitchFamily="18" charset="0"/>
              </a:rPr>
              <a:t> 280 </a:t>
            </a:r>
            <a:r>
              <a:rPr lang="en-US" dirty="0" err="1" smtClean="0">
                <a:solidFill>
                  <a:srgbClr val="FF0000"/>
                </a:solidFill>
                <a:latin typeface="Cambria" pitchFamily="18" charset="0"/>
              </a:rPr>
              <a:t>Nguyễn</a:t>
            </a:r>
            <a:r>
              <a:rPr lang="en-US" dirty="0" smtClean="0">
                <a:solidFill>
                  <a:srgbClr val="FF0000"/>
                </a:solidFill>
                <a:latin typeface="Cambria" pitchFamily="18" charset="0"/>
              </a:rPr>
              <a:t> </a:t>
            </a:r>
            <a:r>
              <a:rPr lang="en-US" dirty="0" err="1" smtClean="0">
                <a:solidFill>
                  <a:srgbClr val="FF0000"/>
                </a:solidFill>
                <a:latin typeface="Cambria" pitchFamily="18" charset="0"/>
              </a:rPr>
              <a:t>Đình</a:t>
            </a:r>
            <a:r>
              <a:rPr lang="en-US" dirty="0" smtClean="0">
                <a:solidFill>
                  <a:srgbClr val="FF0000"/>
                </a:solidFill>
                <a:latin typeface="Cambria" pitchFamily="18" charset="0"/>
              </a:rPr>
              <a:t> </a:t>
            </a:r>
            <a:r>
              <a:rPr lang="en-US" dirty="0" err="1" smtClean="0">
                <a:solidFill>
                  <a:srgbClr val="FF0000"/>
                </a:solidFill>
                <a:latin typeface="Cambria" pitchFamily="18" charset="0"/>
              </a:rPr>
              <a:t>Chiểu</a:t>
            </a:r>
            <a:r>
              <a:rPr lang="en-US" dirty="0" err="1" smtClean="0">
                <a:solidFill>
                  <a:prstClr val="black"/>
                </a:solidFill>
                <a:latin typeface="Cambria" pitchFamily="18" charset="0"/>
              </a:rPr>
              <a:t>&amp;key</a:t>
            </a:r>
            <a:r>
              <a:rPr lang="en-US" dirty="0" smtClean="0">
                <a:solidFill>
                  <a:prstClr val="black"/>
                </a:solidFill>
                <a:latin typeface="Cambria" pitchFamily="18" charset="0"/>
              </a:rPr>
              <a:t>=</a:t>
            </a:r>
            <a:r>
              <a:rPr lang="en-US" b="1" i="1" dirty="0" smtClean="0">
                <a:solidFill>
                  <a:prstClr val="black"/>
                </a:solidFill>
                <a:latin typeface="Cambria" pitchFamily="18" charset="0"/>
              </a:rPr>
              <a:t>YOUR_API_KEY</a:t>
            </a:r>
            <a:endParaRPr lang="en-US" dirty="0">
              <a:solidFill>
                <a:prstClr val="black"/>
              </a:solidFill>
              <a:latin typeface="Cambria" pitchFamily="18" charset="0"/>
            </a:endParaRPr>
          </a:p>
        </p:txBody>
      </p:sp>
    </p:spTree>
    <p:extLst>
      <p:ext uri="{BB962C8B-B14F-4D97-AF65-F5344CB8AC3E}">
        <p14:creationId xmlns:p14="http://schemas.microsoft.com/office/powerpoint/2010/main" val="144169353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04800" y="2322576"/>
            <a:ext cx="1069848" cy="10698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00400" y="838200"/>
            <a:ext cx="2133600" cy="403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 name="Picture 4" descr="C:\Users\ngoan\Desktop\image\Religions-Muslim-Female-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2276" y="3379795"/>
            <a:ext cx="1069848" cy="106984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stCxn id="2" idx="1"/>
            <a:endCxn id="4" idx="1"/>
          </p:cNvCxnSpPr>
          <p:nvPr/>
        </p:nvCxnSpPr>
        <p:spPr>
          <a:xfrm>
            <a:off x="1374648" y="2857500"/>
            <a:ext cx="182575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4" idx="3"/>
            <a:endCxn id="13" idx="1"/>
          </p:cNvCxnSpPr>
          <p:nvPr/>
        </p:nvCxnSpPr>
        <p:spPr>
          <a:xfrm>
            <a:off x="5334000" y="2857500"/>
            <a:ext cx="201320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9" name="Picture 2" descr="C:\Users\ngoan\Desktop\image\ngoa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2276" y="1252728"/>
            <a:ext cx="1069848" cy="1069848"/>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81"/>
          <p:cNvSpPr/>
          <p:nvPr/>
        </p:nvSpPr>
        <p:spPr>
          <a:xfrm>
            <a:off x="413004" y="171300"/>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a:solidFill>
                  <a:prstClr val="black"/>
                </a:solidFill>
              </a:rPr>
              <a:t>2</a:t>
            </a:r>
            <a:endParaRPr lang="en" sz="2250" b="1" dirty="0">
              <a:solidFill>
                <a:prstClr val="black"/>
              </a:solidFill>
            </a:endParaRPr>
          </a:p>
        </p:txBody>
      </p:sp>
      <p:sp>
        <p:nvSpPr>
          <p:cNvPr id="12" name="TextBox 11"/>
          <p:cNvSpPr txBox="1"/>
          <p:nvPr/>
        </p:nvSpPr>
        <p:spPr>
          <a:xfrm>
            <a:off x="413004" y="5486400"/>
            <a:ext cx="8610600" cy="923330"/>
          </a:xfrm>
          <a:prstGeom prst="rect">
            <a:avLst/>
          </a:prstGeom>
          <a:noFill/>
        </p:spPr>
        <p:txBody>
          <a:bodyPr wrap="square" rtlCol="0">
            <a:spAutoFit/>
          </a:bodyPr>
          <a:lstStyle/>
          <a:p>
            <a:r>
              <a:rPr lang="en-US" dirty="0" smtClean="0">
                <a:solidFill>
                  <a:prstClr val="black"/>
                </a:solidFill>
                <a:latin typeface="Cambria" pitchFamily="18" charset="0"/>
              </a:rPr>
              <a:t>https:</a:t>
            </a:r>
            <a:r>
              <a:rPr lang="en-US" dirty="0">
                <a:solidFill>
                  <a:prstClr val="black"/>
                </a:solidFill>
                <a:latin typeface="Cambria" pitchFamily="18" charset="0"/>
              </a:rPr>
              <a:t>//</a:t>
            </a:r>
            <a:r>
              <a:rPr lang="en-US" dirty="0" smtClean="0">
                <a:solidFill>
                  <a:prstClr val="black"/>
                </a:solidFill>
                <a:latin typeface="Cambria" pitchFamily="18" charset="0"/>
              </a:rPr>
              <a:t>maps.googleapis.com/maps/</a:t>
            </a:r>
            <a:r>
              <a:rPr lang="en-US" dirty="0" err="1" smtClean="0">
                <a:solidFill>
                  <a:prstClr val="black"/>
                </a:solidFill>
                <a:latin typeface="Cambria" pitchFamily="18" charset="0"/>
              </a:rPr>
              <a:t>api</a:t>
            </a:r>
            <a:r>
              <a:rPr lang="en-US" dirty="0" smtClean="0">
                <a:solidFill>
                  <a:prstClr val="black"/>
                </a:solidFill>
                <a:latin typeface="Cambria" pitchFamily="18" charset="0"/>
              </a:rPr>
              <a:t>/directions/</a:t>
            </a:r>
            <a:r>
              <a:rPr lang="en-US" dirty="0" err="1" smtClean="0">
                <a:solidFill>
                  <a:prstClr val="black"/>
                </a:solidFill>
                <a:latin typeface="Cambria" pitchFamily="18" charset="0"/>
              </a:rPr>
              <a:t>json?origin</a:t>
            </a:r>
            <a:r>
              <a:rPr lang="en-US" dirty="0" smtClean="0">
                <a:solidFill>
                  <a:prstClr val="black"/>
                </a:solidFill>
                <a:latin typeface="Cambria" pitchFamily="18" charset="0"/>
              </a:rPr>
              <a:t>=</a:t>
            </a:r>
            <a:r>
              <a:rPr lang="en-US" dirty="0" err="1" smtClean="0">
                <a:solidFill>
                  <a:srgbClr val="FF0000"/>
                </a:solidFill>
                <a:latin typeface="Cambria" pitchFamily="18" charset="0"/>
              </a:rPr>
              <a:t>Công</a:t>
            </a:r>
            <a:r>
              <a:rPr lang="en-US" dirty="0" smtClean="0">
                <a:solidFill>
                  <a:srgbClr val="FF0000"/>
                </a:solidFill>
                <a:latin typeface="Cambria" pitchFamily="18" charset="0"/>
              </a:rPr>
              <a:t> </a:t>
            </a:r>
            <a:r>
              <a:rPr lang="en-US" dirty="0" err="1" smtClean="0">
                <a:solidFill>
                  <a:srgbClr val="FF0000"/>
                </a:solidFill>
                <a:latin typeface="Cambria" pitchFamily="18" charset="0"/>
              </a:rPr>
              <a:t>Viên</a:t>
            </a:r>
            <a:r>
              <a:rPr lang="en-US" dirty="0" smtClean="0">
                <a:solidFill>
                  <a:srgbClr val="FF0000"/>
                </a:solidFill>
                <a:latin typeface="Cambria" pitchFamily="18" charset="0"/>
              </a:rPr>
              <a:t> Tao </a:t>
            </a:r>
            <a:r>
              <a:rPr lang="en-US" dirty="0" err="1" smtClean="0">
                <a:solidFill>
                  <a:srgbClr val="FF0000"/>
                </a:solidFill>
                <a:latin typeface="Cambria" pitchFamily="18" charset="0"/>
              </a:rPr>
              <a:t>Đàn</a:t>
            </a:r>
            <a:endParaRPr lang="en-US" dirty="0" smtClean="0">
              <a:solidFill>
                <a:srgbClr val="FF0000"/>
              </a:solidFill>
              <a:latin typeface="Cambria" pitchFamily="18" charset="0"/>
              <a:cs typeface="Times New Roman" pitchFamily="18" charset="0"/>
            </a:endParaRPr>
          </a:p>
          <a:p>
            <a:r>
              <a:rPr lang="en-US" dirty="0" smtClean="0">
                <a:solidFill>
                  <a:prstClr val="black"/>
                </a:solidFill>
                <a:latin typeface="Cambria" pitchFamily="18" charset="0"/>
              </a:rPr>
              <a:t>&amp;destination=</a:t>
            </a:r>
            <a:r>
              <a:rPr lang="en-US" dirty="0" smtClean="0">
                <a:solidFill>
                  <a:srgbClr val="FF0000"/>
                </a:solidFill>
                <a:latin typeface="Cambria" pitchFamily="18" charset="0"/>
              </a:rPr>
              <a:t> 280 </a:t>
            </a:r>
            <a:r>
              <a:rPr lang="en-US" dirty="0" err="1" smtClean="0">
                <a:solidFill>
                  <a:srgbClr val="FF0000"/>
                </a:solidFill>
                <a:latin typeface="Cambria" pitchFamily="18" charset="0"/>
              </a:rPr>
              <a:t>Nguyễn</a:t>
            </a:r>
            <a:r>
              <a:rPr lang="en-US" dirty="0" smtClean="0">
                <a:solidFill>
                  <a:srgbClr val="FF0000"/>
                </a:solidFill>
                <a:latin typeface="Cambria" pitchFamily="18" charset="0"/>
              </a:rPr>
              <a:t> </a:t>
            </a:r>
            <a:r>
              <a:rPr lang="en-US" dirty="0" err="1" smtClean="0">
                <a:solidFill>
                  <a:srgbClr val="FF0000"/>
                </a:solidFill>
                <a:latin typeface="Cambria" pitchFamily="18" charset="0"/>
              </a:rPr>
              <a:t>Đình</a:t>
            </a:r>
            <a:r>
              <a:rPr lang="en-US" dirty="0" smtClean="0">
                <a:solidFill>
                  <a:srgbClr val="FF0000"/>
                </a:solidFill>
                <a:latin typeface="Cambria" pitchFamily="18" charset="0"/>
              </a:rPr>
              <a:t> </a:t>
            </a:r>
            <a:r>
              <a:rPr lang="en-US" dirty="0" err="1" smtClean="0">
                <a:solidFill>
                  <a:srgbClr val="FF0000"/>
                </a:solidFill>
                <a:latin typeface="Cambria" pitchFamily="18" charset="0"/>
              </a:rPr>
              <a:t>Chiểu</a:t>
            </a:r>
            <a:r>
              <a:rPr lang="en-US" dirty="0" smtClean="0">
                <a:solidFill>
                  <a:srgbClr val="FF0000"/>
                </a:solidFill>
                <a:latin typeface="Cambria" pitchFamily="18" charset="0"/>
              </a:rPr>
              <a:t> </a:t>
            </a:r>
            <a:r>
              <a:rPr lang="en-US" dirty="0" smtClean="0">
                <a:solidFill>
                  <a:prstClr val="black"/>
                </a:solidFill>
                <a:latin typeface="Cambria" pitchFamily="18" charset="0"/>
              </a:rPr>
              <a:t>&amp;waypoints=</a:t>
            </a:r>
            <a:r>
              <a:rPr lang="en-US" b="1" dirty="0" err="1" smtClean="0">
                <a:solidFill>
                  <a:srgbClr val="FF0000"/>
                </a:solidFill>
                <a:latin typeface="Cambria" pitchFamily="18" charset="0"/>
              </a:rPr>
              <a:t>optimize:true</a:t>
            </a:r>
            <a:r>
              <a:rPr lang="en-US" dirty="0" smtClean="0">
                <a:solidFill>
                  <a:prstClr val="black"/>
                </a:solidFill>
                <a:latin typeface="Cambria" pitchFamily="18" charset="0"/>
              </a:rPr>
              <a:t>|</a:t>
            </a:r>
            <a:r>
              <a:rPr lang="en-US" dirty="0" smtClean="0">
                <a:solidFill>
                  <a:srgbClr val="FF0000"/>
                </a:solidFill>
                <a:latin typeface="Cambria" pitchFamily="18" charset="0"/>
              </a:rPr>
              <a:t> </a:t>
            </a:r>
            <a:r>
              <a:rPr lang="en-US" dirty="0" err="1" smtClean="0">
                <a:solidFill>
                  <a:srgbClr val="FF0000"/>
                </a:solidFill>
                <a:latin typeface="Cambria" pitchFamily="18" charset="0"/>
              </a:rPr>
              <a:t>VinCom</a:t>
            </a:r>
            <a:r>
              <a:rPr lang="en-US" dirty="0" smtClean="0">
                <a:solidFill>
                  <a:srgbClr val="FF0000"/>
                </a:solidFill>
                <a:latin typeface="Cambria" pitchFamily="18" charset="0"/>
              </a:rPr>
              <a:t> </a:t>
            </a:r>
            <a:r>
              <a:rPr lang="en-US" dirty="0" err="1" smtClean="0">
                <a:solidFill>
                  <a:srgbClr val="FF0000"/>
                </a:solidFill>
                <a:latin typeface="Cambria" pitchFamily="18" charset="0"/>
              </a:rPr>
              <a:t>Lê</a:t>
            </a:r>
            <a:r>
              <a:rPr lang="en-US" dirty="0" smtClean="0">
                <a:solidFill>
                  <a:srgbClr val="FF0000"/>
                </a:solidFill>
                <a:latin typeface="Cambria" pitchFamily="18" charset="0"/>
              </a:rPr>
              <a:t> </a:t>
            </a:r>
            <a:r>
              <a:rPr lang="en-US" dirty="0" err="1" smtClean="0">
                <a:solidFill>
                  <a:srgbClr val="FF0000"/>
                </a:solidFill>
                <a:latin typeface="Cambria" pitchFamily="18" charset="0"/>
              </a:rPr>
              <a:t>Thánh</a:t>
            </a:r>
            <a:r>
              <a:rPr lang="en-US" dirty="0" smtClean="0">
                <a:solidFill>
                  <a:srgbClr val="FF0000"/>
                </a:solidFill>
                <a:latin typeface="Cambria" pitchFamily="18" charset="0"/>
              </a:rPr>
              <a:t> </a:t>
            </a:r>
            <a:r>
              <a:rPr lang="en-US" dirty="0" err="1" smtClean="0">
                <a:solidFill>
                  <a:srgbClr val="FF0000"/>
                </a:solidFill>
                <a:latin typeface="Cambria" pitchFamily="18" charset="0"/>
              </a:rPr>
              <a:t>Tôn</a:t>
            </a:r>
            <a:r>
              <a:rPr lang="en-US" dirty="0" smtClean="0">
                <a:solidFill>
                  <a:srgbClr val="FF0000"/>
                </a:solidFill>
                <a:latin typeface="Cambria" pitchFamily="18" charset="0"/>
              </a:rPr>
              <a:t> </a:t>
            </a:r>
            <a:r>
              <a:rPr lang="en-US" dirty="0" smtClean="0">
                <a:solidFill>
                  <a:prstClr val="black"/>
                </a:solidFill>
                <a:latin typeface="Cambria" pitchFamily="18" charset="0"/>
              </a:rPr>
              <a:t>|</a:t>
            </a:r>
            <a:r>
              <a:rPr lang="en-US" dirty="0" smtClean="0">
                <a:solidFill>
                  <a:srgbClr val="FF0000"/>
                </a:solidFill>
                <a:latin typeface="Cambria" pitchFamily="18" charset="0"/>
              </a:rPr>
              <a:t> </a:t>
            </a:r>
            <a:r>
              <a:rPr lang="en-US" dirty="0" err="1" smtClean="0">
                <a:solidFill>
                  <a:srgbClr val="FF0000"/>
                </a:solidFill>
                <a:latin typeface="Cambria" pitchFamily="18" charset="0"/>
              </a:rPr>
              <a:t>Bến</a:t>
            </a:r>
            <a:r>
              <a:rPr lang="en-US" dirty="0" smtClean="0">
                <a:solidFill>
                  <a:srgbClr val="FF0000"/>
                </a:solidFill>
                <a:latin typeface="Cambria" pitchFamily="18" charset="0"/>
              </a:rPr>
              <a:t> </a:t>
            </a:r>
            <a:r>
              <a:rPr lang="en-US" dirty="0" err="1" smtClean="0">
                <a:solidFill>
                  <a:srgbClr val="FF0000"/>
                </a:solidFill>
                <a:latin typeface="Cambria" pitchFamily="18" charset="0"/>
              </a:rPr>
              <a:t>xe</a:t>
            </a:r>
            <a:r>
              <a:rPr lang="en-US" dirty="0" smtClean="0">
                <a:solidFill>
                  <a:srgbClr val="FF0000"/>
                </a:solidFill>
                <a:latin typeface="Cambria" pitchFamily="18" charset="0"/>
              </a:rPr>
              <a:t> </a:t>
            </a:r>
            <a:r>
              <a:rPr lang="en-US" dirty="0" err="1" smtClean="0">
                <a:solidFill>
                  <a:srgbClr val="FF0000"/>
                </a:solidFill>
                <a:latin typeface="Cambria" pitchFamily="18" charset="0"/>
              </a:rPr>
              <a:t>quận</a:t>
            </a:r>
            <a:r>
              <a:rPr lang="en-US" dirty="0" smtClean="0">
                <a:solidFill>
                  <a:srgbClr val="FF0000"/>
                </a:solidFill>
                <a:latin typeface="Cambria" pitchFamily="18" charset="0"/>
              </a:rPr>
              <a:t> 8 </a:t>
            </a:r>
            <a:r>
              <a:rPr lang="en-US" dirty="0" smtClean="0">
                <a:solidFill>
                  <a:prstClr val="black"/>
                </a:solidFill>
                <a:latin typeface="Cambria" pitchFamily="18" charset="0"/>
              </a:rPr>
              <a:t>&amp;key=</a:t>
            </a:r>
            <a:r>
              <a:rPr lang="en-US" b="1" i="1" dirty="0" smtClean="0">
                <a:solidFill>
                  <a:prstClr val="black"/>
                </a:solidFill>
                <a:latin typeface="Cambria" pitchFamily="18" charset="0"/>
              </a:rPr>
              <a:t>YOUR_API_KEY</a:t>
            </a:r>
            <a:endParaRPr lang="en-US" dirty="0">
              <a:solidFill>
                <a:prstClr val="black"/>
              </a:solidFill>
              <a:latin typeface="Cambria" pitchFamily="18" charset="0"/>
            </a:endParaRPr>
          </a:p>
        </p:txBody>
      </p:sp>
      <p:pic>
        <p:nvPicPr>
          <p:cNvPr id="13" name="Picture 2" descr="C:\Users\ngoan\Desktop\image\Office-Client-Female-Ligh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7204" y="2276856"/>
            <a:ext cx="1161288" cy="116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5870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04800" y="2322576"/>
            <a:ext cx="1069848" cy="10698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00400" y="838200"/>
            <a:ext cx="2133600" cy="403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8" name="Straight Arrow Connector 7"/>
          <p:cNvCxnSpPr>
            <a:stCxn id="2" idx="1"/>
            <a:endCxn id="4" idx="1"/>
          </p:cNvCxnSpPr>
          <p:nvPr/>
        </p:nvCxnSpPr>
        <p:spPr>
          <a:xfrm>
            <a:off x="1374648" y="2857500"/>
            <a:ext cx="182575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4" idx="3"/>
            <a:endCxn id="14" idx="1"/>
          </p:cNvCxnSpPr>
          <p:nvPr/>
        </p:nvCxnSpPr>
        <p:spPr>
          <a:xfrm>
            <a:off x="5334000" y="2857500"/>
            <a:ext cx="202844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9" name="Picture 2" descr="C:\Users\ngoan\Desktop\image\ngoa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2276" y="1252728"/>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ngoan\Desktop\image\Office-Client-Female-Light-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2276" y="3392424"/>
            <a:ext cx="1069848" cy="1069848"/>
          </a:xfrm>
          <a:prstGeom prst="rect">
            <a:avLst/>
          </a:prstGeom>
          <a:noFill/>
          <a:extLst>
            <a:ext uri="{909E8E84-426E-40DD-AFC4-6F175D3DCCD1}">
              <a14:hiddenFill xmlns:a14="http://schemas.microsoft.com/office/drawing/2010/main">
                <a:solidFill>
                  <a:srgbClr val="FFFFFF"/>
                </a:solidFill>
              </a14:hiddenFill>
            </a:ext>
          </a:extLst>
        </p:spPr>
      </p:pic>
      <p:sp>
        <p:nvSpPr>
          <p:cNvPr id="12" name="Shape 81"/>
          <p:cNvSpPr/>
          <p:nvPr/>
        </p:nvSpPr>
        <p:spPr>
          <a:xfrm>
            <a:off x="413004" y="171300"/>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a:solidFill>
                  <a:prstClr val="black"/>
                </a:solidFill>
              </a:rPr>
              <a:t>3</a:t>
            </a:r>
            <a:endParaRPr lang="en" sz="2250" b="1" dirty="0">
              <a:solidFill>
                <a:prstClr val="black"/>
              </a:solidFill>
            </a:endParaRPr>
          </a:p>
        </p:txBody>
      </p:sp>
      <p:sp>
        <p:nvSpPr>
          <p:cNvPr id="13" name="TextBox 12"/>
          <p:cNvSpPr txBox="1"/>
          <p:nvPr/>
        </p:nvSpPr>
        <p:spPr>
          <a:xfrm>
            <a:off x="304800" y="5486400"/>
            <a:ext cx="8610600" cy="923330"/>
          </a:xfrm>
          <a:prstGeom prst="rect">
            <a:avLst/>
          </a:prstGeom>
          <a:noFill/>
        </p:spPr>
        <p:txBody>
          <a:bodyPr wrap="square" rtlCol="0">
            <a:spAutoFit/>
          </a:bodyPr>
          <a:lstStyle/>
          <a:p>
            <a:r>
              <a:rPr lang="en-US" dirty="0" smtClean="0">
                <a:solidFill>
                  <a:prstClr val="black"/>
                </a:solidFill>
                <a:latin typeface="Cambria" pitchFamily="18" charset="0"/>
              </a:rPr>
              <a:t>https:</a:t>
            </a:r>
            <a:r>
              <a:rPr lang="en-US" dirty="0">
                <a:solidFill>
                  <a:prstClr val="black"/>
                </a:solidFill>
                <a:latin typeface="Cambria" pitchFamily="18" charset="0"/>
              </a:rPr>
              <a:t>//</a:t>
            </a:r>
            <a:r>
              <a:rPr lang="en-US" dirty="0" smtClean="0">
                <a:solidFill>
                  <a:prstClr val="black"/>
                </a:solidFill>
                <a:latin typeface="Cambria" pitchFamily="18" charset="0"/>
              </a:rPr>
              <a:t>maps.googleapis.com/maps/</a:t>
            </a:r>
            <a:r>
              <a:rPr lang="en-US" dirty="0" err="1" smtClean="0">
                <a:solidFill>
                  <a:prstClr val="black"/>
                </a:solidFill>
                <a:latin typeface="Cambria" pitchFamily="18" charset="0"/>
              </a:rPr>
              <a:t>api</a:t>
            </a:r>
            <a:r>
              <a:rPr lang="en-US" dirty="0" smtClean="0">
                <a:solidFill>
                  <a:prstClr val="black"/>
                </a:solidFill>
                <a:latin typeface="Cambria" pitchFamily="18" charset="0"/>
              </a:rPr>
              <a:t>/directions/</a:t>
            </a:r>
            <a:r>
              <a:rPr lang="en-US" dirty="0" err="1" smtClean="0">
                <a:solidFill>
                  <a:prstClr val="black"/>
                </a:solidFill>
                <a:latin typeface="Cambria" pitchFamily="18" charset="0"/>
              </a:rPr>
              <a:t>json?origin</a:t>
            </a:r>
            <a:r>
              <a:rPr lang="en-US" dirty="0" smtClean="0">
                <a:solidFill>
                  <a:prstClr val="black"/>
                </a:solidFill>
                <a:latin typeface="Cambria" pitchFamily="18" charset="0"/>
              </a:rPr>
              <a:t>=</a:t>
            </a:r>
            <a:r>
              <a:rPr lang="en-US" dirty="0" err="1" smtClean="0">
                <a:solidFill>
                  <a:srgbClr val="FF0000"/>
                </a:solidFill>
                <a:latin typeface="Cambria" pitchFamily="18" charset="0"/>
              </a:rPr>
              <a:t>Công</a:t>
            </a:r>
            <a:r>
              <a:rPr lang="en-US" dirty="0" smtClean="0">
                <a:solidFill>
                  <a:srgbClr val="FF0000"/>
                </a:solidFill>
                <a:latin typeface="Cambria" pitchFamily="18" charset="0"/>
              </a:rPr>
              <a:t> </a:t>
            </a:r>
            <a:r>
              <a:rPr lang="en-US" dirty="0" err="1" smtClean="0">
                <a:solidFill>
                  <a:srgbClr val="FF0000"/>
                </a:solidFill>
                <a:latin typeface="Cambria" pitchFamily="18" charset="0"/>
              </a:rPr>
              <a:t>Viên</a:t>
            </a:r>
            <a:r>
              <a:rPr lang="en-US" dirty="0" smtClean="0">
                <a:solidFill>
                  <a:srgbClr val="FF0000"/>
                </a:solidFill>
                <a:latin typeface="Cambria" pitchFamily="18" charset="0"/>
              </a:rPr>
              <a:t> Tao </a:t>
            </a:r>
            <a:r>
              <a:rPr lang="en-US" dirty="0" err="1" smtClean="0">
                <a:solidFill>
                  <a:srgbClr val="FF0000"/>
                </a:solidFill>
                <a:latin typeface="Cambria" pitchFamily="18" charset="0"/>
              </a:rPr>
              <a:t>Đàn</a:t>
            </a:r>
            <a:endParaRPr lang="en-US" dirty="0" smtClean="0">
              <a:solidFill>
                <a:srgbClr val="FF0000"/>
              </a:solidFill>
              <a:latin typeface="Cambria" pitchFamily="18" charset="0"/>
              <a:cs typeface="Times New Roman" pitchFamily="18" charset="0"/>
            </a:endParaRPr>
          </a:p>
          <a:p>
            <a:r>
              <a:rPr lang="en-US" dirty="0" smtClean="0">
                <a:solidFill>
                  <a:prstClr val="black"/>
                </a:solidFill>
                <a:latin typeface="Cambria" pitchFamily="18" charset="0"/>
              </a:rPr>
              <a:t>&amp;destination=</a:t>
            </a:r>
            <a:r>
              <a:rPr lang="en-US" dirty="0" smtClean="0">
                <a:solidFill>
                  <a:srgbClr val="FF0000"/>
                </a:solidFill>
                <a:latin typeface="Cambria" pitchFamily="18" charset="0"/>
              </a:rPr>
              <a:t> </a:t>
            </a:r>
            <a:r>
              <a:rPr lang="en-US" dirty="0" err="1" smtClean="0">
                <a:solidFill>
                  <a:srgbClr val="FF0000"/>
                </a:solidFill>
                <a:latin typeface="Cambria" pitchFamily="18" charset="0"/>
              </a:rPr>
              <a:t>VinCom</a:t>
            </a:r>
            <a:r>
              <a:rPr lang="en-US" dirty="0" smtClean="0">
                <a:solidFill>
                  <a:srgbClr val="FF0000"/>
                </a:solidFill>
                <a:latin typeface="Cambria" pitchFamily="18" charset="0"/>
              </a:rPr>
              <a:t> </a:t>
            </a:r>
            <a:r>
              <a:rPr lang="en-US" dirty="0" err="1" smtClean="0">
                <a:solidFill>
                  <a:srgbClr val="FF0000"/>
                </a:solidFill>
                <a:latin typeface="Cambria" pitchFamily="18" charset="0"/>
              </a:rPr>
              <a:t>Lê</a:t>
            </a:r>
            <a:r>
              <a:rPr lang="en-US" dirty="0" smtClean="0">
                <a:solidFill>
                  <a:srgbClr val="FF0000"/>
                </a:solidFill>
                <a:latin typeface="Cambria" pitchFamily="18" charset="0"/>
              </a:rPr>
              <a:t> </a:t>
            </a:r>
            <a:r>
              <a:rPr lang="en-US" dirty="0" err="1" smtClean="0">
                <a:solidFill>
                  <a:srgbClr val="FF0000"/>
                </a:solidFill>
                <a:latin typeface="Cambria" pitchFamily="18" charset="0"/>
              </a:rPr>
              <a:t>Thánh</a:t>
            </a:r>
            <a:r>
              <a:rPr lang="en-US" dirty="0" smtClean="0">
                <a:solidFill>
                  <a:srgbClr val="FF0000"/>
                </a:solidFill>
                <a:latin typeface="Cambria" pitchFamily="18" charset="0"/>
              </a:rPr>
              <a:t> </a:t>
            </a:r>
            <a:r>
              <a:rPr lang="en-US" dirty="0" err="1" smtClean="0">
                <a:solidFill>
                  <a:srgbClr val="FF0000"/>
                </a:solidFill>
                <a:latin typeface="Cambria" pitchFamily="18" charset="0"/>
              </a:rPr>
              <a:t>Tôn</a:t>
            </a:r>
            <a:r>
              <a:rPr lang="en-US" dirty="0" smtClean="0">
                <a:solidFill>
                  <a:srgbClr val="FF0000"/>
                </a:solidFill>
                <a:latin typeface="Cambria" pitchFamily="18" charset="0"/>
              </a:rPr>
              <a:t> </a:t>
            </a:r>
            <a:r>
              <a:rPr lang="en-US" dirty="0" smtClean="0">
                <a:solidFill>
                  <a:prstClr val="black"/>
                </a:solidFill>
                <a:latin typeface="Cambria" pitchFamily="18" charset="0"/>
              </a:rPr>
              <a:t>&amp;waypoints=</a:t>
            </a:r>
            <a:r>
              <a:rPr lang="en-US" b="1" dirty="0" err="1" smtClean="0">
                <a:solidFill>
                  <a:srgbClr val="FF0000"/>
                </a:solidFill>
                <a:latin typeface="Cambria" pitchFamily="18" charset="0"/>
              </a:rPr>
              <a:t>optimize:true</a:t>
            </a:r>
            <a:r>
              <a:rPr lang="en-US" dirty="0" smtClean="0">
                <a:solidFill>
                  <a:prstClr val="black"/>
                </a:solidFill>
                <a:latin typeface="Cambria" pitchFamily="18" charset="0"/>
              </a:rPr>
              <a:t>|</a:t>
            </a:r>
            <a:r>
              <a:rPr lang="en-US" dirty="0" smtClean="0">
                <a:solidFill>
                  <a:srgbClr val="FF0000"/>
                </a:solidFill>
                <a:latin typeface="Cambria" pitchFamily="18" charset="0"/>
              </a:rPr>
              <a:t> 280 </a:t>
            </a:r>
            <a:r>
              <a:rPr lang="en-US" dirty="0" err="1" smtClean="0">
                <a:solidFill>
                  <a:srgbClr val="FF0000"/>
                </a:solidFill>
                <a:latin typeface="Cambria" pitchFamily="18" charset="0"/>
              </a:rPr>
              <a:t>Nguyễn</a:t>
            </a:r>
            <a:r>
              <a:rPr lang="en-US" dirty="0" smtClean="0">
                <a:solidFill>
                  <a:srgbClr val="FF0000"/>
                </a:solidFill>
                <a:latin typeface="Cambria" pitchFamily="18" charset="0"/>
              </a:rPr>
              <a:t> </a:t>
            </a:r>
            <a:r>
              <a:rPr lang="en-US" dirty="0" err="1" smtClean="0">
                <a:solidFill>
                  <a:srgbClr val="FF0000"/>
                </a:solidFill>
                <a:latin typeface="Cambria" pitchFamily="18" charset="0"/>
              </a:rPr>
              <a:t>Đình</a:t>
            </a:r>
            <a:r>
              <a:rPr lang="en-US" dirty="0" smtClean="0">
                <a:solidFill>
                  <a:srgbClr val="FF0000"/>
                </a:solidFill>
                <a:latin typeface="Cambria" pitchFamily="18" charset="0"/>
              </a:rPr>
              <a:t> </a:t>
            </a:r>
            <a:r>
              <a:rPr lang="en-US" dirty="0" err="1" smtClean="0">
                <a:solidFill>
                  <a:srgbClr val="FF0000"/>
                </a:solidFill>
                <a:latin typeface="Cambria" pitchFamily="18" charset="0"/>
              </a:rPr>
              <a:t>Chiểu</a:t>
            </a:r>
            <a:r>
              <a:rPr lang="en-US" dirty="0" smtClean="0">
                <a:solidFill>
                  <a:srgbClr val="FF0000"/>
                </a:solidFill>
                <a:latin typeface="Cambria" pitchFamily="18" charset="0"/>
              </a:rPr>
              <a:t> </a:t>
            </a:r>
            <a:r>
              <a:rPr lang="en-US" dirty="0" smtClean="0">
                <a:solidFill>
                  <a:prstClr val="black"/>
                </a:solidFill>
                <a:latin typeface="Cambria" pitchFamily="18" charset="0"/>
              </a:rPr>
              <a:t>|</a:t>
            </a:r>
            <a:r>
              <a:rPr lang="en-US" dirty="0" smtClean="0">
                <a:solidFill>
                  <a:srgbClr val="FF0000"/>
                </a:solidFill>
                <a:latin typeface="Cambria" pitchFamily="18" charset="0"/>
              </a:rPr>
              <a:t> </a:t>
            </a:r>
            <a:r>
              <a:rPr lang="en-US" dirty="0" err="1" smtClean="0">
                <a:solidFill>
                  <a:srgbClr val="FF0000"/>
                </a:solidFill>
                <a:latin typeface="Cambria" pitchFamily="18" charset="0"/>
              </a:rPr>
              <a:t>Bến</a:t>
            </a:r>
            <a:r>
              <a:rPr lang="en-US" dirty="0" smtClean="0">
                <a:solidFill>
                  <a:srgbClr val="FF0000"/>
                </a:solidFill>
                <a:latin typeface="Cambria" pitchFamily="18" charset="0"/>
              </a:rPr>
              <a:t> </a:t>
            </a:r>
            <a:r>
              <a:rPr lang="en-US" dirty="0" err="1" smtClean="0">
                <a:solidFill>
                  <a:srgbClr val="FF0000"/>
                </a:solidFill>
                <a:latin typeface="Cambria" pitchFamily="18" charset="0"/>
              </a:rPr>
              <a:t>xe</a:t>
            </a:r>
            <a:r>
              <a:rPr lang="en-US" dirty="0" smtClean="0">
                <a:solidFill>
                  <a:srgbClr val="FF0000"/>
                </a:solidFill>
                <a:latin typeface="Cambria" pitchFamily="18" charset="0"/>
              </a:rPr>
              <a:t> </a:t>
            </a:r>
            <a:r>
              <a:rPr lang="en-US" dirty="0" err="1" smtClean="0">
                <a:solidFill>
                  <a:srgbClr val="FF0000"/>
                </a:solidFill>
                <a:latin typeface="Cambria" pitchFamily="18" charset="0"/>
              </a:rPr>
              <a:t>quận</a:t>
            </a:r>
            <a:r>
              <a:rPr lang="en-US" dirty="0" smtClean="0">
                <a:solidFill>
                  <a:srgbClr val="FF0000"/>
                </a:solidFill>
                <a:latin typeface="Cambria" pitchFamily="18" charset="0"/>
              </a:rPr>
              <a:t> 8 </a:t>
            </a:r>
            <a:r>
              <a:rPr lang="en-US" dirty="0" smtClean="0">
                <a:solidFill>
                  <a:prstClr val="black"/>
                </a:solidFill>
                <a:latin typeface="Cambria" pitchFamily="18" charset="0"/>
              </a:rPr>
              <a:t>&amp;key=</a:t>
            </a:r>
            <a:r>
              <a:rPr lang="en-US" b="1" i="1" dirty="0" smtClean="0">
                <a:solidFill>
                  <a:prstClr val="black"/>
                </a:solidFill>
                <a:latin typeface="Cambria" pitchFamily="18" charset="0"/>
              </a:rPr>
              <a:t>YOUR_API_KEY</a:t>
            </a:r>
            <a:endParaRPr lang="en-US" dirty="0">
              <a:solidFill>
                <a:prstClr val="black"/>
              </a:solidFill>
              <a:latin typeface="Cambria" pitchFamily="18" charset="0"/>
            </a:endParaRPr>
          </a:p>
        </p:txBody>
      </p:sp>
      <p:pic>
        <p:nvPicPr>
          <p:cNvPr id="14" name="Picture 4" descr="C:\Users\ngoan\Desktop\image\Religions-Muslim-Female-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2444" y="2322576"/>
            <a:ext cx="1069848" cy="1069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553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230880" y="2324100"/>
            <a:ext cx="2209800" cy="838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latin typeface="Cambria" pitchFamily="18" charset="0"/>
              </a:rPr>
              <a:t>3 Results</a:t>
            </a:r>
            <a:endParaRPr lang="en-US" sz="2400" b="1" dirty="0">
              <a:solidFill>
                <a:srgbClr val="FF0000"/>
              </a:solidFill>
              <a:latin typeface="Cambria" pitchFamily="18" charset="0"/>
            </a:endParaRPr>
          </a:p>
        </p:txBody>
      </p:sp>
      <p:sp>
        <p:nvSpPr>
          <p:cNvPr id="16" name="Rectangle 15"/>
          <p:cNvSpPr/>
          <p:nvPr/>
        </p:nvSpPr>
        <p:spPr>
          <a:xfrm>
            <a:off x="3230880" y="3886200"/>
            <a:ext cx="2209800" cy="91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latin typeface="Cambria" pitchFamily="18" charset="0"/>
              </a:rPr>
              <a:t>Sort results</a:t>
            </a:r>
            <a:endParaRPr lang="en-US" sz="2400" b="1" dirty="0">
              <a:solidFill>
                <a:srgbClr val="FF0000"/>
              </a:solidFill>
              <a:latin typeface="Cambria" pitchFamily="18" charset="0"/>
            </a:endParaRPr>
          </a:p>
        </p:txBody>
      </p:sp>
      <p:cxnSp>
        <p:nvCxnSpPr>
          <p:cNvPr id="18" name="Straight Arrow Connector 17"/>
          <p:cNvCxnSpPr>
            <a:stCxn id="2050" idx="2"/>
            <a:endCxn id="15" idx="0"/>
          </p:cNvCxnSpPr>
          <p:nvPr/>
        </p:nvCxnSpPr>
        <p:spPr>
          <a:xfrm>
            <a:off x="4335780" y="1618250"/>
            <a:ext cx="0" cy="7058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5" idx="2"/>
            <a:endCxn id="16" idx="0"/>
          </p:cNvCxnSpPr>
          <p:nvPr/>
        </p:nvCxnSpPr>
        <p:spPr>
          <a:xfrm>
            <a:off x="4335780" y="3162300"/>
            <a:ext cx="0" cy="723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2049" name="Group 2048"/>
          <p:cNvGrpSpPr/>
          <p:nvPr/>
        </p:nvGrpSpPr>
        <p:grpSpPr>
          <a:xfrm>
            <a:off x="3307080" y="123158"/>
            <a:ext cx="2057400" cy="1495092"/>
            <a:chOff x="5867400" y="594360"/>
            <a:chExt cx="2057400" cy="1495092"/>
          </a:xfrm>
        </p:grpSpPr>
        <p:pic>
          <p:nvPicPr>
            <p:cNvPr id="2050" name="Picture 2" descr="C:\Users\ngoan\Desktop\image\dT8jMeK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594360"/>
              <a:ext cx="2057400" cy="1495092"/>
            </a:xfrm>
            <a:prstGeom prst="rect">
              <a:avLst/>
            </a:prstGeom>
            <a:noFill/>
            <a:extLst>
              <a:ext uri="{909E8E84-426E-40DD-AFC4-6F175D3DCCD1}">
                <a14:hiddenFill xmlns:a14="http://schemas.microsoft.com/office/drawing/2010/main">
                  <a:solidFill>
                    <a:srgbClr val="FFFFFF"/>
                  </a:solidFill>
                </a14:hiddenFill>
              </a:ext>
            </a:extLst>
          </p:spPr>
        </p:pic>
        <p:sp>
          <p:nvSpPr>
            <p:cNvPr id="2048" name="TextBox 2047"/>
            <p:cNvSpPr txBox="1"/>
            <p:nvPr/>
          </p:nvSpPr>
          <p:spPr>
            <a:xfrm>
              <a:off x="6230693" y="1093256"/>
              <a:ext cx="1457322" cy="400110"/>
            </a:xfrm>
            <a:prstGeom prst="rect">
              <a:avLst/>
            </a:prstGeom>
            <a:noFill/>
          </p:spPr>
          <p:txBody>
            <a:bodyPr wrap="none" rtlCol="0">
              <a:spAutoFit/>
            </a:bodyPr>
            <a:lstStyle/>
            <a:p>
              <a:r>
                <a:rPr lang="en-US" sz="2000" b="1" dirty="0" smtClean="0">
                  <a:solidFill>
                    <a:srgbClr val="FF0000"/>
                  </a:solidFill>
                  <a:latin typeface="Cambria" pitchFamily="18" charset="0"/>
                </a:rPr>
                <a:t>Google API</a:t>
              </a:r>
            </a:p>
          </p:txBody>
        </p:sp>
      </p:grpSp>
      <p:sp>
        <p:nvSpPr>
          <p:cNvPr id="39" name="Rectangle 38"/>
          <p:cNvSpPr/>
          <p:nvPr/>
        </p:nvSpPr>
        <p:spPr>
          <a:xfrm>
            <a:off x="3230880" y="5715000"/>
            <a:ext cx="2209800" cy="91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latin typeface="Cambria" pitchFamily="18" charset="0"/>
              </a:rPr>
              <a:t>Display on Mobile</a:t>
            </a:r>
            <a:endParaRPr lang="en-US" sz="2400" b="1" dirty="0">
              <a:solidFill>
                <a:srgbClr val="FF0000"/>
              </a:solidFill>
              <a:latin typeface="Cambria" pitchFamily="18" charset="0"/>
            </a:endParaRPr>
          </a:p>
        </p:txBody>
      </p:sp>
      <p:cxnSp>
        <p:nvCxnSpPr>
          <p:cNvPr id="2061" name="Straight Arrow Connector 2060"/>
          <p:cNvCxnSpPr>
            <a:stCxn id="16" idx="2"/>
            <a:endCxn id="39" idx="0"/>
          </p:cNvCxnSpPr>
          <p:nvPr/>
        </p:nvCxnSpPr>
        <p:spPr>
          <a:xfrm>
            <a:off x="4335780" y="4800600"/>
            <a:ext cx="0" cy="914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6894569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000000-1234-1234-1234-123412341234}" type="slidenum">
              <a:rPr lang="en" smtClean="0">
                <a:solidFill>
                  <a:prstClr val="black">
                    <a:tint val="75000"/>
                  </a:prstClr>
                </a:solidFill>
              </a:rPr>
              <a:pPr/>
              <a:t>105</a:t>
            </a:fld>
            <a:endParaRPr lang="en">
              <a:solidFill>
                <a:prstClr val="black">
                  <a:tint val="75000"/>
                </a:prstClr>
              </a:solidFill>
            </a:endParaRPr>
          </a:p>
        </p:txBody>
      </p:sp>
      <p:pic>
        <p:nvPicPr>
          <p:cNvPr id="10"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85800" y="1524000"/>
            <a:ext cx="1069848" cy="106984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a:stCxn id="10" idx="1"/>
          </p:cNvCxnSpPr>
          <p:nvPr/>
        </p:nvCxnSpPr>
        <p:spPr>
          <a:xfrm>
            <a:off x="1755648" y="2058924"/>
            <a:ext cx="2194297" cy="0"/>
          </a:xfrm>
          <a:prstGeom prst="straightConnector1">
            <a:avLst/>
          </a:prstGeom>
          <a:ln w="76200">
            <a:tailEnd type="triangle" w="med" len="med"/>
          </a:ln>
        </p:spPr>
        <p:style>
          <a:lnRef idx="3">
            <a:schemeClr val="dk1"/>
          </a:lnRef>
          <a:fillRef idx="0">
            <a:schemeClr val="dk1"/>
          </a:fillRef>
          <a:effectRef idx="2">
            <a:schemeClr val="dk1"/>
          </a:effectRef>
          <a:fontRef idx="minor">
            <a:schemeClr val="tx1"/>
          </a:fontRef>
        </p:style>
      </p:cxnSp>
      <p:cxnSp>
        <p:nvCxnSpPr>
          <p:cNvPr id="6" name="Straight Arrow Connector 5"/>
          <p:cNvCxnSpPr/>
          <p:nvPr/>
        </p:nvCxnSpPr>
        <p:spPr>
          <a:xfrm>
            <a:off x="4484869" y="2593848"/>
            <a:ext cx="0" cy="1189157"/>
          </a:xfrm>
          <a:prstGeom prst="straightConnector1">
            <a:avLst/>
          </a:prstGeom>
          <a:ln w="76200">
            <a:tailEnd type="triangle" w="med"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5019793" y="4317929"/>
            <a:ext cx="2098708"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pic>
        <p:nvPicPr>
          <p:cNvPr id="11" name="Picture 2" descr="C:\Users\ngoan\Desktop\image\ngoa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9945" y="1524000"/>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C:\Users\ngoan\Desktop\image\Office-Client-Female-Light-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9945" y="3783005"/>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ngoan\Desktop\image\Religions-Muslim-Female-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8501" y="3783005"/>
            <a:ext cx="1069848" cy="1069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49189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457200"/>
            <a:ext cx="6705600" cy="5948941"/>
          </a:xfrm>
          <a:prstGeom prst="rect">
            <a:avLst/>
          </a:prstGeom>
        </p:spPr>
      </p:pic>
    </p:spTree>
    <p:extLst>
      <p:ext uri="{BB962C8B-B14F-4D97-AF65-F5344CB8AC3E}">
        <p14:creationId xmlns:p14="http://schemas.microsoft.com/office/powerpoint/2010/main" val="6191601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ea typeface="Cambria"/>
                <a:cs typeface="Cambria"/>
                <a:sym typeface="Cambria"/>
              </a:rPr>
              <a:t>Step</a:t>
            </a:r>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107</a:t>
            </a:fld>
            <a:endParaRPr lang="en">
              <a:solidFill>
                <a:prstClr val="black">
                  <a:tint val="75000"/>
                </a:prst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13590"/>
            <a:ext cx="3468502" cy="4850185"/>
          </a:xfrm>
          <a:prstGeom prst="rect">
            <a:avLst/>
          </a:prstGeom>
        </p:spPr>
      </p:pic>
      <p:grpSp>
        <p:nvGrpSpPr>
          <p:cNvPr id="5" name="Group 4"/>
          <p:cNvGrpSpPr/>
          <p:nvPr/>
        </p:nvGrpSpPr>
        <p:grpSpPr>
          <a:xfrm>
            <a:off x="6124442" y="2099697"/>
            <a:ext cx="1808322" cy="1038002"/>
            <a:chOff x="6520756" y="2169995"/>
            <a:chExt cx="1808322" cy="1038002"/>
          </a:xfrm>
        </p:grpSpPr>
        <p:sp>
          <p:nvSpPr>
            <p:cNvPr id="6" name="Shape 689"/>
            <p:cNvSpPr/>
            <p:nvPr/>
          </p:nvSpPr>
          <p:spPr>
            <a:xfrm>
              <a:off x="6520756" y="2653847"/>
              <a:ext cx="1808322" cy="554150"/>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endParaRPr lang="en" sz="1500" kern="0" dirty="0">
                <a:solidFill>
                  <a:srgbClr val="FF0000"/>
                </a:solidFill>
                <a:latin typeface="Cambria" pitchFamily="18" charset="0"/>
                <a:cs typeface="Arial"/>
                <a:sym typeface="Arial"/>
                <a:rtl val="0"/>
              </a:endParaRPr>
            </a:p>
          </p:txBody>
        </p:sp>
        <p:sp>
          <p:nvSpPr>
            <p:cNvPr id="7"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Step</a:t>
              </a:r>
              <a:endParaRPr lang="en" sz="1050" b="1" kern="0" dirty="0">
                <a:solidFill>
                  <a:srgbClr val="000000"/>
                </a:solidFill>
                <a:latin typeface="Arial"/>
                <a:cs typeface="Arial"/>
                <a:sym typeface="Arial"/>
                <a:rtl val="0"/>
              </a:endParaRPr>
            </a:p>
          </p:txBody>
        </p:sp>
      </p:grpSp>
      <p:cxnSp>
        <p:nvCxnSpPr>
          <p:cNvPr id="9" name="Straight Arrow Connector 8"/>
          <p:cNvCxnSpPr>
            <a:endCxn id="6" idx="1"/>
          </p:cNvCxnSpPr>
          <p:nvPr/>
        </p:nvCxnSpPr>
        <p:spPr>
          <a:xfrm flipV="1">
            <a:off x="2920621" y="2860624"/>
            <a:ext cx="3203821" cy="4830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5310970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ea typeface="Cambria"/>
                <a:cs typeface="Cambria"/>
                <a:sym typeface="Cambria"/>
              </a:rPr>
              <a:t>Step</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108</a:t>
            </a:fld>
            <a:endParaRPr lang="en">
              <a:solidFill>
                <a:prstClr val="black">
                  <a:tint val="75000"/>
                </a:prst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13590"/>
            <a:ext cx="3468502" cy="4850185"/>
          </a:xfrm>
          <a:prstGeom prst="rect">
            <a:avLst/>
          </a:prstGeom>
        </p:spPr>
      </p:pic>
      <p:grpSp>
        <p:nvGrpSpPr>
          <p:cNvPr id="5" name="Group 4"/>
          <p:cNvGrpSpPr/>
          <p:nvPr/>
        </p:nvGrpSpPr>
        <p:grpSpPr>
          <a:xfrm>
            <a:off x="6124442" y="2099697"/>
            <a:ext cx="1808322" cy="1038002"/>
            <a:chOff x="6520756" y="2169995"/>
            <a:chExt cx="1808322" cy="1038002"/>
          </a:xfrm>
        </p:grpSpPr>
        <p:sp>
          <p:nvSpPr>
            <p:cNvPr id="6" name="Shape 689"/>
            <p:cNvSpPr/>
            <p:nvPr/>
          </p:nvSpPr>
          <p:spPr>
            <a:xfrm>
              <a:off x="6520756" y="2653847"/>
              <a:ext cx="1808322" cy="554150"/>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r>
                <a:rPr lang="en-US" sz="1500" kern="0" dirty="0">
                  <a:solidFill>
                    <a:srgbClr val="FF0000"/>
                  </a:solidFill>
                  <a:latin typeface="Cambria" pitchFamily="18" charset="0"/>
                  <a:cs typeface="Arial"/>
                  <a:sym typeface="Arial"/>
                  <a:rtl val="0"/>
                </a:rPr>
                <a:t>Distance</a:t>
              </a:r>
              <a:endParaRPr lang="en" sz="1500" kern="0" dirty="0">
                <a:solidFill>
                  <a:srgbClr val="FF0000"/>
                </a:solidFill>
                <a:latin typeface="Cambria" pitchFamily="18" charset="0"/>
                <a:cs typeface="Arial"/>
                <a:sym typeface="Arial"/>
                <a:rtl val="0"/>
              </a:endParaRPr>
            </a:p>
          </p:txBody>
        </p:sp>
        <p:sp>
          <p:nvSpPr>
            <p:cNvPr id="7"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Step</a:t>
              </a:r>
              <a:endParaRPr lang="en" sz="1050" b="1" kern="0" dirty="0">
                <a:solidFill>
                  <a:srgbClr val="000000"/>
                </a:solidFill>
                <a:latin typeface="Arial"/>
                <a:cs typeface="Arial"/>
                <a:sym typeface="Arial"/>
                <a:rtl val="0"/>
              </a:endParaRPr>
            </a:p>
          </p:txBody>
        </p:sp>
      </p:grpSp>
      <p:cxnSp>
        <p:nvCxnSpPr>
          <p:cNvPr id="9" name="Straight Arrow Connector 8"/>
          <p:cNvCxnSpPr>
            <a:stCxn id="10" idx="3"/>
            <a:endCxn id="6" idx="1"/>
          </p:cNvCxnSpPr>
          <p:nvPr/>
        </p:nvCxnSpPr>
        <p:spPr>
          <a:xfrm flipV="1">
            <a:off x="2292824" y="2860624"/>
            <a:ext cx="3831618" cy="3261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873457" y="3029802"/>
            <a:ext cx="1419367" cy="313899"/>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51270443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ea typeface="Cambria"/>
                <a:cs typeface="Cambria"/>
                <a:sym typeface="Cambria"/>
              </a:rPr>
              <a:t>Step</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109</a:t>
            </a:fld>
            <a:endParaRPr lang="en">
              <a:solidFill>
                <a:prstClr val="black">
                  <a:tint val="75000"/>
                </a:prst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13590"/>
            <a:ext cx="3468502" cy="4850185"/>
          </a:xfrm>
          <a:prstGeom prst="rect">
            <a:avLst/>
          </a:prstGeom>
        </p:spPr>
      </p:pic>
      <p:grpSp>
        <p:nvGrpSpPr>
          <p:cNvPr id="5" name="Group 4"/>
          <p:cNvGrpSpPr/>
          <p:nvPr/>
        </p:nvGrpSpPr>
        <p:grpSpPr>
          <a:xfrm>
            <a:off x="6124442" y="2099697"/>
            <a:ext cx="1808322" cy="1272006"/>
            <a:chOff x="6520756" y="2169995"/>
            <a:chExt cx="1808322" cy="1272006"/>
          </a:xfrm>
        </p:grpSpPr>
        <p:sp>
          <p:nvSpPr>
            <p:cNvPr id="6" name="Shape 689"/>
            <p:cNvSpPr/>
            <p:nvPr/>
          </p:nvSpPr>
          <p:spPr>
            <a:xfrm>
              <a:off x="6520756" y="2653846"/>
              <a:ext cx="1808322" cy="788155"/>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r>
                <a:rPr lang="en-US" sz="1500" kern="0" dirty="0" smtClean="0">
                  <a:solidFill>
                    <a:prstClr val="black"/>
                  </a:solidFill>
                  <a:latin typeface="Cambria" pitchFamily="18" charset="0"/>
                  <a:cs typeface="Arial"/>
                  <a:sym typeface="Arial"/>
                  <a:rtl val="0"/>
                </a:rPr>
                <a:t>Distance</a:t>
              </a:r>
            </a:p>
            <a:p>
              <a:pPr defTabSz="685800"/>
              <a:r>
                <a:rPr lang="en-US" sz="1500" kern="0" dirty="0" smtClean="0">
                  <a:solidFill>
                    <a:srgbClr val="FF0000"/>
                  </a:solidFill>
                  <a:latin typeface="Cambria" pitchFamily="18" charset="0"/>
                  <a:cs typeface="Arial"/>
                  <a:sym typeface="Arial"/>
                  <a:rtl val="0"/>
                </a:rPr>
                <a:t>Duration</a:t>
              </a:r>
              <a:endParaRPr lang="en" sz="1500" kern="0" dirty="0">
                <a:solidFill>
                  <a:srgbClr val="FF0000"/>
                </a:solidFill>
                <a:latin typeface="Cambria" pitchFamily="18" charset="0"/>
                <a:cs typeface="Arial"/>
                <a:sym typeface="Arial"/>
                <a:rtl val="0"/>
              </a:endParaRPr>
            </a:p>
          </p:txBody>
        </p:sp>
        <p:sp>
          <p:nvSpPr>
            <p:cNvPr id="7"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Step</a:t>
              </a:r>
              <a:endParaRPr lang="en" sz="1050" b="1" kern="0" dirty="0">
                <a:solidFill>
                  <a:srgbClr val="000000"/>
                </a:solidFill>
                <a:latin typeface="Arial"/>
                <a:cs typeface="Arial"/>
                <a:sym typeface="Arial"/>
                <a:rtl val="0"/>
              </a:endParaRPr>
            </a:p>
          </p:txBody>
        </p:sp>
      </p:grpSp>
      <p:cxnSp>
        <p:nvCxnSpPr>
          <p:cNvPr id="9" name="Straight Arrow Connector 8"/>
          <p:cNvCxnSpPr>
            <a:stCxn id="10" idx="3"/>
            <a:endCxn id="6" idx="1"/>
          </p:cNvCxnSpPr>
          <p:nvPr/>
        </p:nvCxnSpPr>
        <p:spPr>
          <a:xfrm flipV="1">
            <a:off x="2292823" y="2977626"/>
            <a:ext cx="3831619" cy="39407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873456" y="3214755"/>
            <a:ext cx="1419367" cy="313899"/>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319030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11</a:t>
            </a:fld>
            <a:endParaRPr lang="en">
              <a:solidFill>
                <a:srgbClr val="000000"/>
              </a:solidFill>
            </a:endParaRPr>
          </a:p>
        </p:txBody>
      </p:sp>
      <p:sp>
        <p:nvSpPr>
          <p:cNvPr id="6" name="Shape 144"/>
          <p:cNvSpPr>
            <a:spLocks noGrp="1"/>
          </p:cNvSpPr>
          <p:nvPr>
            <p:ph type="title"/>
          </p:nvPr>
        </p:nvSpPr>
        <p:spPr>
          <a:xfrm>
            <a:off x="332118" y="353375"/>
            <a:ext cx="8499023" cy="621945"/>
          </a:xfrm>
          <a:prstGeom prst="rect">
            <a:avLst/>
          </a:prstGeom>
        </p:spPr>
        <p:txBody>
          <a:bodyPr/>
          <a:lstStyle>
            <a:lvl1pPr>
              <a:defRPr sz="3600">
                <a:latin typeface="Cambria"/>
                <a:ea typeface="Cambria"/>
                <a:cs typeface="Cambria"/>
                <a:sym typeface="Cambria"/>
              </a:defRPr>
            </a:lvl1pPr>
          </a:lstStyle>
          <a:p>
            <a:pPr algn="ctr"/>
            <a:r>
              <a:rPr lang="en-US" dirty="0"/>
              <a:t>Architecture</a:t>
            </a:r>
            <a:endParaRPr lang="en-US" dirty="0">
              <a:latin typeface="Times New Roman" pitchFamily="18" charset="0"/>
              <a:cs typeface="Times New Roman" pitchFamily="18" charset="0"/>
            </a:endParaRPr>
          </a:p>
        </p:txBody>
      </p:sp>
      <p:pic>
        <p:nvPicPr>
          <p:cNvPr id="3074" name="Picture 2" descr="C:\Users\ngoan\Desktop\bus.png"/>
          <p:cNvPicPr>
            <a:picLocks noChangeAspect="1" noChangeArrowheads="1"/>
          </p:cNvPicPr>
          <p:nvPr/>
        </p:nvPicPr>
        <p:blipFill rotWithShape="1">
          <a:blip r:embed="rId3">
            <a:extLst>
              <a:ext uri="{28A0092B-C50C-407E-A947-70E740481C1C}">
                <a14:useLocalDpi xmlns:a14="http://schemas.microsoft.com/office/drawing/2010/main" val="0"/>
              </a:ext>
            </a:extLst>
          </a:blip>
          <a:srcRect b="40635"/>
          <a:stretch/>
        </p:blipFill>
        <p:spPr bwMode="auto">
          <a:xfrm>
            <a:off x="1800225" y="2611556"/>
            <a:ext cx="5543550" cy="286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2737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ea typeface="Cambria"/>
                <a:cs typeface="Cambria"/>
                <a:sym typeface="Cambria"/>
              </a:rPr>
              <a:t>Step</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110</a:t>
            </a:fld>
            <a:endParaRPr lang="en">
              <a:solidFill>
                <a:prstClr val="black">
                  <a:tint val="75000"/>
                </a:prst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13590"/>
            <a:ext cx="3468502" cy="4850185"/>
          </a:xfrm>
          <a:prstGeom prst="rect">
            <a:avLst/>
          </a:prstGeom>
        </p:spPr>
      </p:pic>
      <p:grpSp>
        <p:nvGrpSpPr>
          <p:cNvPr id="5" name="Group 4"/>
          <p:cNvGrpSpPr/>
          <p:nvPr/>
        </p:nvGrpSpPr>
        <p:grpSpPr>
          <a:xfrm>
            <a:off x="6124442" y="2099697"/>
            <a:ext cx="1808322" cy="1272006"/>
            <a:chOff x="6520756" y="2169995"/>
            <a:chExt cx="1808322" cy="1272006"/>
          </a:xfrm>
        </p:grpSpPr>
        <p:sp>
          <p:nvSpPr>
            <p:cNvPr id="6" name="Shape 689"/>
            <p:cNvSpPr/>
            <p:nvPr/>
          </p:nvSpPr>
          <p:spPr>
            <a:xfrm>
              <a:off x="6520756" y="2653846"/>
              <a:ext cx="1808322" cy="788155"/>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r>
                <a:rPr lang="en-US" sz="1500" kern="0" dirty="0" smtClean="0">
                  <a:solidFill>
                    <a:prstClr val="black"/>
                  </a:solidFill>
                  <a:latin typeface="Cambria" pitchFamily="18" charset="0"/>
                  <a:cs typeface="Arial"/>
                  <a:sym typeface="Arial"/>
                  <a:rtl val="0"/>
                </a:rPr>
                <a:t>Distance</a:t>
              </a:r>
            </a:p>
            <a:p>
              <a:pPr defTabSz="685800"/>
              <a:r>
                <a:rPr lang="en-US" sz="1500" kern="0" dirty="0" smtClean="0">
                  <a:solidFill>
                    <a:prstClr val="black"/>
                  </a:solidFill>
                  <a:latin typeface="Cambria" pitchFamily="18" charset="0"/>
                  <a:cs typeface="Arial"/>
                  <a:sym typeface="Arial"/>
                  <a:rtl val="0"/>
                </a:rPr>
                <a:t>Duration</a:t>
              </a:r>
            </a:p>
            <a:p>
              <a:pPr defTabSz="685800"/>
              <a:r>
                <a:rPr lang="en-US" sz="1500" kern="0" dirty="0" smtClean="0">
                  <a:solidFill>
                    <a:srgbClr val="FF0000"/>
                  </a:solidFill>
                  <a:latin typeface="Cambria" pitchFamily="18" charset="0"/>
                  <a:cs typeface="Arial"/>
                  <a:sym typeface="Arial"/>
                  <a:rtl val="0"/>
                </a:rPr>
                <a:t>Instructions</a:t>
              </a:r>
              <a:endParaRPr lang="en" sz="1500" kern="0" dirty="0">
                <a:solidFill>
                  <a:srgbClr val="FF0000"/>
                </a:solidFill>
                <a:latin typeface="Cambria" pitchFamily="18" charset="0"/>
                <a:cs typeface="Arial"/>
                <a:sym typeface="Arial"/>
                <a:rtl val="0"/>
              </a:endParaRPr>
            </a:p>
          </p:txBody>
        </p:sp>
        <p:sp>
          <p:nvSpPr>
            <p:cNvPr id="7"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Step</a:t>
              </a:r>
              <a:endParaRPr lang="en" sz="1050" b="1" kern="0" dirty="0">
                <a:solidFill>
                  <a:srgbClr val="000000"/>
                </a:solidFill>
                <a:latin typeface="Arial"/>
                <a:cs typeface="Arial"/>
                <a:sym typeface="Arial"/>
                <a:rtl val="0"/>
              </a:endParaRPr>
            </a:p>
          </p:txBody>
        </p:sp>
      </p:grpSp>
      <p:cxnSp>
        <p:nvCxnSpPr>
          <p:cNvPr id="9" name="Straight Arrow Connector 8"/>
          <p:cNvCxnSpPr>
            <a:stCxn id="10" idx="3"/>
            <a:endCxn id="6" idx="1"/>
          </p:cNvCxnSpPr>
          <p:nvPr/>
        </p:nvCxnSpPr>
        <p:spPr>
          <a:xfrm flipV="1">
            <a:off x="2538487" y="2977626"/>
            <a:ext cx="3585955" cy="9399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1119120" y="3760675"/>
            <a:ext cx="1419367" cy="313899"/>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7148853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ea typeface="Cambria"/>
                <a:cs typeface="Cambria"/>
                <a:sym typeface="Cambria"/>
              </a:rPr>
              <a:t>Step</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111</a:t>
            </a:fld>
            <a:endParaRPr lang="en">
              <a:solidFill>
                <a:prstClr val="black">
                  <a:tint val="75000"/>
                </a:prst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13590"/>
            <a:ext cx="3468502" cy="4850185"/>
          </a:xfrm>
          <a:prstGeom prst="rect">
            <a:avLst/>
          </a:prstGeom>
        </p:spPr>
      </p:pic>
      <p:grpSp>
        <p:nvGrpSpPr>
          <p:cNvPr id="5" name="Group 4"/>
          <p:cNvGrpSpPr/>
          <p:nvPr/>
        </p:nvGrpSpPr>
        <p:grpSpPr>
          <a:xfrm>
            <a:off x="6124442" y="2099697"/>
            <a:ext cx="1808322" cy="1476016"/>
            <a:chOff x="6520756" y="2169995"/>
            <a:chExt cx="1808322" cy="1476016"/>
          </a:xfrm>
        </p:grpSpPr>
        <p:sp>
          <p:nvSpPr>
            <p:cNvPr id="6" name="Shape 689"/>
            <p:cNvSpPr/>
            <p:nvPr/>
          </p:nvSpPr>
          <p:spPr>
            <a:xfrm>
              <a:off x="6520756" y="2653846"/>
              <a:ext cx="1808322" cy="992165"/>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r>
                <a:rPr lang="en-US" sz="1500" kern="0" dirty="0" smtClean="0">
                  <a:solidFill>
                    <a:prstClr val="black"/>
                  </a:solidFill>
                  <a:latin typeface="Cambria" pitchFamily="18" charset="0"/>
                  <a:cs typeface="Arial"/>
                  <a:sym typeface="Arial"/>
                  <a:rtl val="0"/>
                </a:rPr>
                <a:t>Distance</a:t>
              </a:r>
            </a:p>
            <a:p>
              <a:pPr defTabSz="685800"/>
              <a:r>
                <a:rPr lang="en-US" sz="1500" kern="0" dirty="0" smtClean="0">
                  <a:solidFill>
                    <a:prstClr val="black"/>
                  </a:solidFill>
                  <a:latin typeface="Cambria" pitchFamily="18" charset="0"/>
                  <a:cs typeface="Arial"/>
                  <a:sym typeface="Arial"/>
                  <a:rtl val="0"/>
                </a:rPr>
                <a:t>Duration</a:t>
              </a:r>
            </a:p>
            <a:p>
              <a:pPr defTabSz="685800"/>
              <a:r>
                <a:rPr lang="en-US" sz="1500" kern="0" dirty="0" smtClean="0">
                  <a:solidFill>
                    <a:prstClr val="black"/>
                  </a:solidFill>
                  <a:latin typeface="Cambria" pitchFamily="18" charset="0"/>
                  <a:cs typeface="Arial"/>
                  <a:sym typeface="Arial"/>
                  <a:rtl val="0"/>
                </a:rPr>
                <a:t>Instructions</a:t>
              </a:r>
            </a:p>
            <a:p>
              <a:pPr defTabSz="685800"/>
              <a:r>
                <a:rPr lang="en-US" sz="1500" kern="0" dirty="0" smtClean="0">
                  <a:solidFill>
                    <a:srgbClr val="FF0000"/>
                  </a:solidFill>
                  <a:latin typeface="Cambria" pitchFamily="18" charset="0"/>
                  <a:cs typeface="Arial"/>
                  <a:sym typeface="Arial"/>
                  <a:rtl val="0"/>
                </a:rPr>
                <a:t>Maneuver</a:t>
              </a:r>
              <a:endParaRPr lang="en" sz="1500" kern="0" dirty="0">
                <a:solidFill>
                  <a:srgbClr val="FF0000"/>
                </a:solidFill>
                <a:latin typeface="Cambria" pitchFamily="18" charset="0"/>
                <a:cs typeface="Arial"/>
                <a:sym typeface="Arial"/>
                <a:rtl val="0"/>
              </a:endParaRPr>
            </a:p>
          </p:txBody>
        </p:sp>
        <p:sp>
          <p:nvSpPr>
            <p:cNvPr id="7"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Step</a:t>
              </a:r>
              <a:endParaRPr lang="en" sz="1050" b="1" kern="0" dirty="0">
                <a:solidFill>
                  <a:srgbClr val="000000"/>
                </a:solidFill>
                <a:latin typeface="Arial"/>
                <a:cs typeface="Arial"/>
                <a:sym typeface="Arial"/>
                <a:rtl val="0"/>
              </a:endParaRPr>
            </a:p>
          </p:txBody>
        </p:sp>
      </p:grpSp>
      <p:cxnSp>
        <p:nvCxnSpPr>
          <p:cNvPr id="9" name="Straight Arrow Connector 8"/>
          <p:cNvCxnSpPr>
            <a:stCxn id="10" idx="3"/>
            <a:endCxn id="6" idx="1"/>
          </p:cNvCxnSpPr>
          <p:nvPr/>
        </p:nvCxnSpPr>
        <p:spPr>
          <a:xfrm flipV="1">
            <a:off x="1924327" y="3079631"/>
            <a:ext cx="4200115" cy="157498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504960" y="4497667"/>
            <a:ext cx="1419367" cy="313899"/>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62671604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ea typeface="Cambria"/>
                <a:cs typeface="Cambria"/>
                <a:sym typeface="Cambria"/>
              </a:rPr>
              <a:t>Step</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112</a:t>
            </a:fld>
            <a:endParaRPr lang="en">
              <a:solidFill>
                <a:prstClr val="black">
                  <a:tint val="75000"/>
                </a:prst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13590"/>
            <a:ext cx="3468502" cy="4850185"/>
          </a:xfrm>
          <a:prstGeom prst="rect">
            <a:avLst/>
          </a:prstGeom>
        </p:spPr>
      </p:pic>
      <p:grpSp>
        <p:nvGrpSpPr>
          <p:cNvPr id="5" name="Group 4"/>
          <p:cNvGrpSpPr/>
          <p:nvPr/>
        </p:nvGrpSpPr>
        <p:grpSpPr>
          <a:xfrm>
            <a:off x="6124442" y="2099697"/>
            <a:ext cx="1808322" cy="1776267"/>
            <a:chOff x="6520756" y="2169995"/>
            <a:chExt cx="1808322" cy="1776267"/>
          </a:xfrm>
        </p:grpSpPr>
        <p:sp>
          <p:nvSpPr>
            <p:cNvPr id="6" name="Shape 689"/>
            <p:cNvSpPr/>
            <p:nvPr/>
          </p:nvSpPr>
          <p:spPr>
            <a:xfrm>
              <a:off x="6520756" y="2653846"/>
              <a:ext cx="1808322" cy="1292416"/>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r>
                <a:rPr lang="en-US" sz="1500" kern="0" dirty="0" smtClean="0">
                  <a:solidFill>
                    <a:prstClr val="black"/>
                  </a:solidFill>
                  <a:latin typeface="Cambria" pitchFamily="18" charset="0"/>
                  <a:cs typeface="Arial"/>
                  <a:sym typeface="Arial"/>
                  <a:rtl val="0"/>
                </a:rPr>
                <a:t>Distance</a:t>
              </a:r>
            </a:p>
            <a:p>
              <a:pPr defTabSz="685800"/>
              <a:r>
                <a:rPr lang="en-US" sz="1500" kern="0" dirty="0" smtClean="0">
                  <a:solidFill>
                    <a:prstClr val="black"/>
                  </a:solidFill>
                  <a:latin typeface="Cambria" pitchFamily="18" charset="0"/>
                  <a:cs typeface="Arial"/>
                  <a:sym typeface="Arial"/>
                  <a:rtl val="0"/>
                </a:rPr>
                <a:t>Duration</a:t>
              </a:r>
            </a:p>
            <a:p>
              <a:pPr defTabSz="685800"/>
              <a:r>
                <a:rPr lang="en-US" sz="1500" kern="0" dirty="0" smtClean="0">
                  <a:solidFill>
                    <a:prstClr val="black"/>
                  </a:solidFill>
                  <a:latin typeface="Cambria" pitchFamily="18" charset="0"/>
                  <a:cs typeface="Arial"/>
                  <a:sym typeface="Arial"/>
                  <a:rtl val="0"/>
                </a:rPr>
                <a:t>Instructions</a:t>
              </a:r>
            </a:p>
            <a:p>
              <a:pPr defTabSz="685800"/>
              <a:r>
                <a:rPr lang="en-US" sz="1500" kern="0" dirty="0" smtClean="0">
                  <a:solidFill>
                    <a:prstClr val="black"/>
                  </a:solidFill>
                  <a:latin typeface="Cambria" pitchFamily="18" charset="0"/>
                  <a:cs typeface="Arial"/>
                  <a:sym typeface="Arial"/>
                  <a:rtl val="0"/>
                </a:rPr>
                <a:t>Maneuver</a:t>
              </a:r>
            </a:p>
            <a:p>
              <a:pPr defTabSz="685800"/>
              <a:r>
                <a:rPr lang="en-US" sz="1500" kern="0" dirty="0" smtClean="0">
                  <a:solidFill>
                    <a:srgbClr val="FF0000"/>
                  </a:solidFill>
                  <a:latin typeface="Cambria" pitchFamily="18" charset="0"/>
                  <a:cs typeface="Arial"/>
                  <a:sym typeface="Arial"/>
                  <a:rtl val="0"/>
                </a:rPr>
                <a:t>Polyline</a:t>
              </a:r>
              <a:endParaRPr lang="en" sz="1500" kern="0" dirty="0">
                <a:solidFill>
                  <a:srgbClr val="FF0000"/>
                </a:solidFill>
                <a:latin typeface="Cambria" pitchFamily="18" charset="0"/>
                <a:cs typeface="Arial"/>
                <a:sym typeface="Arial"/>
                <a:rtl val="0"/>
              </a:endParaRPr>
            </a:p>
          </p:txBody>
        </p:sp>
        <p:sp>
          <p:nvSpPr>
            <p:cNvPr id="7"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Step</a:t>
              </a:r>
              <a:endParaRPr lang="en" sz="1050" b="1" kern="0" dirty="0">
                <a:solidFill>
                  <a:srgbClr val="000000"/>
                </a:solidFill>
                <a:latin typeface="Arial"/>
                <a:cs typeface="Arial"/>
                <a:sym typeface="Arial"/>
                <a:rtl val="0"/>
              </a:endParaRPr>
            </a:p>
          </p:txBody>
        </p:sp>
      </p:grpSp>
      <p:cxnSp>
        <p:nvCxnSpPr>
          <p:cNvPr id="9" name="Straight Arrow Connector 8"/>
          <p:cNvCxnSpPr>
            <a:stCxn id="10" idx="3"/>
            <a:endCxn id="6" idx="1"/>
          </p:cNvCxnSpPr>
          <p:nvPr/>
        </p:nvCxnSpPr>
        <p:spPr>
          <a:xfrm flipV="1">
            <a:off x="1828791" y="3229756"/>
            <a:ext cx="4295651" cy="16568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409424" y="4729683"/>
            <a:ext cx="1419367" cy="313899"/>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49345483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ea typeface="Cambria"/>
                <a:cs typeface="Cambria"/>
                <a:sym typeface="Cambria"/>
              </a:rPr>
              <a:t>Leg</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113</a:t>
            </a:fld>
            <a:endParaRPr lang="en">
              <a:solidFill>
                <a:prstClr val="black">
                  <a:tint val="75000"/>
                </a:prst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73" y="2056077"/>
            <a:ext cx="4241462" cy="4165211"/>
          </a:xfrm>
          <a:prstGeom prst="rect">
            <a:avLst/>
          </a:prstGeom>
        </p:spPr>
      </p:pic>
      <p:grpSp>
        <p:nvGrpSpPr>
          <p:cNvPr id="6" name="Group 5"/>
          <p:cNvGrpSpPr/>
          <p:nvPr/>
        </p:nvGrpSpPr>
        <p:grpSpPr>
          <a:xfrm>
            <a:off x="6124442" y="2099697"/>
            <a:ext cx="1808322" cy="1038002"/>
            <a:chOff x="6520756" y="2169995"/>
            <a:chExt cx="1808322" cy="1038002"/>
          </a:xfrm>
        </p:grpSpPr>
        <p:sp>
          <p:nvSpPr>
            <p:cNvPr id="7" name="Shape 689"/>
            <p:cNvSpPr/>
            <p:nvPr/>
          </p:nvSpPr>
          <p:spPr>
            <a:xfrm>
              <a:off x="6520756" y="2653847"/>
              <a:ext cx="1808322" cy="554150"/>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endParaRPr lang="en" sz="1500" kern="0" dirty="0">
                <a:solidFill>
                  <a:srgbClr val="FF0000"/>
                </a:solidFill>
                <a:latin typeface="Cambria" pitchFamily="18" charset="0"/>
                <a:cs typeface="Arial"/>
                <a:sym typeface="Arial"/>
                <a:rtl val="0"/>
              </a:endParaRPr>
            </a:p>
          </p:txBody>
        </p:sp>
        <p:sp>
          <p:nvSpPr>
            <p:cNvPr id="8"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Leg</a:t>
              </a:r>
              <a:endParaRPr lang="en" sz="1050" b="1" kern="0" dirty="0">
                <a:solidFill>
                  <a:srgbClr val="000000"/>
                </a:solidFill>
                <a:latin typeface="Arial"/>
                <a:cs typeface="Arial"/>
                <a:sym typeface="Arial"/>
                <a:rtl val="0"/>
              </a:endParaRPr>
            </a:p>
          </p:txBody>
        </p:sp>
      </p:grpSp>
      <p:cxnSp>
        <p:nvCxnSpPr>
          <p:cNvPr id="9" name="Straight Arrow Connector 8"/>
          <p:cNvCxnSpPr>
            <a:endCxn id="7" idx="1"/>
          </p:cNvCxnSpPr>
          <p:nvPr/>
        </p:nvCxnSpPr>
        <p:spPr>
          <a:xfrm flipV="1">
            <a:off x="2920621" y="2860624"/>
            <a:ext cx="3203821" cy="4830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1169640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ea typeface="Cambria"/>
                <a:cs typeface="Cambria"/>
                <a:sym typeface="Cambria"/>
              </a:rPr>
              <a:t>Leg</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114</a:t>
            </a:fld>
            <a:endParaRPr lang="en">
              <a:solidFill>
                <a:prstClr val="black">
                  <a:tint val="75000"/>
                </a:prst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73" y="2056077"/>
            <a:ext cx="4241462" cy="4165211"/>
          </a:xfrm>
          <a:prstGeom prst="rect">
            <a:avLst/>
          </a:prstGeom>
        </p:spPr>
      </p:pic>
      <p:grpSp>
        <p:nvGrpSpPr>
          <p:cNvPr id="6" name="Group 5"/>
          <p:cNvGrpSpPr/>
          <p:nvPr/>
        </p:nvGrpSpPr>
        <p:grpSpPr>
          <a:xfrm>
            <a:off x="6124442" y="2099697"/>
            <a:ext cx="1808322" cy="1038002"/>
            <a:chOff x="6520756" y="2169995"/>
            <a:chExt cx="1808322" cy="1038002"/>
          </a:xfrm>
        </p:grpSpPr>
        <p:sp>
          <p:nvSpPr>
            <p:cNvPr id="7" name="Shape 689"/>
            <p:cNvSpPr/>
            <p:nvPr/>
          </p:nvSpPr>
          <p:spPr>
            <a:xfrm>
              <a:off x="6520756" y="2653847"/>
              <a:ext cx="1808322" cy="554150"/>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r>
                <a:rPr lang="en" sz="1500" kern="0" dirty="0" smtClean="0">
                  <a:solidFill>
                    <a:srgbClr val="FF0000"/>
                  </a:solidFill>
                  <a:latin typeface="Cambria" pitchFamily="18" charset="0"/>
                  <a:cs typeface="Arial"/>
                  <a:sym typeface="Arial"/>
                  <a:rtl val="0"/>
                </a:rPr>
                <a:t>Distance</a:t>
              </a:r>
              <a:endParaRPr lang="en" sz="1500" kern="0" dirty="0">
                <a:solidFill>
                  <a:srgbClr val="FF0000"/>
                </a:solidFill>
                <a:latin typeface="Cambria" pitchFamily="18" charset="0"/>
                <a:cs typeface="Arial"/>
                <a:sym typeface="Arial"/>
                <a:rtl val="0"/>
              </a:endParaRPr>
            </a:p>
          </p:txBody>
        </p:sp>
        <p:sp>
          <p:nvSpPr>
            <p:cNvPr id="8"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Leg</a:t>
              </a:r>
              <a:endParaRPr lang="en" sz="1050" b="1" kern="0" dirty="0">
                <a:solidFill>
                  <a:srgbClr val="000000"/>
                </a:solidFill>
                <a:latin typeface="Arial"/>
                <a:cs typeface="Arial"/>
                <a:sym typeface="Arial"/>
                <a:rtl val="0"/>
              </a:endParaRPr>
            </a:p>
          </p:txBody>
        </p:sp>
      </p:grpSp>
      <p:cxnSp>
        <p:nvCxnSpPr>
          <p:cNvPr id="9" name="Straight Arrow Connector 8"/>
          <p:cNvCxnSpPr>
            <a:stCxn id="10" idx="3"/>
            <a:endCxn id="7" idx="1"/>
          </p:cNvCxnSpPr>
          <p:nvPr/>
        </p:nvCxnSpPr>
        <p:spPr>
          <a:xfrm flipV="1">
            <a:off x="2920621" y="2860624"/>
            <a:ext cx="3203821" cy="8659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1501254" y="3569623"/>
            <a:ext cx="1419367" cy="313899"/>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8045448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115</a:t>
            </a:fld>
            <a:endParaRPr lang="en">
              <a:solidFill>
                <a:prstClr val="black">
                  <a:tint val="75000"/>
                </a:prst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73" y="2056077"/>
            <a:ext cx="4241462" cy="4165211"/>
          </a:xfrm>
          <a:prstGeom prst="rect">
            <a:avLst/>
          </a:prstGeom>
        </p:spPr>
      </p:pic>
      <p:grpSp>
        <p:nvGrpSpPr>
          <p:cNvPr id="6" name="Group 5"/>
          <p:cNvGrpSpPr/>
          <p:nvPr/>
        </p:nvGrpSpPr>
        <p:grpSpPr>
          <a:xfrm>
            <a:off x="6124442" y="2099697"/>
            <a:ext cx="1808322" cy="1038002"/>
            <a:chOff x="6520756" y="2169995"/>
            <a:chExt cx="1808322" cy="1038002"/>
          </a:xfrm>
        </p:grpSpPr>
        <p:sp>
          <p:nvSpPr>
            <p:cNvPr id="7" name="Shape 689"/>
            <p:cNvSpPr/>
            <p:nvPr/>
          </p:nvSpPr>
          <p:spPr>
            <a:xfrm>
              <a:off x="6520756" y="2653847"/>
              <a:ext cx="1808322" cy="554150"/>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r>
                <a:rPr lang="en" sz="1500" kern="0" dirty="0" smtClean="0">
                  <a:solidFill>
                    <a:prstClr val="black"/>
                  </a:solidFill>
                  <a:latin typeface="Cambria" pitchFamily="18" charset="0"/>
                  <a:cs typeface="Arial"/>
                  <a:sym typeface="Arial"/>
                  <a:rtl val="0"/>
                </a:rPr>
                <a:t>Distance</a:t>
              </a:r>
            </a:p>
            <a:p>
              <a:pPr defTabSz="685800"/>
              <a:r>
                <a:rPr lang="en" sz="1500" kern="0" dirty="0" smtClean="0">
                  <a:solidFill>
                    <a:srgbClr val="FF0000"/>
                  </a:solidFill>
                  <a:latin typeface="Cambria" pitchFamily="18" charset="0"/>
                  <a:cs typeface="Arial"/>
                  <a:sym typeface="Arial"/>
                  <a:rtl val="0"/>
                </a:rPr>
                <a:t>Duration</a:t>
              </a:r>
              <a:endParaRPr lang="en" sz="1500" kern="0" dirty="0">
                <a:solidFill>
                  <a:srgbClr val="FF0000"/>
                </a:solidFill>
                <a:latin typeface="Cambria" pitchFamily="18" charset="0"/>
                <a:cs typeface="Arial"/>
                <a:sym typeface="Arial"/>
                <a:rtl val="0"/>
              </a:endParaRPr>
            </a:p>
          </p:txBody>
        </p:sp>
        <p:sp>
          <p:nvSpPr>
            <p:cNvPr id="8"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Leg</a:t>
              </a:r>
              <a:endParaRPr lang="en" sz="1050" b="1" kern="0" dirty="0">
                <a:solidFill>
                  <a:srgbClr val="000000"/>
                </a:solidFill>
                <a:latin typeface="Arial"/>
                <a:cs typeface="Arial"/>
                <a:sym typeface="Arial"/>
                <a:rtl val="0"/>
              </a:endParaRPr>
            </a:p>
          </p:txBody>
        </p:sp>
      </p:grpSp>
      <p:cxnSp>
        <p:nvCxnSpPr>
          <p:cNvPr id="9" name="Straight Arrow Connector 8"/>
          <p:cNvCxnSpPr>
            <a:stCxn id="10" idx="3"/>
            <a:endCxn id="7" idx="1"/>
          </p:cNvCxnSpPr>
          <p:nvPr/>
        </p:nvCxnSpPr>
        <p:spPr>
          <a:xfrm flipV="1">
            <a:off x="2920621" y="2860624"/>
            <a:ext cx="3203821" cy="11116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1501254" y="3815287"/>
            <a:ext cx="1419367" cy="313899"/>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1045379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ea typeface="Cambria"/>
                <a:cs typeface="Cambria"/>
                <a:sym typeface="Cambria"/>
              </a:rPr>
              <a:t>Leg</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116</a:t>
            </a:fld>
            <a:endParaRPr lang="en">
              <a:solidFill>
                <a:prstClr val="black">
                  <a:tint val="75000"/>
                </a:prst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73" y="2056077"/>
            <a:ext cx="4241462" cy="4165211"/>
          </a:xfrm>
          <a:prstGeom prst="rect">
            <a:avLst/>
          </a:prstGeom>
        </p:spPr>
      </p:pic>
      <p:grpSp>
        <p:nvGrpSpPr>
          <p:cNvPr id="6" name="Group 5"/>
          <p:cNvGrpSpPr/>
          <p:nvPr/>
        </p:nvGrpSpPr>
        <p:grpSpPr>
          <a:xfrm>
            <a:off x="6124442" y="2099697"/>
            <a:ext cx="1808322" cy="1316732"/>
            <a:chOff x="6520756" y="2169995"/>
            <a:chExt cx="1808322" cy="1316732"/>
          </a:xfrm>
        </p:grpSpPr>
        <p:sp>
          <p:nvSpPr>
            <p:cNvPr id="7" name="Shape 689"/>
            <p:cNvSpPr/>
            <p:nvPr/>
          </p:nvSpPr>
          <p:spPr>
            <a:xfrm>
              <a:off x="6520756" y="2653846"/>
              <a:ext cx="1808322" cy="832881"/>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r>
                <a:rPr lang="en" sz="1500" kern="0" dirty="0" smtClean="0">
                  <a:solidFill>
                    <a:prstClr val="black"/>
                  </a:solidFill>
                  <a:latin typeface="Cambria" pitchFamily="18" charset="0"/>
                  <a:cs typeface="Arial"/>
                  <a:sym typeface="Arial"/>
                  <a:rtl val="0"/>
                </a:rPr>
                <a:t>Distance</a:t>
              </a:r>
            </a:p>
            <a:p>
              <a:pPr defTabSz="685800"/>
              <a:r>
                <a:rPr lang="en" sz="1500" kern="0" dirty="0" smtClean="0">
                  <a:solidFill>
                    <a:prstClr val="black"/>
                  </a:solidFill>
                  <a:latin typeface="Cambria" pitchFamily="18" charset="0"/>
                  <a:cs typeface="Arial"/>
                  <a:sym typeface="Arial"/>
                  <a:rtl val="0"/>
                </a:rPr>
                <a:t>Duration</a:t>
              </a:r>
            </a:p>
            <a:p>
              <a:pPr defTabSz="685800"/>
              <a:r>
                <a:rPr lang="en" sz="1500" kern="0" dirty="0" smtClean="0">
                  <a:solidFill>
                    <a:srgbClr val="FF0000"/>
                  </a:solidFill>
                  <a:latin typeface="Cambria" pitchFamily="18" charset="0"/>
                  <a:cs typeface="Arial"/>
                  <a:sym typeface="Arial"/>
                  <a:rtl val="0"/>
                </a:rPr>
                <a:t>StartAddress</a:t>
              </a:r>
              <a:endParaRPr lang="en" sz="1500" kern="0" dirty="0">
                <a:solidFill>
                  <a:srgbClr val="FF0000"/>
                </a:solidFill>
                <a:latin typeface="Cambria" pitchFamily="18" charset="0"/>
                <a:cs typeface="Arial"/>
                <a:sym typeface="Arial"/>
                <a:rtl val="0"/>
              </a:endParaRPr>
            </a:p>
          </p:txBody>
        </p:sp>
        <p:sp>
          <p:nvSpPr>
            <p:cNvPr id="8"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Leg</a:t>
              </a:r>
              <a:endParaRPr lang="en" sz="1050" b="1" kern="0" dirty="0">
                <a:solidFill>
                  <a:srgbClr val="000000"/>
                </a:solidFill>
                <a:latin typeface="Arial"/>
                <a:cs typeface="Arial"/>
                <a:sym typeface="Arial"/>
                <a:rtl val="0"/>
              </a:endParaRPr>
            </a:p>
          </p:txBody>
        </p:sp>
      </p:grpSp>
      <p:cxnSp>
        <p:nvCxnSpPr>
          <p:cNvPr id="9" name="Straight Arrow Connector 8"/>
          <p:cNvCxnSpPr>
            <a:stCxn id="10" idx="3"/>
            <a:endCxn id="7" idx="1"/>
          </p:cNvCxnSpPr>
          <p:nvPr/>
        </p:nvCxnSpPr>
        <p:spPr>
          <a:xfrm flipV="1">
            <a:off x="2879677" y="2999989"/>
            <a:ext cx="3244765" cy="1832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1460310" y="4675111"/>
            <a:ext cx="1419367" cy="313899"/>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97099432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ea typeface="Cambria"/>
                <a:cs typeface="Cambria"/>
                <a:sym typeface="Cambria"/>
              </a:rPr>
              <a:t>Leg</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117</a:t>
            </a:fld>
            <a:endParaRPr lang="en">
              <a:solidFill>
                <a:prstClr val="black">
                  <a:tint val="75000"/>
                </a:prst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73" y="2056077"/>
            <a:ext cx="4241462" cy="4165211"/>
          </a:xfrm>
          <a:prstGeom prst="rect">
            <a:avLst/>
          </a:prstGeom>
        </p:spPr>
      </p:pic>
      <p:grpSp>
        <p:nvGrpSpPr>
          <p:cNvPr id="6" name="Group 5"/>
          <p:cNvGrpSpPr/>
          <p:nvPr/>
        </p:nvGrpSpPr>
        <p:grpSpPr>
          <a:xfrm>
            <a:off x="6124442" y="2099697"/>
            <a:ext cx="1808322" cy="1557903"/>
            <a:chOff x="6520756" y="2169995"/>
            <a:chExt cx="1808322" cy="1557903"/>
          </a:xfrm>
        </p:grpSpPr>
        <p:sp>
          <p:nvSpPr>
            <p:cNvPr id="7" name="Shape 689"/>
            <p:cNvSpPr/>
            <p:nvPr/>
          </p:nvSpPr>
          <p:spPr>
            <a:xfrm>
              <a:off x="6520756" y="2653846"/>
              <a:ext cx="1808322" cy="10740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r>
                <a:rPr lang="en" sz="1500" kern="0" dirty="0" smtClean="0">
                  <a:solidFill>
                    <a:prstClr val="black"/>
                  </a:solidFill>
                  <a:latin typeface="Cambria" pitchFamily="18" charset="0"/>
                  <a:cs typeface="Arial"/>
                  <a:sym typeface="Arial"/>
                  <a:rtl val="0"/>
                </a:rPr>
                <a:t>Distance</a:t>
              </a:r>
            </a:p>
            <a:p>
              <a:pPr defTabSz="685800"/>
              <a:r>
                <a:rPr lang="en" sz="1500" kern="0" dirty="0" smtClean="0">
                  <a:solidFill>
                    <a:prstClr val="black"/>
                  </a:solidFill>
                  <a:latin typeface="Cambria" pitchFamily="18" charset="0"/>
                  <a:cs typeface="Arial"/>
                  <a:sym typeface="Arial"/>
                  <a:rtl val="0"/>
                </a:rPr>
                <a:t>Duration</a:t>
              </a:r>
            </a:p>
            <a:p>
              <a:pPr defTabSz="685800"/>
              <a:r>
                <a:rPr lang="en" sz="1500" kern="0" dirty="0" smtClean="0">
                  <a:solidFill>
                    <a:prstClr val="black"/>
                  </a:solidFill>
                  <a:latin typeface="Cambria" pitchFamily="18" charset="0"/>
                  <a:cs typeface="Arial"/>
                  <a:sym typeface="Arial"/>
                  <a:rtl val="0"/>
                </a:rPr>
                <a:t>StartAddress</a:t>
              </a:r>
            </a:p>
            <a:p>
              <a:pPr defTabSz="685800"/>
              <a:r>
                <a:rPr lang="en" sz="1500" kern="0" dirty="0" smtClean="0">
                  <a:solidFill>
                    <a:srgbClr val="FF0000"/>
                  </a:solidFill>
                  <a:latin typeface="Cambria" pitchFamily="18" charset="0"/>
                  <a:cs typeface="Arial"/>
                  <a:sym typeface="Arial"/>
                  <a:rtl val="0"/>
                </a:rPr>
                <a:t>EndAddress</a:t>
              </a:r>
              <a:endParaRPr lang="en" sz="1500" kern="0" dirty="0">
                <a:solidFill>
                  <a:srgbClr val="FF0000"/>
                </a:solidFill>
                <a:latin typeface="Cambria" pitchFamily="18" charset="0"/>
                <a:cs typeface="Arial"/>
                <a:sym typeface="Arial"/>
                <a:rtl val="0"/>
              </a:endParaRPr>
            </a:p>
          </p:txBody>
        </p:sp>
        <p:sp>
          <p:nvSpPr>
            <p:cNvPr id="8"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Leg</a:t>
              </a:r>
              <a:endParaRPr lang="en" sz="1050" b="1" kern="0" dirty="0">
                <a:solidFill>
                  <a:srgbClr val="000000"/>
                </a:solidFill>
                <a:latin typeface="Arial"/>
                <a:cs typeface="Arial"/>
                <a:sym typeface="Arial"/>
                <a:rtl val="0"/>
              </a:endParaRPr>
            </a:p>
          </p:txBody>
        </p:sp>
      </p:grpSp>
      <p:cxnSp>
        <p:nvCxnSpPr>
          <p:cNvPr id="9" name="Straight Arrow Connector 8"/>
          <p:cNvCxnSpPr>
            <a:stCxn id="10" idx="3"/>
            <a:endCxn id="7" idx="1"/>
          </p:cNvCxnSpPr>
          <p:nvPr/>
        </p:nvCxnSpPr>
        <p:spPr>
          <a:xfrm flipV="1">
            <a:off x="2756845" y="3120574"/>
            <a:ext cx="3367597" cy="11382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1337478" y="4101895"/>
            <a:ext cx="1419367" cy="313899"/>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77345395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ea typeface="Cambria"/>
                <a:cs typeface="Cambria"/>
                <a:sym typeface="Cambria"/>
              </a:rPr>
              <a:t>Leg</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118</a:t>
            </a:fld>
            <a:endParaRPr lang="en">
              <a:solidFill>
                <a:prstClr val="black">
                  <a:tint val="75000"/>
                </a:prst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73" y="2056077"/>
            <a:ext cx="4241462" cy="4165211"/>
          </a:xfrm>
          <a:prstGeom prst="rect">
            <a:avLst/>
          </a:prstGeom>
        </p:spPr>
      </p:pic>
      <p:grpSp>
        <p:nvGrpSpPr>
          <p:cNvPr id="6" name="Group 5"/>
          <p:cNvGrpSpPr/>
          <p:nvPr/>
        </p:nvGrpSpPr>
        <p:grpSpPr>
          <a:xfrm>
            <a:off x="6124442" y="2099697"/>
            <a:ext cx="1808322" cy="1776267"/>
            <a:chOff x="6520756" y="2169995"/>
            <a:chExt cx="1808322" cy="1776267"/>
          </a:xfrm>
        </p:grpSpPr>
        <p:sp>
          <p:nvSpPr>
            <p:cNvPr id="7" name="Shape 689"/>
            <p:cNvSpPr/>
            <p:nvPr/>
          </p:nvSpPr>
          <p:spPr>
            <a:xfrm>
              <a:off x="6520756" y="2653846"/>
              <a:ext cx="1808322" cy="1292416"/>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r>
                <a:rPr lang="en" sz="1500" kern="0" dirty="0" smtClean="0">
                  <a:solidFill>
                    <a:prstClr val="black"/>
                  </a:solidFill>
                  <a:latin typeface="Cambria" pitchFamily="18" charset="0"/>
                  <a:cs typeface="Arial"/>
                  <a:sym typeface="Arial"/>
                  <a:rtl val="0"/>
                </a:rPr>
                <a:t>Distance</a:t>
              </a:r>
            </a:p>
            <a:p>
              <a:pPr defTabSz="685800"/>
              <a:r>
                <a:rPr lang="en" sz="1500" kern="0" dirty="0" smtClean="0">
                  <a:solidFill>
                    <a:prstClr val="black"/>
                  </a:solidFill>
                  <a:latin typeface="Cambria" pitchFamily="18" charset="0"/>
                  <a:cs typeface="Arial"/>
                  <a:sym typeface="Arial"/>
                  <a:rtl val="0"/>
                </a:rPr>
                <a:t>Duration</a:t>
              </a:r>
            </a:p>
            <a:p>
              <a:pPr defTabSz="685800"/>
              <a:r>
                <a:rPr lang="en" sz="1500" kern="0" dirty="0" smtClean="0">
                  <a:solidFill>
                    <a:prstClr val="black"/>
                  </a:solidFill>
                  <a:latin typeface="Cambria" pitchFamily="18" charset="0"/>
                  <a:cs typeface="Arial"/>
                  <a:sym typeface="Arial"/>
                  <a:rtl val="0"/>
                </a:rPr>
                <a:t>StartAddress</a:t>
              </a:r>
            </a:p>
            <a:p>
              <a:pPr defTabSz="685800"/>
              <a:r>
                <a:rPr lang="en" sz="1500" kern="0" dirty="0" smtClean="0">
                  <a:solidFill>
                    <a:prstClr val="black"/>
                  </a:solidFill>
                  <a:latin typeface="Cambria" pitchFamily="18" charset="0"/>
                  <a:cs typeface="Arial"/>
                  <a:sym typeface="Arial"/>
                  <a:rtl val="0"/>
                </a:rPr>
                <a:t>EndAddress</a:t>
              </a:r>
            </a:p>
            <a:p>
              <a:pPr defTabSz="685800"/>
              <a:r>
                <a:rPr lang="en" sz="1500" kern="0" dirty="0" smtClean="0">
                  <a:solidFill>
                    <a:srgbClr val="FF0000"/>
                  </a:solidFill>
                  <a:latin typeface="Cambria" pitchFamily="18" charset="0"/>
                  <a:cs typeface="Arial"/>
                  <a:sym typeface="Arial"/>
                  <a:rtl val="0"/>
                </a:rPr>
                <a:t>OverviewPolyline</a:t>
              </a:r>
              <a:endParaRPr lang="en" sz="1500" kern="0" dirty="0">
                <a:solidFill>
                  <a:srgbClr val="FF0000"/>
                </a:solidFill>
                <a:latin typeface="Cambria" pitchFamily="18" charset="0"/>
                <a:cs typeface="Arial"/>
                <a:sym typeface="Arial"/>
                <a:rtl val="0"/>
              </a:endParaRPr>
            </a:p>
          </p:txBody>
        </p:sp>
        <p:sp>
          <p:nvSpPr>
            <p:cNvPr id="8"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Leg</a:t>
              </a:r>
              <a:endParaRPr lang="en" sz="1050" b="1" kern="0" dirty="0">
                <a:solidFill>
                  <a:srgbClr val="000000"/>
                </a:solidFill>
                <a:latin typeface="Arial"/>
                <a:cs typeface="Arial"/>
                <a:sym typeface="Arial"/>
                <a:rtl val="0"/>
              </a:endParaRPr>
            </a:p>
          </p:txBody>
        </p:sp>
      </p:grpSp>
      <p:cxnSp>
        <p:nvCxnSpPr>
          <p:cNvPr id="9" name="Straight Arrow Connector 8"/>
          <p:cNvCxnSpPr>
            <a:stCxn id="10" idx="3"/>
            <a:endCxn id="7" idx="1"/>
          </p:cNvCxnSpPr>
          <p:nvPr/>
        </p:nvCxnSpPr>
        <p:spPr>
          <a:xfrm flipV="1">
            <a:off x="2661310" y="3229756"/>
            <a:ext cx="3463132" cy="29226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1091822" y="5971671"/>
            <a:ext cx="1569488" cy="361465"/>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72202235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119</a:t>
            </a:fld>
            <a:endParaRPr lang="en">
              <a:solidFill>
                <a:prstClr val="black">
                  <a:tint val="75000"/>
                </a:prstClr>
              </a:solidFill>
            </a:endParaRPr>
          </a:p>
        </p:txBody>
      </p:sp>
      <p:sp>
        <p:nvSpPr>
          <p:cNvPr id="7" name="Shape 139"/>
          <p:cNvSpPr>
            <a:spLocks noGrp="1"/>
          </p:cNvSpPr>
          <p:nvPr>
            <p:ph type="title"/>
          </p:nvPr>
        </p:nvSpPr>
        <p:spPr>
          <a:xfrm>
            <a:off x="220284" y="304800"/>
            <a:ext cx="8885207" cy="844004"/>
          </a:xfrm>
          <a:prstGeom prst="rect">
            <a:avLst/>
          </a:prstGeom>
        </p:spPr>
        <p:txBody>
          <a:bodyPr/>
          <a:lstStyle>
            <a:lvl1pPr>
              <a:defRPr sz="3600">
                <a:latin typeface="Cambria"/>
                <a:ea typeface="Cambria"/>
                <a:cs typeface="Cambria"/>
                <a:sym typeface="Cambria"/>
              </a:defRPr>
            </a:lvl1pPr>
          </a:lstStyle>
          <a:p>
            <a:pPr algn="ctr"/>
            <a:r>
              <a:rPr lang="en-US" dirty="0" smtClean="0"/>
              <a:t>Class Diagram</a:t>
            </a:r>
            <a:endParaRPr dirty="0"/>
          </a:p>
        </p:txBody>
      </p:sp>
      <p:grpSp>
        <p:nvGrpSpPr>
          <p:cNvPr id="29" name="Group 28"/>
          <p:cNvGrpSpPr/>
          <p:nvPr/>
        </p:nvGrpSpPr>
        <p:grpSpPr>
          <a:xfrm>
            <a:off x="1293135" y="2894808"/>
            <a:ext cx="6554333" cy="1945544"/>
            <a:chOff x="1293135" y="2241679"/>
            <a:chExt cx="6554333" cy="1945544"/>
          </a:xfrm>
        </p:grpSpPr>
        <p:grpSp>
          <p:nvGrpSpPr>
            <p:cNvPr id="28" name="Group 27"/>
            <p:cNvGrpSpPr/>
            <p:nvPr/>
          </p:nvGrpSpPr>
          <p:grpSpPr>
            <a:xfrm>
              <a:off x="3101457" y="2241679"/>
              <a:ext cx="2937690" cy="411203"/>
              <a:chOff x="3101457" y="2241679"/>
              <a:chExt cx="2937690" cy="411203"/>
            </a:xfrm>
          </p:grpSpPr>
          <p:cxnSp>
            <p:nvCxnSpPr>
              <p:cNvPr id="21" name="Straight Connector 20"/>
              <p:cNvCxnSpPr>
                <a:stCxn id="26" idx="3"/>
                <a:endCxn id="18" idx="1"/>
              </p:cNvCxnSpPr>
              <p:nvPr/>
            </p:nvCxnSpPr>
            <p:spPr>
              <a:xfrm>
                <a:off x="3101457" y="2652882"/>
                <a:ext cx="2937690" cy="0"/>
              </a:xfrm>
              <a:prstGeom prst="line">
                <a:avLst/>
              </a:prstGeom>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3211708" y="2241679"/>
                <a:ext cx="389066" cy="338554"/>
              </a:xfrm>
              <a:prstGeom prst="rect">
                <a:avLst/>
              </a:prstGeom>
              <a:noFill/>
            </p:spPr>
            <p:txBody>
              <a:bodyPr wrap="none" rtlCol="0">
                <a:spAutoFit/>
              </a:bodyPr>
              <a:lstStyle/>
              <a:p>
                <a:r>
                  <a:rPr lang="en-US" sz="1600" dirty="0" smtClean="0">
                    <a:solidFill>
                      <a:prstClr val="black"/>
                    </a:solidFill>
                    <a:latin typeface="Cambria" pitchFamily="18" charset="0"/>
                  </a:rPr>
                  <a:t>1</a:t>
                </a:r>
                <a:endParaRPr lang="en-US" sz="1600" dirty="0">
                  <a:solidFill>
                    <a:prstClr val="black"/>
                  </a:solidFill>
                  <a:latin typeface="Cambria" pitchFamily="18" charset="0"/>
                </a:endParaRPr>
              </a:p>
            </p:txBody>
          </p:sp>
          <mc:AlternateContent xmlns:mc="http://schemas.openxmlformats.org/markup-compatibility/2006" xmlns:a14="http://schemas.microsoft.com/office/drawing/2010/main">
            <mc:Choice Requires="a14">
              <p:sp>
                <p:nvSpPr>
                  <p:cNvPr id="16" name="TextBox 15"/>
                  <p:cNvSpPr txBox="1"/>
                  <p:nvPr/>
                </p:nvSpPr>
                <p:spPr>
                  <a:xfrm>
                    <a:off x="5687515" y="2310162"/>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5687515" y="2310162"/>
                    <a:ext cx="248465" cy="276999"/>
                  </a:xfrm>
                  <a:prstGeom prst="rect">
                    <a:avLst/>
                  </a:prstGeom>
                  <a:blipFill rotWithShape="1">
                    <a:blip r:embed="rId2"/>
                    <a:stretch>
                      <a:fillRect l="-14634" r="-9756"/>
                    </a:stretch>
                  </a:blipFill>
                </p:spPr>
                <p:txBody>
                  <a:bodyPr/>
                  <a:lstStyle/>
                  <a:p>
                    <a:r>
                      <a:rPr lang="en-US">
                        <a:noFill/>
                      </a:rPr>
                      <a:t> </a:t>
                    </a:r>
                  </a:p>
                </p:txBody>
              </p:sp>
            </mc:Fallback>
          </mc:AlternateContent>
        </p:grpSp>
        <p:grpSp>
          <p:nvGrpSpPr>
            <p:cNvPr id="15" name="Group 14"/>
            <p:cNvGrpSpPr/>
            <p:nvPr/>
          </p:nvGrpSpPr>
          <p:grpSpPr>
            <a:xfrm>
              <a:off x="6039146" y="2410956"/>
              <a:ext cx="1808322" cy="1776267"/>
              <a:chOff x="6520756" y="2169995"/>
              <a:chExt cx="1808322" cy="1776267"/>
            </a:xfrm>
          </p:grpSpPr>
          <p:sp>
            <p:nvSpPr>
              <p:cNvPr id="17" name="Shape 689"/>
              <p:cNvSpPr/>
              <p:nvPr/>
            </p:nvSpPr>
            <p:spPr>
              <a:xfrm>
                <a:off x="6520756" y="2653846"/>
                <a:ext cx="1808322" cy="1292416"/>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r>
                  <a:rPr lang="en-US" sz="1500" kern="0" dirty="0" smtClean="0">
                    <a:solidFill>
                      <a:prstClr val="black"/>
                    </a:solidFill>
                    <a:latin typeface="Cambria" pitchFamily="18" charset="0"/>
                    <a:cs typeface="Arial"/>
                    <a:sym typeface="Arial"/>
                    <a:rtl val="0"/>
                  </a:rPr>
                  <a:t>Distance</a:t>
                </a:r>
              </a:p>
              <a:p>
                <a:pPr defTabSz="685800"/>
                <a:r>
                  <a:rPr lang="en-US" sz="1500" kern="0" dirty="0" smtClean="0">
                    <a:solidFill>
                      <a:prstClr val="black"/>
                    </a:solidFill>
                    <a:latin typeface="Cambria" pitchFamily="18" charset="0"/>
                    <a:cs typeface="Arial"/>
                    <a:sym typeface="Arial"/>
                    <a:rtl val="0"/>
                  </a:rPr>
                  <a:t>Duration</a:t>
                </a:r>
              </a:p>
              <a:p>
                <a:pPr defTabSz="685800"/>
                <a:r>
                  <a:rPr lang="en-US" sz="1500" kern="0" dirty="0" smtClean="0">
                    <a:solidFill>
                      <a:prstClr val="black"/>
                    </a:solidFill>
                    <a:latin typeface="Cambria" pitchFamily="18" charset="0"/>
                    <a:cs typeface="Arial"/>
                    <a:sym typeface="Arial"/>
                    <a:rtl val="0"/>
                  </a:rPr>
                  <a:t>Instructions</a:t>
                </a:r>
              </a:p>
              <a:p>
                <a:pPr defTabSz="685800"/>
                <a:r>
                  <a:rPr lang="en-US" sz="1500" kern="0" dirty="0" smtClean="0">
                    <a:solidFill>
                      <a:prstClr val="black"/>
                    </a:solidFill>
                    <a:latin typeface="Cambria" pitchFamily="18" charset="0"/>
                    <a:cs typeface="Arial"/>
                    <a:sym typeface="Arial"/>
                    <a:rtl val="0"/>
                  </a:rPr>
                  <a:t>Maneuver</a:t>
                </a:r>
              </a:p>
              <a:p>
                <a:pPr defTabSz="685800"/>
                <a:r>
                  <a:rPr lang="en-US" sz="1500" kern="0" dirty="0" smtClean="0">
                    <a:solidFill>
                      <a:prstClr val="black"/>
                    </a:solidFill>
                    <a:latin typeface="Cambria" pitchFamily="18" charset="0"/>
                    <a:cs typeface="Arial"/>
                    <a:sym typeface="Arial"/>
                    <a:rtl val="0"/>
                  </a:rPr>
                  <a:t>Polyline</a:t>
                </a:r>
                <a:endParaRPr lang="en" sz="1500" kern="0" dirty="0">
                  <a:solidFill>
                    <a:prstClr val="black"/>
                  </a:solidFill>
                  <a:latin typeface="Cambria" pitchFamily="18" charset="0"/>
                  <a:cs typeface="Arial"/>
                  <a:sym typeface="Arial"/>
                  <a:rtl val="0"/>
                </a:endParaRPr>
              </a:p>
            </p:txBody>
          </p:sp>
          <p:sp>
            <p:nvSpPr>
              <p:cNvPr id="18"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Step</a:t>
                </a:r>
                <a:endParaRPr lang="en" sz="1050" b="1" kern="0" dirty="0">
                  <a:solidFill>
                    <a:srgbClr val="000000"/>
                  </a:solidFill>
                  <a:latin typeface="Arial"/>
                  <a:cs typeface="Arial"/>
                  <a:sym typeface="Arial"/>
                  <a:rtl val="0"/>
                </a:endParaRPr>
              </a:p>
            </p:txBody>
          </p:sp>
        </p:grpSp>
        <p:grpSp>
          <p:nvGrpSpPr>
            <p:cNvPr id="24" name="Group 23"/>
            <p:cNvGrpSpPr/>
            <p:nvPr/>
          </p:nvGrpSpPr>
          <p:grpSpPr>
            <a:xfrm>
              <a:off x="1293135" y="2410956"/>
              <a:ext cx="1808322" cy="1776267"/>
              <a:chOff x="6520756" y="2169995"/>
              <a:chExt cx="1808322" cy="1776267"/>
            </a:xfrm>
          </p:grpSpPr>
          <p:sp>
            <p:nvSpPr>
              <p:cNvPr id="25" name="Shape 689"/>
              <p:cNvSpPr/>
              <p:nvPr/>
            </p:nvSpPr>
            <p:spPr>
              <a:xfrm>
                <a:off x="6520756" y="2653846"/>
                <a:ext cx="1808322" cy="1292416"/>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t" anchorCtr="0">
                <a:noAutofit/>
              </a:bodyPr>
              <a:lstStyle/>
              <a:p>
                <a:pPr defTabSz="685800"/>
                <a:r>
                  <a:rPr lang="en" sz="1500" kern="0" dirty="0" smtClean="0">
                    <a:solidFill>
                      <a:prstClr val="black"/>
                    </a:solidFill>
                    <a:latin typeface="Cambria" pitchFamily="18" charset="0"/>
                    <a:cs typeface="Arial"/>
                    <a:sym typeface="Arial"/>
                    <a:rtl val="0"/>
                  </a:rPr>
                  <a:t>Distance</a:t>
                </a:r>
              </a:p>
              <a:p>
                <a:pPr defTabSz="685800"/>
                <a:r>
                  <a:rPr lang="en" sz="1500" kern="0" dirty="0" smtClean="0">
                    <a:solidFill>
                      <a:prstClr val="black"/>
                    </a:solidFill>
                    <a:latin typeface="Cambria" pitchFamily="18" charset="0"/>
                    <a:cs typeface="Arial"/>
                    <a:sym typeface="Arial"/>
                    <a:rtl val="0"/>
                  </a:rPr>
                  <a:t>Duration</a:t>
                </a:r>
              </a:p>
              <a:p>
                <a:pPr defTabSz="685800"/>
                <a:r>
                  <a:rPr lang="en" sz="1500" kern="0" dirty="0" smtClean="0">
                    <a:solidFill>
                      <a:prstClr val="black"/>
                    </a:solidFill>
                    <a:latin typeface="Cambria" pitchFamily="18" charset="0"/>
                    <a:cs typeface="Arial"/>
                    <a:sym typeface="Arial"/>
                    <a:rtl val="0"/>
                  </a:rPr>
                  <a:t>StartAddress</a:t>
                </a:r>
              </a:p>
              <a:p>
                <a:pPr defTabSz="685800"/>
                <a:r>
                  <a:rPr lang="en" sz="1500" kern="0" dirty="0" smtClean="0">
                    <a:solidFill>
                      <a:prstClr val="black"/>
                    </a:solidFill>
                    <a:latin typeface="Cambria" pitchFamily="18" charset="0"/>
                    <a:cs typeface="Arial"/>
                    <a:sym typeface="Arial"/>
                    <a:rtl val="0"/>
                  </a:rPr>
                  <a:t>EndAddress</a:t>
                </a:r>
              </a:p>
              <a:p>
                <a:pPr defTabSz="685800"/>
                <a:r>
                  <a:rPr lang="en" sz="1500" kern="0" dirty="0" smtClean="0">
                    <a:solidFill>
                      <a:prstClr val="black"/>
                    </a:solidFill>
                    <a:latin typeface="Cambria" pitchFamily="18" charset="0"/>
                    <a:cs typeface="Arial"/>
                    <a:sym typeface="Arial"/>
                    <a:rtl val="0"/>
                  </a:rPr>
                  <a:t>OverviewPolyline</a:t>
                </a:r>
                <a:endParaRPr lang="en" sz="1500" kern="0" dirty="0">
                  <a:solidFill>
                    <a:prstClr val="black"/>
                  </a:solidFill>
                  <a:latin typeface="Cambria" pitchFamily="18" charset="0"/>
                  <a:cs typeface="Arial"/>
                  <a:sym typeface="Arial"/>
                  <a:rtl val="0"/>
                </a:endParaRPr>
              </a:p>
            </p:txBody>
          </p:sp>
          <p:sp>
            <p:nvSpPr>
              <p:cNvPr id="26" name="Shape 690"/>
              <p:cNvSpPr/>
              <p:nvPr/>
            </p:nvSpPr>
            <p:spPr>
              <a:xfrm>
                <a:off x="6520756" y="2169995"/>
                <a:ext cx="1808322" cy="483852"/>
              </a:xfrm>
              <a:prstGeom prst="rect">
                <a:avLst/>
              </a:prstGeom>
              <a:solidFill>
                <a:schemeClr val="bg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68569" tIns="68569" rIns="68569" bIns="68569" anchor="ctr" anchorCtr="0">
                <a:noAutofit/>
              </a:bodyPr>
              <a:lstStyle/>
              <a:p>
                <a:pPr algn="ctr" defTabSz="685800"/>
                <a:r>
                  <a:rPr lang="en" b="1" kern="0" dirty="0" smtClean="0">
                    <a:solidFill>
                      <a:srgbClr val="000000"/>
                    </a:solidFill>
                    <a:latin typeface="Arial"/>
                    <a:cs typeface="Arial"/>
                    <a:sym typeface="Arial"/>
                    <a:rtl val="0"/>
                  </a:rPr>
                  <a:t>Leg</a:t>
                </a:r>
                <a:endParaRPr lang="en" sz="1050" b="1" kern="0" dirty="0">
                  <a:solidFill>
                    <a:srgbClr val="000000"/>
                  </a:solidFill>
                  <a:latin typeface="Arial"/>
                  <a:cs typeface="Arial"/>
                  <a:sym typeface="Arial"/>
                  <a:rtl val="0"/>
                </a:endParaRPr>
              </a:p>
            </p:txBody>
          </p:sp>
        </p:grpSp>
      </p:grpSp>
    </p:spTree>
    <p:extLst>
      <p:ext uri="{BB962C8B-B14F-4D97-AF65-F5344CB8AC3E}">
        <p14:creationId xmlns:p14="http://schemas.microsoft.com/office/powerpoint/2010/main" val="199224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834" y="2984759"/>
            <a:ext cx="5772150" cy="1325563"/>
          </a:xfrm>
        </p:spPr>
        <p:txBody>
          <a:bodyPr>
            <a:normAutofit/>
          </a:bodyPr>
          <a:lstStyle/>
          <a:p>
            <a:r>
              <a:rPr lang="en-US" sz="7200" dirty="0" smtClean="0"/>
              <a:t>Building Entity</a:t>
            </a:r>
            <a:endParaRPr lang="en-US" sz="7200" dirty="0"/>
          </a:p>
        </p:txBody>
      </p:sp>
    </p:spTree>
    <p:extLst>
      <p:ext uri="{BB962C8B-B14F-4D97-AF65-F5344CB8AC3E}">
        <p14:creationId xmlns:p14="http://schemas.microsoft.com/office/powerpoint/2010/main" val="152573508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Demo four points optimize</a:t>
            </a:r>
            <a:endParaRPr lang="en-US" dirty="0">
              <a:latin typeface="Cambria" pitchFamily="18" charset="0"/>
            </a:endParaRPr>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120</a:t>
            </a:fld>
            <a:endParaRPr lang="en">
              <a:solidFill>
                <a:prstClr val="black">
                  <a:tint val="75000"/>
                </a:prstClr>
              </a:solidFill>
            </a:endParaRPr>
          </a:p>
        </p:txBody>
      </p:sp>
      <p:sp>
        <p:nvSpPr>
          <p:cNvPr id="5" name="Rectangle 4"/>
          <p:cNvSpPr/>
          <p:nvPr/>
        </p:nvSpPr>
        <p:spPr>
          <a:xfrm>
            <a:off x="457200" y="2527462"/>
            <a:ext cx="7083188" cy="1538883"/>
          </a:xfrm>
          <a:prstGeom prst="rect">
            <a:avLst/>
          </a:prstGeom>
        </p:spPr>
        <p:txBody>
          <a:bodyPr wrap="square">
            <a:spAutoFit/>
          </a:bodyPr>
          <a:lstStyle/>
          <a:p>
            <a:pPr marL="514350" lvl="1" indent="-171450">
              <a:spcBef>
                <a:spcPts val="375"/>
              </a:spcBef>
              <a:defRPr sz="2600">
                <a:solidFill>
                  <a:srgbClr val="C00000"/>
                </a:solidFill>
                <a:latin typeface="Cambria"/>
                <a:ea typeface="Cambria"/>
                <a:cs typeface="Cambria"/>
                <a:sym typeface="Cambria"/>
              </a:defRPr>
            </a:pPr>
            <a:r>
              <a:rPr lang="en-US" sz="2100" dirty="0">
                <a:solidFill>
                  <a:srgbClr val="C00000"/>
                </a:solidFill>
                <a:latin typeface="Cambria"/>
                <a:ea typeface="Cambria"/>
                <a:cs typeface="Cambria"/>
                <a:sym typeface="Cambria"/>
              </a:rPr>
              <a:t>Start location:</a:t>
            </a:r>
            <a:r>
              <a:rPr lang="en-US" sz="2100" dirty="0">
                <a:solidFill>
                  <a:srgbClr val="000000"/>
                </a:solidFill>
                <a:latin typeface="Cambria"/>
                <a:ea typeface="Cambria"/>
                <a:cs typeface="Cambria"/>
                <a:sym typeface="Cambria"/>
              </a:rPr>
              <a:t> </a:t>
            </a:r>
            <a:r>
              <a:rPr lang="en-US" sz="2100" dirty="0" err="1">
                <a:solidFill>
                  <a:srgbClr val="000000"/>
                </a:solidFill>
                <a:latin typeface="Cambria"/>
                <a:ea typeface="Cambria"/>
                <a:cs typeface="Cambria"/>
                <a:sym typeface="Cambria"/>
              </a:rPr>
              <a:t>Công</a:t>
            </a:r>
            <a:r>
              <a:rPr lang="en-US" sz="2100" dirty="0">
                <a:solidFill>
                  <a:srgbClr val="000000"/>
                </a:solidFill>
                <a:latin typeface="Cambria"/>
                <a:ea typeface="Cambria"/>
                <a:cs typeface="Cambria"/>
                <a:sym typeface="Cambria"/>
              </a:rPr>
              <a:t> </a:t>
            </a:r>
            <a:r>
              <a:rPr lang="en-US" sz="2100" dirty="0" err="1">
                <a:solidFill>
                  <a:srgbClr val="000000"/>
                </a:solidFill>
                <a:latin typeface="Cambria"/>
                <a:ea typeface="Cambria"/>
                <a:cs typeface="Cambria"/>
                <a:sym typeface="Cambria"/>
              </a:rPr>
              <a:t>Viên</a:t>
            </a:r>
            <a:r>
              <a:rPr lang="en-US" sz="2100" dirty="0">
                <a:solidFill>
                  <a:srgbClr val="000000"/>
                </a:solidFill>
                <a:latin typeface="Cambria"/>
                <a:ea typeface="Cambria"/>
                <a:cs typeface="Cambria"/>
                <a:sym typeface="Cambria"/>
              </a:rPr>
              <a:t> Tao </a:t>
            </a:r>
            <a:r>
              <a:rPr lang="en-US" sz="2100" dirty="0" err="1">
                <a:solidFill>
                  <a:srgbClr val="000000"/>
                </a:solidFill>
                <a:latin typeface="Cambria"/>
                <a:ea typeface="Cambria"/>
                <a:cs typeface="Cambria"/>
                <a:sym typeface="Cambria"/>
              </a:rPr>
              <a:t>Đàn</a:t>
            </a:r>
            <a:r>
              <a:rPr lang="en-US" sz="2100" dirty="0">
                <a:solidFill>
                  <a:srgbClr val="000000"/>
                </a:solidFill>
                <a:latin typeface="Cambria"/>
                <a:ea typeface="Cambria"/>
                <a:cs typeface="Cambria"/>
                <a:sym typeface="Cambria"/>
              </a:rPr>
              <a:t> </a:t>
            </a:r>
          </a:p>
          <a:p>
            <a:pPr marL="514350" lvl="1" indent="-171450">
              <a:spcBef>
                <a:spcPts val="375"/>
              </a:spcBef>
              <a:defRPr sz="2600">
                <a:solidFill>
                  <a:srgbClr val="C00000"/>
                </a:solidFill>
                <a:latin typeface="Cambria"/>
                <a:ea typeface="Cambria"/>
                <a:cs typeface="Cambria"/>
                <a:sym typeface="Cambria"/>
              </a:defRPr>
            </a:pPr>
            <a:r>
              <a:rPr lang="en-US" sz="2100" dirty="0" smtClean="0">
                <a:solidFill>
                  <a:srgbClr val="C00000"/>
                </a:solidFill>
                <a:latin typeface="Cambria"/>
                <a:ea typeface="Cambria"/>
                <a:cs typeface="Cambria"/>
                <a:sym typeface="Cambria"/>
              </a:rPr>
              <a:t>First </a:t>
            </a:r>
            <a:r>
              <a:rPr lang="en-US" sz="2100" dirty="0">
                <a:solidFill>
                  <a:srgbClr val="C00000"/>
                </a:solidFill>
                <a:latin typeface="Cambria"/>
                <a:ea typeface="Cambria"/>
                <a:cs typeface="Cambria"/>
                <a:sym typeface="Cambria"/>
              </a:rPr>
              <a:t>middle location: </a:t>
            </a:r>
            <a:r>
              <a:rPr lang="en-US" sz="2100" dirty="0">
                <a:solidFill>
                  <a:srgbClr val="000000"/>
                </a:solidFill>
                <a:latin typeface="Cambria"/>
                <a:ea typeface="Cambria"/>
                <a:cs typeface="Cambria"/>
                <a:sym typeface="Cambria"/>
              </a:rPr>
              <a:t>280 </a:t>
            </a:r>
            <a:r>
              <a:rPr lang="en-US" sz="2100" dirty="0" err="1">
                <a:solidFill>
                  <a:srgbClr val="000000"/>
                </a:solidFill>
                <a:latin typeface="Cambria"/>
                <a:ea typeface="Cambria"/>
                <a:cs typeface="Cambria"/>
                <a:sym typeface="Cambria"/>
              </a:rPr>
              <a:t>Nguyễn</a:t>
            </a:r>
            <a:r>
              <a:rPr lang="en-US" sz="2100" dirty="0">
                <a:solidFill>
                  <a:srgbClr val="000000"/>
                </a:solidFill>
                <a:latin typeface="Cambria"/>
                <a:ea typeface="Cambria"/>
                <a:cs typeface="Cambria"/>
                <a:sym typeface="Cambria"/>
              </a:rPr>
              <a:t> </a:t>
            </a:r>
            <a:r>
              <a:rPr lang="en-US" sz="2100" dirty="0" err="1">
                <a:solidFill>
                  <a:srgbClr val="000000"/>
                </a:solidFill>
                <a:latin typeface="Cambria"/>
                <a:ea typeface="Cambria"/>
                <a:cs typeface="Cambria"/>
                <a:sym typeface="Cambria"/>
              </a:rPr>
              <a:t>Đình</a:t>
            </a:r>
            <a:r>
              <a:rPr lang="en-US" sz="2100" dirty="0">
                <a:solidFill>
                  <a:srgbClr val="000000"/>
                </a:solidFill>
                <a:latin typeface="Cambria"/>
                <a:ea typeface="Cambria"/>
                <a:cs typeface="Cambria"/>
                <a:sym typeface="Cambria"/>
              </a:rPr>
              <a:t> </a:t>
            </a:r>
            <a:r>
              <a:rPr lang="en-US" sz="2100" dirty="0" err="1">
                <a:solidFill>
                  <a:srgbClr val="000000"/>
                </a:solidFill>
                <a:latin typeface="Cambria"/>
                <a:ea typeface="Cambria"/>
                <a:cs typeface="Cambria"/>
                <a:sym typeface="Cambria"/>
              </a:rPr>
              <a:t>Chiểu</a:t>
            </a:r>
            <a:endParaRPr lang="en-US" sz="2100" dirty="0">
              <a:solidFill>
                <a:srgbClr val="000000"/>
              </a:solidFill>
              <a:latin typeface="Cambria"/>
              <a:ea typeface="Cambria"/>
              <a:cs typeface="Cambria"/>
              <a:sym typeface="Cambria"/>
            </a:endParaRPr>
          </a:p>
          <a:p>
            <a:pPr marL="514350" lvl="1" indent="-171450">
              <a:spcBef>
                <a:spcPts val="375"/>
              </a:spcBef>
              <a:defRPr sz="2600">
                <a:solidFill>
                  <a:srgbClr val="C00000"/>
                </a:solidFill>
                <a:latin typeface="Cambria"/>
                <a:ea typeface="Cambria"/>
                <a:cs typeface="Cambria"/>
                <a:sym typeface="Cambria"/>
              </a:defRPr>
            </a:pPr>
            <a:r>
              <a:rPr lang="en-US" sz="2100" dirty="0">
                <a:solidFill>
                  <a:srgbClr val="C00000"/>
                </a:solidFill>
                <a:latin typeface="Cambria"/>
                <a:ea typeface="Cambria"/>
                <a:cs typeface="Cambria"/>
                <a:sym typeface="Cambria"/>
              </a:rPr>
              <a:t>Second middle location: </a:t>
            </a:r>
            <a:r>
              <a:rPr lang="en-US" sz="2100" dirty="0" err="1">
                <a:solidFill>
                  <a:srgbClr val="000000"/>
                </a:solidFill>
                <a:latin typeface="Cambria"/>
                <a:ea typeface="Cambria"/>
                <a:cs typeface="Cambria"/>
                <a:sym typeface="Cambria"/>
              </a:rPr>
              <a:t>VinCom</a:t>
            </a:r>
            <a:r>
              <a:rPr lang="en-US" sz="2100" dirty="0">
                <a:solidFill>
                  <a:srgbClr val="000000"/>
                </a:solidFill>
                <a:latin typeface="Cambria"/>
                <a:ea typeface="Cambria"/>
                <a:cs typeface="Cambria"/>
                <a:sym typeface="Cambria"/>
              </a:rPr>
              <a:t> </a:t>
            </a:r>
            <a:r>
              <a:rPr lang="en-US" sz="2100" dirty="0" err="1">
                <a:solidFill>
                  <a:srgbClr val="000000"/>
                </a:solidFill>
                <a:latin typeface="Cambria"/>
                <a:ea typeface="Cambria"/>
                <a:cs typeface="Cambria"/>
                <a:sym typeface="Cambria"/>
              </a:rPr>
              <a:t>Lê</a:t>
            </a:r>
            <a:r>
              <a:rPr lang="en-US" sz="2100" dirty="0">
                <a:solidFill>
                  <a:srgbClr val="000000"/>
                </a:solidFill>
                <a:latin typeface="Cambria"/>
                <a:ea typeface="Cambria"/>
                <a:cs typeface="Cambria"/>
                <a:sym typeface="Cambria"/>
              </a:rPr>
              <a:t> </a:t>
            </a:r>
            <a:r>
              <a:rPr lang="en-US" sz="2100" dirty="0" err="1">
                <a:solidFill>
                  <a:srgbClr val="000000"/>
                </a:solidFill>
                <a:latin typeface="Cambria"/>
                <a:ea typeface="Cambria"/>
                <a:cs typeface="Cambria"/>
                <a:sym typeface="Cambria"/>
              </a:rPr>
              <a:t>Thánh</a:t>
            </a:r>
            <a:r>
              <a:rPr lang="en-US" sz="2100" dirty="0">
                <a:solidFill>
                  <a:srgbClr val="000000"/>
                </a:solidFill>
                <a:latin typeface="Cambria"/>
                <a:ea typeface="Cambria"/>
                <a:cs typeface="Cambria"/>
                <a:sym typeface="Cambria"/>
              </a:rPr>
              <a:t> </a:t>
            </a:r>
            <a:r>
              <a:rPr lang="en-US" sz="2100" dirty="0" err="1">
                <a:solidFill>
                  <a:srgbClr val="000000"/>
                </a:solidFill>
                <a:latin typeface="Cambria"/>
                <a:ea typeface="Cambria"/>
                <a:cs typeface="Cambria"/>
                <a:sym typeface="Cambria"/>
              </a:rPr>
              <a:t>Tôn</a:t>
            </a:r>
            <a:r>
              <a:rPr lang="en-US" sz="2100" dirty="0">
                <a:solidFill>
                  <a:srgbClr val="C00000"/>
                </a:solidFill>
                <a:latin typeface="Cambria"/>
                <a:ea typeface="Cambria"/>
                <a:cs typeface="Cambria"/>
                <a:sym typeface="Cambria"/>
              </a:rPr>
              <a:t> </a:t>
            </a:r>
          </a:p>
          <a:p>
            <a:pPr marL="514350" lvl="1" indent="-171450">
              <a:spcBef>
                <a:spcPts val="375"/>
              </a:spcBef>
              <a:defRPr sz="2600">
                <a:solidFill>
                  <a:srgbClr val="C00000"/>
                </a:solidFill>
                <a:latin typeface="Cambria"/>
                <a:ea typeface="Cambria"/>
                <a:cs typeface="Cambria"/>
                <a:sym typeface="Cambria"/>
              </a:defRPr>
            </a:pPr>
            <a:r>
              <a:rPr lang="en-US" sz="2100" dirty="0">
                <a:solidFill>
                  <a:srgbClr val="C00000"/>
                </a:solidFill>
                <a:latin typeface="Cambria"/>
                <a:ea typeface="Cambria"/>
                <a:cs typeface="Cambria"/>
                <a:sym typeface="Cambria"/>
              </a:rPr>
              <a:t>End location</a:t>
            </a:r>
            <a:r>
              <a:rPr lang="en-US" sz="2100" dirty="0" smtClean="0">
                <a:solidFill>
                  <a:srgbClr val="C00000"/>
                </a:solidFill>
                <a:latin typeface="Cambria"/>
                <a:ea typeface="Cambria"/>
                <a:cs typeface="Cambria"/>
                <a:sym typeface="Cambria"/>
              </a:rPr>
              <a:t>: </a:t>
            </a:r>
            <a:r>
              <a:rPr lang="en-US" sz="2100" dirty="0" err="1">
                <a:solidFill>
                  <a:srgbClr val="000000"/>
                </a:solidFill>
                <a:latin typeface="Cambria"/>
                <a:ea typeface="Cambria"/>
                <a:cs typeface="Cambria"/>
                <a:sym typeface="Cambria"/>
              </a:rPr>
              <a:t>Bến</a:t>
            </a:r>
            <a:r>
              <a:rPr lang="en-US" sz="2100" dirty="0">
                <a:solidFill>
                  <a:srgbClr val="000000"/>
                </a:solidFill>
                <a:latin typeface="Cambria"/>
                <a:ea typeface="Cambria"/>
                <a:cs typeface="Cambria"/>
                <a:sym typeface="Cambria"/>
              </a:rPr>
              <a:t> </a:t>
            </a:r>
            <a:r>
              <a:rPr lang="en-US" sz="2100" dirty="0" err="1">
                <a:solidFill>
                  <a:srgbClr val="000000"/>
                </a:solidFill>
                <a:latin typeface="Cambria"/>
                <a:ea typeface="Cambria"/>
                <a:cs typeface="Cambria"/>
                <a:sym typeface="Cambria"/>
              </a:rPr>
              <a:t>xe</a:t>
            </a:r>
            <a:r>
              <a:rPr lang="en-US" sz="2100" dirty="0">
                <a:solidFill>
                  <a:srgbClr val="000000"/>
                </a:solidFill>
                <a:latin typeface="Cambria"/>
                <a:ea typeface="Cambria"/>
                <a:cs typeface="Cambria"/>
                <a:sym typeface="Cambria"/>
              </a:rPr>
              <a:t> </a:t>
            </a:r>
            <a:r>
              <a:rPr lang="en-US" sz="2100" dirty="0" err="1">
                <a:solidFill>
                  <a:srgbClr val="000000"/>
                </a:solidFill>
                <a:latin typeface="Cambria"/>
                <a:ea typeface="Cambria"/>
                <a:cs typeface="Cambria"/>
                <a:sym typeface="Cambria"/>
              </a:rPr>
              <a:t>quận</a:t>
            </a:r>
            <a:r>
              <a:rPr lang="en-US" sz="2100" dirty="0">
                <a:solidFill>
                  <a:srgbClr val="000000"/>
                </a:solidFill>
                <a:latin typeface="Cambria"/>
                <a:ea typeface="Cambria"/>
                <a:cs typeface="Cambria"/>
                <a:sym typeface="Cambria"/>
              </a:rPr>
              <a:t> 8</a:t>
            </a:r>
          </a:p>
        </p:txBody>
      </p:sp>
    </p:spTree>
    <p:extLst>
      <p:ext uri="{BB962C8B-B14F-4D97-AF65-F5344CB8AC3E}">
        <p14:creationId xmlns:p14="http://schemas.microsoft.com/office/powerpoint/2010/main" val="43854396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6000" dirty="0" smtClean="0">
                <a:solidFill>
                  <a:schemeClr val="bg1"/>
                </a:solidFill>
                <a:latin typeface="Cambria" pitchFamily="18" charset="0"/>
              </a:rPr>
              <a:t>Scenario</a:t>
            </a:r>
            <a:endParaRPr lang="en-US" sz="6000" dirty="0">
              <a:solidFill>
                <a:schemeClr val="bg1"/>
              </a:solidFill>
              <a:latin typeface="Cambria" pitchFamily="18" charset="0"/>
            </a:endParaRPr>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121</a:t>
            </a:fld>
            <a:endParaRPr lang="en">
              <a:solidFill>
                <a:prstClr val="black">
                  <a:tint val="75000"/>
                </a:prstClr>
              </a:solidFill>
            </a:endParaRPr>
          </a:p>
        </p:txBody>
      </p:sp>
      <p:sp>
        <p:nvSpPr>
          <p:cNvPr id="5" name="Rectangle 4"/>
          <p:cNvSpPr/>
          <p:nvPr/>
        </p:nvSpPr>
        <p:spPr>
          <a:xfrm>
            <a:off x="457200" y="2527462"/>
            <a:ext cx="8229600" cy="954107"/>
          </a:xfrm>
          <a:prstGeom prst="rect">
            <a:avLst/>
          </a:prstGeom>
        </p:spPr>
        <p:txBody>
          <a:bodyPr wrap="square">
            <a:spAutoFit/>
          </a:bodyPr>
          <a:lstStyle/>
          <a:p>
            <a:pPr defTabSz="457200"/>
            <a:r>
              <a:rPr lang="en-US" sz="2800" dirty="0">
                <a:solidFill>
                  <a:prstClr val="black"/>
                </a:solidFill>
              </a:rPr>
              <a:t>After search motor route by Wi-Fi at home. Mr. </a:t>
            </a:r>
            <a:r>
              <a:rPr lang="en-US" sz="2800" dirty="0" err="1">
                <a:solidFill>
                  <a:prstClr val="black"/>
                </a:solidFill>
              </a:rPr>
              <a:t>Khuong</a:t>
            </a:r>
            <a:r>
              <a:rPr lang="en-US" sz="2800" dirty="0">
                <a:solidFill>
                  <a:prstClr val="black"/>
                </a:solidFill>
              </a:rPr>
              <a:t> start his trip.</a:t>
            </a:r>
          </a:p>
        </p:txBody>
      </p:sp>
    </p:spTree>
    <p:extLst>
      <p:ext uri="{BB962C8B-B14F-4D97-AF65-F5344CB8AC3E}">
        <p14:creationId xmlns:p14="http://schemas.microsoft.com/office/powerpoint/2010/main" val="204706735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6000" dirty="0" smtClean="0">
                <a:solidFill>
                  <a:schemeClr val="bg1"/>
                </a:solidFill>
                <a:latin typeface="Cambria" pitchFamily="18" charset="0"/>
              </a:rPr>
              <a:t>Problem</a:t>
            </a:r>
            <a:endParaRPr lang="en-US" sz="6000" dirty="0">
              <a:solidFill>
                <a:schemeClr val="bg1"/>
              </a:solidFill>
              <a:latin typeface="Cambria" pitchFamily="18" charset="0"/>
            </a:endParaRPr>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122</a:t>
            </a:fld>
            <a:endParaRPr lang="en">
              <a:solidFill>
                <a:prstClr val="black">
                  <a:tint val="75000"/>
                </a:prstClr>
              </a:solidFill>
            </a:endParaRPr>
          </a:p>
        </p:txBody>
      </p:sp>
      <p:sp>
        <p:nvSpPr>
          <p:cNvPr id="5" name="Rectangle 4"/>
          <p:cNvSpPr/>
          <p:nvPr/>
        </p:nvSpPr>
        <p:spPr>
          <a:xfrm>
            <a:off x="457200" y="1877023"/>
            <a:ext cx="8229600" cy="1569660"/>
          </a:xfrm>
          <a:prstGeom prst="rect">
            <a:avLst/>
          </a:prstGeom>
        </p:spPr>
        <p:txBody>
          <a:bodyPr wrap="square">
            <a:spAutoFit/>
          </a:bodyPr>
          <a:lstStyle/>
          <a:p>
            <a:pPr defTabSz="457200"/>
            <a:r>
              <a:rPr lang="en-US" sz="2400" dirty="0">
                <a:solidFill>
                  <a:prstClr val="black"/>
                </a:solidFill>
              </a:rPr>
              <a:t>Mr. </a:t>
            </a:r>
            <a:r>
              <a:rPr lang="en-US" sz="2400" dirty="0" err="1">
                <a:solidFill>
                  <a:prstClr val="black"/>
                </a:solidFill>
              </a:rPr>
              <a:t>Khuong</a:t>
            </a:r>
            <a:r>
              <a:rPr lang="en-US" sz="2400" dirty="0">
                <a:solidFill>
                  <a:prstClr val="black"/>
                </a:solidFill>
              </a:rPr>
              <a:t> doesn’t know what he should do, when he is driving.</a:t>
            </a:r>
            <a:br>
              <a:rPr lang="en-US" sz="2400" dirty="0">
                <a:solidFill>
                  <a:prstClr val="black"/>
                </a:solidFill>
              </a:rPr>
            </a:br>
            <a:r>
              <a:rPr lang="en-US" sz="2400" dirty="0">
                <a:solidFill>
                  <a:prstClr val="black"/>
                </a:solidFill>
              </a:rPr>
              <a:t>Mr. </a:t>
            </a:r>
            <a:r>
              <a:rPr lang="en-US" sz="2400" dirty="0" err="1">
                <a:solidFill>
                  <a:prstClr val="black"/>
                </a:solidFill>
              </a:rPr>
              <a:t>Khuong</a:t>
            </a:r>
            <a:r>
              <a:rPr lang="en-US" sz="2400" dirty="0">
                <a:solidFill>
                  <a:prstClr val="black"/>
                </a:solidFill>
              </a:rPr>
              <a:t> doesn’t know where he should turn, when he meets corner.</a:t>
            </a:r>
          </a:p>
          <a:p>
            <a:pPr defTabSz="457200"/>
            <a:r>
              <a:rPr lang="en-US" sz="2400" dirty="0">
                <a:solidFill>
                  <a:prstClr val="black"/>
                </a:solidFill>
              </a:rPr>
              <a:t>And he doesn’t has 3G to view map.</a:t>
            </a:r>
          </a:p>
        </p:txBody>
      </p:sp>
      <p:pic>
        <p:nvPicPr>
          <p:cNvPr id="6" name="Picture 2" descr="http://i20.servimg.com/u/f20/13/50/70/90/lacduo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339" y="3410465"/>
            <a:ext cx="2810828" cy="28442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tatic.panoramio.com/photos/large/5574162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9773" y="3446683"/>
            <a:ext cx="3744097" cy="2808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52038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6000" dirty="0" smtClean="0">
                <a:solidFill>
                  <a:schemeClr val="bg1"/>
                </a:solidFill>
                <a:latin typeface="Cambria" pitchFamily="18" charset="0"/>
              </a:rPr>
              <a:t>Solution</a:t>
            </a:r>
            <a:endParaRPr lang="en-US" sz="6000" dirty="0">
              <a:solidFill>
                <a:schemeClr val="bg1"/>
              </a:solidFill>
              <a:latin typeface="Cambria" pitchFamily="18" charset="0"/>
            </a:endParaRPr>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123</a:t>
            </a:fld>
            <a:endParaRPr lang="en">
              <a:solidFill>
                <a:prstClr val="black">
                  <a:tint val="75000"/>
                </a:prstClr>
              </a:solidFill>
            </a:endParaRPr>
          </a:p>
        </p:txBody>
      </p:sp>
      <p:sp>
        <p:nvSpPr>
          <p:cNvPr id="5" name="Rectangle 4"/>
          <p:cNvSpPr/>
          <p:nvPr/>
        </p:nvSpPr>
        <p:spPr>
          <a:xfrm>
            <a:off x="457200" y="1877023"/>
            <a:ext cx="8229600" cy="1384995"/>
          </a:xfrm>
          <a:prstGeom prst="rect">
            <a:avLst/>
          </a:prstGeom>
        </p:spPr>
        <p:txBody>
          <a:bodyPr wrap="square">
            <a:spAutoFit/>
          </a:bodyPr>
          <a:lstStyle/>
          <a:p>
            <a:pPr defTabSz="457200"/>
            <a:r>
              <a:rPr lang="en-US" sz="2800" dirty="0">
                <a:solidFill>
                  <a:prstClr val="black"/>
                </a:solidFill>
              </a:rPr>
              <a:t>Provide application has:</a:t>
            </a:r>
          </a:p>
          <a:p>
            <a:pPr defTabSz="457200"/>
            <a:r>
              <a:rPr lang="en-US" sz="2800" dirty="0">
                <a:solidFill>
                  <a:prstClr val="black"/>
                </a:solidFill>
              </a:rPr>
              <a:t>- </a:t>
            </a:r>
            <a:r>
              <a:rPr lang="en-US" sz="2800" dirty="0" smtClean="0">
                <a:solidFill>
                  <a:prstClr val="black"/>
                </a:solidFill>
              </a:rPr>
              <a:t>Map offline, </a:t>
            </a:r>
            <a:r>
              <a:rPr lang="en-US" sz="2800" dirty="0">
                <a:solidFill>
                  <a:prstClr val="black"/>
                </a:solidFill>
              </a:rPr>
              <a:t>don’t need 3G to view map.</a:t>
            </a:r>
          </a:p>
          <a:p>
            <a:pPr defTabSz="457200"/>
            <a:r>
              <a:rPr lang="en-US" sz="2800" dirty="0">
                <a:solidFill>
                  <a:prstClr val="black"/>
                </a:solidFill>
              </a:rPr>
              <a:t>- Auto detect and notify at each motorbike turn.</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249" y="4260518"/>
            <a:ext cx="1306902" cy="1306902"/>
          </a:xfrm>
          <a:prstGeom prst="rect">
            <a:avLst/>
          </a:prstGeom>
        </p:spPr>
      </p:pic>
      <p:sp>
        <p:nvSpPr>
          <p:cNvPr id="7" name="TextBox 6"/>
          <p:cNvSpPr txBox="1"/>
          <p:nvPr/>
        </p:nvSpPr>
        <p:spPr>
          <a:xfrm>
            <a:off x="725796" y="5382754"/>
            <a:ext cx="1504771" cy="400110"/>
          </a:xfrm>
          <a:prstGeom prst="rect">
            <a:avLst/>
          </a:prstGeom>
          <a:noFill/>
        </p:spPr>
        <p:txBody>
          <a:bodyPr wrap="none" rtlCol="0">
            <a:spAutoFit/>
          </a:bodyPr>
          <a:lstStyle/>
          <a:p>
            <a:pPr defTabSz="457200"/>
            <a:r>
              <a:rPr lang="en-US" sz="2000" dirty="0" smtClean="0">
                <a:solidFill>
                  <a:prstClr val="black"/>
                </a:solidFill>
              </a:rPr>
              <a:t>Street</a:t>
            </a:r>
            <a:r>
              <a:rPr lang="en-US" dirty="0" smtClean="0">
                <a:solidFill>
                  <a:prstClr val="black"/>
                </a:solidFill>
              </a:rPr>
              <a:t> Router</a:t>
            </a:r>
            <a:endParaRPr lang="en-US" dirty="0">
              <a:solidFill>
                <a:prstClr val="black"/>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3661" y="5266735"/>
            <a:ext cx="1066401" cy="1066401"/>
          </a:xfrm>
          <a:prstGeom prst="rect">
            <a:avLst/>
          </a:prstGeom>
        </p:spPr>
      </p:pic>
      <p:sp>
        <p:nvSpPr>
          <p:cNvPr id="9" name="TextBox 8"/>
          <p:cNvSpPr txBox="1"/>
          <p:nvPr/>
        </p:nvSpPr>
        <p:spPr>
          <a:xfrm>
            <a:off x="5039967" y="6314375"/>
            <a:ext cx="1893788" cy="400110"/>
          </a:xfrm>
          <a:prstGeom prst="rect">
            <a:avLst/>
          </a:prstGeom>
          <a:noFill/>
        </p:spPr>
        <p:txBody>
          <a:bodyPr wrap="none" rtlCol="0">
            <a:spAutoFit/>
          </a:bodyPr>
          <a:lstStyle/>
          <a:p>
            <a:pPr defTabSz="457200"/>
            <a:r>
              <a:rPr lang="en-US" sz="2000" dirty="0" smtClean="0">
                <a:solidFill>
                  <a:prstClr val="black"/>
                </a:solidFill>
              </a:rPr>
              <a:t>Detect right way</a:t>
            </a:r>
            <a:endParaRPr lang="en-US" sz="2000" dirty="0">
              <a:solidFill>
                <a:prstClr val="black"/>
              </a:solidFill>
            </a:endParaRP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63973" y="3455929"/>
            <a:ext cx="1156089" cy="1156089"/>
          </a:xfrm>
          <a:prstGeom prst="rect">
            <a:avLst/>
          </a:prstGeom>
        </p:spPr>
      </p:pic>
      <p:sp>
        <p:nvSpPr>
          <p:cNvPr id="11" name="TextBox 10"/>
          <p:cNvSpPr txBox="1"/>
          <p:nvPr/>
        </p:nvSpPr>
        <p:spPr>
          <a:xfrm>
            <a:off x="5309261" y="4612018"/>
            <a:ext cx="1390830" cy="400110"/>
          </a:xfrm>
          <a:prstGeom prst="rect">
            <a:avLst/>
          </a:prstGeom>
          <a:noFill/>
        </p:spPr>
        <p:txBody>
          <a:bodyPr wrap="none" rtlCol="0">
            <a:spAutoFit/>
          </a:bodyPr>
          <a:lstStyle/>
          <a:p>
            <a:pPr defTabSz="457200"/>
            <a:r>
              <a:rPr lang="en-US" sz="2000" dirty="0" smtClean="0">
                <a:solidFill>
                  <a:prstClr val="black"/>
                </a:solidFill>
              </a:rPr>
              <a:t>Map offline</a:t>
            </a:r>
            <a:endParaRPr lang="en-US" dirty="0">
              <a:solidFill>
                <a:prstClr val="black"/>
              </a:solidFill>
            </a:endParaRPr>
          </a:p>
        </p:txBody>
      </p:sp>
      <p:cxnSp>
        <p:nvCxnSpPr>
          <p:cNvPr id="12" name="Straight Arrow Connector 11"/>
          <p:cNvCxnSpPr>
            <a:stCxn id="6" idx="3"/>
            <a:endCxn id="10" idx="1"/>
          </p:cNvCxnSpPr>
          <p:nvPr/>
        </p:nvCxnSpPr>
        <p:spPr>
          <a:xfrm flipV="1">
            <a:off x="2058151" y="4033974"/>
            <a:ext cx="3305822" cy="8799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3"/>
            <a:endCxn id="8" idx="1"/>
          </p:cNvCxnSpPr>
          <p:nvPr/>
        </p:nvCxnSpPr>
        <p:spPr>
          <a:xfrm>
            <a:off x="2058151" y="4913969"/>
            <a:ext cx="3395510" cy="8859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0315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7"/>
            <a:ext cx="8229600" cy="1143000"/>
          </a:xfrm>
        </p:spPr>
        <p:txBody>
          <a:bodyPr>
            <a:noAutofit/>
          </a:bodyPr>
          <a:lstStyle/>
          <a:p>
            <a:r>
              <a:rPr lang="en-US" sz="6000" dirty="0" smtClean="0">
                <a:solidFill>
                  <a:schemeClr val="bg1"/>
                </a:solidFill>
                <a:latin typeface="Cambria" pitchFamily="18" charset="0"/>
              </a:rPr>
              <a:t>Map offline</a:t>
            </a:r>
            <a:endParaRPr lang="en-US" sz="6000" dirty="0">
              <a:solidFill>
                <a:schemeClr val="bg1"/>
              </a:solidFill>
              <a:latin typeface="Cambria" pitchFamily="18" charset="0"/>
            </a:endParaRPr>
          </a:p>
        </p:txBody>
      </p:sp>
      <p:sp>
        <p:nvSpPr>
          <p:cNvPr id="8" name="TextBox 7"/>
          <p:cNvSpPr txBox="1"/>
          <p:nvPr/>
        </p:nvSpPr>
        <p:spPr>
          <a:xfrm>
            <a:off x="1138687" y="1708030"/>
            <a:ext cx="184731" cy="369332"/>
          </a:xfrm>
          <a:prstGeom prst="rect">
            <a:avLst/>
          </a:prstGeom>
          <a:noFill/>
        </p:spPr>
        <p:txBody>
          <a:bodyPr wrap="none" rtlCol="0">
            <a:spAutoFit/>
          </a:bodyPr>
          <a:lstStyle/>
          <a:p>
            <a:pPr defTabSz="457200"/>
            <a:endParaRPr lang="en-US" dirty="0">
              <a:solidFill>
                <a:prstClr val="black"/>
              </a:solidFill>
            </a:endParaRPr>
          </a:p>
        </p:txBody>
      </p:sp>
      <p:pic>
        <p:nvPicPr>
          <p:cNvPr id="2054" name="Picture 6" descr="https://avatars2.githubusercontent.com/u/1007078?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0561" y="1965204"/>
            <a:ext cx="1173042" cy="117304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1" name="Picture 2" descr="http://www.planet3films.com/wp-content/uploads/2012/01/download-butt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099479"/>
            <a:ext cx="969840" cy="92716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a:stCxn id="11" idx="3"/>
            <a:endCxn id="2054" idx="1"/>
          </p:cNvCxnSpPr>
          <p:nvPr/>
        </p:nvCxnSpPr>
        <p:spPr>
          <a:xfrm flipV="1">
            <a:off x="1427040" y="2551725"/>
            <a:ext cx="2343521" cy="113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403952" y="2098944"/>
            <a:ext cx="2286075" cy="400110"/>
          </a:xfrm>
          <a:prstGeom prst="rect">
            <a:avLst/>
          </a:prstGeom>
          <a:noFill/>
        </p:spPr>
        <p:txBody>
          <a:bodyPr wrap="none" rtlCol="0">
            <a:spAutoFit/>
          </a:bodyPr>
          <a:lstStyle/>
          <a:p>
            <a:pPr defTabSz="457200"/>
            <a:r>
              <a:rPr lang="en-US" sz="2000" dirty="0" smtClean="0">
                <a:solidFill>
                  <a:prstClr val="black"/>
                </a:solidFill>
              </a:rPr>
              <a:t>Download map data</a:t>
            </a:r>
            <a:endParaRPr lang="en-US" sz="2000" dirty="0">
              <a:solidFill>
                <a:prstClr val="black"/>
              </a:solidFill>
            </a:endParaRPr>
          </a:p>
        </p:txBody>
      </p:sp>
      <p:sp>
        <p:nvSpPr>
          <p:cNvPr id="14" name="TextBox 13"/>
          <p:cNvSpPr txBox="1"/>
          <p:nvPr/>
        </p:nvSpPr>
        <p:spPr>
          <a:xfrm>
            <a:off x="3684219" y="3217376"/>
            <a:ext cx="1259384" cy="369332"/>
          </a:xfrm>
          <a:prstGeom prst="rect">
            <a:avLst/>
          </a:prstGeom>
          <a:noFill/>
        </p:spPr>
        <p:txBody>
          <a:bodyPr wrap="none" rtlCol="0">
            <a:spAutoFit/>
          </a:bodyPr>
          <a:lstStyle/>
          <a:p>
            <a:pPr defTabSz="457200"/>
            <a:r>
              <a:rPr lang="en-US" dirty="0" err="1" smtClean="0">
                <a:solidFill>
                  <a:prstClr val="black"/>
                </a:solidFill>
              </a:rPr>
              <a:t>Nutiteq</a:t>
            </a:r>
            <a:r>
              <a:rPr lang="en-US" dirty="0" smtClean="0">
                <a:solidFill>
                  <a:prstClr val="black"/>
                </a:solidFill>
              </a:rPr>
              <a:t> API</a:t>
            </a:r>
            <a:endParaRPr lang="en-US" dirty="0">
              <a:solidFill>
                <a:prstClr val="black"/>
              </a:solidFill>
            </a:endParaRPr>
          </a:p>
        </p:txBody>
      </p:sp>
      <p:cxnSp>
        <p:nvCxnSpPr>
          <p:cNvPr id="20" name="Straight Arrow Connector 19"/>
          <p:cNvCxnSpPr>
            <a:stCxn id="2054" idx="3"/>
          </p:cNvCxnSpPr>
          <p:nvPr/>
        </p:nvCxnSpPr>
        <p:spPr>
          <a:xfrm flipV="1">
            <a:off x="4943603" y="2551538"/>
            <a:ext cx="1957529" cy="1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68971" y="2182206"/>
            <a:ext cx="1768882" cy="400110"/>
          </a:xfrm>
          <a:prstGeom prst="rect">
            <a:avLst/>
          </a:prstGeom>
          <a:noFill/>
        </p:spPr>
        <p:txBody>
          <a:bodyPr wrap="none" rtlCol="0">
            <a:spAutoFit/>
          </a:bodyPr>
          <a:lstStyle/>
          <a:p>
            <a:pPr defTabSz="457200"/>
            <a:r>
              <a:rPr lang="en-US" sz="2000" dirty="0" smtClean="0">
                <a:solidFill>
                  <a:prstClr val="black"/>
                </a:solidFill>
              </a:rPr>
              <a:t>Save to storage</a:t>
            </a:r>
            <a:endParaRPr lang="en-US" sz="2000" dirty="0">
              <a:solidFill>
                <a:prstClr val="black"/>
              </a:solidFill>
            </a:endParaRPr>
          </a:p>
        </p:txBody>
      </p:sp>
      <p:pic>
        <p:nvPicPr>
          <p:cNvPr id="2056" name="Picture 8" descr="http://www.computer-lock.com/wp-content/uploads/2013/10/Solutions-to-Data-Storag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853" y="1834820"/>
            <a:ext cx="1328468" cy="1328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3942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7"/>
            <a:ext cx="8229600" cy="1143000"/>
          </a:xfrm>
        </p:spPr>
        <p:txBody>
          <a:bodyPr>
            <a:noAutofit/>
          </a:bodyPr>
          <a:lstStyle/>
          <a:p>
            <a:r>
              <a:rPr lang="en-US" sz="6000" dirty="0" smtClean="0">
                <a:solidFill>
                  <a:schemeClr val="bg1"/>
                </a:solidFill>
                <a:latin typeface="Cambria" pitchFamily="18" charset="0"/>
              </a:rPr>
              <a:t>Map offline</a:t>
            </a:r>
            <a:endParaRPr lang="en-US" sz="6000" dirty="0">
              <a:solidFill>
                <a:schemeClr val="bg1"/>
              </a:solidFill>
              <a:latin typeface="Cambria" pitchFamily="18" charset="0"/>
            </a:endParaRPr>
          </a:p>
        </p:txBody>
      </p:sp>
      <p:pic>
        <p:nvPicPr>
          <p:cNvPr id="4098" name="Picture 2" descr="https://www.nutiteq.com/media/english-ma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780" y="2359000"/>
            <a:ext cx="2035534" cy="32568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avatars2.githubusercontent.com/u/1007078?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8810" y="2034216"/>
            <a:ext cx="1173042" cy="117304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202468" y="3207258"/>
            <a:ext cx="1259384" cy="369332"/>
          </a:xfrm>
          <a:prstGeom prst="rect">
            <a:avLst/>
          </a:prstGeom>
          <a:noFill/>
        </p:spPr>
        <p:txBody>
          <a:bodyPr wrap="none" rtlCol="0">
            <a:spAutoFit/>
          </a:bodyPr>
          <a:lstStyle/>
          <a:p>
            <a:pPr defTabSz="457200"/>
            <a:r>
              <a:rPr lang="en-US" dirty="0" err="1" smtClean="0">
                <a:solidFill>
                  <a:prstClr val="black"/>
                </a:solidFill>
              </a:rPr>
              <a:t>Nutiteq</a:t>
            </a:r>
            <a:r>
              <a:rPr lang="en-US" dirty="0" smtClean="0">
                <a:solidFill>
                  <a:prstClr val="black"/>
                </a:solidFill>
              </a:rPr>
              <a:t> API</a:t>
            </a:r>
            <a:endParaRPr lang="en-US" dirty="0">
              <a:solidFill>
                <a:prstClr val="black"/>
              </a:solidFill>
            </a:endParaRPr>
          </a:p>
        </p:txBody>
      </p:sp>
      <p:pic>
        <p:nvPicPr>
          <p:cNvPr id="4100" name="Picture 4" descr="http://www.computer-lock.com/wp-content/uploads/2013/10/Solutions-to-Data-Storag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8810" y="4298271"/>
            <a:ext cx="1259384" cy="125938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a:stCxn id="4098" idx="3"/>
            <a:endCxn id="7" idx="1"/>
          </p:cNvCxnSpPr>
          <p:nvPr/>
        </p:nvCxnSpPr>
        <p:spPr>
          <a:xfrm flipV="1">
            <a:off x="2829314" y="2620737"/>
            <a:ext cx="2459496" cy="13666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098" idx="3"/>
            <a:endCxn id="4100" idx="1"/>
          </p:cNvCxnSpPr>
          <p:nvPr/>
        </p:nvCxnSpPr>
        <p:spPr>
          <a:xfrm>
            <a:off x="2829314" y="3987428"/>
            <a:ext cx="2459496" cy="9405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70751" y="5683832"/>
            <a:ext cx="895502" cy="369332"/>
          </a:xfrm>
          <a:prstGeom prst="rect">
            <a:avLst/>
          </a:prstGeom>
          <a:noFill/>
        </p:spPr>
        <p:txBody>
          <a:bodyPr wrap="none" rtlCol="0">
            <a:spAutoFit/>
          </a:bodyPr>
          <a:lstStyle/>
          <a:p>
            <a:pPr defTabSz="457200"/>
            <a:r>
              <a:rPr lang="en-US" dirty="0" smtClean="0">
                <a:solidFill>
                  <a:prstClr val="black"/>
                </a:solidFill>
              </a:rPr>
              <a:t>Storage</a:t>
            </a:r>
            <a:endParaRPr lang="en-US" dirty="0">
              <a:solidFill>
                <a:prstClr val="black"/>
              </a:solidFill>
            </a:endParaRPr>
          </a:p>
        </p:txBody>
      </p:sp>
      <p:sp>
        <p:nvSpPr>
          <p:cNvPr id="14" name="TextBox 13"/>
          <p:cNvSpPr txBox="1"/>
          <p:nvPr/>
        </p:nvSpPr>
        <p:spPr>
          <a:xfrm rot="19863562">
            <a:off x="2980758" y="3060768"/>
            <a:ext cx="1527469" cy="400110"/>
          </a:xfrm>
          <a:prstGeom prst="rect">
            <a:avLst/>
          </a:prstGeom>
          <a:noFill/>
        </p:spPr>
        <p:txBody>
          <a:bodyPr wrap="none" rtlCol="0">
            <a:spAutoFit/>
          </a:bodyPr>
          <a:lstStyle/>
          <a:p>
            <a:pPr defTabSz="457200"/>
            <a:r>
              <a:rPr lang="en-US" sz="2000" dirty="0" smtClean="0">
                <a:solidFill>
                  <a:prstClr val="black"/>
                </a:solidFill>
              </a:rPr>
              <a:t>Has Network</a:t>
            </a:r>
            <a:endParaRPr lang="en-US" sz="2000" dirty="0">
              <a:solidFill>
                <a:prstClr val="black"/>
              </a:solidFill>
            </a:endParaRPr>
          </a:p>
        </p:txBody>
      </p:sp>
      <p:sp>
        <p:nvSpPr>
          <p:cNvPr id="15" name="TextBox 14"/>
          <p:cNvSpPr txBox="1"/>
          <p:nvPr/>
        </p:nvSpPr>
        <p:spPr>
          <a:xfrm rot="1163837">
            <a:off x="2977088" y="4398842"/>
            <a:ext cx="1941044" cy="400110"/>
          </a:xfrm>
          <a:prstGeom prst="rect">
            <a:avLst/>
          </a:prstGeom>
          <a:noFill/>
        </p:spPr>
        <p:txBody>
          <a:bodyPr wrap="none" rtlCol="0">
            <a:spAutoFit/>
          </a:bodyPr>
          <a:lstStyle/>
          <a:p>
            <a:pPr defTabSz="457200"/>
            <a:r>
              <a:rPr lang="en-US" sz="2000" dirty="0" smtClean="0">
                <a:solidFill>
                  <a:prstClr val="black"/>
                </a:solidFill>
              </a:rPr>
              <a:t>Has not Network</a:t>
            </a:r>
            <a:endParaRPr lang="en-US" sz="2000" dirty="0">
              <a:solidFill>
                <a:prstClr val="black"/>
              </a:solidFill>
            </a:endParaRPr>
          </a:p>
        </p:txBody>
      </p:sp>
    </p:spTree>
    <p:extLst>
      <p:ext uri="{BB962C8B-B14F-4D97-AF65-F5344CB8AC3E}">
        <p14:creationId xmlns:p14="http://schemas.microsoft.com/office/powerpoint/2010/main" val="191770238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4" name="TextBox 3"/>
          <p:cNvSpPr txBox="1"/>
          <p:nvPr/>
        </p:nvSpPr>
        <p:spPr>
          <a:xfrm>
            <a:off x="1327265" y="2204387"/>
            <a:ext cx="6802631" cy="923330"/>
          </a:xfrm>
          <a:prstGeom prst="rect">
            <a:avLst/>
          </a:prstGeom>
          <a:noFill/>
        </p:spPr>
        <p:txBody>
          <a:bodyPr wrap="none" rtlCol="0">
            <a:spAutoFit/>
          </a:bodyPr>
          <a:lstStyle/>
          <a:p>
            <a:pPr algn="ctr" defTabSz="457200"/>
            <a:r>
              <a:rPr lang="vi-VN" sz="5400" dirty="0" smtClean="0">
                <a:solidFill>
                  <a:prstClr val="white"/>
                </a:solidFill>
              </a:rPr>
              <a:t>Notify Turn Algorithm</a:t>
            </a:r>
            <a:endParaRPr lang="en-US" sz="5400" dirty="0">
              <a:solidFill>
                <a:prstClr val="white"/>
              </a:solidFill>
            </a:endParaRPr>
          </a:p>
        </p:txBody>
      </p:sp>
    </p:spTree>
    <p:extLst>
      <p:ext uri="{BB962C8B-B14F-4D97-AF65-F5344CB8AC3E}">
        <p14:creationId xmlns:p14="http://schemas.microsoft.com/office/powerpoint/2010/main" val="138941051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4" name="TextBox 3"/>
          <p:cNvSpPr txBox="1"/>
          <p:nvPr/>
        </p:nvSpPr>
        <p:spPr>
          <a:xfrm>
            <a:off x="1403497" y="2204387"/>
            <a:ext cx="6650154" cy="1754326"/>
          </a:xfrm>
          <a:prstGeom prst="rect">
            <a:avLst/>
          </a:prstGeom>
          <a:noFill/>
        </p:spPr>
        <p:txBody>
          <a:bodyPr wrap="none" rtlCol="0">
            <a:spAutoFit/>
          </a:bodyPr>
          <a:lstStyle/>
          <a:p>
            <a:pPr algn="ctr" defTabSz="457200"/>
            <a:r>
              <a:rPr lang="en-US" sz="5400" dirty="0" smtClean="0">
                <a:solidFill>
                  <a:prstClr val="white"/>
                </a:solidFill>
              </a:rPr>
              <a:t>Distance from point to </a:t>
            </a:r>
          </a:p>
          <a:p>
            <a:pPr algn="ctr" defTabSz="457200"/>
            <a:r>
              <a:rPr lang="en-US" sz="5400" dirty="0" smtClean="0">
                <a:solidFill>
                  <a:prstClr val="white"/>
                </a:solidFill>
              </a:rPr>
              <a:t>segment algorithm</a:t>
            </a:r>
            <a:endParaRPr lang="en-US" sz="5400" dirty="0">
              <a:solidFill>
                <a:prstClr val="white"/>
              </a:solidFill>
            </a:endParaRPr>
          </a:p>
        </p:txBody>
      </p:sp>
    </p:spTree>
    <p:extLst>
      <p:ext uri="{BB962C8B-B14F-4D97-AF65-F5344CB8AC3E}">
        <p14:creationId xmlns:p14="http://schemas.microsoft.com/office/powerpoint/2010/main" val="105679528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2162175" y="3143251"/>
            <a:ext cx="3657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44459" y="2773917"/>
            <a:ext cx="317716" cy="369332"/>
          </a:xfrm>
          <a:prstGeom prst="rect">
            <a:avLst/>
          </a:prstGeom>
          <a:noFill/>
        </p:spPr>
        <p:txBody>
          <a:bodyPr wrap="none" rtlCol="0">
            <a:spAutoFit/>
          </a:bodyPr>
          <a:lstStyle/>
          <a:p>
            <a:pPr defTabSz="457200"/>
            <a:r>
              <a:rPr lang="en-US" dirty="0">
                <a:solidFill>
                  <a:prstClr val="black"/>
                </a:solidFill>
              </a:rPr>
              <a:t>A</a:t>
            </a:r>
          </a:p>
        </p:txBody>
      </p:sp>
      <p:sp>
        <p:nvSpPr>
          <p:cNvPr id="14" name="TextBox 13"/>
          <p:cNvSpPr txBox="1"/>
          <p:nvPr/>
        </p:nvSpPr>
        <p:spPr>
          <a:xfrm>
            <a:off x="5915026" y="2773917"/>
            <a:ext cx="309700" cy="369332"/>
          </a:xfrm>
          <a:prstGeom prst="rect">
            <a:avLst/>
          </a:prstGeom>
          <a:noFill/>
        </p:spPr>
        <p:txBody>
          <a:bodyPr wrap="none" rtlCol="0">
            <a:spAutoFit/>
          </a:bodyPr>
          <a:lstStyle/>
          <a:p>
            <a:pPr defTabSz="457200"/>
            <a:r>
              <a:rPr lang="en-US" dirty="0">
                <a:solidFill>
                  <a:prstClr val="black"/>
                </a:solidFill>
              </a:rPr>
              <a:t>B</a:t>
            </a:r>
          </a:p>
        </p:txBody>
      </p:sp>
      <p:sp>
        <p:nvSpPr>
          <p:cNvPr id="18" name="Oval 17"/>
          <p:cNvSpPr/>
          <p:nvPr/>
        </p:nvSpPr>
        <p:spPr>
          <a:xfrm>
            <a:off x="2079615" y="3050574"/>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19" name="Oval 18"/>
          <p:cNvSpPr/>
          <p:nvPr/>
        </p:nvSpPr>
        <p:spPr>
          <a:xfrm>
            <a:off x="5729674" y="3055207"/>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179353140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2162175" y="3143251"/>
            <a:ext cx="3657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44459" y="2773917"/>
            <a:ext cx="317716" cy="369332"/>
          </a:xfrm>
          <a:prstGeom prst="rect">
            <a:avLst/>
          </a:prstGeom>
          <a:noFill/>
        </p:spPr>
        <p:txBody>
          <a:bodyPr wrap="none" rtlCol="0">
            <a:spAutoFit/>
          </a:bodyPr>
          <a:lstStyle/>
          <a:p>
            <a:pPr defTabSz="457200"/>
            <a:r>
              <a:rPr lang="en-US" dirty="0">
                <a:solidFill>
                  <a:prstClr val="black"/>
                </a:solidFill>
              </a:rPr>
              <a:t>A</a:t>
            </a:r>
          </a:p>
        </p:txBody>
      </p:sp>
      <p:sp>
        <p:nvSpPr>
          <p:cNvPr id="14" name="TextBox 13"/>
          <p:cNvSpPr txBox="1"/>
          <p:nvPr/>
        </p:nvSpPr>
        <p:spPr>
          <a:xfrm>
            <a:off x="5915026" y="2773917"/>
            <a:ext cx="309700" cy="369332"/>
          </a:xfrm>
          <a:prstGeom prst="rect">
            <a:avLst/>
          </a:prstGeom>
          <a:noFill/>
        </p:spPr>
        <p:txBody>
          <a:bodyPr wrap="none" rtlCol="0">
            <a:spAutoFit/>
          </a:bodyPr>
          <a:lstStyle/>
          <a:p>
            <a:pPr defTabSz="457200"/>
            <a:r>
              <a:rPr lang="en-US" dirty="0">
                <a:solidFill>
                  <a:prstClr val="black"/>
                </a:solidFill>
              </a:rPr>
              <a:t>B</a:t>
            </a:r>
          </a:p>
        </p:txBody>
      </p:sp>
      <p:sp>
        <p:nvSpPr>
          <p:cNvPr id="18" name="Oval 17"/>
          <p:cNvSpPr/>
          <p:nvPr/>
        </p:nvSpPr>
        <p:spPr>
          <a:xfrm>
            <a:off x="2079615" y="3050574"/>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19" name="Oval 18"/>
          <p:cNvSpPr/>
          <p:nvPr/>
        </p:nvSpPr>
        <p:spPr>
          <a:xfrm>
            <a:off x="5729674" y="3055207"/>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7" name="TextBox 6"/>
          <p:cNvSpPr txBox="1"/>
          <p:nvPr/>
        </p:nvSpPr>
        <p:spPr>
          <a:xfrm>
            <a:off x="3836927" y="1743075"/>
            <a:ext cx="308098" cy="369332"/>
          </a:xfrm>
          <a:prstGeom prst="rect">
            <a:avLst/>
          </a:prstGeom>
          <a:noFill/>
        </p:spPr>
        <p:txBody>
          <a:bodyPr wrap="none" rtlCol="0">
            <a:spAutoFit/>
          </a:bodyPr>
          <a:lstStyle/>
          <a:p>
            <a:pPr defTabSz="457200"/>
            <a:r>
              <a:rPr lang="en-US" dirty="0">
                <a:solidFill>
                  <a:prstClr val="black"/>
                </a:solidFill>
              </a:rPr>
              <a:t>C</a:t>
            </a:r>
          </a:p>
        </p:txBody>
      </p:sp>
      <p:sp>
        <p:nvSpPr>
          <p:cNvPr id="8" name="Oval 7"/>
          <p:cNvSpPr/>
          <p:nvPr/>
        </p:nvSpPr>
        <p:spPr>
          <a:xfrm>
            <a:off x="3719489" y="1927741"/>
            <a:ext cx="185352" cy="185352"/>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1537447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2949" y="1256044"/>
            <a:ext cx="8400422" cy="4541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prstClr val="black"/>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601" y="1446963"/>
            <a:ext cx="7943946" cy="3607358"/>
          </a:xfrm>
          <a:prstGeom prst="rect">
            <a:avLst/>
          </a:prstGeom>
        </p:spPr>
      </p:pic>
      <p:sp>
        <p:nvSpPr>
          <p:cNvPr id="8" name="TextBox 7"/>
          <p:cNvSpPr txBox="1"/>
          <p:nvPr/>
        </p:nvSpPr>
        <p:spPr>
          <a:xfrm>
            <a:off x="130628" y="572756"/>
            <a:ext cx="5114612" cy="584775"/>
          </a:xfrm>
          <a:prstGeom prst="rect">
            <a:avLst/>
          </a:prstGeom>
          <a:noFill/>
        </p:spPr>
        <p:txBody>
          <a:bodyPr wrap="square" rtlCol="0">
            <a:spAutoFit/>
          </a:bodyPr>
          <a:lstStyle/>
          <a:p>
            <a:r>
              <a:rPr lang="en-US" sz="3200" dirty="0">
                <a:solidFill>
                  <a:srgbClr val="E7E6E6">
                    <a:lumMod val="50000"/>
                  </a:srgbClr>
                </a:solidFill>
              </a:rPr>
              <a:t>BUSES ROUTE INFORMATION</a:t>
            </a:r>
          </a:p>
        </p:txBody>
      </p:sp>
      <p:sp>
        <p:nvSpPr>
          <p:cNvPr id="9" name="TextBox 8"/>
          <p:cNvSpPr txBox="1"/>
          <p:nvPr/>
        </p:nvSpPr>
        <p:spPr>
          <a:xfrm>
            <a:off x="2303343" y="5245240"/>
            <a:ext cx="4918462" cy="369332"/>
          </a:xfrm>
          <a:prstGeom prst="rect">
            <a:avLst/>
          </a:prstGeom>
          <a:noFill/>
        </p:spPr>
        <p:txBody>
          <a:bodyPr wrap="none" rtlCol="0">
            <a:spAutoFit/>
          </a:bodyPr>
          <a:lstStyle/>
          <a:p>
            <a:r>
              <a:rPr lang="en-US" dirty="0">
                <a:solidFill>
                  <a:srgbClr val="FFC000"/>
                </a:solidFill>
              </a:rPr>
              <a:t>http://route.buyttphcm.com.vn/routeoftrunk.aspx</a:t>
            </a:r>
          </a:p>
        </p:txBody>
      </p:sp>
    </p:spTree>
    <p:extLst>
      <p:ext uri="{BB962C8B-B14F-4D97-AF65-F5344CB8AC3E}">
        <p14:creationId xmlns:p14="http://schemas.microsoft.com/office/powerpoint/2010/main" val="207476118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2162175" y="3143251"/>
            <a:ext cx="3657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844459" y="2773917"/>
            <a:ext cx="317716" cy="369332"/>
          </a:xfrm>
          <a:prstGeom prst="rect">
            <a:avLst/>
          </a:prstGeom>
          <a:noFill/>
        </p:spPr>
        <p:txBody>
          <a:bodyPr wrap="none" rtlCol="0">
            <a:spAutoFit/>
          </a:bodyPr>
          <a:lstStyle/>
          <a:p>
            <a:pPr defTabSz="457200"/>
            <a:r>
              <a:rPr lang="en-US" dirty="0">
                <a:solidFill>
                  <a:prstClr val="black"/>
                </a:solidFill>
              </a:rPr>
              <a:t>A</a:t>
            </a:r>
          </a:p>
        </p:txBody>
      </p:sp>
      <p:sp>
        <p:nvSpPr>
          <p:cNvPr id="16" name="TextBox 15"/>
          <p:cNvSpPr txBox="1"/>
          <p:nvPr/>
        </p:nvSpPr>
        <p:spPr>
          <a:xfrm>
            <a:off x="5915026" y="2773917"/>
            <a:ext cx="309700" cy="369332"/>
          </a:xfrm>
          <a:prstGeom prst="rect">
            <a:avLst/>
          </a:prstGeom>
          <a:noFill/>
        </p:spPr>
        <p:txBody>
          <a:bodyPr wrap="none" rtlCol="0">
            <a:spAutoFit/>
          </a:bodyPr>
          <a:lstStyle/>
          <a:p>
            <a:pPr defTabSz="457200"/>
            <a:r>
              <a:rPr lang="en-US" dirty="0">
                <a:solidFill>
                  <a:prstClr val="black"/>
                </a:solidFill>
              </a:rPr>
              <a:t>B</a:t>
            </a:r>
          </a:p>
        </p:txBody>
      </p:sp>
      <p:sp>
        <p:nvSpPr>
          <p:cNvPr id="18" name="TextBox 17"/>
          <p:cNvSpPr txBox="1"/>
          <p:nvPr/>
        </p:nvSpPr>
        <p:spPr>
          <a:xfrm>
            <a:off x="3836927" y="1743075"/>
            <a:ext cx="308098" cy="369332"/>
          </a:xfrm>
          <a:prstGeom prst="rect">
            <a:avLst/>
          </a:prstGeom>
          <a:noFill/>
        </p:spPr>
        <p:txBody>
          <a:bodyPr wrap="none" rtlCol="0">
            <a:spAutoFit/>
          </a:bodyPr>
          <a:lstStyle/>
          <a:p>
            <a:pPr defTabSz="457200"/>
            <a:r>
              <a:rPr lang="en-US" dirty="0">
                <a:solidFill>
                  <a:prstClr val="black"/>
                </a:solidFill>
              </a:rPr>
              <a:t>C</a:t>
            </a:r>
          </a:p>
        </p:txBody>
      </p:sp>
      <p:sp>
        <p:nvSpPr>
          <p:cNvPr id="20" name="Oval 19"/>
          <p:cNvSpPr/>
          <p:nvPr/>
        </p:nvSpPr>
        <p:spPr>
          <a:xfrm>
            <a:off x="2079615" y="3050574"/>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21" name="Oval 20"/>
          <p:cNvSpPr/>
          <p:nvPr/>
        </p:nvSpPr>
        <p:spPr>
          <a:xfrm>
            <a:off x="5729674" y="3055207"/>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22" name="Oval 21"/>
          <p:cNvSpPr/>
          <p:nvPr/>
        </p:nvSpPr>
        <p:spPr>
          <a:xfrm>
            <a:off x="3719489" y="1927741"/>
            <a:ext cx="185352" cy="185352"/>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cxnSp>
        <p:nvCxnSpPr>
          <p:cNvPr id="23" name="Straight Connector 22"/>
          <p:cNvCxnSpPr/>
          <p:nvPr/>
        </p:nvCxnSpPr>
        <p:spPr>
          <a:xfrm>
            <a:off x="2162175" y="2075935"/>
            <a:ext cx="0" cy="2063579"/>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819775" y="2111459"/>
            <a:ext cx="0" cy="2063579"/>
          </a:xfrm>
          <a:prstGeom prst="line">
            <a:avLst/>
          </a:prstGeom>
          <a:ln w="3810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73213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7877" y="2939535"/>
            <a:ext cx="190500" cy="1905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5" name="Straight Connector 4"/>
          <p:cNvCxnSpPr/>
          <p:nvPr/>
        </p:nvCxnSpPr>
        <p:spPr>
          <a:xfrm>
            <a:off x="2162175" y="3143251"/>
            <a:ext cx="3657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44459" y="2773917"/>
            <a:ext cx="317716" cy="369332"/>
          </a:xfrm>
          <a:prstGeom prst="rect">
            <a:avLst/>
          </a:prstGeom>
          <a:noFill/>
        </p:spPr>
        <p:txBody>
          <a:bodyPr wrap="none" rtlCol="0">
            <a:spAutoFit/>
          </a:bodyPr>
          <a:lstStyle/>
          <a:p>
            <a:pPr defTabSz="457200"/>
            <a:r>
              <a:rPr lang="en-US" dirty="0">
                <a:solidFill>
                  <a:prstClr val="black"/>
                </a:solidFill>
              </a:rPr>
              <a:t>A</a:t>
            </a:r>
          </a:p>
        </p:txBody>
      </p:sp>
      <p:sp>
        <p:nvSpPr>
          <p:cNvPr id="7" name="TextBox 6"/>
          <p:cNvSpPr txBox="1"/>
          <p:nvPr/>
        </p:nvSpPr>
        <p:spPr>
          <a:xfrm>
            <a:off x="5915026" y="2773917"/>
            <a:ext cx="309700" cy="369332"/>
          </a:xfrm>
          <a:prstGeom prst="rect">
            <a:avLst/>
          </a:prstGeom>
          <a:noFill/>
        </p:spPr>
        <p:txBody>
          <a:bodyPr wrap="none" rtlCol="0">
            <a:spAutoFit/>
          </a:bodyPr>
          <a:lstStyle/>
          <a:p>
            <a:pPr defTabSz="457200"/>
            <a:r>
              <a:rPr lang="en-US" dirty="0">
                <a:solidFill>
                  <a:prstClr val="black"/>
                </a:solidFill>
              </a:rPr>
              <a:t>B</a:t>
            </a:r>
          </a:p>
        </p:txBody>
      </p:sp>
      <p:cxnSp>
        <p:nvCxnSpPr>
          <p:cNvPr id="8" name="Straight Connector 7"/>
          <p:cNvCxnSpPr/>
          <p:nvPr/>
        </p:nvCxnSpPr>
        <p:spPr>
          <a:xfrm>
            <a:off x="3816694" y="2038350"/>
            <a:ext cx="0" cy="108585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36927" y="1743075"/>
            <a:ext cx="308098" cy="369332"/>
          </a:xfrm>
          <a:prstGeom prst="rect">
            <a:avLst/>
          </a:prstGeom>
          <a:noFill/>
        </p:spPr>
        <p:txBody>
          <a:bodyPr wrap="none" rtlCol="0">
            <a:spAutoFit/>
          </a:bodyPr>
          <a:lstStyle/>
          <a:p>
            <a:pPr defTabSz="457200"/>
            <a:r>
              <a:rPr lang="en-US" dirty="0">
                <a:solidFill>
                  <a:prstClr val="black"/>
                </a:solidFill>
              </a:rPr>
              <a:t>C</a:t>
            </a:r>
          </a:p>
        </p:txBody>
      </p:sp>
      <p:sp>
        <p:nvSpPr>
          <p:cNvPr id="10" name="TextBox 9"/>
          <p:cNvSpPr txBox="1"/>
          <p:nvPr/>
        </p:nvSpPr>
        <p:spPr>
          <a:xfrm>
            <a:off x="3572111" y="2396999"/>
            <a:ext cx="264816" cy="276999"/>
          </a:xfrm>
          <a:prstGeom prst="rect">
            <a:avLst/>
          </a:prstGeom>
          <a:noFill/>
        </p:spPr>
        <p:txBody>
          <a:bodyPr wrap="none" rtlCol="0">
            <a:spAutoFit/>
          </a:bodyPr>
          <a:lstStyle/>
          <a:p>
            <a:pPr defTabSz="457200"/>
            <a:r>
              <a:rPr lang="en-US" sz="1200" dirty="0">
                <a:solidFill>
                  <a:prstClr val="black"/>
                </a:solidFill>
              </a:rPr>
              <a:t>d</a:t>
            </a:r>
          </a:p>
        </p:txBody>
      </p:sp>
      <p:sp>
        <p:nvSpPr>
          <p:cNvPr id="11" name="Oval 10"/>
          <p:cNvSpPr/>
          <p:nvPr/>
        </p:nvSpPr>
        <p:spPr>
          <a:xfrm>
            <a:off x="2079615" y="3050574"/>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12" name="Oval 11"/>
          <p:cNvSpPr/>
          <p:nvPr/>
        </p:nvSpPr>
        <p:spPr>
          <a:xfrm>
            <a:off x="5729674" y="3055207"/>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13" name="Oval 12"/>
          <p:cNvSpPr/>
          <p:nvPr/>
        </p:nvSpPr>
        <p:spPr>
          <a:xfrm>
            <a:off x="3719489" y="1927741"/>
            <a:ext cx="185352" cy="185352"/>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cxnSp>
        <p:nvCxnSpPr>
          <p:cNvPr id="14" name="Straight Connector 13"/>
          <p:cNvCxnSpPr/>
          <p:nvPr/>
        </p:nvCxnSpPr>
        <p:spPr>
          <a:xfrm>
            <a:off x="2162175" y="2075935"/>
            <a:ext cx="0" cy="2063579"/>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819775" y="2111459"/>
            <a:ext cx="0" cy="2063579"/>
          </a:xfrm>
          <a:prstGeom prst="line">
            <a:avLst/>
          </a:prstGeom>
          <a:ln w="3810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608274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p:nvPr/>
        </p:nvCxnSpPr>
        <p:spPr>
          <a:xfrm>
            <a:off x="5819775" y="2111459"/>
            <a:ext cx="0" cy="2063579"/>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2162175" y="2075935"/>
            <a:ext cx="0" cy="2063579"/>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30633" y="3805020"/>
            <a:ext cx="308098" cy="369332"/>
          </a:xfrm>
          <a:prstGeom prst="rect">
            <a:avLst/>
          </a:prstGeom>
          <a:noFill/>
        </p:spPr>
        <p:txBody>
          <a:bodyPr wrap="none" rtlCol="0">
            <a:spAutoFit/>
          </a:bodyPr>
          <a:lstStyle/>
          <a:p>
            <a:pPr defTabSz="457200"/>
            <a:r>
              <a:rPr lang="en-US" dirty="0">
                <a:solidFill>
                  <a:prstClr val="black"/>
                </a:solidFill>
              </a:rPr>
              <a:t>C</a:t>
            </a:r>
          </a:p>
        </p:txBody>
      </p:sp>
      <p:sp>
        <p:nvSpPr>
          <p:cNvPr id="26" name="Oval 25"/>
          <p:cNvSpPr/>
          <p:nvPr/>
        </p:nvSpPr>
        <p:spPr>
          <a:xfrm>
            <a:off x="6113195" y="3989686"/>
            <a:ext cx="185352" cy="185352"/>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cxnSp>
        <p:nvCxnSpPr>
          <p:cNvPr id="27" name="Straight Connector 26"/>
          <p:cNvCxnSpPr/>
          <p:nvPr/>
        </p:nvCxnSpPr>
        <p:spPr>
          <a:xfrm>
            <a:off x="2162175" y="3143251"/>
            <a:ext cx="3657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844459" y="2773917"/>
            <a:ext cx="317716" cy="369332"/>
          </a:xfrm>
          <a:prstGeom prst="rect">
            <a:avLst/>
          </a:prstGeom>
          <a:noFill/>
        </p:spPr>
        <p:txBody>
          <a:bodyPr wrap="none" rtlCol="0">
            <a:spAutoFit/>
          </a:bodyPr>
          <a:lstStyle/>
          <a:p>
            <a:pPr defTabSz="457200"/>
            <a:r>
              <a:rPr lang="en-US" dirty="0">
                <a:solidFill>
                  <a:prstClr val="black"/>
                </a:solidFill>
              </a:rPr>
              <a:t>A</a:t>
            </a:r>
          </a:p>
        </p:txBody>
      </p:sp>
      <p:sp>
        <p:nvSpPr>
          <p:cNvPr id="29" name="TextBox 28"/>
          <p:cNvSpPr txBox="1"/>
          <p:nvPr/>
        </p:nvSpPr>
        <p:spPr>
          <a:xfrm>
            <a:off x="5915026" y="2773917"/>
            <a:ext cx="309700" cy="369332"/>
          </a:xfrm>
          <a:prstGeom prst="rect">
            <a:avLst/>
          </a:prstGeom>
          <a:noFill/>
        </p:spPr>
        <p:txBody>
          <a:bodyPr wrap="none" rtlCol="0">
            <a:spAutoFit/>
          </a:bodyPr>
          <a:lstStyle/>
          <a:p>
            <a:pPr defTabSz="457200"/>
            <a:r>
              <a:rPr lang="en-US" dirty="0">
                <a:solidFill>
                  <a:prstClr val="black"/>
                </a:solidFill>
              </a:rPr>
              <a:t>B</a:t>
            </a:r>
          </a:p>
        </p:txBody>
      </p:sp>
      <p:sp>
        <p:nvSpPr>
          <p:cNvPr id="31" name="Oval 30"/>
          <p:cNvSpPr/>
          <p:nvPr/>
        </p:nvSpPr>
        <p:spPr>
          <a:xfrm>
            <a:off x="2079615" y="3050574"/>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32" name="Oval 31"/>
          <p:cNvSpPr/>
          <p:nvPr/>
        </p:nvSpPr>
        <p:spPr>
          <a:xfrm>
            <a:off x="5729674" y="3055207"/>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197641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162175" y="3143251"/>
            <a:ext cx="3657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44459" y="2773917"/>
            <a:ext cx="317716" cy="369332"/>
          </a:xfrm>
          <a:prstGeom prst="rect">
            <a:avLst/>
          </a:prstGeom>
          <a:noFill/>
        </p:spPr>
        <p:txBody>
          <a:bodyPr wrap="none" rtlCol="0">
            <a:spAutoFit/>
          </a:bodyPr>
          <a:lstStyle/>
          <a:p>
            <a:pPr defTabSz="457200"/>
            <a:r>
              <a:rPr lang="en-US" dirty="0">
                <a:solidFill>
                  <a:prstClr val="black"/>
                </a:solidFill>
              </a:rPr>
              <a:t>A</a:t>
            </a:r>
          </a:p>
        </p:txBody>
      </p:sp>
      <p:sp>
        <p:nvSpPr>
          <p:cNvPr id="7" name="TextBox 6"/>
          <p:cNvSpPr txBox="1"/>
          <p:nvPr/>
        </p:nvSpPr>
        <p:spPr>
          <a:xfrm>
            <a:off x="5915026" y="2773917"/>
            <a:ext cx="309700" cy="369332"/>
          </a:xfrm>
          <a:prstGeom prst="rect">
            <a:avLst/>
          </a:prstGeom>
          <a:noFill/>
        </p:spPr>
        <p:txBody>
          <a:bodyPr wrap="none" rtlCol="0">
            <a:spAutoFit/>
          </a:bodyPr>
          <a:lstStyle/>
          <a:p>
            <a:pPr defTabSz="457200"/>
            <a:r>
              <a:rPr lang="en-US" dirty="0">
                <a:solidFill>
                  <a:prstClr val="black"/>
                </a:solidFill>
              </a:rPr>
              <a:t>B</a:t>
            </a:r>
          </a:p>
        </p:txBody>
      </p:sp>
      <p:cxnSp>
        <p:nvCxnSpPr>
          <p:cNvPr id="13" name="Straight Connector 12"/>
          <p:cNvCxnSpPr/>
          <p:nvPr/>
        </p:nvCxnSpPr>
        <p:spPr>
          <a:xfrm>
            <a:off x="2162175" y="2075935"/>
            <a:ext cx="0" cy="2063579"/>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819775" y="2111459"/>
            <a:ext cx="0" cy="2063579"/>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6230633" y="3805020"/>
            <a:ext cx="308098" cy="369332"/>
          </a:xfrm>
          <a:prstGeom prst="rect">
            <a:avLst/>
          </a:prstGeom>
          <a:noFill/>
        </p:spPr>
        <p:txBody>
          <a:bodyPr wrap="none" rtlCol="0">
            <a:spAutoFit/>
          </a:bodyPr>
          <a:lstStyle/>
          <a:p>
            <a:pPr defTabSz="457200"/>
            <a:r>
              <a:rPr lang="en-US" dirty="0">
                <a:solidFill>
                  <a:prstClr val="black"/>
                </a:solidFill>
              </a:rPr>
              <a:t>C</a:t>
            </a:r>
          </a:p>
        </p:txBody>
      </p:sp>
      <p:sp>
        <p:nvSpPr>
          <p:cNvPr id="16" name="Oval 15"/>
          <p:cNvSpPr/>
          <p:nvPr/>
        </p:nvSpPr>
        <p:spPr>
          <a:xfrm>
            <a:off x="6113195" y="3989686"/>
            <a:ext cx="185352" cy="185352"/>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17" name="Oval 16"/>
          <p:cNvSpPr/>
          <p:nvPr/>
        </p:nvSpPr>
        <p:spPr>
          <a:xfrm>
            <a:off x="2079615" y="3050574"/>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18" name="Oval 17"/>
          <p:cNvSpPr/>
          <p:nvPr/>
        </p:nvSpPr>
        <p:spPr>
          <a:xfrm>
            <a:off x="5729674" y="3055207"/>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cxnSp>
        <p:nvCxnSpPr>
          <p:cNvPr id="19" name="Straight Connector 18"/>
          <p:cNvCxnSpPr>
            <a:stCxn id="16" idx="2"/>
            <a:endCxn id="17" idx="5"/>
          </p:cNvCxnSpPr>
          <p:nvPr/>
        </p:nvCxnSpPr>
        <p:spPr>
          <a:xfrm flipH="1" flipV="1">
            <a:off x="2237823" y="3208782"/>
            <a:ext cx="3875372" cy="8735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2626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162175" y="3143251"/>
            <a:ext cx="3657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844459" y="2773917"/>
            <a:ext cx="317716" cy="369332"/>
          </a:xfrm>
          <a:prstGeom prst="rect">
            <a:avLst/>
          </a:prstGeom>
          <a:noFill/>
        </p:spPr>
        <p:txBody>
          <a:bodyPr wrap="none" rtlCol="0">
            <a:spAutoFit/>
          </a:bodyPr>
          <a:lstStyle/>
          <a:p>
            <a:pPr defTabSz="457200"/>
            <a:r>
              <a:rPr lang="en-US" dirty="0">
                <a:solidFill>
                  <a:prstClr val="black"/>
                </a:solidFill>
              </a:rPr>
              <a:t>A</a:t>
            </a:r>
          </a:p>
        </p:txBody>
      </p:sp>
      <p:sp>
        <p:nvSpPr>
          <p:cNvPr id="6" name="TextBox 5"/>
          <p:cNvSpPr txBox="1"/>
          <p:nvPr/>
        </p:nvSpPr>
        <p:spPr>
          <a:xfrm>
            <a:off x="5915026" y="2773917"/>
            <a:ext cx="309700" cy="369332"/>
          </a:xfrm>
          <a:prstGeom prst="rect">
            <a:avLst/>
          </a:prstGeom>
          <a:noFill/>
        </p:spPr>
        <p:txBody>
          <a:bodyPr wrap="none" rtlCol="0">
            <a:spAutoFit/>
          </a:bodyPr>
          <a:lstStyle/>
          <a:p>
            <a:pPr defTabSz="457200"/>
            <a:r>
              <a:rPr lang="en-US" dirty="0">
                <a:solidFill>
                  <a:prstClr val="black"/>
                </a:solidFill>
              </a:rPr>
              <a:t>B</a:t>
            </a:r>
          </a:p>
        </p:txBody>
      </p:sp>
      <p:cxnSp>
        <p:nvCxnSpPr>
          <p:cNvPr id="7" name="Straight Connector 6"/>
          <p:cNvCxnSpPr/>
          <p:nvPr/>
        </p:nvCxnSpPr>
        <p:spPr>
          <a:xfrm flipH="1" flipV="1">
            <a:off x="5819775" y="3143249"/>
            <a:ext cx="404951" cy="9962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62175" y="2075935"/>
            <a:ext cx="0" cy="2063579"/>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19775" y="2111459"/>
            <a:ext cx="0" cy="2063579"/>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230633" y="3805020"/>
            <a:ext cx="308098" cy="369332"/>
          </a:xfrm>
          <a:prstGeom prst="rect">
            <a:avLst/>
          </a:prstGeom>
          <a:noFill/>
        </p:spPr>
        <p:txBody>
          <a:bodyPr wrap="none" rtlCol="0">
            <a:spAutoFit/>
          </a:bodyPr>
          <a:lstStyle/>
          <a:p>
            <a:pPr defTabSz="457200"/>
            <a:r>
              <a:rPr lang="en-US" dirty="0">
                <a:solidFill>
                  <a:prstClr val="black"/>
                </a:solidFill>
              </a:rPr>
              <a:t>C</a:t>
            </a:r>
          </a:p>
        </p:txBody>
      </p:sp>
      <p:sp>
        <p:nvSpPr>
          <p:cNvPr id="11" name="Oval 10"/>
          <p:cNvSpPr/>
          <p:nvPr/>
        </p:nvSpPr>
        <p:spPr>
          <a:xfrm>
            <a:off x="6113195" y="3989686"/>
            <a:ext cx="185352" cy="185352"/>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12" name="Oval 11"/>
          <p:cNvSpPr/>
          <p:nvPr/>
        </p:nvSpPr>
        <p:spPr>
          <a:xfrm>
            <a:off x="2079615" y="3050574"/>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13" name="Oval 12"/>
          <p:cNvSpPr/>
          <p:nvPr/>
        </p:nvSpPr>
        <p:spPr>
          <a:xfrm>
            <a:off x="5729674" y="3055207"/>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cxnSp>
        <p:nvCxnSpPr>
          <p:cNvPr id="14" name="Straight Connector 13"/>
          <p:cNvCxnSpPr>
            <a:stCxn id="11" idx="2"/>
            <a:endCxn id="12" idx="5"/>
          </p:cNvCxnSpPr>
          <p:nvPr/>
        </p:nvCxnSpPr>
        <p:spPr>
          <a:xfrm flipH="1" flipV="1">
            <a:off x="2237823" y="3208782"/>
            <a:ext cx="3875372" cy="8735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49911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2162175" y="3143251"/>
            <a:ext cx="3657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44459" y="2773917"/>
            <a:ext cx="317716" cy="369332"/>
          </a:xfrm>
          <a:prstGeom prst="rect">
            <a:avLst/>
          </a:prstGeom>
          <a:noFill/>
        </p:spPr>
        <p:txBody>
          <a:bodyPr wrap="none" rtlCol="0">
            <a:spAutoFit/>
          </a:bodyPr>
          <a:lstStyle/>
          <a:p>
            <a:pPr defTabSz="457200"/>
            <a:r>
              <a:rPr lang="en-US" dirty="0">
                <a:solidFill>
                  <a:prstClr val="black"/>
                </a:solidFill>
              </a:rPr>
              <a:t>A</a:t>
            </a:r>
          </a:p>
        </p:txBody>
      </p:sp>
      <p:sp>
        <p:nvSpPr>
          <p:cNvPr id="17" name="TextBox 16"/>
          <p:cNvSpPr txBox="1"/>
          <p:nvPr/>
        </p:nvSpPr>
        <p:spPr>
          <a:xfrm>
            <a:off x="5915026" y="2773917"/>
            <a:ext cx="309700" cy="369332"/>
          </a:xfrm>
          <a:prstGeom prst="rect">
            <a:avLst/>
          </a:prstGeom>
          <a:noFill/>
        </p:spPr>
        <p:txBody>
          <a:bodyPr wrap="none" rtlCol="0">
            <a:spAutoFit/>
          </a:bodyPr>
          <a:lstStyle/>
          <a:p>
            <a:pPr defTabSz="457200"/>
            <a:r>
              <a:rPr lang="en-US" dirty="0">
                <a:solidFill>
                  <a:prstClr val="black"/>
                </a:solidFill>
              </a:rPr>
              <a:t>B</a:t>
            </a:r>
          </a:p>
        </p:txBody>
      </p:sp>
      <p:cxnSp>
        <p:nvCxnSpPr>
          <p:cNvPr id="18" name="Straight Connector 17"/>
          <p:cNvCxnSpPr/>
          <p:nvPr/>
        </p:nvCxnSpPr>
        <p:spPr>
          <a:xfrm flipH="1" flipV="1">
            <a:off x="5819775" y="3143249"/>
            <a:ext cx="404951" cy="9962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162175" y="2075935"/>
            <a:ext cx="0" cy="2063579"/>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819775" y="2111459"/>
            <a:ext cx="0" cy="2063579"/>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6230633" y="3805020"/>
            <a:ext cx="308098" cy="369332"/>
          </a:xfrm>
          <a:prstGeom prst="rect">
            <a:avLst/>
          </a:prstGeom>
          <a:noFill/>
        </p:spPr>
        <p:txBody>
          <a:bodyPr wrap="none" rtlCol="0">
            <a:spAutoFit/>
          </a:bodyPr>
          <a:lstStyle/>
          <a:p>
            <a:pPr defTabSz="457200"/>
            <a:r>
              <a:rPr lang="en-US" dirty="0">
                <a:solidFill>
                  <a:prstClr val="black"/>
                </a:solidFill>
              </a:rPr>
              <a:t>C</a:t>
            </a:r>
          </a:p>
        </p:txBody>
      </p:sp>
      <p:sp>
        <p:nvSpPr>
          <p:cNvPr id="22" name="Oval 21"/>
          <p:cNvSpPr/>
          <p:nvPr/>
        </p:nvSpPr>
        <p:spPr>
          <a:xfrm>
            <a:off x="6113195" y="3989686"/>
            <a:ext cx="185352" cy="185352"/>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23" name="Oval 22"/>
          <p:cNvSpPr/>
          <p:nvPr/>
        </p:nvSpPr>
        <p:spPr>
          <a:xfrm>
            <a:off x="2079615" y="3050574"/>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24" name="Oval 23"/>
          <p:cNvSpPr/>
          <p:nvPr/>
        </p:nvSpPr>
        <p:spPr>
          <a:xfrm>
            <a:off x="5729674" y="3055207"/>
            <a:ext cx="185352" cy="1853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a:solidFill>
                <a:prstClr val="white"/>
              </a:solidFill>
            </a:endParaRPr>
          </a:p>
        </p:txBody>
      </p:sp>
      <p:sp>
        <p:nvSpPr>
          <p:cNvPr id="26" name="TextBox 25"/>
          <p:cNvSpPr txBox="1"/>
          <p:nvPr/>
        </p:nvSpPr>
        <p:spPr>
          <a:xfrm>
            <a:off x="6113195" y="3435350"/>
            <a:ext cx="30649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Tree>
    <p:extLst>
      <p:ext uri="{BB962C8B-B14F-4D97-AF65-F5344CB8AC3E}">
        <p14:creationId xmlns:p14="http://schemas.microsoft.com/office/powerpoint/2010/main" val="193056417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4" name="TextBox 3"/>
          <p:cNvSpPr txBox="1"/>
          <p:nvPr/>
        </p:nvSpPr>
        <p:spPr>
          <a:xfrm>
            <a:off x="1327265" y="2204387"/>
            <a:ext cx="6802631" cy="923330"/>
          </a:xfrm>
          <a:prstGeom prst="rect">
            <a:avLst/>
          </a:prstGeom>
          <a:noFill/>
        </p:spPr>
        <p:txBody>
          <a:bodyPr wrap="none" rtlCol="0">
            <a:spAutoFit/>
          </a:bodyPr>
          <a:lstStyle/>
          <a:p>
            <a:pPr algn="ctr" defTabSz="457200"/>
            <a:r>
              <a:rPr lang="vi-VN" sz="5400" dirty="0" smtClean="0">
                <a:solidFill>
                  <a:prstClr val="white"/>
                </a:solidFill>
              </a:rPr>
              <a:t>Notify Turn Algorithm</a:t>
            </a:r>
            <a:endParaRPr lang="en-US" sz="5400" dirty="0">
              <a:solidFill>
                <a:prstClr val="white"/>
              </a:solidFill>
            </a:endParaRPr>
          </a:p>
        </p:txBody>
      </p:sp>
    </p:spTree>
    <p:extLst>
      <p:ext uri="{BB962C8B-B14F-4D97-AF65-F5344CB8AC3E}">
        <p14:creationId xmlns:p14="http://schemas.microsoft.com/office/powerpoint/2010/main" val="197951899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5" name="TextBox 4"/>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6" name="TextBox 5"/>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cxnSp>
        <p:nvCxnSpPr>
          <p:cNvPr id="9" name="Straight Connector 8"/>
          <p:cNvCxnSpPr>
            <a:stCxn id="4" idx="2"/>
            <a:endCxn id="5" idx="0"/>
          </p:cNvCxnSpPr>
          <p:nvPr/>
        </p:nvCxnSpPr>
        <p:spPr>
          <a:xfrm>
            <a:off x="2273905" y="2866041"/>
            <a:ext cx="1196638"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0"/>
            <a:endCxn id="6" idx="2"/>
          </p:cNvCxnSpPr>
          <p:nvPr/>
        </p:nvCxnSpPr>
        <p:spPr>
          <a:xfrm flipV="1">
            <a:off x="3470543" y="2866041"/>
            <a:ext cx="1040821"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6" name="Oval 15"/>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7" name="Oval 16"/>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0" name="TextBox 19"/>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cxnSp>
        <p:nvCxnSpPr>
          <p:cNvPr id="21" name="Straight Connector 20"/>
          <p:cNvCxnSpPr>
            <a:endCxn id="22"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23" name="Straight Connector 22"/>
          <p:cNvCxnSpPr>
            <a:stCxn id="22"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5" name="TextBox 24"/>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153724290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5" name="TextBox 4"/>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6" name="TextBox 5"/>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cxnSp>
        <p:nvCxnSpPr>
          <p:cNvPr id="9" name="Straight Connector 8"/>
          <p:cNvCxnSpPr>
            <a:stCxn id="4" idx="2"/>
            <a:endCxn id="5" idx="0"/>
          </p:cNvCxnSpPr>
          <p:nvPr/>
        </p:nvCxnSpPr>
        <p:spPr>
          <a:xfrm>
            <a:off x="2273905" y="2866041"/>
            <a:ext cx="1196638"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0"/>
            <a:endCxn id="6" idx="2"/>
          </p:cNvCxnSpPr>
          <p:nvPr/>
        </p:nvCxnSpPr>
        <p:spPr>
          <a:xfrm flipV="1">
            <a:off x="3470543" y="2866041"/>
            <a:ext cx="1040821"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6" name="Oval 15"/>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7" name="Oval 16"/>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0" name="TextBox 19"/>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cxnSp>
        <p:nvCxnSpPr>
          <p:cNvPr id="21" name="Straight Connector 20"/>
          <p:cNvCxnSpPr>
            <a:endCxn id="22"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23" name="Straight Connector 22"/>
          <p:cNvCxnSpPr>
            <a:stCxn id="22"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5" name="TextBox 24"/>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
        <p:nvSpPr>
          <p:cNvPr id="18" name="Oval 17"/>
          <p:cNvSpPr/>
          <p:nvPr/>
        </p:nvSpPr>
        <p:spPr>
          <a:xfrm>
            <a:off x="2469745" y="2779543"/>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7800579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5" name="TextBox 4"/>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6" name="TextBox 5"/>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cxnSp>
        <p:nvCxnSpPr>
          <p:cNvPr id="9" name="Straight Connector 8"/>
          <p:cNvCxnSpPr>
            <a:stCxn id="4" idx="2"/>
            <a:endCxn id="5" idx="0"/>
          </p:cNvCxnSpPr>
          <p:nvPr/>
        </p:nvCxnSpPr>
        <p:spPr>
          <a:xfrm>
            <a:off x="2273905" y="2866041"/>
            <a:ext cx="1196638"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0"/>
            <a:endCxn id="6" idx="2"/>
          </p:cNvCxnSpPr>
          <p:nvPr/>
        </p:nvCxnSpPr>
        <p:spPr>
          <a:xfrm flipV="1">
            <a:off x="3470543" y="2866041"/>
            <a:ext cx="1040821"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6" name="Oval 15"/>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7" name="Oval 16"/>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0" name="TextBox 19"/>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cxnSp>
        <p:nvCxnSpPr>
          <p:cNvPr id="21" name="Straight Connector 20"/>
          <p:cNvCxnSpPr>
            <a:endCxn id="22"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23" name="Straight Connector 22"/>
          <p:cNvCxnSpPr>
            <a:stCxn id="22"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5" name="TextBox 24"/>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
        <p:nvSpPr>
          <p:cNvPr id="18" name="Oval 17"/>
          <p:cNvSpPr/>
          <p:nvPr/>
        </p:nvSpPr>
        <p:spPr>
          <a:xfrm>
            <a:off x="2469745" y="2779543"/>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pic>
        <p:nvPicPr>
          <p:cNvPr id="2" name="Picture 1"/>
          <p:cNvPicPr>
            <a:picLocks noChangeAspect="1"/>
          </p:cNvPicPr>
          <p:nvPr/>
        </p:nvPicPr>
        <p:blipFill>
          <a:blip r:embed="rId3"/>
          <a:stretch>
            <a:fillRect/>
          </a:stretch>
        </p:blipFill>
        <p:spPr>
          <a:xfrm>
            <a:off x="1293170" y="1859969"/>
            <a:ext cx="2460932" cy="2185138"/>
          </a:xfrm>
          <a:prstGeom prst="rect">
            <a:avLst/>
          </a:prstGeom>
          <a:ln>
            <a:solidFill>
              <a:schemeClr val="tx1"/>
            </a:solidFill>
          </a:ln>
        </p:spPr>
      </p:pic>
      <p:sp>
        <p:nvSpPr>
          <p:cNvPr id="12" name="Rectangle 11"/>
          <p:cNvSpPr/>
          <p:nvPr/>
        </p:nvSpPr>
        <p:spPr>
          <a:xfrm rot="2186999">
            <a:off x="2456391" y="2993956"/>
            <a:ext cx="88106" cy="881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8" name="Straight Connector 7"/>
          <p:cNvCxnSpPr/>
          <p:nvPr/>
        </p:nvCxnSpPr>
        <p:spPr>
          <a:xfrm flipH="1">
            <a:off x="2441702" y="2866040"/>
            <a:ext cx="152549" cy="17196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516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8136" y="1102408"/>
            <a:ext cx="3231621" cy="4672903"/>
          </a:xfrm>
        </p:spPr>
      </p:pic>
      <p:sp>
        <p:nvSpPr>
          <p:cNvPr id="5" name="Rectangle 4"/>
          <p:cNvSpPr/>
          <p:nvPr/>
        </p:nvSpPr>
        <p:spPr>
          <a:xfrm>
            <a:off x="1059180" y="2004060"/>
            <a:ext cx="411480"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0537" y="1173480"/>
            <a:ext cx="1767840" cy="891540"/>
          </a:xfrm>
          <a:prstGeom prst="rect">
            <a:avLst/>
          </a:prstGeom>
        </p:spPr>
      </p:pic>
      <p:cxnSp>
        <p:nvCxnSpPr>
          <p:cNvPr id="9" name="Straight Arrow Connector 8"/>
          <p:cNvCxnSpPr>
            <a:stCxn id="5" idx="3"/>
          </p:cNvCxnSpPr>
          <p:nvPr/>
        </p:nvCxnSpPr>
        <p:spPr>
          <a:xfrm flipV="1">
            <a:off x="1470660" y="1729740"/>
            <a:ext cx="1036320" cy="39624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5434" y="187413"/>
            <a:ext cx="3322320" cy="6121947"/>
          </a:xfrm>
          <a:prstGeom prst="rect">
            <a:avLst/>
          </a:prstGeom>
        </p:spPr>
      </p:pic>
      <p:sp>
        <p:nvSpPr>
          <p:cNvPr id="12" name="Rectangle 11"/>
          <p:cNvSpPr/>
          <p:nvPr/>
        </p:nvSpPr>
        <p:spPr>
          <a:xfrm>
            <a:off x="2192427" y="1040130"/>
            <a:ext cx="1691640" cy="1158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4" name="Straight Arrow Connector 13"/>
          <p:cNvCxnSpPr/>
          <p:nvPr/>
        </p:nvCxnSpPr>
        <p:spPr>
          <a:xfrm>
            <a:off x="3310663" y="1851660"/>
            <a:ext cx="2640557" cy="7848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Rectangle 10"/>
          <p:cNvSpPr/>
          <p:nvPr/>
        </p:nvSpPr>
        <p:spPr>
          <a:xfrm>
            <a:off x="944881" y="6309360"/>
            <a:ext cx="7490460" cy="338554"/>
          </a:xfrm>
          <a:prstGeom prst="rect">
            <a:avLst/>
          </a:prstGeom>
        </p:spPr>
        <p:txBody>
          <a:bodyPr wrap="square">
            <a:spAutoFit/>
          </a:bodyPr>
          <a:lstStyle/>
          <a:p>
            <a:r>
              <a:rPr lang="en-US" sz="1600" dirty="0">
                <a:solidFill>
                  <a:prstClr val="black"/>
                </a:solidFill>
                <a:latin typeface="Cambria" panose="02040503050406030204" pitchFamily="18" charset="0"/>
              </a:rPr>
              <a:t>http://mapbus.ebms.vn/ajax.aspx?action=listRouteStations&amp;</a:t>
            </a:r>
            <a:r>
              <a:rPr lang="en-US" sz="1600" dirty="0">
                <a:solidFill>
                  <a:srgbClr val="FF0000"/>
                </a:solidFill>
                <a:latin typeface="Cambria" panose="02040503050406030204" pitchFamily="18" charset="0"/>
              </a:rPr>
              <a:t>rid=1</a:t>
            </a:r>
            <a:r>
              <a:rPr lang="en-US" sz="1600" dirty="0">
                <a:solidFill>
                  <a:prstClr val="black"/>
                </a:solidFill>
                <a:latin typeface="Cambria" panose="02040503050406030204" pitchFamily="18" charset="0"/>
              </a:rPr>
              <a:t>&amp;</a:t>
            </a:r>
            <a:r>
              <a:rPr lang="en-US" sz="1600" dirty="0">
                <a:solidFill>
                  <a:srgbClr val="FF0000"/>
                </a:solidFill>
                <a:latin typeface="Cambria" panose="02040503050406030204" pitchFamily="18" charset="0"/>
              </a:rPr>
              <a:t>isgo=true</a:t>
            </a:r>
          </a:p>
        </p:txBody>
      </p:sp>
    </p:spTree>
    <p:extLst>
      <p:ext uri="{BB962C8B-B14F-4D97-AF65-F5344CB8AC3E}">
        <p14:creationId xmlns:p14="http://schemas.microsoft.com/office/powerpoint/2010/main" val="99486500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2265890" y="2866041"/>
            <a:ext cx="1200646" cy="87902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7" name="Oval 26"/>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Oval 1"/>
          <p:cNvSpPr/>
          <p:nvPr/>
        </p:nvSpPr>
        <p:spPr>
          <a:xfrm>
            <a:off x="2469745" y="2779543"/>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15" name="Straight Connector 14"/>
          <p:cNvCxnSpPr>
            <a:endCxn id="16"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7" name="Straight Connector 16"/>
          <p:cNvCxnSpPr>
            <a:stCxn id="16"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29" name="TextBox 28"/>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31" name="TextBox 30"/>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32" name="TextBox 31"/>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33" name="Oval 32"/>
          <p:cNvSpPr/>
          <p:nvPr/>
        </p:nvSpPr>
        <p:spPr>
          <a:xfrm>
            <a:off x="2157676" y="2774142"/>
            <a:ext cx="166093" cy="166093"/>
          </a:xfrm>
          <a:prstGeom prst="ellipse">
            <a:avLst/>
          </a:prstGeom>
          <a:solidFill>
            <a:schemeClr val="accent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34" name="Oval 33"/>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35" name="TextBox 34"/>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16999333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2265890" y="2866041"/>
            <a:ext cx="1200646" cy="87902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7" name="Oval 26"/>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Oval 1"/>
          <p:cNvSpPr/>
          <p:nvPr/>
        </p:nvSpPr>
        <p:spPr>
          <a:xfrm>
            <a:off x="2469745" y="2779543"/>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15" name="Straight Connector 14"/>
          <p:cNvCxnSpPr>
            <a:endCxn id="16"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7" name="Straight Connector 16"/>
          <p:cNvCxnSpPr>
            <a:stCxn id="16"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29" name="TextBox 28"/>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31" name="TextBox 30"/>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32" name="TextBox 31"/>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33" name="Oval 32"/>
          <p:cNvSpPr/>
          <p:nvPr/>
        </p:nvSpPr>
        <p:spPr>
          <a:xfrm>
            <a:off x="2157676" y="2774142"/>
            <a:ext cx="166093" cy="166093"/>
          </a:xfrm>
          <a:prstGeom prst="ellipse">
            <a:avLst/>
          </a:prstGeom>
          <a:solidFill>
            <a:schemeClr val="accent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34" name="Oval 33"/>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35" name="TextBox 34"/>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cxnSp>
        <p:nvCxnSpPr>
          <p:cNvPr id="4" name="Straight Connector 3"/>
          <p:cNvCxnSpPr>
            <a:stCxn id="2" idx="5"/>
            <a:endCxn id="26" idx="1"/>
          </p:cNvCxnSpPr>
          <p:nvPr/>
        </p:nvCxnSpPr>
        <p:spPr>
          <a:xfrm>
            <a:off x="2617405" y="2927203"/>
            <a:ext cx="800700" cy="7432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3010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265890" y="2866041"/>
            <a:ext cx="1200646" cy="87902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7" name="Oval 6"/>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9" name="Oval 8"/>
          <p:cNvSpPr/>
          <p:nvPr/>
        </p:nvSpPr>
        <p:spPr>
          <a:xfrm>
            <a:off x="3002094" y="3692160"/>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cxnSp>
        <p:nvCxnSpPr>
          <p:cNvPr id="10" name="Straight Connector 9"/>
          <p:cNvCxnSpPr>
            <a:endCxn id="11"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2" name="Straight Connector 11"/>
          <p:cNvCxnSpPr>
            <a:stCxn id="11"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157676" y="2774142"/>
            <a:ext cx="166093" cy="166093"/>
          </a:xfrm>
          <a:prstGeom prst="ellipse">
            <a:avLst/>
          </a:prstGeom>
          <a:solidFill>
            <a:schemeClr val="accent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4" name="TextBox 13"/>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15" name="TextBox 14"/>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16" name="TextBox 15"/>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17" name="TextBox 16"/>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18" name="Oval 17"/>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9" name="TextBox 18"/>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193309816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265890" y="2866041"/>
            <a:ext cx="1200646" cy="87902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8" name="Oval 7"/>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0" name="Straight Connector 9"/>
          <p:cNvCxnSpPr>
            <a:endCxn id="11"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2" name="Straight Connector 11"/>
          <p:cNvCxnSpPr>
            <a:stCxn id="11"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157676" y="2774142"/>
            <a:ext cx="166093" cy="166093"/>
          </a:xfrm>
          <a:prstGeom prst="ellipse">
            <a:avLst/>
          </a:prstGeom>
          <a:solidFill>
            <a:schemeClr val="accent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4" name="TextBox 13"/>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16" name="TextBox 15"/>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17" name="TextBox 16"/>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18" name="Oval 17"/>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9" name="TextBox 18"/>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
        <p:nvSpPr>
          <p:cNvPr id="15" name="TextBox 14"/>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22" name="Oval 21"/>
          <p:cNvSpPr/>
          <p:nvPr/>
        </p:nvSpPr>
        <p:spPr>
          <a:xfrm>
            <a:off x="3002094" y="3692160"/>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pic>
        <p:nvPicPr>
          <p:cNvPr id="3" name="Picture 2"/>
          <p:cNvPicPr>
            <a:picLocks noChangeAspect="1"/>
          </p:cNvPicPr>
          <p:nvPr/>
        </p:nvPicPr>
        <p:blipFill>
          <a:blip r:embed="rId3"/>
          <a:stretch>
            <a:fillRect/>
          </a:stretch>
        </p:blipFill>
        <p:spPr>
          <a:xfrm>
            <a:off x="1921921" y="2410494"/>
            <a:ext cx="2364509" cy="2051085"/>
          </a:xfrm>
          <a:prstGeom prst="rect">
            <a:avLst/>
          </a:prstGeom>
          <a:ln>
            <a:solidFill>
              <a:schemeClr val="tx1"/>
            </a:solidFill>
          </a:ln>
        </p:spPr>
      </p:pic>
      <p:cxnSp>
        <p:nvCxnSpPr>
          <p:cNvPr id="24" name="Straight Connector 23"/>
          <p:cNvCxnSpPr/>
          <p:nvPr/>
        </p:nvCxnSpPr>
        <p:spPr>
          <a:xfrm flipV="1">
            <a:off x="2963952" y="3121136"/>
            <a:ext cx="238592" cy="3457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rot="2237156">
            <a:off x="3170388" y="3143115"/>
            <a:ext cx="78581" cy="785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134139955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265890" y="2866041"/>
            <a:ext cx="1200646" cy="87902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0" name="Straight Connector 9"/>
          <p:cNvCxnSpPr>
            <a:endCxn id="11"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2" name="Straight Connector 11"/>
          <p:cNvCxnSpPr>
            <a:stCxn id="11"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157676" y="2774142"/>
            <a:ext cx="166093" cy="166093"/>
          </a:xfrm>
          <a:prstGeom prst="ellipse">
            <a:avLst/>
          </a:prstGeom>
          <a:solidFill>
            <a:schemeClr val="accent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4" name="TextBox 13"/>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16" name="TextBox 15"/>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17" name="TextBox 16"/>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18" name="Oval 17"/>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9" name="TextBox 18"/>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
        <p:nvSpPr>
          <p:cNvPr id="15" name="TextBox 14"/>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22" name="Oval 21"/>
          <p:cNvSpPr/>
          <p:nvPr/>
        </p:nvSpPr>
        <p:spPr>
          <a:xfrm>
            <a:off x="3002094" y="3692160"/>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cxnSp>
        <p:nvCxnSpPr>
          <p:cNvPr id="29" name="Straight Connector 28"/>
          <p:cNvCxnSpPr>
            <a:stCxn id="22" idx="6"/>
            <a:endCxn id="15" idx="0"/>
          </p:cNvCxnSpPr>
          <p:nvPr/>
        </p:nvCxnSpPr>
        <p:spPr>
          <a:xfrm flipV="1">
            <a:off x="3175089" y="3745065"/>
            <a:ext cx="295454" cy="3359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Tree>
    <p:extLst>
      <p:ext uri="{BB962C8B-B14F-4D97-AF65-F5344CB8AC3E}">
        <p14:creationId xmlns:p14="http://schemas.microsoft.com/office/powerpoint/2010/main" val="103278388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2265890" y="2866041"/>
            <a:ext cx="1200646" cy="87902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3" name="Oval 12"/>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5" name="Oval Callout 14"/>
          <p:cNvSpPr/>
          <p:nvPr/>
        </p:nvSpPr>
        <p:spPr>
          <a:xfrm>
            <a:off x="3153191" y="1409700"/>
            <a:ext cx="1925436" cy="902344"/>
          </a:xfrm>
          <a:prstGeom prst="wedgeEllipseCallout">
            <a:avLst>
              <a:gd name="adj1" fmla="val -30569"/>
              <a:gd name="adj2" fmla="val 19942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r>
              <a:rPr lang="en-US" dirty="0" smtClean="0">
                <a:solidFill>
                  <a:prstClr val="white"/>
                </a:solidFill>
              </a:rPr>
              <a:t>Notify: prepare to turn left</a:t>
            </a:r>
            <a:endParaRPr lang="en-US" dirty="0">
              <a:solidFill>
                <a:prstClr val="white"/>
              </a:solidFill>
            </a:endParaRPr>
          </a:p>
        </p:txBody>
      </p:sp>
      <p:cxnSp>
        <p:nvCxnSpPr>
          <p:cNvPr id="18" name="Straight Connector 17"/>
          <p:cNvCxnSpPr>
            <a:endCxn id="19"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20" name="Straight Connector 19"/>
          <p:cNvCxnSpPr>
            <a:stCxn id="19"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157676" y="2774142"/>
            <a:ext cx="166093" cy="166093"/>
          </a:xfrm>
          <a:prstGeom prst="ellipse">
            <a:avLst/>
          </a:prstGeom>
          <a:solidFill>
            <a:schemeClr val="accent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2" name="TextBox 21"/>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23" name="TextBox 22"/>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24" name="TextBox 23"/>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25" name="TextBox 24"/>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26" name="Oval 25"/>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7" name="TextBox 26"/>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
        <p:nvSpPr>
          <p:cNvPr id="29" name="Oval 28"/>
          <p:cNvSpPr/>
          <p:nvPr/>
        </p:nvSpPr>
        <p:spPr>
          <a:xfrm>
            <a:off x="3002094" y="3692160"/>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Tree>
    <p:extLst>
      <p:ext uri="{BB962C8B-B14F-4D97-AF65-F5344CB8AC3E}">
        <p14:creationId xmlns:p14="http://schemas.microsoft.com/office/powerpoint/2010/main" val="185286213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3466536" y="2866041"/>
            <a:ext cx="1041622" cy="879024"/>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7" name="Straight Connector 16"/>
          <p:cNvCxnSpPr/>
          <p:nvPr/>
        </p:nvCxnSpPr>
        <p:spPr>
          <a:xfrm>
            <a:off x="2265891" y="2866046"/>
            <a:ext cx="1204655" cy="87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2" name="Oval 11"/>
          <p:cNvSpPr/>
          <p:nvPr/>
        </p:nvSpPr>
        <p:spPr>
          <a:xfrm>
            <a:off x="3393781" y="3646157"/>
            <a:ext cx="166093" cy="166093"/>
          </a:xfrm>
          <a:prstGeom prst="ellipse">
            <a:avLst/>
          </a:prstGeom>
          <a:solidFill>
            <a:schemeClr val="accent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5" name="Oval 14"/>
          <p:cNvSpPr/>
          <p:nvPr/>
        </p:nvSpPr>
        <p:spPr>
          <a:xfrm>
            <a:off x="3502129" y="3535078"/>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19" name="Straight Connector 18"/>
          <p:cNvCxnSpPr>
            <a:endCxn id="20"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21" name="Straight Connector 20"/>
          <p:cNvCxnSpPr>
            <a:stCxn id="20"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23" name="TextBox 22"/>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24" name="TextBox 23"/>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25" name="TextBox 24"/>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26" name="Oval 25"/>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7" name="TextBox 26"/>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22261347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3466536" y="2866041"/>
            <a:ext cx="1041622" cy="879024"/>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7"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1" name="Straight Connector 10"/>
          <p:cNvCxnSpPr/>
          <p:nvPr/>
        </p:nvCxnSpPr>
        <p:spPr>
          <a:xfrm>
            <a:off x="2265891" y="2866046"/>
            <a:ext cx="1204655" cy="87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3" name="Oval 12"/>
          <p:cNvSpPr/>
          <p:nvPr/>
        </p:nvSpPr>
        <p:spPr>
          <a:xfrm>
            <a:off x="3393781" y="3646157"/>
            <a:ext cx="166093" cy="166093"/>
          </a:xfrm>
          <a:prstGeom prst="ellipse">
            <a:avLst/>
          </a:prstGeom>
          <a:solidFill>
            <a:schemeClr val="accent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6" name="Oval Callout 25"/>
          <p:cNvSpPr/>
          <p:nvPr/>
        </p:nvSpPr>
        <p:spPr>
          <a:xfrm>
            <a:off x="4188936" y="767148"/>
            <a:ext cx="1925436" cy="902344"/>
          </a:xfrm>
          <a:prstGeom prst="wedgeEllipseCallout">
            <a:avLst>
              <a:gd name="adj1" fmla="val -33136"/>
              <a:gd name="adj2" fmla="val 17751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r>
              <a:rPr lang="en-US" dirty="0" smtClean="0">
                <a:solidFill>
                  <a:prstClr val="white"/>
                </a:solidFill>
              </a:rPr>
              <a:t>Notify: prepare to turn right</a:t>
            </a:r>
            <a:endParaRPr lang="en-US" dirty="0">
              <a:solidFill>
                <a:prstClr val="white"/>
              </a:solidFill>
            </a:endParaRPr>
          </a:p>
        </p:txBody>
      </p:sp>
      <p:sp>
        <p:nvSpPr>
          <p:cNvPr id="15" name="Oval 14"/>
          <p:cNvSpPr/>
          <p:nvPr/>
        </p:nvSpPr>
        <p:spPr>
          <a:xfrm>
            <a:off x="4357315" y="2877712"/>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7" name="Oval 16"/>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21" name="Straight Connector 20"/>
          <p:cNvCxnSpPr>
            <a:stCxn id="17"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24" name="TextBox 23"/>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25" name="TextBox 24"/>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27" name="TextBox 26"/>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28" name="Oval 27"/>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9" name="TextBox 28"/>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54816125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148</a:t>
            </a:fld>
            <a:endParaRPr lang="en">
              <a:solidFill>
                <a:srgbClr val="000000"/>
              </a:solidFill>
            </a:endParaRPr>
          </a:p>
        </p:txBody>
      </p:sp>
      <p:sp>
        <p:nvSpPr>
          <p:cNvPr id="2" name="TextBox 1"/>
          <p:cNvSpPr txBox="1"/>
          <p:nvPr/>
        </p:nvSpPr>
        <p:spPr>
          <a:xfrm>
            <a:off x="457200" y="676870"/>
            <a:ext cx="2762295" cy="923330"/>
          </a:xfrm>
          <a:prstGeom prst="rect">
            <a:avLst/>
          </a:prstGeom>
          <a:noFill/>
        </p:spPr>
        <p:txBody>
          <a:bodyPr wrap="none" rtlCol="0">
            <a:spAutoFit/>
          </a:bodyPr>
          <a:lstStyle/>
          <a:p>
            <a:pPr defTabSz="457200"/>
            <a:r>
              <a:rPr lang="vi-VN" sz="5400" dirty="0" smtClean="0">
                <a:solidFill>
                  <a:prstClr val="white"/>
                </a:solidFill>
                <a:latin typeface="Cambria" pitchFamily="18" charset="0"/>
              </a:rPr>
              <a:t>Problem</a:t>
            </a:r>
            <a:endParaRPr lang="en-US" sz="5400" dirty="0">
              <a:solidFill>
                <a:prstClr val="white"/>
              </a:solidFill>
              <a:latin typeface="Cambria" pitchFamily="18" charset="0"/>
            </a:endParaRPr>
          </a:p>
        </p:txBody>
      </p:sp>
      <p:sp>
        <p:nvSpPr>
          <p:cNvPr id="5" name="TextBox 4"/>
          <p:cNvSpPr txBox="1"/>
          <p:nvPr/>
        </p:nvSpPr>
        <p:spPr>
          <a:xfrm>
            <a:off x="457200" y="2071302"/>
            <a:ext cx="8318090" cy="1569660"/>
          </a:xfrm>
          <a:prstGeom prst="rect">
            <a:avLst/>
          </a:prstGeom>
          <a:noFill/>
        </p:spPr>
        <p:txBody>
          <a:bodyPr wrap="square" rtlCol="0">
            <a:spAutoFit/>
          </a:bodyPr>
          <a:lstStyle/>
          <a:p>
            <a:pPr defTabSz="457200"/>
            <a:r>
              <a:rPr lang="en-US" sz="2400" dirty="0">
                <a:solidFill>
                  <a:prstClr val="black"/>
                </a:solidFill>
                <a:latin typeface="Cambria" pitchFamily="18" charset="0"/>
              </a:rPr>
              <a:t>Now, Mr. </a:t>
            </a:r>
            <a:r>
              <a:rPr lang="en-US" sz="2400" dirty="0" err="1" smtClean="0">
                <a:solidFill>
                  <a:prstClr val="black"/>
                </a:solidFill>
                <a:latin typeface="Cambria" pitchFamily="18" charset="0"/>
              </a:rPr>
              <a:t>Khuong</a:t>
            </a:r>
            <a:r>
              <a:rPr lang="en-US" sz="2400" dirty="0" smtClean="0">
                <a:solidFill>
                  <a:prstClr val="black"/>
                </a:solidFill>
                <a:latin typeface="Cambria" pitchFamily="18" charset="0"/>
              </a:rPr>
              <a:t> </a:t>
            </a:r>
            <a:r>
              <a:rPr lang="en-US" sz="2400" dirty="0">
                <a:solidFill>
                  <a:prstClr val="black"/>
                </a:solidFill>
                <a:latin typeface="Cambria" pitchFamily="18" charset="0"/>
              </a:rPr>
              <a:t>has application, which help him to know what he should do.</a:t>
            </a:r>
          </a:p>
          <a:p>
            <a:pPr defTabSz="457200"/>
            <a:r>
              <a:rPr lang="en-US" sz="2400" dirty="0">
                <a:solidFill>
                  <a:prstClr val="black"/>
                </a:solidFill>
                <a:latin typeface="Cambria" pitchFamily="18" charset="0"/>
              </a:rPr>
              <a:t>But theft is everywhere. And Mr. </a:t>
            </a:r>
            <a:r>
              <a:rPr lang="en-US" sz="2400" dirty="0" err="1" smtClean="0">
                <a:solidFill>
                  <a:prstClr val="black"/>
                </a:solidFill>
                <a:latin typeface="Cambria" pitchFamily="18" charset="0"/>
              </a:rPr>
              <a:t>Khuong</a:t>
            </a:r>
            <a:r>
              <a:rPr lang="en-US" sz="2400" dirty="0" smtClean="0">
                <a:solidFill>
                  <a:prstClr val="black"/>
                </a:solidFill>
                <a:latin typeface="Cambria" pitchFamily="18" charset="0"/>
              </a:rPr>
              <a:t>  </a:t>
            </a:r>
            <a:r>
              <a:rPr lang="en-US" sz="2400" dirty="0">
                <a:solidFill>
                  <a:prstClr val="black"/>
                </a:solidFill>
                <a:latin typeface="Cambria" pitchFamily="18" charset="0"/>
              </a:rPr>
              <a:t>is timid, suspicious, afraid man. He doesn’t want to lost his mobile.</a:t>
            </a:r>
          </a:p>
        </p:txBody>
      </p:sp>
      <p:pic>
        <p:nvPicPr>
          <p:cNvPr id="6" name="Picture 5" descr="http://img.v3.news.zdn.vn/Uploaded/fsmmy/2014_06_03/manh_kho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5633" y="4112064"/>
            <a:ext cx="2915534" cy="1940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34106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149</a:t>
            </a:fld>
            <a:endParaRPr lang="en">
              <a:solidFill>
                <a:srgbClr val="000000"/>
              </a:solidFill>
            </a:endParaRPr>
          </a:p>
        </p:txBody>
      </p:sp>
      <p:sp>
        <p:nvSpPr>
          <p:cNvPr id="2" name="TextBox 1"/>
          <p:cNvSpPr txBox="1"/>
          <p:nvPr/>
        </p:nvSpPr>
        <p:spPr>
          <a:xfrm>
            <a:off x="457200" y="676870"/>
            <a:ext cx="2685351" cy="923330"/>
          </a:xfrm>
          <a:prstGeom prst="rect">
            <a:avLst/>
          </a:prstGeom>
          <a:noFill/>
        </p:spPr>
        <p:txBody>
          <a:bodyPr wrap="none" rtlCol="0">
            <a:spAutoFit/>
          </a:bodyPr>
          <a:lstStyle/>
          <a:p>
            <a:pPr defTabSz="457200"/>
            <a:r>
              <a:rPr lang="vi-VN" sz="5400" dirty="0" smtClean="0">
                <a:solidFill>
                  <a:prstClr val="white"/>
                </a:solidFill>
                <a:latin typeface="Cambria" pitchFamily="18" charset="0"/>
              </a:rPr>
              <a:t>Solution</a:t>
            </a:r>
            <a:endParaRPr lang="en-US" sz="5400" dirty="0">
              <a:solidFill>
                <a:prstClr val="white"/>
              </a:solidFill>
              <a:latin typeface="Cambria" pitchFamily="18" charset="0"/>
            </a:endParaRPr>
          </a:p>
        </p:txBody>
      </p:sp>
      <p:sp>
        <p:nvSpPr>
          <p:cNvPr id="5" name="TextBox 4"/>
          <p:cNvSpPr txBox="1"/>
          <p:nvPr/>
        </p:nvSpPr>
        <p:spPr>
          <a:xfrm>
            <a:off x="457200" y="2071302"/>
            <a:ext cx="7772400" cy="830997"/>
          </a:xfrm>
          <a:prstGeom prst="rect">
            <a:avLst/>
          </a:prstGeom>
          <a:noFill/>
        </p:spPr>
        <p:txBody>
          <a:bodyPr wrap="square" rtlCol="0">
            <a:spAutoFit/>
          </a:bodyPr>
          <a:lstStyle/>
          <a:p>
            <a:pPr defTabSz="457200"/>
            <a:r>
              <a:rPr lang="en-US" sz="2400" dirty="0">
                <a:solidFill>
                  <a:prstClr val="black"/>
                </a:solidFill>
                <a:latin typeface="Cambria" pitchFamily="18" charset="0"/>
              </a:rPr>
              <a:t>Provide application on smart wear. </a:t>
            </a:r>
          </a:p>
          <a:p>
            <a:pPr defTabSz="457200"/>
            <a:r>
              <a:rPr lang="en-US" sz="2400" dirty="0">
                <a:solidFill>
                  <a:prstClr val="black"/>
                </a:solidFill>
                <a:latin typeface="Cambria" pitchFamily="18" charset="0"/>
              </a:rPr>
              <a:t>Help user view map and see notification.</a:t>
            </a:r>
          </a:p>
        </p:txBody>
      </p:sp>
    </p:spTree>
    <p:extLst>
      <p:ext uri="{BB962C8B-B14F-4D97-AF65-F5344CB8AC3E}">
        <p14:creationId xmlns:p14="http://schemas.microsoft.com/office/powerpoint/2010/main" val="967807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37160" y="83819"/>
          <a:ext cx="8557260" cy="5974080"/>
        </p:xfrm>
        <a:graphic>
          <a:graphicData uri="http://schemas.openxmlformats.org/drawingml/2006/table">
            <a:tbl>
              <a:tblPr firstRow="1" bandRow="1">
                <a:tableStyleId>{5C22544A-7EE6-4342-B048-85BDC9FD1C3A}</a:tableStyleId>
              </a:tblPr>
              <a:tblGrid>
                <a:gridCol w="662940"/>
                <a:gridCol w="4381500"/>
                <a:gridCol w="3512820"/>
              </a:tblGrid>
              <a:tr h="394335">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Attribute</a:t>
                      </a:r>
                      <a:endParaRPr lang="en-US" dirty="0">
                        <a:latin typeface="Cambria" panose="02040503050406030204" pitchFamily="18" charset="0"/>
                      </a:endParaRPr>
                    </a:p>
                  </a:txBody>
                  <a:tcPr/>
                </a:tc>
              </a:tr>
              <a:tr h="17526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Route’s id</a:t>
                      </a:r>
                      <a:endParaRPr lang="en-US" dirty="0">
                        <a:latin typeface="Cambria" panose="02040503050406030204" pitchFamily="18" charset="0"/>
                      </a:endParaRPr>
                    </a:p>
                  </a:txBody>
                  <a:tcPr/>
                </a:tc>
              </a:tr>
              <a:tr h="17526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8999</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Stop station’s ID</a:t>
                      </a:r>
                      <a:endParaRPr lang="en-US" dirty="0">
                        <a:latin typeface="Cambria" panose="02040503050406030204" pitchFamily="18" charset="0"/>
                      </a:endParaRPr>
                    </a:p>
                  </a:txBody>
                  <a:tcPr/>
                </a:tc>
              </a:tr>
              <a:tr h="175260">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Stop station’s ID</a:t>
                      </a:r>
                      <a:endParaRPr lang="en-US" dirty="0">
                        <a:latin typeface="Cambria" panose="02040503050406030204" pitchFamily="18" charset="0"/>
                      </a:endParaRPr>
                    </a:p>
                  </a:txBody>
                  <a:tcPr/>
                </a:tc>
              </a:tr>
              <a:tr h="306705">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106.70589000000001,10.776800000000001</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Middle points</a:t>
                      </a:r>
                      <a:endParaRPr lang="en-US" dirty="0">
                        <a:latin typeface="Cambria" panose="02040503050406030204" pitchFamily="18" charset="0"/>
                      </a:endParaRPr>
                    </a:p>
                  </a:txBody>
                  <a:tcPr/>
                </a:tc>
              </a:tr>
              <a:tr h="175260">
                <a:tc>
                  <a:txBody>
                    <a:bodyPr/>
                    <a:lstStyle/>
                    <a:p>
                      <a:pPr algn="ctr"/>
                      <a:r>
                        <a:rPr lang="en-US" dirty="0"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True</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Turn</a:t>
                      </a:r>
                      <a:r>
                        <a:rPr lang="en-US" baseline="0" dirty="0" smtClean="0">
                          <a:latin typeface="Cambria" panose="02040503050406030204" pitchFamily="18" charset="0"/>
                        </a:rPr>
                        <a:t> (</a:t>
                      </a:r>
                      <a:r>
                        <a:rPr lang="en-US" baseline="0" dirty="0" err="1" smtClean="0">
                          <a:latin typeface="Cambria" panose="02040503050406030204" pitchFamily="18" charset="0"/>
                        </a:rPr>
                        <a:t>isgo</a:t>
                      </a:r>
                      <a:r>
                        <a:rPr lang="en-US" baseline="0" dirty="0" smtClean="0">
                          <a:latin typeface="Cambria" panose="02040503050406030204" pitchFamily="18" charset="0"/>
                        </a:rPr>
                        <a:t> parameter)</a:t>
                      </a:r>
                      <a:endParaRPr lang="en-US" dirty="0">
                        <a:latin typeface="Cambria" panose="02040503050406030204" pitchFamily="18" charset="0"/>
                      </a:endParaRPr>
                    </a:p>
                  </a:txBody>
                  <a:tcPr/>
                </a:tc>
              </a:tr>
              <a:tr h="175260">
                <a:tc>
                  <a:txBody>
                    <a:bodyPr/>
                    <a:lstStyle/>
                    <a:p>
                      <a:pPr algn="ctr"/>
                      <a:r>
                        <a:rPr lang="en-US" dirty="0"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Order</a:t>
                      </a:r>
                      <a:r>
                        <a:rPr lang="en-US" baseline="0" dirty="0" smtClean="0">
                          <a:latin typeface="Cambria" panose="02040503050406030204" pitchFamily="18" charset="0"/>
                        </a:rPr>
                        <a:t> in route</a:t>
                      </a:r>
                      <a:endParaRPr lang="en-US" dirty="0">
                        <a:latin typeface="Cambria" panose="02040503050406030204" pitchFamily="18" charset="0"/>
                      </a:endParaRPr>
                    </a:p>
                  </a:txBody>
                  <a:tcPr/>
                </a:tc>
              </a:tr>
              <a:tr h="175260">
                <a:tc>
                  <a:txBody>
                    <a:bodyPr/>
                    <a:lstStyle/>
                    <a:p>
                      <a:pPr algn="ctr"/>
                      <a:r>
                        <a:rPr lang="en-US" dirty="0"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Distance</a:t>
                      </a:r>
                      <a:endParaRPr lang="en-US" dirty="0">
                        <a:latin typeface="Cambria" panose="02040503050406030204" pitchFamily="18" charset="0"/>
                      </a:endParaRPr>
                    </a:p>
                  </a:txBody>
                  <a:tcPr/>
                </a:tc>
              </a:tr>
              <a:tr h="175260">
                <a:tc>
                  <a:txBody>
                    <a:bodyPr/>
                    <a:lstStyle/>
                    <a:p>
                      <a:pPr algn="ctr"/>
                      <a:r>
                        <a:rPr lang="en-US" dirty="0"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dirty="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Start station’s name</a:t>
                      </a:r>
                      <a:endParaRPr lang="en-US" dirty="0">
                        <a:latin typeface="Cambria" panose="02040503050406030204" pitchFamily="18" charset="0"/>
                      </a:endParaRPr>
                    </a:p>
                  </a:txBody>
                  <a:tcPr/>
                </a:tc>
              </a:tr>
              <a:tr h="175260">
                <a:tc>
                  <a:txBody>
                    <a:bodyPr/>
                    <a:lstStyle/>
                    <a:p>
                      <a:pPr algn="ctr"/>
                      <a:r>
                        <a:rPr lang="en-US" dirty="0"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Start station’s longitude</a:t>
                      </a:r>
                      <a:endParaRPr lang="en-US" dirty="0">
                        <a:latin typeface="Cambria" panose="02040503050406030204" pitchFamily="18" charset="0"/>
                      </a:endParaRPr>
                    </a:p>
                  </a:txBody>
                  <a:tcPr/>
                </a:tc>
              </a:tr>
              <a:tr h="175260">
                <a:tc>
                  <a:txBody>
                    <a:bodyPr/>
                    <a:lstStyle/>
                    <a:p>
                      <a:pPr algn="ctr"/>
                      <a:r>
                        <a:rPr lang="en-US" dirty="0"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Start station’s latitude</a:t>
                      </a:r>
                      <a:endParaRPr lang="en-US" dirty="0">
                        <a:latin typeface="Cambria" panose="02040503050406030204" pitchFamily="18" charset="0"/>
                      </a:endParaRPr>
                    </a:p>
                  </a:txBody>
                  <a:tcPr/>
                </a:tc>
              </a:tr>
              <a:tr h="306705">
                <a:tc>
                  <a:txBody>
                    <a:bodyPr/>
                    <a:lstStyle/>
                    <a:p>
                      <a:pPr algn="ctr"/>
                      <a:r>
                        <a:rPr lang="en-US" dirty="0"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Bus number</a:t>
                      </a:r>
                      <a:endParaRPr lang="en-US" dirty="0">
                        <a:latin typeface="Cambria" panose="02040503050406030204" pitchFamily="18" charset="0"/>
                      </a:endParaRPr>
                    </a:p>
                  </a:txBody>
                  <a:tcPr/>
                </a:tc>
              </a:tr>
              <a:tr h="306705">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dirty="0" err="1" smtClean="0">
                          <a:solidFill>
                            <a:schemeClr val="dk1"/>
                          </a:solidFill>
                          <a:effectLst/>
                          <a:latin typeface="Cambria" panose="02040503050406030204" pitchFamily="18" charset="0"/>
                          <a:ea typeface="+mn-ea"/>
                          <a:cs typeface="+mn-cs"/>
                        </a:rPr>
                        <a:t>Bến</a:t>
                      </a:r>
                      <a:r>
                        <a:rPr lang="en-US" sz="1800" b="0" i="0" kern="1200" dirty="0" smtClean="0">
                          <a:solidFill>
                            <a:schemeClr val="dk1"/>
                          </a:solidFill>
                          <a:effectLst/>
                          <a:latin typeface="Cambria" panose="02040503050406030204" pitchFamily="18" charset="0"/>
                          <a:ea typeface="+mn-ea"/>
                          <a:cs typeface="+mn-cs"/>
                        </a:rPr>
                        <a:t> </a:t>
                      </a:r>
                      <a:r>
                        <a:rPr lang="en-US" sz="1800" b="0" i="0" kern="1200" dirty="0" err="1" smtClean="0">
                          <a:solidFill>
                            <a:schemeClr val="dk1"/>
                          </a:solidFill>
                          <a:effectLst/>
                          <a:latin typeface="Cambria" panose="02040503050406030204" pitchFamily="18" charset="0"/>
                          <a:ea typeface="+mn-ea"/>
                          <a:cs typeface="+mn-cs"/>
                        </a:rPr>
                        <a:t>Thành</a:t>
                      </a:r>
                      <a:r>
                        <a:rPr lang="en-US" sz="1800" b="0" i="0" kern="1200" dirty="0" smtClean="0">
                          <a:solidFill>
                            <a:schemeClr val="dk1"/>
                          </a:solidFill>
                          <a:effectLst/>
                          <a:latin typeface="Cambria" panose="02040503050406030204" pitchFamily="18" charset="0"/>
                          <a:ea typeface="+mn-ea"/>
                          <a:cs typeface="+mn-cs"/>
                        </a:rPr>
                        <a:t>- BX </a:t>
                      </a:r>
                      <a:r>
                        <a:rPr lang="en-US" sz="1800" b="0" i="0" kern="1200" dirty="0" err="1" smtClean="0">
                          <a:solidFill>
                            <a:schemeClr val="dk1"/>
                          </a:solidFill>
                          <a:effectLst/>
                          <a:latin typeface="Cambria" panose="02040503050406030204" pitchFamily="18" charset="0"/>
                          <a:ea typeface="+mn-ea"/>
                          <a:cs typeface="+mn-cs"/>
                        </a:rPr>
                        <a:t>Chợ</a:t>
                      </a:r>
                      <a:r>
                        <a:rPr lang="en-US" sz="1800" b="0" i="0" kern="1200" dirty="0" smtClean="0">
                          <a:solidFill>
                            <a:schemeClr val="dk1"/>
                          </a:solidFill>
                          <a:effectLst/>
                          <a:latin typeface="Cambria" panose="02040503050406030204" pitchFamily="18" charset="0"/>
                          <a:ea typeface="+mn-ea"/>
                          <a:cs typeface="+mn-cs"/>
                        </a:rPr>
                        <a:t> </a:t>
                      </a:r>
                      <a:r>
                        <a:rPr lang="en-US" sz="1800" b="0" i="0" kern="1200" dirty="0" err="1" smtClean="0">
                          <a:solidFill>
                            <a:schemeClr val="dk1"/>
                          </a:solidFill>
                          <a:effectLst/>
                          <a:latin typeface="Cambria" panose="02040503050406030204" pitchFamily="18" charset="0"/>
                          <a:ea typeface="+mn-ea"/>
                          <a:cs typeface="+mn-cs"/>
                        </a:rPr>
                        <a:t>Lớn</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Bus name</a:t>
                      </a:r>
                      <a:endParaRPr lang="en-US" dirty="0">
                        <a:latin typeface="Cambria" panose="02040503050406030204" pitchFamily="18" charset="0"/>
                      </a:endParaRPr>
                    </a:p>
                  </a:txBody>
                  <a:tcPr/>
                </a:tc>
              </a:tr>
              <a:tr h="306705">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dirty="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Start</a:t>
                      </a:r>
                      <a:r>
                        <a:rPr lang="en-US" baseline="0" dirty="0" smtClean="0">
                          <a:latin typeface="Cambria" panose="02040503050406030204" pitchFamily="18" charset="0"/>
                        </a:rPr>
                        <a:t> station’s address</a:t>
                      </a:r>
                      <a:endParaRPr lang="en-US" dirty="0">
                        <a:latin typeface="Cambria" panose="02040503050406030204" pitchFamily="18" charset="0"/>
                      </a:endParaRPr>
                    </a:p>
                  </a:txBody>
                  <a:tcPr/>
                </a:tc>
              </a:tr>
              <a:tr h="306705">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Start station’s code</a:t>
                      </a:r>
                      <a:endParaRPr lang="en-US" dirty="0">
                        <a:latin typeface="Cambria" panose="02040503050406030204" pitchFamily="18" charset="0"/>
                      </a:endParaRPr>
                    </a:p>
                  </a:txBody>
                  <a:tcPr/>
                </a:tc>
              </a:tr>
            </a:tbl>
          </a:graphicData>
        </a:graphic>
      </p:graphicFrame>
      <p:sp>
        <p:nvSpPr>
          <p:cNvPr id="6" name="Rectangle 5"/>
          <p:cNvSpPr/>
          <p:nvPr/>
        </p:nvSpPr>
        <p:spPr>
          <a:xfrm>
            <a:off x="746174" y="6113585"/>
            <a:ext cx="7490460" cy="369332"/>
          </a:xfrm>
          <a:prstGeom prst="rect">
            <a:avLst/>
          </a:prstGeom>
        </p:spPr>
        <p:txBody>
          <a:bodyPr wrap="square">
            <a:spAutoFit/>
          </a:bodyPr>
          <a:lstStyle/>
          <a:p>
            <a:r>
              <a:rPr lang="en-US" dirty="0">
                <a:solidFill>
                  <a:prstClr val="black"/>
                </a:solidFill>
              </a:rPr>
              <a:t>http://mapbus.ebms.vn/ajax.aspx?action=listRouteStations&amp;</a:t>
            </a:r>
            <a:r>
              <a:rPr lang="en-US" dirty="0">
                <a:solidFill>
                  <a:srgbClr val="FF0000"/>
                </a:solidFill>
              </a:rPr>
              <a:t>rid=1</a:t>
            </a:r>
            <a:r>
              <a:rPr lang="en-US" dirty="0">
                <a:solidFill>
                  <a:prstClr val="black"/>
                </a:solidFill>
              </a:rPr>
              <a:t>&amp;</a:t>
            </a:r>
            <a:r>
              <a:rPr lang="en-US" dirty="0">
                <a:solidFill>
                  <a:srgbClr val="FF0000"/>
                </a:solidFill>
              </a:rPr>
              <a:t>isgo=true</a:t>
            </a:r>
          </a:p>
        </p:txBody>
      </p:sp>
    </p:spTree>
    <p:extLst>
      <p:ext uri="{BB962C8B-B14F-4D97-AF65-F5344CB8AC3E}">
        <p14:creationId xmlns:p14="http://schemas.microsoft.com/office/powerpoint/2010/main" val="273164722"/>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150</a:t>
            </a:fld>
            <a:endParaRPr lang="en">
              <a:solidFill>
                <a:srgbClr val="000000"/>
              </a:solidFill>
            </a:endParaRPr>
          </a:p>
        </p:txBody>
      </p:sp>
      <p:sp>
        <p:nvSpPr>
          <p:cNvPr id="2" name="TextBox 1"/>
          <p:cNvSpPr txBox="1"/>
          <p:nvPr/>
        </p:nvSpPr>
        <p:spPr>
          <a:xfrm>
            <a:off x="457200" y="676870"/>
            <a:ext cx="3877985" cy="923330"/>
          </a:xfrm>
          <a:prstGeom prst="rect">
            <a:avLst/>
          </a:prstGeom>
          <a:noFill/>
        </p:spPr>
        <p:txBody>
          <a:bodyPr wrap="none" rtlCol="0">
            <a:spAutoFit/>
          </a:bodyPr>
          <a:lstStyle/>
          <a:p>
            <a:pPr defTabSz="457200"/>
            <a:r>
              <a:rPr lang="vi-VN" sz="5400" dirty="0" smtClean="0">
                <a:solidFill>
                  <a:prstClr val="white"/>
                </a:solidFill>
                <a:latin typeface="Cambria" pitchFamily="18" charset="0"/>
              </a:rPr>
              <a:t>Architecture</a:t>
            </a:r>
            <a:endParaRPr lang="en-US" sz="5400" dirty="0">
              <a:solidFill>
                <a:prstClr val="white"/>
              </a:solidFill>
              <a:latin typeface="Cambria" pitchFamily="18" charset="0"/>
            </a:endParaRPr>
          </a:p>
        </p:txBody>
      </p:sp>
      <p:pic>
        <p:nvPicPr>
          <p:cNvPr id="6" name="image2.jpg"/>
          <p:cNvPicPr>
            <a:picLocks noChangeAspect="1"/>
          </p:cNvPicPr>
          <p:nvPr/>
        </p:nvPicPr>
        <p:blipFill>
          <a:blip r:embed="rId3">
            <a:extLst/>
          </a:blip>
          <a:stretch>
            <a:fillRect/>
          </a:stretch>
        </p:blipFill>
        <p:spPr>
          <a:xfrm>
            <a:off x="6837354" y="1947032"/>
            <a:ext cx="1326775" cy="1326775"/>
          </a:xfrm>
          <a:prstGeom prst="rect">
            <a:avLst/>
          </a:prstGeom>
          <a:ln w="12700">
            <a:miter lim="400000"/>
          </a:ln>
        </p:spPr>
      </p:pic>
      <p:pic>
        <p:nvPicPr>
          <p:cNvPr id="7" name="Picture 6" descr="http://imshopping.rediff.com/imgshop/800-1280/shopping/pixs/3777/g/greenberry_z8._greenberry-z8-mobile-quad-core-processor-dual-si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9512" y="1746636"/>
            <a:ext cx="1727565" cy="172756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stCxn id="6" idx="1"/>
            <a:endCxn id="7" idx="3"/>
          </p:cNvCxnSpPr>
          <p:nvPr/>
        </p:nvCxnSpPr>
        <p:spPr>
          <a:xfrm flipH="1" flipV="1">
            <a:off x="2407077" y="2610419"/>
            <a:ext cx="4430277" cy="1"/>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12259" y="2068764"/>
            <a:ext cx="804451" cy="523220"/>
          </a:xfrm>
          <a:prstGeom prst="rect">
            <a:avLst/>
          </a:prstGeom>
          <a:noFill/>
        </p:spPr>
        <p:txBody>
          <a:bodyPr wrap="none" rtlCol="0">
            <a:spAutoFit/>
          </a:bodyPr>
          <a:lstStyle/>
          <a:p>
            <a:pPr defTabSz="457200"/>
            <a:r>
              <a:rPr lang="en-US" sz="2800" dirty="0" smtClean="0">
                <a:solidFill>
                  <a:prstClr val="black"/>
                </a:solidFill>
                <a:latin typeface="Cambria" pitchFamily="18" charset="0"/>
              </a:rPr>
              <a:t>Pair</a:t>
            </a:r>
            <a:endParaRPr lang="en-US" sz="2800" dirty="0">
              <a:solidFill>
                <a:prstClr val="black"/>
              </a:solidFill>
              <a:latin typeface="Cambria" pitchFamily="18" charset="0"/>
            </a:endParaRPr>
          </a:p>
        </p:txBody>
      </p:sp>
      <p:sp>
        <p:nvSpPr>
          <p:cNvPr id="10" name="TextBox 9"/>
          <p:cNvSpPr txBox="1"/>
          <p:nvPr/>
        </p:nvSpPr>
        <p:spPr>
          <a:xfrm>
            <a:off x="3925386" y="2635215"/>
            <a:ext cx="1696362" cy="523220"/>
          </a:xfrm>
          <a:prstGeom prst="rect">
            <a:avLst/>
          </a:prstGeom>
          <a:noFill/>
        </p:spPr>
        <p:txBody>
          <a:bodyPr wrap="none" rtlCol="0">
            <a:spAutoFit/>
          </a:bodyPr>
          <a:lstStyle/>
          <a:p>
            <a:pPr defTabSz="457200"/>
            <a:r>
              <a:rPr lang="en-US" sz="2800" dirty="0" smtClean="0">
                <a:solidFill>
                  <a:prstClr val="black"/>
                </a:solidFill>
                <a:latin typeface="Cambria" pitchFamily="18" charset="0"/>
              </a:rPr>
              <a:t>Bluetooth</a:t>
            </a:r>
            <a:endParaRPr lang="en-US" sz="2800" dirty="0">
              <a:solidFill>
                <a:prstClr val="black"/>
              </a:solidFill>
              <a:latin typeface="Cambria" pitchFamily="18" charset="0"/>
            </a:endParaRPr>
          </a:p>
        </p:txBody>
      </p:sp>
    </p:spTree>
    <p:extLst>
      <p:ext uri="{BB962C8B-B14F-4D97-AF65-F5344CB8AC3E}">
        <p14:creationId xmlns:p14="http://schemas.microsoft.com/office/powerpoint/2010/main" val="129636384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151</a:t>
            </a:fld>
            <a:endParaRPr lang="en">
              <a:solidFill>
                <a:srgbClr val="000000"/>
              </a:solidFill>
            </a:endParaRPr>
          </a:p>
        </p:txBody>
      </p:sp>
      <p:sp>
        <p:nvSpPr>
          <p:cNvPr id="2" name="TextBox 1"/>
          <p:cNvSpPr txBox="1"/>
          <p:nvPr/>
        </p:nvSpPr>
        <p:spPr>
          <a:xfrm>
            <a:off x="457200" y="676870"/>
            <a:ext cx="3877985" cy="923330"/>
          </a:xfrm>
          <a:prstGeom prst="rect">
            <a:avLst/>
          </a:prstGeom>
          <a:noFill/>
        </p:spPr>
        <p:txBody>
          <a:bodyPr wrap="none" rtlCol="0">
            <a:spAutoFit/>
          </a:bodyPr>
          <a:lstStyle/>
          <a:p>
            <a:pPr defTabSz="457200"/>
            <a:r>
              <a:rPr lang="vi-VN" sz="5400" dirty="0" smtClean="0">
                <a:solidFill>
                  <a:prstClr val="white"/>
                </a:solidFill>
                <a:latin typeface="Cambria" pitchFamily="18" charset="0"/>
              </a:rPr>
              <a:t>Architecture</a:t>
            </a:r>
            <a:endParaRPr lang="en-US" sz="5400" dirty="0">
              <a:solidFill>
                <a:prstClr val="white"/>
              </a:solidFill>
              <a:latin typeface="Cambria" pitchFamily="18" charset="0"/>
            </a:endParaRPr>
          </a:p>
        </p:txBody>
      </p:sp>
      <p:pic>
        <p:nvPicPr>
          <p:cNvPr id="6" name="image2.jpg"/>
          <p:cNvPicPr>
            <a:picLocks noChangeAspect="1"/>
          </p:cNvPicPr>
          <p:nvPr/>
        </p:nvPicPr>
        <p:blipFill>
          <a:blip r:embed="rId3">
            <a:extLst/>
          </a:blip>
          <a:stretch>
            <a:fillRect/>
          </a:stretch>
        </p:blipFill>
        <p:spPr>
          <a:xfrm>
            <a:off x="6837354" y="1947032"/>
            <a:ext cx="1326775" cy="1326775"/>
          </a:xfrm>
          <a:prstGeom prst="rect">
            <a:avLst/>
          </a:prstGeom>
          <a:ln w="12700">
            <a:miter lim="400000"/>
          </a:ln>
        </p:spPr>
      </p:pic>
      <p:pic>
        <p:nvPicPr>
          <p:cNvPr id="7" name="Picture 6" descr="http://imshopping.rediff.com/imgshop/800-1280/shopping/pixs/3777/g/greenberry_z8._greenberry-z8-mobile-quad-core-processor-dual-si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9512" y="1746636"/>
            <a:ext cx="1727565" cy="172756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stCxn id="6" idx="1"/>
            <a:endCxn id="7" idx="3"/>
          </p:cNvCxnSpPr>
          <p:nvPr/>
        </p:nvCxnSpPr>
        <p:spPr>
          <a:xfrm flipH="1" flipV="1">
            <a:off x="2407077" y="2610419"/>
            <a:ext cx="4430277" cy="1"/>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12259" y="2068764"/>
            <a:ext cx="804451" cy="523220"/>
          </a:xfrm>
          <a:prstGeom prst="rect">
            <a:avLst/>
          </a:prstGeom>
          <a:noFill/>
        </p:spPr>
        <p:txBody>
          <a:bodyPr wrap="none" rtlCol="0">
            <a:spAutoFit/>
          </a:bodyPr>
          <a:lstStyle/>
          <a:p>
            <a:pPr defTabSz="457200"/>
            <a:r>
              <a:rPr lang="en-US" sz="2800" dirty="0" smtClean="0">
                <a:solidFill>
                  <a:prstClr val="black"/>
                </a:solidFill>
                <a:latin typeface="Cambria" pitchFamily="18" charset="0"/>
              </a:rPr>
              <a:t>Pair</a:t>
            </a:r>
            <a:endParaRPr lang="en-US" sz="2800" dirty="0">
              <a:solidFill>
                <a:prstClr val="black"/>
              </a:solidFill>
              <a:latin typeface="Cambria" pitchFamily="18" charset="0"/>
            </a:endParaRPr>
          </a:p>
        </p:txBody>
      </p:sp>
      <p:sp>
        <p:nvSpPr>
          <p:cNvPr id="10" name="TextBox 9"/>
          <p:cNvSpPr txBox="1"/>
          <p:nvPr/>
        </p:nvSpPr>
        <p:spPr>
          <a:xfrm>
            <a:off x="3925386" y="2635215"/>
            <a:ext cx="1696362" cy="523220"/>
          </a:xfrm>
          <a:prstGeom prst="rect">
            <a:avLst/>
          </a:prstGeom>
          <a:noFill/>
        </p:spPr>
        <p:txBody>
          <a:bodyPr wrap="none" rtlCol="0">
            <a:spAutoFit/>
          </a:bodyPr>
          <a:lstStyle/>
          <a:p>
            <a:pPr defTabSz="457200"/>
            <a:r>
              <a:rPr lang="en-US" sz="2800" dirty="0" smtClean="0">
                <a:solidFill>
                  <a:prstClr val="black"/>
                </a:solidFill>
                <a:latin typeface="Cambria" pitchFamily="18" charset="0"/>
              </a:rPr>
              <a:t>Bluetooth</a:t>
            </a:r>
            <a:endParaRPr lang="en-US" sz="2800" dirty="0">
              <a:solidFill>
                <a:prstClr val="black"/>
              </a:solidFill>
              <a:latin typeface="Cambria" pitchFamily="18" charset="0"/>
            </a:endParaRPr>
          </a:p>
        </p:txBody>
      </p:sp>
      <p:sp>
        <p:nvSpPr>
          <p:cNvPr id="11" name="Rectangle 10"/>
          <p:cNvSpPr/>
          <p:nvPr/>
        </p:nvSpPr>
        <p:spPr>
          <a:xfrm>
            <a:off x="3622325" y="4925962"/>
            <a:ext cx="2483508" cy="6784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dirty="0" smtClean="0">
                <a:solidFill>
                  <a:srgbClr val="FF0000"/>
                </a:solidFill>
                <a:latin typeface="Cambria" pitchFamily="18" charset="0"/>
              </a:rPr>
              <a:t>Smart wear name</a:t>
            </a:r>
            <a:endParaRPr lang="en-US" sz="2400" dirty="0">
              <a:solidFill>
                <a:srgbClr val="FF0000"/>
              </a:solidFill>
              <a:latin typeface="Cambria" pitchFamily="18" charset="0"/>
            </a:endParaRPr>
          </a:p>
        </p:txBody>
      </p:sp>
      <p:cxnSp>
        <p:nvCxnSpPr>
          <p:cNvPr id="5" name="Straight Arrow Connector 4"/>
          <p:cNvCxnSpPr/>
          <p:nvPr/>
        </p:nvCxnSpPr>
        <p:spPr>
          <a:xfrm flipH="1">
            <a:off x="6105833" y="3613355"/>
            <a:ext cx="1283109" cy="1076632"/>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6983218" y="4151671"/>
            <a:ext cx="1721497" cy="523220"/>
          </a:xfrm>
          <a:prstGeom prst="rect">
            <a:avLst/>
          </a:prstGeom>
          <a:noFill/>
        </p:spPr>
        <p:txBody>
          <a:bodyPr wrap="none" rtlCol="0">
            <a:spAutoFit/>
          </a:bodyPr>
          <a:lstStyle/>
          <a:p>
            <a:pPr defTabSz="457200"/>
            <a:r>
              <a:rPr lang="en-US" sz="2800" dirty="0" smtClean="0">
                <a:solidFill>
                  <a:prstClr val="black"/>
                </a:solidFill>
                <a:latin typeface="Cambria" pitchFamily="18" charset="0"/>
              </a:rPr>
              <a:t>Broadcast</a:t>
            </a:r>
            <a:endParaRPr lang="en-US" sz="2800" dirty="0">
              <a:solidFill>
                <a:prstClr val="black"/>
              </a:solidFill>
              <a:latin typeface="Cambria" pitchFamily="18" charset="0"/>
            </a:endParaRPr>
          </a:p>
        </p:txBody>
      </p:sp>
      <p:sp>
        <p:nvSpPr>
          <p:cNvPr id="13" name="Oval 12"/>
          <p:cNvSpPr/>
          <p:nvPr/>
        </p:nvSpPr>
        <p:spPr>
          <a:xfrm>
            <a:off x="5339359" y="4361184"/>
            <a:ext cx="564777" cy="56477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b="1" dirty="0" smtClean="0">
                <a:solidFill>
                  <a:srgbClr val="FF0000"/>
                </a:solidFill>
                <a:latin typeface="Cambria" pitchFamily="18" charset="0"/>
              </a:rPr>
              <a:t>1</a:t>
            </a:r>
            <a:endParaRPr lang="en-US" sz="2400" b="1" dirty="0">
              <a:solidFill>
                <a:srgbClr val="FF0000"/>
              </a:solidFill>
              <a:latin typeface="Cambria" pitchFamily="18" charset="0"/>
            </a:endParaRPr>
          </a:p>
        </p:txBody>
      </p:sp>
    </p:spTree>
    <p:extLst>
      <p:ext uri="{BB962C8B-B14F-4D97-AF65-F5344CB8AC3E}">
        <p14:creationId xmlns:p14="http://schemas.microsoft.com/office/powerpoint/2010/main" val="171813810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152</a:t>
            </a:fld>
            <a:endParaRPr lang="en">
              <a:solidFill>
                <a:srgbClr val="000000"/>
              </a:solidFill>
            </a:endParaRPr>
          </a:p>
        </p:txBody>
      </p:sp>
      <p:sp>
        <p:nvSpPr>
          <p:cNvPr id="2" name="TextBox 1"/>
          <p:cNvSpPr txBox="1"/>
          <p:nvPr/>
        </p:nvSpPr>
        <p:spPr>
          <a:xfrm>
            <a:off x="457200" y="676870"/>
            <a:ext cx="3877985" cy="923330"/>
          </a:xfrm>
          <a:prstGeom prst="rect">
            <a:avLst/>
          </a:prstGeom>
          <a:noFill/>
        </p:spPr>
        <p:txBody>
          <a:bodyPr wrap="none" rtlCol="0">
            <a:spAutoFit/>
          </a:bodyPr>
          <a:lstStyle/>
          <a:p>
            <a:pPr defTabSz="457200"/>
            <a:r>
              <a:rPr lang="vi-VN" sz="5400" dirty="0" smtClean="0">
                <a:solidFill>
                  <a:prstClr val="white"/>
                </a:solidFill>
                <a:latin typeface="Cambria" pitchFamily="18" charset="0"/>
              </a:rPr>
              <a:t>Architecture</a:t>
            </a:r>
            <a:endParaRPr lang="en-US" sz="5400" dirty="0">
              <a:solidFill>
                <a:prstClr val="white"/>
              </a:solidFill>
              <a:latin typeface="Cambria" pitchFamily="18" charset="0"/>
            </a:endParaRPr>
          </a:p>
        </p:txBody>
      </p:sp>
      <p:pic>
        <p:nvPicPr>
          <p:cNvPr id="6" name="image2.jpg"/>
          <p:cNvPicPr>
            <a:picLocks noChangeAspect="1"/>
          </p:cNvPicPr>
          <p:nvPr/>
        </p:nvPicPr>
        <p:blipFill>
          <a:blip r:embed="rId3">
            <a:extLst/>
          </a:blip>
          <a:stretch>
            <a:fillRect/>
          </a:stretch>
        </p:blipFill>
        <p:spPr>
          <a:xfrm>
            <a:off x="6837354" y="1947032"/>
            <a:ext cx="1326775" cy="1326775"/>
          </a:xfrm>
          <a:prstGeom prst="rect">
            <a:avLst/>
          </a:prstGeom>
          <a:ln w="12700">
            <a:miter lim="400000"/>
          </a:ln>
        </p:spPr>
      </p:pic>
      <p:pic>
        <p:nvPicPr>
          <p:cNvPr id="7" name="Picture 6" descr="http://imshopping.rediff.com/imgshop/800-1280/shopping/pixs/3777/g/greenberry_z8._greenberry-z8-mobile-quad-core-processor-dual-si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9512" y="1746636"/>
            <a:ext cx="1727565" cy="172756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stCxn id="6" idx="1"/>
            <a:endCxn id="7" idx="3"/>
          </p:cNvCxnSpPr>
          <p:nvPr/>
        </p:nvCxnSpPr>
        <p:spPr>
          <a:xfrm flipH="1" flipV="1">
            <a:off x="2407077" y="2610419"/>
            <a:ext cx="4430277" cy="1"/>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12259" y="2068764"/>
            <a:ext cx="804451" cy="523220"/>
          </a:xfrm>
          <a:prstGeom prst="rect">
            <a:avLst/>
          </a:prstGeom>
          <a:noFill/>
        </p:spPr>
        <p:txBody>
          <a:bodyPr wrap="none" rtlCol="0">
            <a:spAutoFit/>
          </a:bodyPr>
          <a:lstStyle/>
          <a:p>
            <a:pPr defTabSz="457200"/>
            <a:r>
              <a:rPr lang="en-US" sz="2800" dirty="0" smtClean="0">
                <a:solidFill>
                  <a:prstClr val="black"/>
                </a:solidFill>
                <a:latin typeface="Cambria" pitchFamily="18" charset="0"/>
              </a:rPr>
              <a:t>Pair</a:t>
            </a:r>
            <a:endParaRPr lang="en-US" sz="2800" dirty="0">
              <a:solidFill>
                <a:prstClr val="black"/>
              </a:solidFill>
              <a:latin typeface="Cambria" pitchFamily="18" charset="0"/>
            </a:endParaRPr>
          </a:p>
        </p:txBody>
      </p:sp>
      <p:sp>
        <p:nvSpPr>
          <p:cNvPr id="10" name="TextBox 9"/>
          <p:cNvSpPr txBox="1"/>
          <p:nvPr/>
        </p:nvSpPr>
        <p:spPr>
          <a:xfrm>
            <a:off x="3925386" y="2635215"/>
            <a:ext cx="1696362" cy="523220"/>
          </a:xfrm>
          <a:prstGeom prst="rect">
            <a:avLst/>
          </a:prstGeom>
          <a:noFill/>
        </p:spPr>
        <p:txBody>
          <a:bodyPr wrap="none" rtlCol="0">
            <a:spAutoFit/>
          </a:bodyPr>
          <a:lstStyle/>
          <a:p>
            <a:pPr defTabSz="457200"/>
            <a:r>
              <a:rPr lang="en-US" sz="2800" dirty="0" smtClean="0">
                <a:solidFill>
                  <a:prstClr val="black"/>
                </a:solidFill>
                <a:latin typeface="Cambria" pitchFamily="18" charset="0"/>
              </a:rPr>
              <a:t>Bluetooth</a:t>
            </a:r>
            <a:endParaRPr lang="en-US" sz="2800" dirty="0">
              <a:solidFill>
                <a:prstClr val="black"/>
              </a:solidFill>
              <a:latin typeface="Cambria" pitchFamily="18" charset="0"/>
            </a:endParaRPr>
          </a:p>
        </p:txBody>
      </p:sp>
      <p:sp>
        <p:nvSpPr>
          <p:cNvPr id="11" name="Rectangle 10"/>
          <p:cNvSpPr/>
          <p:nvPr/>
        </p:nvSpPr>
        <p:spPr>
          <a:xfrm>
            <a:off x="3622325" y="4925962"/>
            <a:ext cx="2483508" cy="6784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dirty="0" smtClean="0">
                <a:solidFill>
                  <a:srgbClr val="FF0000"/>
                </a:solidFill>
                <a:latin typeface="Cambria" pitchFamily="18" charset="0"/>
              </a:rPr>
              <a:t>Smart wear name</a:t>
            </a:r>
            <a:endParaRPr lang="en-US" sz="2400" dirty="0">
              <a:solidFill>
                <a:srgbClr val="FF0000"/>
              </a:solidFill>
              <a:latin typeface="Cambria" pitchFamily="18" charset="0"/>
            </a:endParaRPr>
          </a:p>
        </p:txBody>
      </p:sp>
      <p:cxnSp>
        <p:nvCxnSpPr>
          <p:cNvPr id="5" name="Straight Arrow Connector 4"/>
          <p:cNvCxnSpPr/>
          <p:nvPr/>
        </p:nvCxnSpPr>
        <p:spPr>
          <a:xfrm flipH="1">
            <a:off x="6105833" y="3613355"/>
            <a:ext cx="1283109" cy="1076632"/>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6983218" y="4151671"/>
            <a:ext cx="1721497" cy="523220"/>
          </a:xfrm>
          <a:prstGeom prst="rect">
            <a:avLst/>
          </a:prstGeom>
          <a:noFill/>
        </p:spPr>
        <p:txBody>
          <a:bodyPr wrap="none" rtlCol="0">
            <a:spAutoFit/>
          </a:bodyPr>
          <a:lstStyle/>
          <a:p>
            <a:pPr defTabSz="457200"/>
            <a:r>
              <a:rPr lang="en-US" sz="2800" dirty="0" smtClean="0">
                <a:solidFill>
                  <a:prstClr val="black"/>
                </a:solidFill>
                <a:latin typeface="Cambria" pitchFamily="18" charset="0"/>
              </a:rPr>
              <a:t>Broadcast</a:t>
            </a:r>
            <a:endParaRPr lang="en-US" sz="2800" dirty="0">
              <a:solidFill>
                <a:prstClr val="black"/>
              </a:solidFill>
              <a:latin typeface="Cambria" pitchFamily="18" charset="0"/>
            </a:endParaRPr>
          </a:p>
        </p:txBody>
      </p:sp>
      <p:sp>
        <p:nvSpPr>
          <p:cNvPr id="13" name="Oval 12"/>
          <p:cNvSpPr/>
          <p:nvPr/>
        </p:nvSpPr>
        <p:spPr>
          <a:xfrm>
            <a:off x="5339359" y="4361185"/>
            <a:ext cx="564777" cy="56477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b="1" dirty="0" smtClean="0">
                <a:solidFill>
                  <a:srgbClr val="FF0000"/>
                </a:solidFill>
                <a:latin typeface="Cambria" pitchFamily="18" charset="0"/>
              </a:rPr>
              <a:t>1</a:t>
            </a:r>
            <a:endParaRPr lang="en-US" sz="2400" b="1" dirty="0">
              <a:solidFill>
                <a:srgbClr val="FF0000"/>
              </a:solidFill>
              <a:latin typeface="Cambria" pitchFamily="18" charset="0"/>
            </a:endParaRPr>
          </a:p>
        </p:txBody>
      </p:sp>
      <p:cxnSp>
        <p:nvCxnSpPr>
          <p:cNvPr id="17" name="Straight Arrow Connector 16"/>
          <p:cNvCxnSpPr/>
          <p:nvPr/>
        </p:nvCxnSpPr>
        <p:spPr>
          <a:xfrm>
            <a:off x="2064774" y="3731342"/>
            <a:ext cx="1386349" cy="1061884"/>
          </a:xfrm>
          <a:prstGeom prst="straightConnector1">
            <a:avLst/>
          </a:prstGeom>
          <a:ln w="38100">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860193" y="3731342"/>
            <a:ext cx="896399" cy="523220"/>
          </a:xfrm>
          <a:prstGeom prst="rect">
            <a:avLst/>
          </a:prstGeom>
          <a:noFill/>
        </p:spPr>
        <p:txBody>
          <a:bodyPr wrap="none" rtlCol="0">
            <a:spAutoFit/>
          </a:bodyPr>
          <a:lstStyle/>
          <a:p>
            <a:pPr defTabSz="457200"/>
            <a:r>
              <a:rPr lang="en-US" sz="2800" dirty="0" smtClean="0">
                <a:solidFill>
                  <a:prstClr val="black"/>
                </a:solidFill>
                <a:latin typeface="Cambria" pitchFamily="18" charset="0"/>
              </a:rPr>
              <a:t>Scan</a:t>
            </a:r>
            <a:endParaRPr lang="en-US" sz="2800" dirty="0">
              <a:solidFill>
                <a:prstClr val="black"/>
              </a:solidFill>
              <a:latin typeface="Cambria" pitchFamily="18" charset="0"/>
            </a:endParaRPr>
          </a:p>
        </p:txBody>
      </p:sp>
      <p:sp>
        <p:nvSpPr>
          <p:cNvPr id="19" name="Oval 18"/>
          <p:cNvSpPr/>
          <p:nvPr/>
        </p:nvSpPr>
        <p:spPr>
          <a:xfrm>
            <a:off x="2396192" y="3399256"/>
            <a:ext cx="564777" cy="56477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b="1" dirty="0">
                <a:solidFill>
                  <a:srgbClr val="FF0000"/>
                </a:solidFill>
                <a:latin typeface="Cambria" pitchFamily="18" charset="0"/>
              </a:rPr>
              <a:t>2</a:t>
            </a:r>
          </a:p>
        </p:txBody>
      </p:sp>
    </p:spTree>
    <p:extLst>
      <p:ext uri="{BB962C8B-B14F-4D97-AF65-F5344CB8AC3E}">
        <p14:creationId xmlns:p14="http://schemas.microsoft.com/office/powerpoint/2010/main" val="113825215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153</a:t>
            </a:fld>
            <a:endParaRPr lang="en">
              <a:solidFill>
                <a:srgbClr val="000000"/>
              </a:solidFill>
            </a:endParaRPr>
          </a:p>
        </p:txBody>
      </p:sp>
      <p:sp>
        <p:nvSpPr>
          <p:cNvPr id="2" name="TextBox 1"/>
          <p:cNvSpPr txBox="1"/>
          <p:nvPr/>
        </p:nvSpPr>
        <p:spPr>
          <a:xfrm>
            <a:off x="457200" y="676870"/>
            <a:ext cx="3877985" cy="923330"/>
          </a:xfrm>
          <a:prstGeom prst="rect">
            <a:avLst/>
          </a:prstGeom>
          <a:noFill/>
        </p:spPr>
        <p:txBody>
          <a:bodyPr wrap="none" rtlCol="0">
            <a:spAutoFit/>
          </a:bodyPr>
          <a:lstStyle/>
          <a:p>
            <a:pPr defTabSz="457200"/>
            <a:r>
              <a:rPr lang="vi-VN" sz="5400" dirty="0" smtClean="0">
                <a:solidFill>
                  <a:prstClr val="white"/>
                </a:solidFill>
                <a:latin typeface="Cambria" pitchFamily="18" charset="0"/>
              </a:rPr>
              <a:t>Architecture</a:t>
            </a:r>
            <a:endParaRPr lang="en-US" sz="5400" dirty="0">
              <a:solidFill>
                <a:prstClr val="white"/>
              </a:solidFill>
              <a:latin typeface="Cambria" pitchFamily="18" charset="0"/>
            </a:endParaRPr>
          </a:p>
        </p:txBody>
      </p:sp>
      <p:pic>
        <p:nvPicPr>
          <p:cNvPr id="6" name="image2.jpg"/>
          <p:cNvPicPr>
            <a:picLocks noChangeAspect="1"/>
          </p:cNvPicPr>
          <p:nvPr/>
        </p:nvPicPr>
        <p:blipFill>
          <a:blip r:embed="rId3">
            <a:extLst/>
          </a:blip>
          <a:stretch>
            <a:fillRect/>
          </a:stretch>
        </p:blipFill>
        <p:spPr>
          <a:xfrm>
            <a:off x="6837354" y="1947032"/>
            <a:ext cx="1326775" cy="1326775"/>
          </a:xfrm>
          <a:prstGeom prst="rect">
            <a:avLst/>
          </a:prstGeom>
          <a:ln w="12700">
            <a:miter lim="400000"/>
          </a:ln>
        </p:spPr>
      </p:pic>
      <p:pic>
        <p:nvPicPr>
          <p:cNvPr id="7" name="Picture 6" descr="http://imshopping.rediff.com/imgshop/800-1280/shopping/pixs/3777/g/greenberry_z8._greenberry-z8-mobile-quad-core-processor-dual-si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9512" y="1746636"/>
            <a:ext cx="1727565" cy="172756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stCxn id="6" idx="1"/>
            <a:endCxn id="7" idx="3"/>
          </p:cNvCxnSpPr>
          <p:nvPr/>
        </p:nvCxnSpPr>
        <p:spPr>
          <a:xfrm flipH="1" flipV="1">
            <a:off x="2407077" y="2610419"/>
            <a:ext cx="4430277" cy="1"/>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12259" y="2068764"/>
            <a:ext cx="804451" cy="523220"/>
          </a:xfrm>
          <a:prstGeom prst="rect">
            <a:avLst/>
          </a:prstGeom>
          <a:noFill/>
        </p:spPr>
        <p:txBody>
          <a:bodyPr wrap="none" rtlCol="0">
            <a:spAutoFit/>
          </a:bodyPr>
          <a:lstStyle/>
          <a:p>
            <a:pPr defTabSz="457200"/>
            <a:r>
              <a:rPr lang="en-US" sz="2800" dirty="0" smtClean="0">
                <a:solidFill>
                  <a:prstClr val="black"/>
                </a:solidFill>
                <a:latin typeface="Cambria" pitchFamily="18" charset="0"/>
              </a:rPr>
              <a:t>Pair</a:t>
            </a:r>
            <a:endParaRPr lang="en-US" sz="2800" dirty="0">
              <a:solidFill>
                <a:prstClr val="black"/>
              </a:solidFill>
              <a:latin typeface="Cambria" pitchFamily="18" charset="0"/>
            </a:endParaRPr>
          </a:p>
        </p:txBody>
      </p:sp>
      <p:sp>
        <p:nvSpPr>
          <p:cNvPr id="10" name="TextBox 9"/>
          <p:cNvSpPr txBox="1"/>
          <p:nvPr/>
        </p:nvSpPr>
        <p:spPr>
          <a:xfrm>
            <a:off x="3925386" y="2635215"/>
            <a:ext cx="1696362" cy="523220"/>
          </a:xfrm>
          <a:prstGeom prst="rect">
            <a:avLst/>
          </a:prstGeom>
          <a:noFill/>
        </p:spPr>
        <p:txBody>
          <a:bodyPr wrap="none" rtlCol="0">
            <a:spAutoFit/>
          </a:bodyPr>
          <a:lstStyle/>
          <a:p>
            <a:pPr defTabSz="457200"/>
            <a:r>
              <a:rPr lang="en-US" sz="2800" dirty="0" smtClean="0">
                <a:solidFill>
                  <a:prstClr val="black"/>
                </a:solidFill>
                <a:latin typeface="Cambria" pitchFamily="18" charset="0"/>
              </a:rPr>
              <a:t>Bluetooth</a:t>
            </a:r>
            <a:endParaRPr lang="en-US" sz="2800" dirty="0">
              <a:solidFill>
                <a:prstClr val="black"/>
              </a:solidFill>
              <a:latin typeface="Cambria" pitchFamily="18" charset="0"/>
            </a:endParaRPr>
          </a:p>
        </p:txBody>
      </p:sp>
      <p:sp>
        <p:nvSpPr>
          <p:cNvPr id="11" name="Rectangle 10"/>
          <p:cNvSpPr/>
          <p:nvPr/>
        </p:nvSpPr>
        <p:spPr>
          <a:xfrm>
            <a:off x="3622325" y="4925962"/>
            <a:ext cx="2483508" cy="6784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dirty="0" smtClean="0">
                <a:solidFill>
                  <a:srgbClr val="FF0000"/>
                </a:solidFill>
                <a:latin typeface="Cambria" pitchFamily="18" charset="0"/>
              </a:rPr>
              <a:t>Smart wear name</a:t>
            </a:r>
            <a:endParaRPr lang="en-US" sz="2400" dirty="0">
              <a:solidFill>
                <a:srgbClr val="FF0000"/>
              </a:solidFill>
              <a:latin typeface="Cambria" pitchFamily="18" charset="0"/>
            </a:endParaRPr>
          </a:p>
        </p:txBody>
      </p:sp>
      <p:cxnSp>
        <p:nvCxnSpPr>
          <p:cNvPr id="5" name="Straight Arrow Connector 4"/>
          <p:cNvCxnSpPr/>
          <p:nvPr/>
        </p:nvCxnSpPr>
        <p:spPr>
          <a:xfrm flipH="1">
            <a:off x="6105833" y="3613355"/>
            <a:ext cx="1283109" cy="1076632"/>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6983218" y="4151671"/>
            <a:ext cx="1721497" cy="523220"/>
          </a:xfrm>
          <a:prstGeom prst="rect">
            <a:avLst/>
          </a:prstGeom>
          <a:noFill/>
        </p:spPr>
        <p:txBody>
          <a:bodyPr wrap="none" rtlCol="0">
            <a:spAutoFit/>
          </a:bodyPr>
          <a:lstStyle/>
          <a:p>
            <a:pPr defTabSz="457200"/>
            <a:r>
              <a:rPr lang="en-US" sz="2800" dirty="0" smtClean="0">
                <a:solidFill>
                  <a:prstClr val="black"/>
                </a:solidFill>
                <a:latin typeface="Cambria" pitchFamily="18" charset="0"/>
              </a:rPr>
              <a:t>Broadcast</a:t>
            </a:r>
            <a:endParaRPr lang="en-US" sz="2800" dirty="0">
              <a:solidFill>
                <a:prstClr val="black"/>
              </a:solidFill>
              <a:latin typeface="Cambria" pitchFamily="18" charset="0"/>
            </a:endParaRPr>
          </a:p>
        </p:txBody>
      </p:sp>
      <p:sp>
        <p:nvSpPr>
          <p:cNvPr id="13" name="Oval 12"/>
          <p:cNvSpPr/>
          <p:nvPr/>
        </p:nvSpPr>
        <p:spPr>
          <a:xfrm>
            <a:off x="5339359" y="4361185"/>
            <a:ext cx="564777" cy="56477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b="1" dirty="0" smtClean="0">
                <a:solidFill>
                  <a:srgbClr val="FF0000"/>
                </a:solidFill>
                <a:latin typeface="Cambria" pitchFamily="18" charset="0"/>
              </a:rPr>
              <a:t>1</a:t>
            </a:r>
            <a:endParaRPr lang="en-US" sz="2400" b="1" dirty="0">
              <a:solidFill>
                <a:srgbClr val="FF0000"/>
              </a:solidFill>
              <a:latin typeface="Cambria" pitchFamily="18" charset="0"/>
            </a:endParaRPr>
          </a:p>
        </p:txBody>
      </p:sp>
      <p:cxnSp>
        <p:nvCxnSpPr>
          <p:cNvPr id="17" name="Straight Arrow Connector 16"/>
          <p:cNvCxnSpPr/>
          <p:nvPr/>
        </p:nvCxnSpPr>
        <p:spPr>
          <a:xfrm>
            <a:off x="2064774" y="3731342"/>
            <a:ext cx="1386349" cy="1061884"/>
          </a:xfrm>
          <a:prstGeom prst="straightConnector1">
            <a:avLst/>
          </a:prstGeom>
          <a:ln w="38100">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860193" y="3731342"/>
            <a:ext cx="896399" cy="523220"/>
          </a:xfrm>
          <a:prstGeom prst="rect">
            <a:avLst/>
          </a:prstGeom>
          <a:noFill/>
        </p:spPr>
        <p:txBody>
          <a:bodyPr wrap="none" rtlCol="0">
            <a:spAutoFit/>
          </a:bodyPr>
          <a:lstStyle/>
          <a:p>
            <a:pPr defTabSz="457200"/>
            <a:r>
              <a:rPr lang="en-US" sz="2800" dirty="0" smtClean="0">
                <a:solidFill>
                  <a:prstClr val="black"/>
                </a:solidFill>
                <a:latin typeface="Cambria" pitchFamily="18" charset="0"/>
              </a:rPr>
              <a:t>Scan</a:t>
            </a:r>
            <a:endParaRPr lang="en-US" sz="2800" dirty="0">
              <a:solidFill>
                <a:prstClr val="black"/>
              </a:solidFill>
              <a:latin typeface="Cambria" pitchFamily="18" charset="0"/>
            </a:endParaRPr>
          </a:p>
        </p:txBody>
      </p:sp>
      <p:sp>
        <p:nvSpPr>
          <p:cNvPr id="19" name="Oval 18"/>
          <p:cNvSpPr/>
          <p:nvPr/>
        </p:nvSpPr>
        <p:spPr>
          <a:xfrm>
            <a:off x="2396192" y="3399256"/>
            <a:ext cx="564777" cy="56477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b="1" dirty="0">
                <a:solidFill>
                  <a:srgbClr val="FF0000"/>
                </a:solidFill>
                <a:latin typeface="Cambria" pitchFamily="18" charset="0"/>
              </a:rPr>
              <a:t>2</a:t>
            </a:r>
          </a:p>
        </p:txBody>
      </p:sp>
      <p:sp>
        <p:nvSpPr>
          <p:cNvPr id="16" name="TextBox 15"/>
          <p:cNvSpPr txBox="1"/>
          <p:nvPr/>
        </p:nvSpPr>
        <p:spPr>
          <a:xfrm>
            <a:off x="1017916" y="4166767"/>
            <a:ext cx="1433406" cy="523220"/>
          </a:xfrm>
          <a:prstGeom prst="rect">
            <a:avLst/>
          </a:prstGeom>
          <a:noFill/>
        </p:spPr>
        <p:txBody>
          <a:bodyPr wrap="none" rtlCol="0">
            <a:spAutoFit/>
          </a:bodyPr>
          <a:lstStyle/>
          <a:p>
            <a:pPr defTabSz="457200"/>
            <a:r>
              <a:rPr lang="en-US" sz="2800" dirty="0" smtClean="0">
                <a:solidFill>
                  <a:prstClr val="black"/>
                </a:solidFill>
                <a:latin typeface="Cambria" pitchFamily="18" charset="0"/>
              </a:rPr>
              <a:t>Connect</a:t>
            </a:r>
            <a:endParaRPr lang="en-US" sz="2800" dirty="0">
              <a:solidFill>
                <a:prstClr val="black"/>
              </a:solidFill>
              <a:latin typeface="Cambria" pitchFamily="18" charset="0"/>
            </a:endParaRPr>
          </a:p>
        </p:txBody>
      </p:sp>
      <p:sp>
        <p:nvSpPr>
          <p:cNvPr id="20" name="Oval 19"/>
          <p:cNvSpPr/>
          <p:nvPr/>
        </p:nvSpPr>
        <p:spPr>
          <a:xfrm>
            <a:off x="2451322" y="4626119"/>
            <a:ext cx="564777" cy="56477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b="1" dirty="0" smtClean="0">
                <a:solidFill>
                  <a:srgbClr val="FF0000"/>
                </a:solidFill>
                <a:latin typeface="Cambria" pitchFamily="18" charset="0"/>
              </a:rPr>
              <a:t>3</a:t>
            </a:r>
            <a:endParaRPr lang="en-US" sz="2400" b="1" dirty="0">
              <a:solidFill>
                <a:srgbClr val="FF0000"/>
              </a:solidFill>
              <a:latin typeface="Cambria" pitchFamily="18" charset="0"/>
            </a:endParaRPr>
          </a:p>
        </p:txBody>
      </p:sp>
    </p:spTree>
    <p:extLst>
      <p:ext uri="{BB962C8B-B14F-4D97-AF65-F5344CB8AC3E}">
        <p14:creationId xmlns:p14="http://schemas.microsoft.com/office/powerpoint/2010/main" val="147393535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154</a:t>
            </a:fld>
            <a:endParaRPr lang="en">
              <a:solidFill>
                <a:srgbClr val="000000"/>
              </a:solidFill>
            </a:endParaRPr>
          </a:p>
        </p:txBody>
      </p:sp>
      <p:sp>
        <p:nvSpPr>
          <p:cNvPr id="2" name="TextBox 1"/>
          <p:cNvSpPr txBox="1"/>
          <p:nvPr/>
        </p:nvSpPr>
        <p:spPr>
          <a:xfrm>
            <a:off x="457200" y="676870"/>
            <a:ext cx="3877985" cy="923330"/>
          </a:xfrm>
          <a:prstGeom prst="rect">
            <a:avLst/>
          </a:prstGeom>
          <a:noFill/>
        </p:spPr>
        <p:txBody>
          <a:bodyPr wrap="none" rtlCol="0">
            <a:spAutoFit/>
          </a:bodyPr>
          <a:lstStyle/>
          <a:p>
            <a:pPr defTabSz="457200"/>
            <a:r>
              <a:rPr lang="vi-VN" sz="5400" dirty="0" smtClean="0">
                <a:solidFill>
                  <a:prstClr val="white"/>
                </a:solidFill>
                <a:latin typeface="Cambria" pitchFamily="18" charset="0"/>
              </a:rPr>
              <a:t>Architecture</a:t>
            </a:r>
            <a:endParaRPr lang="en-US" sz="5400" dirty="0">
              <a:solidFill>
                <a:prstClr val="white"/>
              </a:solidFill>
              <a:latin typeface="Cambria" pitchFamily="18" charset="0"/>
            </a:endParaRPr>
          </a:p>
        </p:txBody>
      </p:sp>
      <p:pic>
        <p:nvPicPr>
          <p:cNvPr id="6" name="image2.jpg"/>
          <p:cNvPicPr>
            <a:picLocks noChangeAspect="1"/>
          </p:cNvPicPr>
          <p:nvPr/>
        </p:nvPicPr>
        <p:blipFill>
          <a:blip r:embed="rId3">
            <a:extLst/>
          </a:blip>
          <a:stretch>
            <a:fillRect/>
          </a:stretch>
        </p:blipFill>
        <p:spPr>
          <a:xfrm>
            <a:off x="6837354" y="1947032"/>
            <a:ext cx="1326775" cy="1326775"/>
          </a:xfrm>
          <a:prstGeom prst="rect">
            <a:avLst/>
          </a:prstGeom>
          <a:ln w="12700">
            <a:miter lim="400000"/>
          </a:ln>
        </p:spPr>
      </p:pic>
      <p:pic>
        <p:nvPicPr>
          <p:cNvPr id="7" name="Picture 6" descr="http://imshopping.rediff.com/imgshop/800-1280/shopping/pixs/3777/g/greenberry_z8._greenberry-z8-mobile-quad-core-processor-dual-si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9512" y="1746636"/>
            <a:ext cx="1727565" cy="172756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stCxn id="6" idx="1"/>
            <a:endCxn id="7" idx="3"/>
          </p:cNvCxnSpPr>
          <p:nvPr/>
        </p:nvCxnSpPr>
        <p:spPr>
          <a:xfrm flipH="1" flipV="1">
            <a:off x="2407077" y="2610419"/>
            <a:ext cx="4430277" cy="1"/>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12259" y="2068764"/>
            <a:ext cx="804451" cy="523220"/>
          </a:xfrm>
          <a:prstGeom prst="rect">
            <a:avLst/>
          </a:prstGeom>
          <a:noFill/>
        </p:spPr>
        <p:txBody>
          <a:bodyPr wrap="none" rtlCol="0">
            <a:spAutoFit/>
          </a:bodyPr>
          <a:lstStyle/>
          <a:p>
            <a:pPr defTabSz="457200"/>
            <a:r>
              <a:rPr lang="en-US" sz="2800" dirty="0" smtClean="0">
                <a:solidFill>
                  <a:prstClr val="black"/>
                </a:solidFill>
                <a:latin typeface="Cambria" pitchFamily="18" charset="0"/>
              </a:rPr>
              <a:t>Pair</a:t>
            </a:r>
            <a:endParaRPr lang="en-US" sz="2800" dirty="0">
              <a:solidFill>
                <a:prstClr val="black"/>
              </a:solidFill>
              <a:latin typeface="Cambria" pitchFamily="18" charset="0"/>
            </a:endParaRPr>
          </a:p>
        </p:txBody>
      </p:sp>
      <p:sp>
        <p:nvSpPr>
          <p:cNvPr id="10" name="TextBox 9"/>
          <p:cNvSpPr txBox="1"/>
          <p:nvPr/>
        </p:nvSpPr>
        <p:spPr>
          <a:xfrm>
            <a:off x="3925386" y="2635215"/>
            <a:ext cx="1696362" cy="523220"/>
          </a:xfrm>
          <a:prstGeom prst="rect">
            <a:avLst/>
          </a:prstGeom>
          <a:noFill/>
        </p:spPr>
        <p:txBody>
          <a:bodyPr wrap="none" rtlCol="0">
            <a:spAutoFit/>
          </a:bodyPr>
          <a:lstStyle/>
          <a:p>
            <a:pPr defTabSz="457200"/>
            <a:r>
              <a:rPr lang="en-US" sz="2800" dirty="0" smtClean="0">
                <a:solidFill>
                  <a:prstClr val="black"/>
                </a:solidFill>
                <a:latin typeface="Cambria" pitchFamily="18" charset="0"/>
              </a:rPr>
              <a:t>Bluetooth</a:t>
            </a:r>
            <a:endParaRPr lang="en-US" sz="2800" dirty="0">
              <a:solidFill>
                <a:prstClr val="black"/>
              </a:solidFill>
              <a:latin typeface="Cambria" pitchFamily="18" charset="0"/>
            </a:endParaRPr>
          </a:p>
        </p:txBody>
      </p:sp>
      <p:sp>
        <p:nvSpPr>
          <p:cNvPr id="11" name="Rectangle 10"/>
          <p:cNvSpPr/>
          <p:nvPr/>
        </p:nvSpPr>
        <p:spPr>
          <a:xfrm>
            <a:off x="3622325" y="4925962"/>
            <a:ext cx="2483508" cy="6784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dirty="0" smtClean="0">
                <a:solidFill>
                  <a:srgbClr val="FF0000"/>
                </a:solidFill>
                <a:latin typeface="Cambria" pitchFamily="18" charset="0"/>
              </a:rPr>
              <a:t>Smart wear name</a:t>
            </a:r>
            <a:endParaRPr lang="en-US" sz="2400" dirty="0">
              <a:solidFill>
                <a:srgbClr val="FF0000"/>
              </a:solidFill>
              <a:latin typeface="Cambria" pitchFamily="18" charset="0"/>
            </a:endParaRPr>
          </a:p>
        </p:txBody>
      </p:sp>
      <p:cxnSp>
        <p:nvCxnSpPr>
          <p:cNvPr id="5" name="Straight Arrow Connector 4"/>
          <p:cNvCxnSpPr/>
          <p:nvPr/>
        </p:nvCxnSpPr>
        <p:spPr>
          <a:xfrm flipH="1">
            <a:off x="6105833" y="3613355"/>
            <a:ext cx="1283109" cy="1076632"/>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6983218" y="4151671"/>
            <a:ext cx="1721497" cy="523220"/>
          </a:xfrm>
          <a:prstGeom prst="rect">
            <a:avLst/>
          </a:prstGeom>
          <a:noFill/>
        </p:spPr>
        <p:txBody>
          <a:bodyPr wrap="none" rtlCol="0">
            <a:spAutoFit/>
          </a:bodyPr>
          <a:lstStyle/>
          <a:p>
            <a:pPr defTabSz="457200"/>
            <a:r>
              <a:rPr lang="en-US" sz="2800" dirty="0" smtClean="0">
                <a:solidFill>
                  <a:prstClr val="black"/>
                </a:solidFill>
                <a:latin typeface="Cambria" pitchFamily="18" charset="0"/>
              </a:rPr>
              <a:t>Broadcast</a:t>
            </a:r>
            <a:endParaRPr lang="en-US" sz="2800" dirty="0">
              <a:solidFill>
                <a:prstClr val="black"/>
              </a:solidFill>
              <a:latin typeface="Cambria" pitchFamily="18" charset="0"/>
            </a:endParaRPr>
          </a:p>
        </p:txBody>
      </p:sp>
      <p:cxnSp>
        <p:nvCxnSpPr>
          <p:cNvPr id="14" name="Straight Connector 13"/>
          <p:cNvCxnSpPr/>
          <p:nvPr/>
        </p:nvCxnSpPr>
        <p:spPr>
          <a:xfrm>
            <a:off x="7388942" y="3964033"/>
            <a:ext cx="1165123" cy="122686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388942" y="3964033"/>
            <a:ext cx="973393" cy="122686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14283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155</a:t>
            </a:fld>
            <a:endParaRPr lang="en">
              <a:solidFill>
                <a:srgbClr val="000000"/>
              </a:solidFill>
            </a:endParaRPr>
          </a:p>
        </p:txBody>
      </p:sp>
      <p:sp>
        <p:nvSpPr>
          <p:cNvPr id="2" name="TextBox 1"/>
          <p:cNvSpPr txBox="1"/>
          <p:nvPr/>
        </p:nvSpPr>
        <p:spPr>
          <a:xfrm>
            <a:off x="457200" y="676870"/>
            <a:ext cx="3877985" cy="923330"/>
          </a:xfrm>
          <a:prstGeom prst="rect">
            <a:avLst/>
          </a:prstGeom>
          <a:noFill/>
        </p:spPr>
        <p:txBody>
          <a:bodyPr wrap="none" rtlCol="0">
            <a:spAutoFit/>
          </a:bodyPr>
          <a:lstStyle/>
          <a:p>
            <a:pPr defTabSz="457200"/>
            <a:r>
              <a:rPr lang="vi-VN" sz="5400" dirty="0" smtClean="0">
                <a:solidFill>
                  <a:prstClr val="white"/>
                </a:solidFill>
                <a:latin typeface="Cambria" pitchFamily="18" charset="0"/>
              </a:rPr>
              <a:t>Architecture</a:t>
            </a:r>
            <a:endParaRPr lang="en-US" sz="5400" dirty="0">
              <a:solidFill>
                <a:prstClr val="white"/>
              </a:solidFill>
              <a:latin typeface="Cambria" pitchFamily="18" charset="0"/>
            </a:endParaRPr>
          </a:p>
        </p:txBody>
      </p:sp>
      <p:pic>
        <p:nvPicPr>
          <p:cNvPr id="9" name="Picture 8" descr="http://imshopping.rediff.com/imgshop/800-1280/shopping/pixs/3777/g/greenberry_z8._greenberry-z8-mobile-quad-core-processor-dual-si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199" y="2244473"/>
            <a:ext cx="1727565" cy="172756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flipH="1">
            <a:off x="2275942" y="3108256"/>
            <a:ext cx="2509999"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191" y="2590730"/>
            <a:ext cx="1840568" cy="461665"/>
          </a:xfrm>
          <a:prstGeom prst="rect">
            <a:avLst/>
          </a:prstGeom>
          <a:noFill/>
        </p:spPr>
        <p:txBody>
          <a:bodyPr wrap="none" rtlCol="0">
            <a:spAutoFit/>
          </a:bodyPr>
          <a:lstStyle/>
          <a:p>
            <a:pPr defTabSz="457200"/>
            <a:r>
              <a:rPr lang="en-US" sz="2400" dirty="0" smtClean="0">
                <a:solidFill>
                  <a:prstClr val="black"/>
                </a:solidFill>
                <a:latin typeface="Cambria" pitchFamily="18" charset="0"/>
              </a:rPr>
              <a:t>Message API</a:t>
            </a:r>
            <a:endParaRPr lang="en-US" sz="2400" dirty="0">
              <a:solidFill>
                <a:prstClr val="black"/>
              </a:solidFill>
              <a:latin typeface="Cambria" pitchFamily="18" charset="0"/>
            </a:endParaRPr>
          </a:p>
        </p:txBody>
      </p:sp>
      <p:sp>
        <p:nvSpPr>
          <p:cNvPr id="3" name="Rectangle 2"/>
          <p:cNvSpPr/>
          <p:nvPr/>
        </p:nvSpPr>
        <p:spPr>
          <a:xfrm>
            <a:off x="5107367" y="1822473"/>
            <a:ext cx="3505690" cy="2873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6" name="Flowchart: Magnetic Disk 5"/>
          <p:cNvSpPr/>
          <p:nvPr/>
        </p:nvSpPr>
        <p:spPr>
          <a:xfrm>
            <a:off x="5338916" y="2244473"/>
            <a:ext cx="1253613" cy="2165295"/>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b="1" dirty="0" smtClean="0">
                <a:solidFill>
                  <a:srgbClr val="FF0000"/>
                </a:solidFill>
                <a:latin typeface="Cambria" pitchFamily="18" charset="0"/>
              </a:rPr>
              <a:t>Data layer service</a:t>
            </a:r>
            <a:endParaRPr lang="en-US" b="1" dirty="0">
              <a:solidFill>
                <a:srgbClr val="FF0000"/>
              </a:solidFill>
              <a:latin typeface="Cambria" pitchFamily="18" charset="0"/>
            </a:endParaRPr>
          </a:p>
        </p:txBody>
      </p:sp>
      <p:sp>
        <p:nvSpPr>
          <p:cNvPr id="7" name="Rectangle 6"/>
          <p:cNvSpPr/>
          <p:nvPr/>
        </p:nvSpPr>
        <p:spPr>
          <a:xfrm>
            <a:off x="6860212" y="2244473"/>
            <a:ext cx="1590614" cy="86378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b="1" dirty="0" smtClean="0">
                <a:solidFill>
                  <a:srgbClr val="FF0000"/>
                </a:solidFill>
                <a:latin typeface="Cambria" pitchFamily="18" charset="0"/>
              </a:rPr>
              <a:t>Activity</a:t>
            </a:r>
            <a:endParaRPr lang="en-US" b="1" dirty="0">
              <a:solidFill>
                <a:srgbClr val="FF0000"/>
              </a:solidFill>
              <a:latin typeface="Cambria" pitchFamily="18" charset="0"/>
            </a:endParaRPr>
          </a:p>
        </p:txBody>
      </p:sp>
    </p:spTree>
    <p:extLst>
      <p:ext uri="{BB962C8B-B14F-4D97-AF65-F5344CB8AC3E}">
        <p14:creationId xmlns:p14="http://schemas.microsoft.com/office/powerpoint/2010/main" val="102227993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156</a:t>
            </a:fld>
            <a:endParaRPr lang="en">
              <a:solidFill>
                <a:srgbClr val="000000"/>
              </a:solidFill>
            </a:endParaRPr>
          </a:p>
        </p:txBody>
      </p:sp>
      <p:sp>
        <p:nvSpPr>
          <p:cNvPr id="2" name="TextBox 1"/>
          <p:cNvSpPr txBox="1"/>
          <p:nvPr/>
        </p:nvSpPr>
        <p:spPr>
          <a:xfrm>
            <a:off x="457200" y="676870"/>
            <a:ext cx="3877985" cy="923330"/>
          </a:xfrm>
          <a:prstGeom prst="rect">
            <a:avLst/>
          </a:prstGeom>
          <a:noFill/>
        </p:spPr>
        <p:txBody>
          <a:bodyPr wrap="none" rtlCol="0">
            <a:spAutoFit/>
          </a:bodyPr>
          <a:lstStyle/>
          <a:p>
            <a:pPr defTabSz="457200"/>
            <a:r>
              <a:rPr lang="vi-VN" sz="5400" dirty="0" smtClean="0">
                <a:solidFill>
                  <a:prstClr val="white"/>
                </a:solidFill>
                <a:latin typeface="Cambria" pitchFamily="18" charset="0"/>
              </a:rPr>
              <a:t>Architecture</a:t>
            </a:r>
            <a:endParaRPr lang="en-US" sz="5400" dirty="0">
              <a:solidFill>
                <a:prstClr val="white"/>
              </a:solidFill>
              <a:latin typeface="Cambria" pitchFamily="18" charset="0"/>
            </a:endParaRPr>
          </a:p>
        </p:txBody>
      </p:sp>
      <p:pic>
        <p:nvPicPr>
          <p:cNvPr id="9" name="Picture 8" descr="http://imshopping.rediff.com/imgshop/800-1280/shopping/pixs/3777/g/greenberry_z8._greenberry-z8-mobile-quad-core-processor-dual-si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199" y="2244473"/>
            <a:ext cx="1727565" cy="172756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flipH="1">
            <a:off x="2275942" y="3108256"/>
            <a:ext cx="2509999"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191" y="2590730"/>
            <a:ext cx="1840568" cy="461665"/>
          </a:xfrm>
          <a:prstGeom prst="rect">
            <a:avLst/>
          </a:prstGeom>
          <a:noFill/>
        </p:spPr>
        <p:txBody>
          <a:bodyPr wrap="none" rtlCol="0">
            <a:spAutoFit/>
          </a:bodyPr>
          <a:lstStyle/>
          <a:p>
            <a:pPr defTabSz="457200"/>
            <a:r>
              <a:rPr lang="en-US" sz="2400" dirty="0" smtClean="0">
                <a:solidFill>
                  <a:prstClr val="black"/>
                </a:solidFill>
                <a:latin typeface="Cambria" pitchFamily="18" charset="0"/>
              </a:rPr>
              <a:t>Message API</a:t>
            </a:r>
            <a:endParaRPr lang="en-US" sz="2400" dirty="0">
              <a:solidFill>
                <a:prstClr val="black"/>
              </a:solidFill>
              <a:latin typeface="Cambria" pitchFamily="18" charset="0"/>
            </a:endParaRPr>
          </a:p>
        </p:txBody>
      </p:sp>
      <p:sp>
        <p:nvSpPr>
          <p:cNvPr id="3" name="Rectangle 2"/>
          <p:cNvSpPr/>
          <p:nvPr/>
        </p:nvSpPr>
        <p:spPr>
          <a:xfrm>
            <a:off x="5107367" y="1822473"/>
            <a:ext cx="3505690" cy="2873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6" name="Flowchart: Magnetic Disk 5"/>
          <p:cNvSpPr/>
          <p:nvPr/>
        </p:nvSpPr>
        <p:spPr>
          <a:xfrm>
            <a:off x="5338916" y="2244473"/>
            <a:ext cx="1150373" cy="2165295"/>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b="1" dirty="0" smtClean="0">
                <a:solidFill>
                  <a:srgbClr val="FF0000"/>
                </a:solidFill>
                <a:latin typeface="Cambria" pitchFamily="18" charset="0"/>
              </a:rPr>
              <a:t>Data layer service</a:t>
            </a:r>
            <a:endParaRPr lang="en-US" b="1" dirty="0">
              <a:solidFill>
                <a:srgbClr val="FF0000"/>
              </a:solidFill>
              <a:latin typeface="Cambria" pitchFamily="18" charset="0"/>
            </a:endParaRPr>
          </a:p>
        </p:txBody>
      </p:sp>
      <p:sp>
        <p:nvSpPr>
          <p:cNvPr id="7" name="Rectangle 6"/>
          <p:cNvSpPr/>
          <p:nvPr/>
        </p:nvSpPr>
        <p:spPr>
          <a:xfrm>
            <a:off x="7108722" y="2394519"/>
            <a:ext cx="1342103" cy="57708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b="1" dirty="0" smtClean="0">
                <a:solidFill>
                  <a:srgbClr val="FF0000"/>
                </a:solidFill>
                <a:latin typeface="Cambria" pitchFamily="18" charset="0"/>
              </a:rPr>
              <a:t>Activity</a:t>
            </a:r>
            <a:endParaRPr lang="en-US" b="1" dirty="0">
              <a:solidFill>
                <a:srgbClr val="FF0000"/>
              </a:solidFill>
              <a:latin typeface="Cambria" pitchFamily="18" charset="0"/>
            </a:endParaRPr>
          </a:p>
        </p:txBody>
      </p:sp>
      <p:sp>
        <p:nvSpPr>
          <p:cNvPr id="12" name="Oval 11"/>
          <p:cNvSpPr/>
          <p:nvPr/>
        </p:nvSpPr>
        <p:spPr>
          <a:xfrm>
            <a:off x="2751698" y="319644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b="1" dirty="0" smtClean="0">
                <a:solidFill>
                  <a:prstClr val="white"/>
                </a:solidFill>
                <a:latin typeface="Cambria" pitchFamily="18" charset="0"/>
              </a:rPr>
              <a:t>1</a:t>
            </a:r>
            <a:endParaRPr lang="en-US" sz="2400" b="1" dirty="0">
              <a:solidFill>
                <a:prstClr val="white"/>
              </a:solidFill>
              <a:latin typeface="Cambria" pitchFamily="18" charset="0"/>
            </a:endParaRPr>
          </a:p>
        </p:txBody>
      </p:sp>
      <p:sp>
        <p:nvSpPr>
          <p:cNvPr id="13" name="TextBox 12"/>
          <p:cNvSpPr txBox="1"/>
          <p:nvPr/>
        </p:nvSpPr>
        <p:spPr>
          <a:xfrm>
            <a:off x="2590859" y="2221398"/>
            <a:ext cx="1327608" cy="461665"/>
          </a:xfrm>
          <a:prstGeom prst="rect">
            <a:avLst/>
          </a:prstGeom>
          <a:noFill/>
        </p:spPr>
        <p:txBody>
          <a:bodyPr wrap="none" rtlCol="0">
            <a:spAutoFit/>
          </a:bodyPr>
          <a:lstStyle/>
          <a:p>
            <a:pPr defTabSz="457200"/>
            <a:r>
              <a:rPr lang="en-US" sz="2400" dirty="0">
                <a:solidFill>
                  <a:prstClr val="black"/>
                </a:solidFill>
                <a:latin typeface="Cambria" pitchFamily="18" charset="0"/>
              </a:rPr>
              <a:t>Data API</a:t>
            </a:r>
          </a:p>
        </p:txBody>
      </p:sp>
    </p:spTree>
    <p:extLst>
      <p:ext uri="{BB962C8B-B14F-4D97-AF65-F5344CB8AC3E}">
        <p14:creationId xmlns:p14="http://schemas.microsoft.com/office/powerpoint/2010/main" val="53679399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157</a:t>
            </a:fld>
            <a:endParaRPr lang="en">
              <a:solidFill>
                <a:srgbClr val="000000"/>
              </a:solidFill>
            </a:endParaRPr>
          </a:p>
        </p:txBody>
      </p:sp>
      <p:sp>
        <p:nvSpPr>
          <p:cNvPr id="2" name="TextBox 1"/>
          <p:cNvSpPr txBox="1"/>
          <p:nvPr/>
        </p:nvSpPr>
        <p:spPr>
          <a:xfrm>
            <a:off x="457200" y="676870"/>
            <a:ext cx="3877985" cy="923330"/>
          </a:xfrm>
          <a:prstGeom prst="rect">
            <a:avLst/>
          </a:prstGeom>
          <a:noFill/>
        </p:spPr>
        <p:txBody>
          <a:bodyPr wrap="none" rtlCol="0">
            <a:spAutoFit/>
          </a:bodyPr>
          <a:lstStyle/>
          <a:p>
            <a:pPr defTabSz="457200"/>
            <a:r>
              <a:rPr lang="vi-VN" sz="5400" dirty="0" smtClean="0">
                <a:solidFill>
                  <a:prstClr val="white"/>
                </a:solidFill>
                <a:latin typeface="Cambria" pitchFamily="18" charset="0"/>
              </a:rPr>
              <a:t>Architecture</a:t>
            </a:r>
            <a:endParaRPr lang="en-US" sz="5400" dirty="0">
              <a:solidFill>
                <a:prstClr val="white"/>
              </a:solidFill>
              <a:latin typeface="Cambria" pitchFamily="18" charset="0"/>
            </a:endParaRPr>
          </a:p>
        </p:txBody>
      </p:sp>
      <p:pic>
        <p:nvPicPr>
          <p:cNvPr id="9" name="Picture 8" descr="http://imshopping.rediff.com/imgshop/800-1280/shopping/pixs/3777/g/greenberry_z8._greenberry-z8-mobile-quad-core-processor-dual-si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199" y="2244473"/>
            <a:ext cx="1727565" cy="172756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flipH="1">
            <a:off x="2275942" y="3108256"/>
            <a:ext cx="2509999"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191" y="2590730"/>
            <a:ext cx="1840568" cy="461665"/>
          </a:xfrm>
          <a:prstGeom prst="rect">
            <a:avLst/>
          </a:prstGeom>
          <a:noFill/>
        </p:spPr>
        <p:txBody>
          <a:bodyPr wrap="none" rtlCol="0">
            <a:spAutoFit/>
          </a:bodyPr>
          <a:lstStyle/>
          <a:p>
            <a:pPr defTabSz="457200"/>
            <a:r>
              <a:rPr lang="en-US" sz="2400" dirty="0" smtClean="0">
                <a:solidFill>
                  <a:prstClr val="black"/>
                </a:solidFill>
                <a:latin typeface="Cambria" pitchFamily="18" charset="0"/>
              </a:rPr>
              <a:t>Message API</a:t>
            </a:r>
            <a:endParaRPr lang="en-US" sz="2400" dirty="0">
              <a:solidFill>
                <a:prstClr val="black"/>
              </a:solidFill>
              <a:latin typeface="Cambria" pitchFamily="18" charset="0"/>
            </a:endParaRPr>
          </a:p>
        </p:txBody>
      </p:sp>
      <p:sp>
        <p:nvSpPr>
          <p:cNvPr id="3" name="Rectangle 2"/>
          <p:cNvSpPr/>
          <p:nvPr/>
        </p:nvSpPr>
        <p:spPr>
          <a:xfrm>
            <a:off x="5107367" y="1822473"/>
            <a:ext cx="3505690" cy="2873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6" name="Flowchart: Magnetic Disk 5"/>
          <p:cNvSpPr/>
          <p:nvPr/>
        </p:nvSpPr>
        <p:spPr>
          <a:xfrm>
            <a:off x="5338917" y="2244473"/>
            <a:ext cx="1150374" cy="2165295"/>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b="1" dirty="0" smtClean="0">
                <a:solidFill>
                  <a:srgbClr val="FF0000"/>
                </a:solidFill>
                <a:latin typeface="Cambria" pitchFamily="18" charset="0"/>
              </a:rPr>
              <a:t>Data layer service</a:t>
            </a:r>
            <a:endParaRPr lang="en-US" b="1" dirty="0">
              <a:solidFill>
                <a:srgbClr val="FF0000"/>
              </a:solidFill>
              <a:latin typeface="Cambria" pitchFamily="18" charset="0"/>
            </a:endParaRPr>
          </a:p>
        </p:txBody>
      </p:sp>
      <p:sp>
        <p:nvSpPr>
          <p:cNvPr id="7" name="Rectangle 6"/>
          <p:cNvSpPr/>
          <p:nvPr/>
        </p:nvSpPr>
        <p:spPr>
          <a:xfrm>
            <a:off x="7123470" y="2244474"/>
            <a:ext cx="1327355" cy="6904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b="1" dirty="0" smtClean="0">
                <a:solidFill>
                  <a:srgbClr val="FF0000"/>
                </a:solidFill>
                <a:latin typeface="Cambria" pitchFamily="18" charset="0"/>
              </a:rPr>
              <a:t>Activity</a:t>
            </a:r>
            <a:endParaRPr lang="en-US" b="1" dirty="0">
              <a:solidFill>
                <a:srgbClr val="FF0000"/>
              </a:solidFill>
              <a:latin typeface="Cambria" pitchFamily="18" charset="0"/>
            </a:endParaRPr>
          </a:p>
        </p:txBody>
      </p:sp>
      <p:sp>
        <p:nvSpPr>
          <p:cNvPr id="12" name="Oval 11"/>
          <p:cNvSpPr/>
          <p:nvPr/>
        </p:nvSpPr>
        <p:spPr>
          <a:xfrm>
            <a:off x="2751698" y="319644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b="1" dirty="0" smtClean="0">
                <a:solidFill>
                  <a:prstClr val="white"/>
                </a:solidFill>
                <a:latin typeface="Cambria" pitchFamily="18" charset="0"/>
              </a:rPr>
              <a:t>1</a:t>
            </a:r>
            <a:endParaRPr lang="en-US" sz="2400" b="1" dirty="0">
              <a:solidFill>
                <a:prstClr val="white"/>
              </a:solidFill>
              <a:latin typeface="Cambria" pitchFamily="18" charset="0"/>
            </a:endParaRPr>
          </a:p>
        </p:txBody>
      </p:sp>
      <p:sp>
        <p:nvSpPr>
          <p:cNvPr id="13" name="TextBox 12"/>
          <p:cNvSpPr txBox="1"/>
          <p:nvPr/>
        </p:nvSpPr>
        <p:spPr>
          <a:xfrm>
            <a:off x="2590859" y="2221398"/>
            <a:ext cx="1327608" cy="461665"/>
          </a:xfrm>
          <a:prstGeom prst="rect">
            <a:avLst/>
          </a:prstGeom>
          <a:noFill/>
        </p:spPr>
        <p:txBody>
          <a:bodyPr wrap="none" rtlCol="0">
            <a:spAutoFit/>
          </a:bodyPr>
          <a:lstStyle/>
          <a:p>
            <a:pPr defTabSz="457200"/>
            <a:r>
              <a:rPr lang="en-US" sz="2400" dirty="0">
                <a:solidFill>
                  <a:prstClr val="black"/>
                </a:solidFill>
                <a:latin typeface="Cambria" pitchFamily="18" charset="0"/>
              </a:rPr>
              <a:t>Data API</a:t>
            </a:r>
          </a:p>
        </p:txBody>
      </p:sp>
      <p:cxnSp>
        <p:nvCxnSpPr>
          <p:cNvPr id="8" name="Straight Arrow Connector 7"/>
          <p:cNvCxnSpPr/>
          <p:nvPr/>
        </p:nvCxnSpPr>
        <p:spPr>
          <a:xfrm>
            <a:off x="6489291" y="2683063"/>
            <a:ext cx="634179"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489291" y="196208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b="1" dirty="0">
                <a:solidFill>
                  <a:prstClr val="white"/>
                </a:solidFill>
                <a:latin typeface="Cambria" pitchFamily="18" charset="0"/>
              </a:rPr>
              <a:t>2</a:t>
            </a:r>
          </a:p>
        </p:txBody>
      </p:sp>
    </p:spTree>
    <p:extLst>
      <p:ext uri="{BB962C8B-B14F-4D97-AF65-F5344CB8AC3E}">
        <p14:creationId xmlns:p14="http://schemas.microsoft.com/office/powerpoint/2010/main" val="28592649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158</a:t>
            </a:fld>
            <a:endParaRPr lang="en">
              <a:solidFill>
                <a:srgbClr val="000000"/>
              </a:solidFill>
            </a:endParaRPr>
          </a:p>
        </p:txBody>
      </p:sp>
      <p:sp>
        <p:nvSpPr>
          <p:cNvPr id="2" name="TextBox 1"/>
          <p:cNvSpPr txBox="1"/>
          <p:nvPr/>
        </p:nvSpPr>
        <p:spPr>
          <a:xfrm>
            <a:off x="457200" y="676870"/>
            <a:ext cx="3877985" cy="923330"/>
          </a:xfrm>
          <a:prstGeom prst="rect">
            <a:avLst/>
          </a:prstGeom>
          <a:noFill/>
        </p:spPr>
        <p:txBody>
          <a:bodyPr wrap="none" rtlCol="0">
            <a:spAutoFit/>
          </a:bodyPr>
          <a:lstStyle/>
          <a:p>
            <a:pPr defTabSz="457200"/>
            <a:r>
              <a:rPr lang="vi-VN" sz="5400" dirty="0" smtClean="0">
                <a:solidFill>
                  <a:prstClr val="white"/>
                </a:solidFill>
                <a:latin typeface="Cambria" pitchFamily="18" charset="0"/>
              </a:rPr>
              <a:t>Architecture</a:t>
            </a:r>
            <a:endParaRPr lang="en-US" sz="5400" dirty="0">
              <a:solidFill>
                <a:prstClr val="white"/>
              </a:solidFill>
              <a:latin typeface="Cambria" pitchFamily="18" charset="0"/>
            </a:endParaRPr>
          </a:p>
        </p:txBody>
      </p:sp>
      <p:pic>
        <p:nvPicPr>
          <p:cNvPr id="9" name="Picture 8" descr="http://imshopping.rediff.com/imgshop/800-1280/shopping/pixs/3777/g/greenberry_z8._greenberry-z8-mobile-quad-core-processor-dual-si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199" y="2244473"/>
            <a:ext cx="1727565" cy="172756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flipH="1">
            <a:off x="2275942" y="3108256"/>
            <a:ext cx="2509999"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191" y="2590730"/>
            <a:ext cx="1840568" cy="461665"/>
          </a:xfrm>
          <a:prstGeom prst="rect">
            <a:avLst/>
          </a:prstGeom>
          <a:noFill/>
        </p:spPr>
        <p:txBody>
          <a:bodyPr wrap="none" rtlCol="0">
            <a:spAutoFit/>
          </a:bodyPr>
          <a:lstStyle/>
          <a:p>
            <a:pPr defTabSz="457200"/>
            <a:r>
              <a:rPr lang="en-US" sz="2400" dirty="0" smtClean="0">
                <a:solidFill>
                  <a:prstClr val="black"/>
                </a:solidFill>
                <a:latin typeface="Cambria" pitchFamily="18" charset="0"/>
              </a:rPr>
              <a:t>Message API</a:t>
            </a:r>
            <a:endParaRPr lang="en-US" sz="2400" dirty="0">
              <a:solidFill>
                <a:prstClr val="black"/>
              </a:solidFill>
              <a:latin typeface="Cambria" pitchFamily="18" charset="0"/>
            </a:endParaRPr>
          </a:p>
        </p:txBody>
      </p:sp>
      <p:sp>
        <p:nvSpPr>
          <p:cNvPr id="3" name="Rectangle 2"/>
          <p:cNvSpPr/>
          <p:nvPr/>
        </p:nvSpPr>
        <p:spPr>
          <a:xfrm>
            <a:off x="5107367" y="1822473"/>
            <a:ext cx="3505690" cy="2873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6" name="Flowchart: Magnetic Disk 5"/>
          <p:cNvSpPr/>
          <p:nvPr/>
        </p:nvSpPr>
        <p:spPr>
          <a:xfrm>
            <a:off x="5338917" y="2244473"/>
            <a:ext cx="1150374" cy="2165295"/>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b="1" dirty="0" smtClean="0">
                <a:solidFill>
                  <a:srgbClr val="FF0000"/>
                </a:solidFill>
                <a:latin typeface="Cambria" pitchFamily="18" charset="0"/>
              </a:rPr>
              <a:t>Data layer service</a:t>
            </a:r>
            <a:endParaRPr lang="en-US" b="1" dirty="0">
              <a:solidFill>
                <a:srgbClr val="FF0000"/>
              </a:solidFill>
              <a:latin typeface="Cambria" pitchFamily="18" charset="0"/>
            </a:endParaRPr>
          </a:p>
        </p:txBody>
      </p:sp>
      <p:sp>
        <p:nvSpPr>
          <p:cNvPr id="7" name="Rectangle 6"/>
          <p:cNvSpPr/>
          <p:nvPr/>
        </p:nvSpPr>
        <p:spPr>
          <a:xfrm>
            <a:off x="7123470" y="2244474"/>
            <a:ext cx="1327355" cy="6904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b="1" dirty="0" smtClean="0">
                <a:solidFill>
                  <a:srgbClr val="FF0000"/>
                </a:solidFill>
                <a:latin typeface="Cambria" pitchFamily="18" charset="0"/>
              </a:rPr>
              <a:t>Activity</a:t>
            </a:r>
            <a:endParaRPr lang="en-US" b="1" dirty="0">
              <a:solidFill>
                <a:srgbClr val="FF0000"/>
              </a:solidFill>
              <a:latin typeface="Cambria" pitchFamily="18" charset="0"/>
            </a:endParaRPr>
          </a:p>
        </p:txBody>
      </p:sp>
      <p:sp>
        <p:nvSpPr>
          <p:cNvPr id="12" name="Oval 11"/>
          <p:cNvSpPr/>
          <p:nvPr/>
        </p:nvSpPr>
        <p:spPr>
          <a:xfrm>
            <a:off x="2751698" y="319644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b="1" dirty="0" smtClean="0">
                <a:solidFill>
                  <a:prstClr val="white"/>
                </a:solidFill>
                <a:latin typeface="Cambria" pitchFamily="18" charset="0"/>
              </a:rPr>
              <a:t>1</a:t>
            </a:r>
            <a:endParaRPr lang="en-US" sz="2400" b="1" dirty="0">
              <a:solidFill>
                <a:prstClr val="white"/>
              </a:solidFill>
              <a:latin typeface="Cambria" pitchFamily="18" charset="0"/>
            </a:endParaRPr>
          </a:p>
        </p:txBody>
      </p:sp>
      <p:sp>
        <p:nvSpPr>
          <p:cNvPr id="13" name="TextBox 12"/>
          <p:cNvSpPr txBox="1"/>
          <p:nvPr/>
        </p:nvSpPr>
        <p:spPr>
          <a:xfrm>
            <a:off x="2590859" y="2221398"/>
            <a:ext cx="1327608" cy="461665"/>
          </a:xfrm>
          <a:prstGeom prst="rect">
            <a:avLst/>
          </a:prstGeom>
          <a:noFill/>
        </p:spPr>
        <p:txBody>
          <a:bodyPr wrap="none" rtlCol="0">
            <a:spAutoFit/>
          </a:bodyPr>
          <a:lstStyle/>
          <a:p>
            <a:pPr defTabSz="457200"/>
            <a:r>
              <a:rPr lang="en-US" sz="2400" dirty="0">
                <a:solidFill>
                  <a:prstClr val="black"/>
                </a:solidFill>
                <a:latin typeface="Cambria" pitchFamily="18" charset="0"/>
              </a:rPr>
              <a:t>Data API</a:t>
            </a:r>
          </a:p>
        </p:txBody>
      </p:sp>
      <p:cxnSp>
        <p:nvCxnSpPr>
          <p:cNvPr id="8" name="Straight Arrow Connector 7"/>
          <p:cNvCxnSpPr/>
          <p:nvPr/>
        </p:nvCxnSpPr>
        <p:spPr>
          <a:xfrm>
            <a:off x="6489291" y="2683063"/>
            <a:ext cx="634179"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489291" y="196208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b="1" dirty="0">
                <a:solidFill>
                  <a:prstClr val="white"/>
                </a:solidFill>
                <a:latin typeface="Cambria" pitchFamily="18" charset="0"/>
              </a:rPr>
              <a:t>2</a:t>
            </a:r>
          </a:p>
        </p:txBody>
      </p:sp>
      <p:sp>
        <p:nvSpPr>
          <p:cNvPr id="14" name="Rectangle 13"/>
          <p:cNvSpPr/>
          <p:nvPr/>
        </p:nvSpPr>
        <p:spPr>
          <a:xfrm>
            <a:off x="7123470" y="3697451"/>
            <a:ext cx="1327355" cy="6904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b="1" dirty="0" smtClean="0">
                <a:solidFill>
                  <a:srgbClr val="FF0000"/>
                </a:solidFill>
                <a:latin typeface="Cambria" pitchFamily="18" charset="0"/>
              </a:rPr>
              <a:t>GPS</a:t>
            </a:r>
            <a:endParaRPr lang="en-US" b="1" dirty="0">
              <a:solidFill>
                <a:srgbClr val="FF0000"/>
              </a:solidFill>
              <a:latin typeface="Cambria" pitchFamily="18" charset="0"/>
            </a:endParaRPr>
          </a:p>
        </p:txBody>
      </p:sp>
      <p:cxnSp>
        <p:nvCxnSpPr>
          <p:cNvPr id="15" name="Elbow Connector 14"/>
          <p:cNvCxnSpPr>
            <a:stCxn id="14" idx="2"/>
            <a:endCxn id="9" idx="2"/>
          </p:cNvCxnSpPr>
          <p:nvPr/>
        </p:nvCxnSpPr>
        <p:spPr>
          <a:xfrm rot="5400000" flipH="1">
            <a:off x="4346130" y="946890"/>
            <a:ext cx="415869" cy="6466166"/>
          </a:xfrm>
          <a:prstGeom prst="bentConnector3">
            <a:avLst>
              <a:gd name="adj1" fmla="val -182639"/>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751038" y="4585364"/>
            <a:ext cx="2809102" cy="461665"/>
          </a:xfrm>
          <a:prstGeom prst="rect">
            <a:avLst/>
          </a:prstGeom>
          <a:noFill/>
        </p:spPr>
        <p:txBody>
          <a:bodyPr wrap="none" rtlCol="0">
            <a:spAutoFit/>
          </a:bodyPr>
          <a:lstStyle/>
          <a:p>
            <a:pPr defTabSz="457200"/>
            <a:r>
              <a:rPr lang="en-US" sz="2400" dirty="0" smtClean="0">
                <a:solidFill>
                  <a:prstClr val="black"/>
                </a:solidFill>
                <a:latin typeface="Cambria" pitchFamily="18" charset="0"/>
              </a:rPr>
              <a:t>Get GPS from Phone</a:t>
            </a:r>
            <a:endParaRPr lang="en-US" sz="2400" dirty="0">
              <a:solidFill>
                <a:prstClr val="black"/>
              </a:solidFill>
              <a:latin typeface="Cambria" pitchFamily="18" charset="0"/>
            </a:endParaRPr>
          </a:p>
        </p:txBody>
      </p:sp>
      <p:sp>
        <p:nvSpPr>
          <p:cNvPr id="19" name="Oval 18"/>
          <p:cNvSpPr/>
          <p:nvPr/>
        </p:nvSpPr>
        <p:spPr>
          <a:xfrm>
            <a:off x="4348021" y="5251383"/>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b="1" dirty="0">
                <a:solidFill>
                  <a:prstClr val="white"/>
                </a:solidFill>
                <a:latin typeface="Cambria" pitchFamily="18" charset="0"/>
              </a:rPr>
              <a:t>3</a:t>
            </a:r>
          </a:p>
        </p:txBody>
      </p:sp>
    </p:spTree>
    <p:extLst>
      <p:ext uri="{BB962C8B-B14F-4D97-AF65-F5344CB8AC3E}">
        <p14:creationId xmlns:p14="http://schemas.microsoft.com/office/powerpoint/2010/main" val="70698322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159</a:t>
            </a:fld>
            <a:endParaRPr lang="en">
              <a:solidFill>
                <a:srgbClr val="000000"/>
              </a:solidFill>
            </a:endParaRPr>
          </a:p>
        </p:txBody>
      </p:sp>
      <p:sp>
        <p:nvSpPr>
          <p:cNvPr id="2" name="TextBox 1"/>
          <p:cNvSpPr txBox="1"/>
          <p:nvPr/>
        </p:nvSpPr>
        <p:spPr>
          <a:xfrm>
            <a:off x="457200" y="676870"/>
            <a:ext cx="2262158" cy="923330"/>
          </a:xfrm>
          <a:prstGeom prst="rect">
            <a:avLst/>
          </a:prstGeom>
          <a:noFill/>
        </p:spPr>
        <p:txBody>
          <a:bodyPr wrap="none" rtlCol="0">
            <a:spAutoFit/>
          </a:bodyPr>
          <a:lstStyle/>
          <a:p>
            <a:pPr defTabSz="457200"/>
            <a:r>
              <a:rPr lang="vi-VN" sz="5400" dirty="0" smtClean="0">
                <a:solidFill>
                  <a:prstClr val="white"/>
                </a:solidFill>
              </a:rPr>
              <a:t>DEMO</a:t>
            </a:r>
            <a:endParaRPr lang="en-US" sz="5400" dirty="0">
              <a:solidFill>
                <a:prstClr val="white"/>
              </a:solidFill>
            </a:endParaRPr>
          </a:p>
        </p:txBody>
      </p:sp>
      <p:sp>
        <p:nvSpPr>
          <p:cNvPr id="15" name="Content Placeholder 2"/>
          <p:cNvSpPr txBox="1">
            <a:spLocks/>
          </p:cNvSpPr>
          <p:nvPr/>
        </p:nvSpPr>
        <p:spPr>
          <a:xfrm>
            <a:off x="628650" y="1825625"/>
            <a:ext cx="7886700" cy="4351338"/>
          </a:xfrm>
          <a:prstGeom prst="rect">
            <a:avLst/>
          </a:prstGeom>
        </p:spPr>
        <p:txBody>
          <a:bodyPr vert="horz" lIns="91425" tIns="91425" rIns="91425" bIns="91425" rtlCol="0" anchor="t" anchorCtr="0">
            <a:normAutofit/>
          </a:bodyPr>
          <a:lstStyle>
            <a:lvl1pPr marL="228594" indent="-228594" algn="l" defTabSz="914377"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arabicPeriod"/>
            </a:pPr>
            <a:r>
              <a:rPr lang="en-US" dirty="0" smtClean="0">
                <a:solidFill>
                  <a:prstClr val="black"/>
                </a:solidFill>
              </a:rPr>
              <a:t>Navigate each turn on motorbike</a:t>
            </a:r>
          </a:p>
          <a:p>
            <a:pPr marL="514350" indent="-514350">
              <a:buFont typeface="Arial" panose="020B0604020202020204" pitchFamily="34" charset="0"/>
              <a:buAutoNum type="arabicPeriod"/>
            </a:pPr>
            <a:r>
              <a:rPr lang="en-US" dirty="0" smtClean="0">
                <a:solidFill>
                  <a:prstClr val="black"/>
                </a:solidFill>
              </a:rPr>
              <a:t>Notify to user</a:t>
            </a:r>
          </a:p>
          <a:p>
            <a:pPr marL="514350" indent="-514350">
              <a:buFont typeface="Arial" panose="020B0604020202020204" pitchFamily="34" charset="0"/>
              <a:buAutoNum type="arabicPeriod"/>
            </a:pPr>
            <a:r>
              <a:rPr lang="en-US" dirty="0" smtClean="0">
                <a:solidFill>
                  <a:prstClr val="black"/>
                </a:solidFill>
              </a:rPr>
              <a:t>Notify to wear</a:t>
            </a:r>
            <a:endParaRPr lang="en-US" dirty="0">
              <a:solidFill>
                <a:prstClr val="black"/>
              </a:solidFill>
            </a:endParaRPr>
          </a:p>
        </p:txBody>
      </p:sp>
    </p:spTree>
    <p:extLst>
      <p:ext uri="{BB962C8B-B14F-4D97-AF65-F5344CB8AC3E}">
        <p14:creationId xmlns:p14="http://schemas.microsoft.com/office/powerpoint/2010/main" val="593154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a:solidFill>
                  <a:prstClr val="white"/>
                </a:solidFill>
                <a:latin typeface="Cambria" panose="02040503050406030204" pitchFamily="18" charset="0"/>
              </a:rPr>
              <a:t>ROUTE</a:t>
            </a:r>
          </a:p>
          <a:p>
            <a:pPr algn="ctr"/>
            <a:r>
              <a:rPr lang="en-US" sz="2000" dirty="0">
                <a:solidFill>
                  <a:prstClr val="white"/>
                </a:solidFill>
                <a:latin typeface="Cambria" panose="02040503050406030204" pitchFamily="18" charset="0"/>
              </a:rPr>
              <a:t>Route: represent the route of bus.</a:t>
            </a:r>
          </a:p>
        </p:txBody>
      </p:sp>
    </p:spTree>
    <p:extLst>
      <p:ext uri="{BB962C8B-B14F-4D97-AF65-F5344CB8AC3E}">
        <p14:creationId xmlns:p14="http://schemas.microsoft.com/office/powerpoint/2010/main" val="71000727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vi-VN" sz="5400" dirty="0" smtClean="0">
                <a:solidFill>
                  <a:schemeClr val="bg1"/>
                </a:solidFill>
                <a:latin typeface="Cambria"/>
                <a:ea typeface="Cambria"/>
                <a:cs typeface="Cambria"/>
                <a:sym typeface="Cambria"/>
              </a:rPr>
              <a:t>Problem</a:t>
            </a:r>
            <a:endParaRPr lang="en-US" sz="5400" dirty="0">
              <a:solidFill>
                <a:schemeClr val="bg1"/>
              </a:solidFill>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prstClr val="black">
                    <a:tint val="75000"/>
                  </a:prstClr>
                </a:solidFill>
              </a:rPr>
              <a:pPr/>
              <a:t>160</a:t>
            </a:fld>
            <a:endParaRPr lang="en">
              <a:solidFill>
                <a:prstClr val="black">
                  <a:tint val="75000"/>
                </a:prstClr>
              </a:solidFill>
            </a:endParaRPr>
          </a:p>
        </p:txBody>
      </p:sp>
      <p:sp>
        <p:nvSpPr>
          <p:cNvPr id="9" name="Content Placeholder 2"/>
          <p:cNvSpPr txBox="1">
            <a:spLocks/>
          </p:cNvSpPr>
          <p:nvPr/>
        </p:nvSpPr>
        <p:spPr>
          <a:xfrm>
            <a:off x="628650" y="1825625"/>
            <a:ext cx="7886700" cy="4351338"/>
          </a:xfrm>
          <a:prstGeom prst="rect">
            <a:avLst/>
          </a:prstGeom>
        </p:spPr>
        <p:txBody>
          <a:bodyPr vert="horz" lIns="91425" tIns="91425" rIns="91425" bIns="91425" rtlCol="0" anchor="t" anchorCtr="0">
            <a:normAutofit/>
          </a:bodyPr>
          <a:lstStyle>
            <a:lvl1pPr marL="228594" indent="-228594" algn="l" defTabSz="914377"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US" smtClean="0">
                <a:solidFill>
                  <a:prstClr val="black"/>
                </a:solidFill>
              </a:rPr>
              <a:t>Smart wear is too small to view detail information</a:t>
            </a:r>
          </a:p>
          <a:p>
            <a:r>
              <a:rPr lang="en-US" smtClean="0">
                <a:solidFill>
                  <a:prstClr val="black"/>
                </a:solidFill>
              </a:rPr>
              <a:t>Not everyone has smart wear.</a:t>
            </a:r>
          </a:p>
          <a:p>
            <a:r>
              <a:rPr lang="en-US" smtClean="0">
                <a:solidFill>
                  <a:prstClr val="black"/>
                </a:solidFill>
              </a:rPr>
              <a:t>Price of android wear is not cheap.</a:t>
            </a:r>
            <a:endParaRPr lang="en-US" dirty="0">
              <a:solidFill>
                <a:prstClr val="black"/>
              </a:solidFill>
            </a:endParaRPr>
          </a:p>
        </p:txBody>
      </p:sp>
      <p:pic>
        <p:nvPicPr>
          <p:cNvPr id="11" name="Picture 10" descr="https://encrypted-tbn3.gstatic.com/images?q=tbn:ANd9GcQW0Mb9NxFOFJ3Pgf9abKAnH-e5B3Gm937ObRS4VKqxXk3dvCJ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623" y="3967162"/>
            <a:ext cx="2076450" cy="220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9627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vi-VN" sz="5400" dirty="0" smtClean="0">
                <a:solidFill>
                  <a:schemeClr val="bg1"/>
                </a:solidFill>
                <a:latin typeface="Cambria"/>
                <a:ea typeface="Cambria"/>
                <a:cs typeface="Cambria"/>
                <a:sym typeface="Cambria"/>
              </a:rPr>
              <a:t>Solution</a:t>
            </a:r>
            <a:endParaRPr lang="en-US" sz="5400" dirty="0">
              <a:solidFill>
                <a:schemeClr val="bg1"/>
              </a:solidFill>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prstClr val="black">
                    <a:tint val="75000"/>
                  </a:prstClr>
                </a:solidFill>
              </a:rPr>
              <a:pPr/>
              <a:t>161</a:t>
            </a:fld>
            <a:endParaRPr lang="en">
              <a:solidFill>
                <a:prstClr val="black">
                  <a:tint val="75000"/>
                </a:prstClr>
              </a:solidFill>
            </a:endParaRPr>
          </a:p>
        </p:txBody>
      </p:sp>
      <p:sp>
        <p:nvSpPr>
          <p:cNvPr id="7" name="Content Placeholder 2"/>
          <p:cNvSpPr txBox="1">
            <a:spLocks/>
          </p:cNvSpPr>
          <p:nvPr/>
        </p:nvSpPr>
        <p:spPr>
          <a:xfrm>
            <a:off x="628650" y="1825625"/>
            <a:ext cx="7886700" cy="4351338"/>
          </a:xfrm>
          <a:prstGeom prst="rect">
            <a:avLst/>
          </a:prstGeom>
        </p:spPr>
        <p:txBody>
          <a:bodyPr vert="horz" lIns="91425" tIns="91425" rIns="91425" bIns="91425" rtlCol="0" anchor="t" anchorCtr="0">
            <a:normAutofit/>
          </a:bodyPr>
          <a:lstStyle>
            <a:lvl1pPr marL="228594" indent="-228594" algn="l" defTabSz="914377"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prstClr val="black"/>
                </a:solidFill>
              </a:rPr>
              <a:t>Provide notify by sound function. </a:t>
            </a:r>
            <a:endParaRPr lang="en-US" dirty="0">
              <a:solidFill>
                <a:prstClr val="black"/>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7255" y="3129602"/>
            <a:ext cx="1306902" cy="1306902"/>
          </a:xfrm>
          <a:prstGeom prst="rect">
            <a:avLst/>
          </a:prstGeom>
        </p:spPr>
      </p:pic>
      <p:sp>
        <p:nvSpPr>
          <p:cNvPr id="10" name="TextBox 9"/>
          <p:cNvSpPr txBox="1"/>
          <p:nvPr/>
        </p:nvSpPr>
        <p:spPr>
          <a:xfrm>
            <a:off x="1581802" y="4251838"/>
            <a:ext cx="1437958" cy="369332"/>
          </a:xfrm>
          <a:prstGeom prst="rect">
            <a:avLst/>
          </a:prstGeom>
          <a:noFill/>
        </p:spPr>
        <p:txBody>
          <a:bodyPr wrap="none" rtlCol="0">
            <a:spAutoFit/>
          </a:bodyPr>
          <a:lstStyle/>
          <a:p>
            <a:pPr defTabSz="457200"/>
            <a:r>
              <a:rPr lang="en-US" dirty="0" smtClean="0">
                <a:solidFill>
                  <a:prstClr val="black"/>
                </a:solidFill>
              </a:rPr>
              <a:t>Street Router</a:t>
            </a:r>
            <a:endParaRPr lang="en-US" dirty="0">
              <a:solidFill>
                <a:prstClr val="black"/>
              </a:solidFill>
            </a:endParaRPr>
          </a:p>
        </p:txBody>
      </p:sp>
      <p:cxnSp>
        <p:nvCxnSpPr>
          <p:cNvPr id="3" name="Straight Arrow Connector 2"/>
          <p:cNvCxnSpPr>
            <a:stCxn id="9" idx="3"/>
          </p:cNvCxnSpPr>
          <p:nvPr/>
        </p:nvCxnSpPr>
        <p:spPr>
          <a:xfrm>
            <a:off x="2914157" y="3783053"/>
            <a:ext cx="340306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7219" y="3236248"/>
            <a:ext cx="1093610" cy="1093610"/>
          </a:xfrm>
          <a:prstGeom prst="rect">
            <a:avLst/>
          </a:prstGeom>
        </p:spPr>
      </p:pic>
    </p:spTree>
    <p:extLst>
      <p:ext uri="{BB962C8B-B14F-4D97-AF65-F5344CB8AC3E}">
        <p14:creationId xmlns:p14="http://schemas.microsoft.com/office/powerpoint/2010/main" val="42204405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vi-VN" sz="5400" dirty="0" smtClean="0">
                <a:solidFill>
                  <a:schemeClr val="bg1"/>
                </a:solidFill>
                <a:latin typeface="Cambria"/>
                <a:ea typeface="Cambria"/>
                <a:cs typeface="Cambria"/>
                <a:sym typeface="Cambria"/>
              </a:rPr>
              <a:t>Architecture</a:t>
            </a:r>
            <a:endParaRPr lang="en-US" sz="5400" dirty="0">
              <a:solidFill>
                <a:schemeClr val="bg1"/>
              </a:solidFill>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prstClr val="black">
                    <a:tint val="75000"/>
                  </a:prstClr>
                </a:solidFill>
              </a:rPr>
              <a:pPr/>
              <a:t>162</a:t>
            </a:fld>
            <a:endParaRPr lang="en">
              <a:solidFill>
                <a:prstClr val="black">
                  <a:tint val="75000"/>
                </a:prstClr>
              </a:solidFill>
            </a:endParaRPr>
          </a:p>
        </p:txBody>
      </p:sp>
      <p:pic>
        <p:nvPicPr>
          <p:cNvPr id="1026" name="Picture 2" descr="http://www.planet3films.com/wp-content/uploads/2012/01/download-butt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976542"/>
            <a:ext cx="969840" cy="927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15426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planet3films.com/wp-content/uploads/2012/01/download-butt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976542"/>
            <a:ext cx="969840" cy="92716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5"/>
          <p:cNvSpPr>
            <a:spLocks noGrp="1"/>
          </p:cNvSpPr>
          <p:nvPr>
            <p:ph type="title"/>
          </p:nvPr>
        </p:nvSpPr>
        <p:spPr>
          <a:xfrm>
            <a:off x="457200" y="274637"/>
            <a:ext cx="8229600" cy="1143000"/>
          </a:xfrm>
        </p:spPr>
        <p:txBody>
          <a:bodyPr>
            <a:normAutofit/>
          </a:bodyPr>
          <a:lstStyle/>
          <a:p>
            <a:r>
              <a:rPr lang="vi-VN" sz="5400" dirty="0" smtClean="0">
                <a:solidFill>
                  <a:schemeClr val="bg1"/>
                </a:solidFill>
                <a:latin typeface="Cambria"/>
                <a:ea typeface="Cambria"/>
                <a:cs typeface="Cambria"/>
                <a:sym typeface="Cambria"/>
              </a:rPr>
              <a:t>Architecture</a:t>
            </a:r>
            <a:endParaRPr lang="en-US" sz="5400" dirty="0">
              <a:solidFill>
                <a:schemeClr val="bg1"/>
              </a:solidFill>
              <a:latin typeface="Cambria"/>
              <a:ea typeface="Cambria"/>
              <a:cs typeface="Cambria"/>
              <a:sym typeface="Cambria"/>
            </a:endParaRPr>
          </a:p>
        </p:txBody>
      </p:sp>
      <p:sp>
        <p:nvSpPr>
          <p:cNvPr id="7" name="Rectangle 6"/>
          <p:cNvSpPr/>
          <p:nvPr/>
        </p:nvSpPr>
        <p:spPr>
          <a:xfrm>
            <a:off x="3524274" y="1612221"/>
            <a:ext cx="1655806" cy="16558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smtClean="0">
                <a:solidFill>
                  <a:prstClr val="black"/>
                </a:solidFill>
              </a:rPr>
              <a:t>Create list of stings from list of step</a:t>
            </a:r>
            <a:endParaRPr lang="en-US" sz="2000" dirty="0">
              <a:solidFill>
                <a:prstClr val="black"/>
              </a:solidFill>
            </a:endParaRPr>
          </a:p>
        </p:txBody>
      </p:sp>
      <p:cxnSp>
        <p:nvCxnSpPr>
          <p:cNvPr id="9" name="Straight Arrow Connector 8"/>
          <p:cNvCxnSpPr>
            <a:stCxn id="4" idx="3"/>
          </p:cNvCxnSpPr>
          <p:nvPr/>
        </p:nvCxnSpPr>
        <p:spPr>
          <a:xfrm flipV="1">
            <a:off x="1427040" y="2419643"/>
            <a:ext cx="2097234" cy="20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412956" y="2074364"/>
            <a:ext cx="1985672" cy="707886"/>
          </a:xfrm>
          <a:prstGeom prst="rect">
            <a:avLst/>
          </a:prstGeom>
          <a:noFill/>
        </p:spPr>
        <p:txBody>
          <a:bodyPr wrap="none" rtlCol="0">
            <a:spAutoFit/>
          </a:bodyPr>
          <a:lstStyle/>
          <a:p>
            <a:pPr defTabSz="457200"/>
            <a:r>
              <a:rPr lang="en-US" sz="2000" dirty="0" smtClean="0">
                <a:solidFill>
                  <a:prstClr val="black"/>
                </a:solidFill>
              </a:rPr>
              <a:t>          Press</a:t>
            </a:r>
          </a:p>
          <a:p>
            <a:pPr defTabSz="457200"/>
            <a:r>
              <a:rPr lang="en-US" sz="2000" dirty="0" smtClean="0">
                <a:solidFill>
                  <a:prstClr val="black"/>
                </a:solidFill>
              </a:rPr>
              <a:t>download button</a:t>
            </a:r>
            <a:endParaRPr lang="en-US" sz="2000" dirty="0">
              <a:solidFill>
                <a:prstClr val="black"/>
              </a:solidFill>
            </a:endParaRPr>
          </a:p>
        </p:txBody>
      </p:sp>
    </p:spTree>
    <p:extLst>
      <p:ext uri="{BB962C8B-B14F-4D97-AF65-F5344CB8AC3E}">
        <p14:creationId xmlns:p14="http://schemas.microsoft.com/office/powerpoint/2010/main" val="108073722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6136" y="2148483"/>
            <a:ext cx="4466667" cy="2504762"/>
          </a:xfrm>
          <a:prstGeom prst="rect">
            <a:avLst/>
          </a:prstGeom>
          <a:ln>
            <a:solidFill>
              <a:schemeClr val="tx1"/>
            </a:solidFill>
          </a:ln>
        </p:spPr>
      </p:pic>
      <p:sp>
        <p:nvSpPr>
          <p:cNvPr id="5" name="Rectangle 4"/>
          <p:cNvSpPr/>
          <p:nvPr/>
        </p:nvSpPr>
        <p:spPr>
          <a:xfrm>
            <a:off x="928468" y="4389120"/>
            <a:ext cx="1350498" cy="365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7" name="Straight Arrow Connector 6"/>
          <p:cNvCxnSpPr>
            <a:endCxn id="5" idx="3"/>
          </p:cNvCxnSpPr>
          <p:nvPr/>
        </p:nvCxnSpPr>
        <p:spPr>
          <a:xfrm flipH="1">
            <a:off x="2278966" y="2148483"/>
            <a:ext cx="4234376" cy="2423517"/>
          </a:xfrm>
          <a:prstGeom prst="straightConnector1">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78680" y="1963817"/>
            <a:ext cx="1285160" cy="369332"/>
          </a:xfrm>
          <a:prstGeom prst="rect">
            <a:avLst/>
          </a:prstGeom>
          <a:noFill/>
        </p:spPr>
        <p:txBody>
          <a:bodyPr wrap="none" rtlCol="0">
            <a:spAutoFit/>
          </a:bodyPr>
          <a:lstStyle/>
          <a:p>
            <a:pPr defTabSz="457200"/>
            <a:r>
              <a:rPr lang="en-US" dirty="0" smtClean="0">
                <a:solidFill>
                  <a:prstClr val="black"/>
                </a:solidFill>
              </a:rPr>
              <a:t>List of steps</a:t>
            </a:r>
            <a:endParaRPr lang="en-US" dirty="0">
              <a:solidFill>
                <a:prstClr val="black"/>
              </a:solidFill>
            </a:endParaRPr>
          </a:p>
        </p:txBody>
      </p:sp>
      <p:sp>
        <p:nvSpPr>
          <p:cNvPr id="6" name="Title 5"/>
          <p:cNvSpPr>
            <a:spLocks noGrp="1"/>
          </p:cNvSpPr>
          <p:nvPr>
            <p:ph type="title"/>
          </p:nvPr>
        </p:nvSpPr>
        <p:spPr>
          <a:xfrm>
            <a:off x="457200" y="274637"/>
            <a:ext cx="8229600" cy="1143000"/>
          </a:xfrm>
        </p:spPr>
        <p:txBody>
          <a:bodyPr>
            <a:normAutofit/>
          </a:bodyPr>
          <a:lstStyle/>
          <a:p>
            <a:r>
              <a:rPr lang="vi-VN" sz="5400" dirty="0" smtClean="0">
                <a:solidFill>
                  <a:schemeClr val="bg1"/>
                </a:solidFill>
                <a:latin typeface="Cambria"/>
                <a:ea typeface="Cambria"/>
                <a:cs typeface="Cambria"/>
                <a:sym typeface="Cambria"/>
              </a:rPr>
              <a:t>Architecture</a:t>
            </a:r>
            <a:endParaRPr lang="en-US" sz="5400" dirty="0">
              <a:solidFill>
                <a:schemeClr val="bg1"/>
              </a:solidFill>
              <a:latin typeface="Cambria"/>
              <a:ea typeface="Cambria"/>
              <a:cs typeface="Cambria"/>
              <a:sym typeface="Cambria"/>
            </a:endParaRPr>
          </a:p>
        </p:txBody>
      </p:sp>
    </p:spTree>
    <p:extLst>
      <p:ext uri="{BB962C8B-B14F-4D97-AF65-F5344CB8AC3E}">
        <p14:creationId xmlns:p14="http://schemas.microsoft.com/office/powerpoint/2010/main" val="53382063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3651" y="1834721"/>
            <a:ext cx="3504762" cy="2609524"/>
          </a:xfrm>
          <a:prstGeom prst="rect">
            <a:avLst/>
          </a:prstGeom>
          <a:ln>
            <a:solidFill>
              <a:schemeClr val="tx1"/>
            </a:solidFill>
          </a:ln>
        </p:spPr>
      </p:pic>
      <p:sp>
        <p:nvSpPr>
          <p:cNvPr id="5" name="Rectangle 4"/>
          <p:cNvSpPr/>
          <p:nvPr/>
        </p:nvSpPr>
        <p:spPr>
          <a:xfrm>
            <a:off x="2096087" y="2947291"/>
            <a:ext cx="2082018" cy="11957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8" name="TextBox 7"/>
          <p:cNvSpPr txBox="1"/>
          <p:nvPr/>
        </p:nvSpPr>
        <p:spPr>
          <a:xfrm>
            <a:off x="5677268" y="1834721"/>
            <a:ext cx="3241649" cy="2308324"/>
          </a:xfrm>
          <a:prstGeom prst="rect">
            <a:avLst/>
          </a:prstGeom>
          <a:noFill/>
        </p:spPr>
        <p:txBody>
          <a:bodyPr wrap="square" rtlCol="0">
            <a:spAutoFit/>
          </a:bodyPr>
          <a:lstStyle/>
          <a:p>
            <a:pPr defTabSz="457200"/>
            <a:r>
              <a:rPr lang="vi-VN" dirty="0">
                <a:solidFill>
                  <a:prstClr val="black"/>
                </a:solidFill>
              </a:rPr>
              <a:t>Rẽ &lt;b&gt;phải&lt;/b&gt; tại Codienlanhbhl vào &lt;b&gt;Quang Trung&lt;/b&gt;&lt;div style=\"font-size:0.9em\"&gt;Băng qua Ngân Hàng Tmcp Sài Gòn Thương Tín (Sacombank) - Pgd Hạnh Thông Tây (ở phía bên phải)&lt;/div&gt;</a:t>
            </a:r>
            <a:endParaRPr lang="en-US" dirty="0">
              <a:solidFill>
                <a:prstClr val="black"/>
              </a:solidFill>
            </a:endParaRPr>
          </a:p>
        </p:txBody>
      </p:sp>
      <p:cxnSp>
        <p:nvCxnSpPr>
          <p:cNvPr id="15" name="Straight Arrow Connector 14"/>
          <p:cNvCxnSpPr/>
          <p:nvPr/>
        </p:nvCxnSpPr>
        <p:spPr>
          <a:xfrm flipH="1">
            <a:off x="4178105" y="2988883"/>
            <a:ext cx="1499163" cy="556285"/>
          </a:xfrm>
          <a:prstGeom prst="straightConnector1">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a:xfrm>
            <a:off x="457200" y="274637"/>
            <a:ext cx="8229600" cy="1143000"/>
          </a:xfrm>
        </p:spPr>
        <p:txBody>
          <a:bodyPr>
            <a:normAutofit/>
          </a:bodyPr>
          <a:lstStyle/>
          <a:p>
            <a:r>
              <a:rPr lang="vi-VN" sz="5400" dirty="0" smtClean="0">
                <a:solidFill>
                  <a:schemeClr val="bg1"/>
                </a:solidFill>
                <a:latin typeface="Cambria"/>
                <a:ea typeface="Cambria"/>
                <a:cs typeface="Cambria"/>
                <a:sym typeface="Cambria"/>
              </a:rPr>
              <a:t>Architecture</a:t>
            </a:r>
            <a:endParaRPr lang="en-US" sz="5400" dirty="0">
              <a:solidFill>
                <a:schemeClr val="bg1"/>
              </a:solidFill>
              <a:latin typeface="Cambria"/>
              <a:ea typeface="Cambria"/>
              <a:cs typeface="Cambria"/>
              <a:sym typeface="Cambria"/>
            </a:endParaRPr>
          </a:p>
        </p:txBody>
      </p:sp>
    </p:spTree>
    <p:extLst>
      <p:ext uri="{BB962C8B-B14F-4D97-AF65-F5344CB8AC3E}">
        <p14:creationId xmlns:p14="http://schemas.microsoft.com/office/powerpoint/2010/main" val="188421892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3651" y="1834721"/>
            <a:ext cx="3504762" cy="2609524"/>
          </a:xfrm>
          <a:prstGeom prst="rect">
            <a:avLst/>
          </a:prstGeom>
          <a:ln>
            <a:solidFill>
              <a:schemeClr val="tx1"/>
            </a:solidFill>
          </a:ln>
        </p:spPr>
      </p:pic>
      <p:sp>
        <p:nvSpPr>
          <p:cNvPr id="5" name="Rectangle 4"/>
          <p:cNvSpPr/>
          <p:nvPr/>
        </p:nvSpPr>
        <p:spPr>
          <a:xfrm>
            <a:off x="2096087" y="2947291"/>
            <a:ext cx="2082018" cy="11957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7" name="Straight Arrow Connector 6"/>
          <p:cNvCxnSpPr>
            <a:stCxn id="8" idx="1"/>
            <a:endCxn id="5" idx="3"/>
          </p:cNvCxnSpPr>
          <p:nvPr/>
        </p:nvCxnSpPr>
        <p:spPr>
          <a:xfrm flipH="1">
            <a:off x="4178105" y="2988883"/>
            <a:ext cx="1499163" cy="556285"/>
          </a:xfrm>
          <a:prstGeom prst="straightConnector1">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677268" y="1834721"/>
            <a:ext cx="3241649" cy="2308324"/>
          </a:xfrm>
          <a:prstGeom prst="rect">
            <a:avLst/>
          </a:prstGeom>
          <a:noFill/>
        </p:spPr>
        <p:txBody>
          <a:bodyPr wrap="square" rtlCol="0">
            <a:spAutoFit/>
          </a:bodyPr>
          <a:lstStyle/>
          <a:p>
            <a:pPr defTabSz="457200"/>
            <a:r>
              <a:rPr lang="vi-VN" dirty="0">
                <a:solidFill>
                  <a:srgbClr val="FF0000"/>
                </a:solidFill>
              </a:rPr>
              <a:t>Rẽ</a:t>
            </a:r>
            <a:r>
              <a:rPr lang="vi-VN" dirty="0">
                <a:solidFill>
                  <a:prstClr val="black"/>
                </a:solidFill>
              </a:rPr>
              <a:t> &lt;b&gt;</a:t>
            </a:r>
            <a:r>
              <a:rPr lang="vi-VN" dirty="0">
                <a:solidFill>
                  <a:srgbClr val="FF0000"/>
                </a:solidFill>
              </a:rPr>
              <a:t>phải</a:t>
            </a:r>
            <a:r>
              <a:rPr lang="vi-VN" dirty="0">
                <a:solidFill>
                  <a:prstClr val="black"/>
                </a:solidFill>
              </a:rPr>
              <a:t>&lt;/b&gt; </a:t>
            </a:r>
            <a:r>
              <a:rPr lang="vi-VN" dirty="0">
                <a:solidFill>
                  <a:srgbClr val="FF0000"/>
                </a:solidFill>
              </a:rPr>
              <a:t>tại Codienlanhbhl vào</a:t>
            </a:r>
            <a:r>
              <a:rPr lang="vi-VN" dirty="0">
                <a:solidFill>
                  <a:prstClr val="black"/>
                </a:solidFill>
              </a:rPr>
              <a:t> &lt;</a:t>
            </a:r>
            <a:r>
              <a:rPr lang="vi-VN" dirty="0">
                <a:solidFill>
                  <a:srgbClr val="FF0000"/>
                </a:solidFill>
              </a:rPr>
              <a:t>b&gt;Quang Trung</a:t>
            </a:r>
            <a:r>
              <a:rPr lang="vi-VN" dirty="0">
                <a:solidFill>
                  <a:prstClr val="black"/>
                </a:solidFill>
              </a:rPr>
              <a:t>&lt;/b&gt;&lt;div style=\"font-size:0.9em\"&gt;</a:t>
            </a:r>
            <a:r>
              <a:rPr lang="vi-VN" dirty="0">
                <a:solidFill>
                  <a:srgbClr val="FF0000"/>
                </a:solidFill>
              </a:rPr>
              <a:t>Băng qua Ngân Hàng Tmcp Sài Gòn Thương Tín (Sacombank) - Pgd Hạnh Thông Tây (ở phía bên phải)</a:t>
            </a:r>
            <a:r>
              <a:rPr lang="vi-VN" dirty="0">
                <a:solidFill>
                  <a:prstClr val="black"/>
                </a:solidFill>
              </a:rPr>
              <a:t>&lt;/div&gt;</a:t>
            </a:r>
            <a:endParaRPr lang="en-US" dirty="0">
              <a:solidFill>
                <a:prstClr val="black"/>
              </a:solidFill>
            </a:endParaRPr>
          </a:p>
        </p:txBody>
      </p:sp>
      <p:sp>
        <p:nvSpPr>
          <p:cNvPr id="14" name="TextBox 13"/>
          <p:cNvSpPr txBox="1"/>
          <p:nvPr/>
        </p:nvSpPr>
        <p:spPr>
          <a:xfrm>
            <a:off x="1155337" y="5556815"/>
            <a:ext cx="6045535" cy="923330"/>
          </a:xfrm>
          <a:prstGeom prst="rect">
            <a:avLst/>
          </a:prstGeom>
          <a:noFill/>
        </p:spPr>
        <p:txBody>
          <a:bodyPr wrap="square" rtlCol="0">
            <a:spAutoFit/>
          </a:bodyPr>
          <a:lstStyle/>
          <a:p>
            <a:pPr defTabSz="457200"/>
            <a:r>
              <a:rPr lang="vi-VN" dirty="0">
                <a:solidFill>
                  <a:prstClr val="black"/>
                </a:solidFill>
              </a:rPr>
              <a:t>Rẽ </a:t>
            </a:r>
            <a:r>
              <a:rPr lang="vi-VN" dirty="0" smtClean="0">
                <a:solidFill>
                  <a:prstClr val="black"/>
                </a:solidFill>
              </a:rPr>
              <a:t>phải </a:t>
            </a:r>
            <a:r>
              <a:rPr lang="vi-VN" dirty="0">
                <a:solidFill>
                  <a:prstClr val="black"/>
                </a:solidFill>
              </a:rPr>
              <a:t>tại Codienlanhbhl vào </a:t>
            </a:r>
            <a:r>
              <a:rPr lang="vi-VN" dirty="0" smtClean="0">
                <a:solidFill>
                  <a:prstClr val="black"/>
                </a:solidFill>
              </a:rPr>
              <a:t>Quang Trung</a:t>
            </a:r>
            <a:r>
              <a:rPr lang="en-US" dirty="0" smtClean="0">
                <a:solidFill>
                  <a:prstClr val="black"/>
                </a:solidFill>
              </a:rPr>
              <a:t> </a:t>
            </a:r>
            <a:r>
              <a:rPr lang="vi-VN" dirty="0" smtClean="0">
                <a:solidFill>
                  <a:prstClr val="black"/>
                </a:solidFill>
              </a:rPr>
              <a:t>Băng </a:t>
            </a:r>
            <a:r>
              <a:rPr lang="vi-VN" dirty="0">
                <a:solidFill>
                  <a:prstClr val="black"/>
                </a:solidFill>
              </a:rPr>
              <a:t>qua Ngân Hàng Tmcp Sài Gòn Thương Tín (Sacombank) - Pgd Hạnh Thông Tây (ở phía bên phải</a:t>
            </a:r>
            <a:r>
              <a:rPr lang="vi-VN" dirty="0" smtClean="0">
                <a:solidFill>
                  <a:prstClr val="black"/>
                </a:solidFill>
              </a:rPr>
              <a:t>)</a:t>
            </a:r>
            <a:endParaRPr lang="en-US" dirty="0">
              <a:solidFill>
                <a:prstClr val="black"/>
              </a:solidFill>
            </a:endParaRPr>
          </a:p>
        </p:txBody>
      </p:sp>
      <p:cxnSp>
        <p:nvCxnSpPr>
          <p:cNvPr id="3" name="Straight Arrow Connector 2"/>
          <p:cNvCxnSpPr>
            <a:stCxn id="8" idx="2"/>
            <a:endCxn id="14" idx="0"/>
          </p:cNvCxnSpPr>
          <p:nvPr/>
        </p:nvCxnSpPr>
        <p:spPr>
          <a:xfrm flipH="1">
            <a:off x="4178105" y="4143045"/>
            <a:ext cx="3119988" cy="1413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itle 5"/>
          <p:cNvSpPr>
            <a:spLocks noGrp="1"/>
          </p:cNvSpPr>
          <p:nvPr>
            <p:ph type="title"/>
          </p:nvPr>
        </p:nvSpPr>
        <p:spPr>
          <a:xfrm>
            <a:off x="457200" y="274637"/>
            <a:ext cx="8229600" cy="1143000"/>
          </a:xfrm>
        </p:spPr>
        <p:txBody>
          <a:bodyPr>
            <a:normAutofit/>
          </a:bodyPr>
          <a:lstStyle/>
          <a:p>
            <a:r>
              <a:rPr lang="vi-VN" sz="5400" dirty="0" smtClean="0">
                <a:solidFill>
                  <a:schemeClr val="bg1"/>
                </a:solidFill>
                <a:latin typeface="Cambria"/>
                <a:ea typeface="Cambria"/>
                <a:cs typeface="Cambria"/>
                <a:sym typeface="Cambria"/>
              </a:rPr>
              <a:t>Architecture</a:t>
            </a:r>
            <a:endParaRPr lang="en-US" sz="5400" dirty="0">
              <a:solidFill>
                <a:schemeClr val="bg1"/>
              </a:solidFill>
              <a:latin typeface="Cambria"/>
              <a:ea typeface="Cambria"/>
              <a:cs typeface="Cambria"/>
              <a:sym typeface="Cambria"/>
            </a:endParaRPr>
          </a:p>
        </p:txBody>
      </p:sp>
      <p:sp>
        <p:nvSpPr>
          <p:cNvPr id="10" name="Title 5"/>
          <p:cNvSpPr txBox="1">
            <a:spLocks/>
          </p:cNvSpPr>
          <p:nvPr/>
        </p:nvSpPr>
        <p:spPr>
          <a:xfrm>
            <a:off x="609600" y="427037"/>
            <a:ext cx="8229600" cy="1143000"/>
          </a:xfrm>
          <a:prstGeom prst="rect">
            <a:avLst/>
          </a:prstGeom>
        </p:spPr>
        <p:txBody>
          <a:bodyPr vert="horz" lIns="91425" tIns="91425" rIns="91425" bIns="91425" rtlCol="0" anchor="b" anchorCtr="0">
            <a:normAutofit/>
          </a:bodyPr>
          <a:lstStyle>
            <a:lvl1pPr algn="l" defTabSz="914377" rtl="0" eaLnBrk="1" latinLnBrk="0" hangingPunct="1">
              <a:lnSpc>
                <a:spcPct val="90000"/>
              </a:lnSpc>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r>
              <a:rPr lang="vi-VN" sz="5400" smtClean="0">
                <a:solidFill>
                  <a:prstClr val="white"/>
                </a:solidFill>
                <a:latin typeface="Cambria"/>
                <a:ea typeface="Cambria"/>
                <a:cs typeface="Cambria"/>
                <a:sym typeface="Cambria"/>
              </a:rPr>
              <a:t>Architecture</a:t>
            </a:r>
            <a:endParaRPr lang="en-US" sz="5400" dirty="0">
              <a:solidFill>
                <a:prstClr val="white"/>
              </a:solidFill>
              <a:latin typeface="Cambria"/>
              <a:ea typeface="Cambria"/>
              <a:cs typeface="Cambria"/>
              <a:sym typeface="Cambria"/>
            </a:endParaRPr>
          </a:p>
        </p:txBody>
      </p:sp>
    </p:spTree>
    <p:extLst>
      <p:ext uri="{BB962C8B-B14F-4D97-AF65-F5344CB8AC3E}">
        <p14:creationId xmlns:p14="http://schemas.microsoft.com/office/powerpoint/2010/main" val="127363062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6136" y="2148483"/>
            <a:ext cx="4466667" cy="2504762"/>
          </a:xfrm>
          <a:prstGeom prst="rect">
            <a:avLst/>
          </a:prstGeom>
          <a:ln>
            <a:solidFill>
              <a:schemeClr val="tx1"/>
            </a:solidFill>
          </a:ln>
        </p:spPr>
      </p:pic>
      <p:sp>
        <p:nvSpPr>
          <p:cNvPr id="5" name="Rectangle 4"/>
          <p:cNvSpPr/>
          <p:nvPr/>
        </p:nvSpPr>
        <p:spPr>
          <a:xfrm>
            <a:off x="928468" y="4389120"/>
            <a:ext cx="1350498" cy="365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7" name="Straight Arrow Connector 6"/>
          <p:cNvCxnSpPr>
            <a:endCxn id="5" idx="3"/>
          </p:cNvCxnSpPr>
          <p:nvPr/>
        </p:nvCxnSpPr>
        <p:spPr>
          <a:xfrm flipH="1">
            <a:off x="2278966" y="2148483"/>
            <a:ext cx="4234376" cy="2423517"/>
          </a:xfrm>
          <a:prstGeom prst="straightConnector1">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78680" y="1963817"/>
            <a:ext cx="1285160" cy="369332"/>
          </a:xfrm>
          <a:prstGeom prst="rect">
            <a:avLst/>
          </a:prstGeom>
          <a:noFill/>
        </p:spPr>
        <p:txBody>
          <a:bodyPr wrap="none" rtlCol="0">
            <a:spAutoFit/>
          </a:bodyPr>
          <a:lstStyle/>
          <a:p>
            <a:pPr defTabSz="457200"/>
            <a:r>
              <a:rPr lang="en-US" dirty="0" smtClean="0">
                <a:solidFill>
                  <a:prstClr val="black"/>
                </a:solidFill>
              </a:rPr>
              <a:t>List of steps</a:t>
            </a:r>
            <a:endParaRPr lang="en-US" dirty="0">
              <a:solidFill>
                <a:prstClr val="black"/>
              </a:solidFill>
            </a:endParaRPr>
          </a:p>
        </p:txBody>
      </p:sp>
      <p:sp>
        <p:nvSpPr>
          <p:cNvPr id="2" name="TextBox 1"/>
          <p:cNvSpPr txBox="1"/>
          <p:nvPr/>
        </p:nvSpPr>
        <p:spPr>
          <a:xfrm>
            <a:off x="6513342" y="4058625"/>
            <a:ext cx="1415452" cy="369332"/>
          </a:xfrm>
          <a:prstGeom prst="rect">
            <a:avLst/>
          </a:prstGeom>
          <a:noFill/>
        </p:spPr>
        <p:txBody>
          <a:bodyPr wrap="none" rtlCol="0">
            <a:spAutoFit/>
          </a:bodyPr>
          <a:lstStyle/>
          <a:p>
            <a:pPr defTabSz="457200"/>
            <a:r>
              <a:rPr lang="en-US" dirty="0" smtClean="0">
                <a:solidFill>
                  <a:prstClr val="black"/>
                </a:solidFill>
              </a:rPr>
              <a:t>List of strings</a:t>
            </a:r>
            <a:endParaRPr lang="en-US" dirty="0">
              <a:solidFill>
                <a:prstClr val="black"/>
              </a:solidFill>
            </a:endParaRPr>
          </a:p>
        </p:txBody>
      </p:sp>
      <p:cxnSp>
        <p:nvCxnSpPr>
          <p:cNvPr id="6" name="Straight Arrow Connector 5"/>
          <p:cNvCxnSpPr>
            <a:stCxn id="8" idx="2"/>
            <a:endCxn id="2" idx="0"/>
          </p:cNvCxnSpPr>
          <p:nvPr/>
        </p:nvCxnSpPr>
        <p:spPr>
          <a:xfrm flipH="1">
            <a:off x="7221068" y="2333149"/>
            <a:ext cx="192" cy="1725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32069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planet3films.com/wp-content/uploads/2012/01/download-butt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976542"/>
            <a:ext cx="969840" cy="92716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5"/>
          <p:cNvSpPr>
            <a:spLocks noGrp="1"/>
          </p:cNvSpPr>
          <p:nvPr>
            <p:ph type="title"/>
          </p:nvPr>
        </p:nvSpPr>
        <p:spPr>
          <a:xfrm>
            <a:off x="457200" y="274637"/>
            <a:ext cx="8229600" cy="1143000"/>
          </a:xfrm>
        </p:spPr>
        <p:txBody>
          <a:bodyPr>
            <a:normAutofit/>
          </a:bodyPr>
          <a:lstStyle/>
          <a:p>
            <a:r>
              <a:rPr lang="vi-VN" sz="5400" dirty="0" smtClean="0">
                <a:solidFill>
                  <a:schemeClr val="bg1"/>
                </a:solidFill>
                <a:latin typeface="Cambria"/>
                <a:ea typeface="Cambria"/>
                <a:cs typeface="Cambria"/>
                <a:sym typeface="Cambria"/>
              </a:rPr>
              <a:t>Architecture</a:t>
            </a:r>
            <a:endParaRPr lang="en-US" sz="5400" dirty="0">
              <a:solidFill>
                <a:schemeClr val="bg1"/>
              </a:solidFill>
              <a:latin typeface="Cambria"/>
              <a:ea typeface="Cambria"/>
              <a:cs typeface="Cambria"/>
              <a:sym typeface="Cambria"/>
            </a:endParaRPr>
          </a:p>
        </p:txBody>
      </p:sp>
      <p:pic>
        <p:nvPicPr>
          <p:cNvPr id="2050" name="Picture 2" descr="http://www.otofun.net/data/avatars/l/377/377693.jpg?14395374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9255" y="1678124"/>
            <a:ext cx="1524000" cy="15240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flipV="1">
            <a:off x="1427040" y="2419643"/>
            <a:ext cx="2097234" cy="20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2050" idx="1"/>
          </p:cNvCxnSpPr>
          <p:nvPr/>
        </p:nvCxnSpPr>
        <p:spPr>
          <a:xfrm>
            <a:off x="5180080" y="2440124"/>
            <a:ext cx="155917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524274" y="1612221"/>
            <a:ext cx="1655806" cy="16558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smtClean="0">
                <a:solidFill>
                  <a:prstClr val="black"/>
                </a:solidFill>
              </a:rPr>
              <a:t>Create list of stings from list of step</a:t>
            </a:r>
            <a:endParaRPr lang="en-US" sz="2000" dirty="0">
              <a:solidFill>
                <a:prstClr val="black"/>
              </a:solidFill>
            </a:endParaRPr>
          </a:p>
        </p:txBody>
      </p:sp>
      <p:sp>
        <p:nvSpPr>
          <p:cNvPr id="11" name="TextBox 10"/>
          <p:cNvSpPr txBox="1"/>
          <p:nvPr/>
        </p:nvSpPr>
        <p:spPr>
          <a:xfrm>
            <a:off x="1412956" y="2074364"/>
            <a:ext cx="2008114" cy="400110"/>
          </a:xfrm>
          <a:prstGeom prst="rect">
            <a:avLst/>
          </a:prstGeom>
          <a:noFill/>
        </p:spPr>
        <p:txBody>
          <a:bodyPr wrap="none" rtlCol="0">
            <a:spAutoFit/>
          </a:bodyPr>
          <a:lstStyle/>
          <a:p>
            <a:pPr defTabSz="457200"/>
            <a:r>
              <a:rPr lang="en-US" sz="2000" dirty="0" smtClean="0">
                <a:solidFill>
                  <a:prstClr val="black"/>
                </a:solidFill>
              </a:rPr>
              <a:t>Download button</a:t>
            </a:r>
            <a:endParaRPr lang="en-US" sz="2000" dirty="0">
              <a:solidFill>
                <a:prstClr val="black"/>
              </a:solidFill>
            </a:endParaRPr>
          </a:p>
        </p:txBody>
      </p:sp>
      <p:sp>
        <p:nvSpPr>
          <p:cNvPr id="12" name="TextBox 11"/>
          <p:cNvSpPr txBox="1"/>
          <p:nvPr/>
        </p:nvSpPr>
        <p:spPr>
          <a:xfrm>
            <a:off x="5163129" y="2029774"/>
            <a:ext cx="1555362" cy="400110"/>
          </a:xfrm>
          <a:prstGeom prst="rect">
            <a:avLst/>
          </a:prstGeom>
          <a:noFill/>
        </p:spPr>
        <p:txBody>
          <a:bodyPr wrap="none" rtlCol="0">
            <a:spAutoFit/>
          </a:bodyPr>
          <a:lstStyle/>
          <a:p>
            <a:pPr defTabSz="457200"/>
            <a:r>
              <a:rPr lang="en-US" sz="2000" dirty="0" smtClean="0">
                <a:solidFill>
                  <a:prstClr val="black"/>
                </a:solidFill>
              </a:rPr>
              <a:t>Send request</a:t>
            </a:r>
            <a:endParaRPr lang="en-US" sz="2000" dirty="0">
              <a:solidFill>
                <a:prstClr val="black"/>
              </a:solidFill>
            </a:endParaRPr>
          </a:p>
        </p:txBody>
      </p:sp>
      <p:sp>
        <p:nvSpPr>
          <p:cNvPr id="2" name="Rectangle 1"/>
          <p:cNvSpPr/>
          <p:nvPr/>
        </p:nvSpPr>
        <p:spPr>
          <a:xfrm>
            <a:off x="942120" y="6074118"/>
            <a:ext cx="7462912" cy="369332"/>
          </a:xfrm>
          <a:prstGeom prst="rect">
            <a:avLst/>
          </a:prstGeom>
        </p:spPr>
        <p:txBody>
          <a:bodyPr wrap="square">
            <a:spAutoFit/>
          </a:bodyPr>
          <a:lstStyle/>
          <a:p>
            <a:pPr defTabSz="457200"/>
            <a:r>
              <a:rPr lang="en-US" dirty="0">
                <a:solidFill>
                  <a:prstClr val="black"/>
                </a:solidFill>
              </a:rPr>
              <a:t>http://</a:t>
            </a:r>
            <a:r>
              <a:rPr lang="en-US" dirty="0" smtClean="0">
                <a:solidFill>
                  <a:prstClr val="black"/>
                </a:solidFill>
              </a:rPr>
              <a:t>118.69.135.22/synthesis/file?voiceType=female&amp;text=</a:t>
            </a:r>
            <a:r>
              <a:rPr lang="en-US" dirty="0" smtClean="0">
                <a:solidFill>
                  <a:srgbClr val="FF0000"/>
                </a:solidFill>
              </a:rPr>
              <a:t>String</a:t>
            </a:r>
            <a:endParaRPr lang="en-US" dirty="0">
              <a:solidFill>
                <a:srgbClr val="FF0000"/>
              </a:solidFill>
            </a:endParaRPr>
          </a:p>
        </p:txBody>
      </p:sp>
    </p:spTree>
    <p:extLst>
      <p:ext uri="{BB962C8B-B14F-4D97-AF65-F5344CB8AC3E}">
        <p14:creationId xmlns:p14="http://schemas.microsoft.com/office/powerpoint/2010/main" val="143067394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planet3films.com/wp-content/uploads/2012/01/download-butt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976542"/>
            <a:ext cx="969840" cy="92716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5"/>
          <p:cNvSpPr>
            <a:spLocks noGrp="1"/>
          </p:cNvSpPr>
          <p:nvPr>
            <p:ph type="title"/>
          </p:nvPr>
        </p:nvSpPr>
        <p:spPr>
          <a:xfrm>
            <a:off x="457200" y="274637"/>
            <a:ext cx="8229600" cy="1143000"/>
          </a:xfrm>
        </p:spPr>
        <p:txBody>
          <a:bodyPr>
            <a:normAutofit/>
          </a:bodyPr>
          <a:lstStyle/>
          <a:p>
            <a:r>
              <a:rPr lang="vi-VN" sz="5400" dirty="0" smtClean="0">
                <a:solidFill>
                  <a:schemeClr val="bg1"/>
                </a:solidFill>
                <a:latin typeface="Cambria"/>
                <a:ea typeface="Cambria"/>
                <a:cs typeface="Cambria"/>
                <a:sym typeface="Cambria"/>
              </a:rPr>
              <a:t>Architecture</a:t>
            </a:r>
            <a:endParaRPr lang="en-US" sz="5400" dirty="0">
              <a:solidFill>
                <a:schemeClr val="bg1"/>
              </a:solidFill>
              <a:latin typeface="Cambria"/>
              <a:ea typeface="Cambria"/>
              <a:cs typeface="Cambria"/>
              <a:sym typeface="Cambria"/>
            </a:endParaRPr>
          </a:p>
        </p:txBody>
      </p:sp>
      <p:pic>
        <p:nvPicPr>
          <p:cNvPr id="2050" name="Picture 2" descr="http://www.otofun.net/data/avatars/l/377/377693.jpg?14395374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9255" y="1678124"/>
            <a:ext cx="152400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6557528" y="4332849"/>
            <a:ext cx="1887454" cy="1482095"/>
          </a:xfrm>
          <a:prstGeom prst="rect">
            <a:avLst/>
          </a:prstGeom>
        </p:spPr>
      </p:pic>
      <p:cxnSp>
        <p:nvCxnSpPr>
          <p:cNvPr id="9" name="Straight Arrow Connector 8"/>
          <p:cNvCxnSpPr/>
          <p:nvPr/>
        </p:nvCxnSpPr>
        <p:spPr>
          <a:xfrm flipV="1">
            <a:off x="1427040" y="2419643"/>
            <a:ext cx="2097234" cy="20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180080" y="2440124"/>
            <a:ext cx="155917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050" idx="2"/>
            <a:endCxn id="2" idx="0"/>
          </p:cNvCxnSpPr>
          <p:nvPr/>
        </p:nvCxnSpPr>
        <p:spPr>
          <a:xfrm>
            <a:off x="7501255" y="3202125"/>
            <a:ext cx="0" cy="1130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02721" y="5794171"/>
            <a:ext cx="1397067" cy="646331"/>
          </a:xfrm>
          <a:prstGeom prst="rect">
            <a:avLst/>
          </a:prstGeom>
          <a:noFill/>
        </p:spPr>
        <p:txBody>
          <a:bodyPr wrap="square" rtlCol="0">
            <a:spAutoFit/>
          </a:bodyPr>
          <a:lstStyle/>
          <a:p>
            <a:pPr algn="ctr" defTabSz="457200"/>
            <a:r>
              <a:rPr lang="en-US" dirty="0" smtClean="0">
                <a:solidFill>
                  <a:prstClr val="black"/>
                </a:solidFill>
              </a:rPr>
              <a:t>Return list of audio files</a:t>
            </a:r>
            <a:endParaRPr lang="en-US" dirty="0">
              <a:solidFill>
                <a:prstClr val="black"/>
              </a:solidFill>
            </a:endParaRPr>
          </a:p>
        </p:txBody>
      </p:sp>
      <p:sp>
        <p:nvSpPr>
          <p:cNvPr id="11" name="Rectangle 10"/>
          <p:cNvSpPr/>
          <p:nvPr/>
        </p:nvSpPr>
        <p:spPr>
          <a:xfrm>
            <a:off x="3524274" y="1612221"/>
            <a:ext cx="1655806" cy="16558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smtClean="0">
                <a:solidFill>
                  <a:prstClr val="black"/>
                </a:solidFill>
              </a:rPr>
              <a:t>Create list of stings from list of step</a:t>
            </a:r>
            <a:endParaRPr lang="en-US" sz="2000" dirty="0">
              <a:solidFill>
                <a:prstClr val="black"/>
              </a:solidFill>
            </a:endParaRPr>
          </a:p>
        </p:txBody>
      </p:sp>
      <p:sp>
        <p:nvSpPr>
          <p:cNvPr id="12" name="TextBox 11"/>
          <p:cNvSpPr txBox="1"/>
          <p:nvPr/>
        </p:nvSpPr>
        <p:spPr>
          <a:xfrm>
            <a:off x="1412956" y="2074364"/>
            <a:ext cx="2008114" cy="400110"/>
          </a:xfrm>
          <a:prstGeom prst="rect">
            <a:avLst/>
          </a:prstGeom>
          <a:noFill/>
        </p:spPr>
        <p:txBody>
          <a:bodyPr wrap="none" rtlCol="0">
            <a:spAutoFit/>
          </a:bodyPr>
          <a:lstStyle/>
          <a:p>
            <a:pPr defTabSz="457200"/>
            <a:r>
              <a:rPr lang="en-US" sz="2000" dirty="0" smtClean="0">
                <a:solidFill>
                  <a:prstClr val="black"/>
                </a:solidFill>
              </a:rPr>
              <a:t>Download button</a:t>
            </a:r>
            <a:endParaRPr lang="en-US" sz="2000" dirty="0">
              <a:solidFill>
                <a:prstClr val="black"/>
              </a:solidFill>
            </a:endParaRPr>
          </a:p>
        </p:txBody>
      </p:sp>
      <p:sp>
        <p:nvSpPr>
          <p:cNvPr id="13" name="TextBox 12"/>
          <p:cNvSpPr txBox="1"/>
          <p:nvPr/>
        </p:nvSpPr>
        <p:spPr>
          <a:xfrm>
            <a:off x="5163129" y="2029774"/>
            <a:ext cx="1555362" cy="400110"/>
          </a:xfrm>
          <a:prstGeom prst="rect">
            <a:avLst/>
          </a:prstGeom>
          <a:noFill/>
        </p:spPr>
        <p:txBody>
          <a:bodyPr wrap="none" rtlCol="0">
            <a:spAutoFit/>
          </a:bodyPr>
          <a:lstStyle/>
          <a:p>
            <a:pPr defTabSz="457200"/>
            <a:r>
              <a:rPr lang="en-US" sz="2000" dirty="0" smtClean="0">
                <a:solidFill>
                  <a:prstClr val="black"/>
                </a:solidFill>
              </a:rPr>
              <a:t>Send request</a:t>
            </a:r>
            <a:endParaRPr lang="en-US" sz="2000" dirty="0">
              <a:solidFill>
                <a:prstClr val="black"/>
              </a:solidFill>
            </a:endParaRPr>
          </a:p>
        </p:txBody>
      </p:sp>
      <p:sp>
        <p:nvSpPr>
          <p:cNvPr id="3" name="Rectangle 2"/>
          <p:cNvSpPr/>
          <p:nvPr/>
        </p:nvSpPr>
        <p:spPr>
          <a:xfrm>
            <a:off x="7501254" y="3563454"/>
            <a:ext cx="892167" cy="400110"/>
          </a:xfrm>
          <a:prstGeom prst="rect">
            <a:avLst/>
          </a:prstGeom>
        </p:spPr>
        <p:txBody>
          <a:bodyPr wrap="none">
            <a:spAutoFit/>
          </a:bodyPr>
          <a:lstStyle/>
          <a:p>
            <a:pPr defTabSz="457200"/>
            <a:r>
              <a:rPr lang="en-US" sz="2000" dirty="0">
                <a:solidFill>
                  <a:prstClr val="black"/>
                </a:solidFill>
              </a:rPr>
              <a:t>Return</a:t>
            </a:r>
            <a:endParaRPr lang="en-US" dirty="0">
              <a:solidFill>
                <a:prstClr val="black"/>
              </a:solidFill>
            </a:endParaRPr>
          </a:p>
        </p:txBody>
      </p:sp>
    </p:spTree>
    <p:extLst>
      <p:ext uri="{BB962C8B-B14F-4D97-AF65-F5344CB8AC3E}">
        <p14:creationId xmlns:p14="http://schemas.microsoft.com/office/powerpoint/2010/main" val="2110031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 y="941070"/>
            <a:ext cx="8580120" cy="4975860"/>
          </a:xfrm>
          <a:prstGeom prst="rect">
            <a:avLst/>
          </a:prstGeom>
        </p:spPr>
      </p:pic>
    </p:spTree>
    <p:extLst>
      <p:ext uri="{BB962C8B-B14F-4D97-AF65-F5344CB8AC3E}">
        <p14:creationId xmlns:p14="http://schemas.microsoft.com/office/powerpoint/2010/main" val="167961643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planet3films.com/wp-content/uploads/2012/01/download-butt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976542"/>
            <a:ext cx="969840" cy="92716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5"/>
          <p:cNvSpPr>
            <a:spLocks noGrp="1"/>
          </p:cNvSpPr>
          <p:nvPr>
            <p:ph type="title"/>
          </p:nvPr>
        </p:nvSpPr>
        <p:spPr>
          <a:xfrm>
            <a:off x="457200" y="274637"/>
            <a:ext cx="8229600" cy="1143000"/>
          </a:xfrm>
        </p:spPr>
        <p:txBody>
          <a:bodyPr>
            <a:normAutofit/>
          </a:bodyPr>
          <a:lstStyle/>
          <a:p>
            <a:r>
              <a:rPr lang="vi-VN" sz="5400" dirty="0" smtClean="0">
                <a:solidFill>
                  <a:schemeClr val="bg1"/>
                </a:solidFill>
                <a:latin typeface="Cambria"/>
                <a:ea typeface="Cambria"/>
                <a:cs typeface="Cambria"/>
                <a:sym typeface="Cambria"/>
              </a:rPr>
              <a:t>Architecture</a:t>
            </a:r>
            <a:endParaRPr lang="en-US" sz="5400" dirty="0">
              <a:solidFill>
                <a:schemeClr val="bg1"/>
              </a:solidFill>
              <a:latin typeface="Cambria"/>
              <a:ea typeface="Cambria"/>
              <a:cs typeface="Cambria"/>
              <a:sym typeface="Cambria"/>
            </a:endParaRPr>
          </a:p>
        </p:txBody>
      </p:sp>
      <p:pic>
        <p:nvPicPr>
          <p:cNvPr id="2050" name="Picture 2" descr="http://www.otofun.net/data/avatars/l/377/377693.jpg?14395374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9255" y="1678124"/>
            <a:ext cx="152400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6557528" y="4332849"/>
            <a:ext cx="1887454" cy="1482095"/>
          </a:xfrm>
          <a:prstGeom prst="rect">
            <a:avLst/>
          </a:prstGeom>
        </p:spPr>
      </p:pic>
      <p:pic>
        <p:nvPicPr>
          <p:cNvPr id="3" name="Picture 2"/>
          <p:cNvPicPr>
            <a:picLocks noChangeAspect="1"/>
          </p:cNvPicPr>
          <p:nvPr/>
        </p:nvPicPr>
        <p:blipFill>
          <a:blip r:embed="rId5"/>
          <a:stretch>
            <a:fillRect/>
          </a:stretch>
        </p:blipFill>
        <p:spPr>
          <a:xfrm>
            <a:off x="3571650" y="4290514"/>
            <a:ext cx="1608430" cy="1559024"/>
          </a:xfrm>
          <a:prstGeom prst="rect">
            <a:avLst/>
          </a:prstGeom>
        </p:spPr>
      </p:pic>
      <p:cxnSp>
        <p:nvCxnSpPr>
          <p:cNvPr id="9" name="Straight Arrow Connector 8"/>
          <p:cNvCxnSpPr/>
          <p:nvPr/>
        </p:nvCxnSpPr>
        <p:spPr>
          <a:xfrm flipV="1">
            <a:off x="1427040" y="2419643"/>
            <a:ext cx="2097234" cy="20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180080" y="2440124"/>
            <a:ext cx="155917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050" idx="2"/>
            <a:endCxn id="2" idx="0"/>
          </p:cNvCxnSpPr>
          <p:nvPr/>
        </p:nvCxnSpPr>
        <p:spPr>
          <a:xfrm>
            <a:off x="7501255" y="3202125"/>
            <a:ext cx="0" cy="1130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 idx="1"/>
            <a:endCxn id="3" idx="3"/>
          </p:cNvCxnSpPr>
          <p:nvPr/>
        </p:nvCxnSpPr>
        <p:spPr>
          <a:xfrm flipH="1" flipV="1">
            <a:off x="5180080" y="5070026"/>
            <a:ext cx="1377448" cy="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7664" y="5932670"/>
            <a:ext cx="1702710" cy="400110"/>
          </a:xfrm>
          <a:prstGeom prst="rect">
            <a:avLst/>
          </a:prstGeom>
          <a:noFill/>
        </p:spPr>
        <p:txBody>
          <a:bodyPr wrap="none" rtlCol="0">
            <a:spAutoFit/>
          </a:bodyPr>
          <a:lstStyle/>
          <a:p>
            <a:pPr defTabSz="457200"/>
            <a:r>
              <a:rPr lang="en-US" sz="2000" dirty="0" smtClean="0">
                <a:solidFill>
                  <a:prstClr val="black"/>
                </a:solidFill>
              </a:rPr>
              <a:t>Cache(100mb)</a:t>
            </a:r>
            <a:endParaRPr lang="en-US" sz="2000" dirty="0">
              <a:solidFill>
                <a:prstClr val="black"/>
              </a:solidFill>
            </a:endParaRPr>
          </a:p>
        </p:txBody>
      </p:sp>
      <p:sp>
        <p:nvSpPr>
          <p:cNvPr id="16" name="Rectangle 15"/>
          <p:cNvSpPr/>
          <p:nvPr/>
        </p:nvSpPr>
        <p:spPr>
          <a:xfrm>
            <a:off x="3524274" y="1612221"/>
            <a:ext cx="1655806" cy="16558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smtClean="0">
                <a:solidFill>
                  <a:prstClr val="black"/>
                </a:solidFill>
              </a:rPr>
              <a:t>Create list of stings from list of step</a:t>
            </a:r>
            <a:endParaRPr lang="en-US" sz="2000" dirty="0">
              <a:solidFill>
                <a:prstClr val="black"/>
              </a:solidFill>
            </a:endParaRPr>
          </a:p>
        </p:txBody>
      </p:sp>
      <p:sp>
        <p:nvSpPr>
          <p:cNvPr id="17" name="TextBox 16"/>
          <p:cNvSpPr txBox="1"/>
          <p:nvPr/>
        </p:nvSpPr>
        <p:spPr>
          <a:xfrm>
            <a:off x="1412956" y="2074364"/>
            <a:ext cx="2008114" cy="400110"/>
          </a:xfrm>
          <a:prstGeom prst="rect">
            <a:avLst/>
          </a:prstGeom>
          <a:noFill/>
        </p:spPr>
        <p:txBody>
          <a:bodyPr wrap="none" rtlCol="0">
            <a:spAutoFit/>
          </a:bodyPr>
          <a:lstStyle/>
          <a:p>
            <a:pPr defTabSz="457200"/>
            <a:r>
              <a:rPr lang="en-US" sz="2000" dirty="0" smtClean="0">
                <a:solidFill>
                  <a:prstClr val="black"/>
                </a:solidFill>
              </a:rPr>
              <a:t>Download button</a:t>
            </a:r>
            <a:endParaRPr lang="en-US" sz="2000" dirty="0">
              <a:solidFill>
                <a:prstClr val="black"/>
              </a:solidFill>
            </a:endParaRPr>
          </a:p>
        </p:txBody>
      </p:sp>
      <p:sp>
        <p:nvSpPr>
          <p:cNvPr id="18" name="TextBox 17"/>
          <p:cNvSpPr txBox="1"/>
          <p:nvPr/>
        </p:nvSpPr>
        <p:spPr>
          <a:xfrm>
            <a:off x="5163129" y="2029774"/>
            <a:ext cx="1555362" cy="400110"/>
          </a:xfrm>
          <a:prstGeom prst="rect">
            <a:avLst/>
          </a:prstGeom>
          <a:noFill/>
        </p:spPr>
        <p:txBody>
          <a:bodyPr wrap="none" rtlCol="0">
            <a:spAutoFit/>
          </a:bodyPr>
          <a:lstStyle/>
          <a:p>
            <a:pPr defTabSz="457200"/>
            <a:r>
              <a:rPr lang="en-US" sz="2000" dirty="0" smtClean="0">
                <a:solidFill>
                  <a:prstClr val="black"/>
                </a:solidFill>
              </a:rPr>
              <a:t>Send request</a:t>
            </a:r>
            <a:endParaRPr lang="en-US" sz="2000" dirty="0">
              <a:solidFill>
                <a:prstClr val="black"/>
              </a:solidFill>
            </a:endParaRPr>
          </a:p>
        </p:txBody>
      </p:sp>
      <p:sp>
        <p:nvSpPr>
          <p:cNvPr id="19" name="TextBox 18"/>
          <p:cNvSpPr txBox="1"/>
          <p:nvPr/>
        </p:nvSpPr>
        <p:spPr>
          <a:xfrm>
            <a:off x="6678912" y="5778782"/>
            <a:ext cx="1644686" cy="707886"/>
          </a:xfrm>
          <a:prstGeom prst="rect">
            <a:avLst/>
          </a:prstGeom>
          <a:noFill/>
        </p:spPr>
        <p:txBody>
          <a:bodyPr wrap="square" rtlCol="0">
            <a:spAutoFit/>
          </a:bodyPr>
          <a:lstStyle/>
          <a:p>
            <a:pPr algn="ctr" defTabSz="457200"/>
            <a:r>
              <a:rPr lang="en-US" sz="2000" dirty="0" smtClean="0">
                <a:solidFill>
                  <a:prstClr val="black"/>
                </a:solidFill>
              </a:rPr>
              <a:t>List of audio files</a:t>
            </a:r>
            <a:endParaRPr lang="en-US" sz="2000" dirty="0">
              <a:solidFill>
                <a:prstClr val="black"/>
              </a:solidFill>
            </a:endParaRPr>
          </a:p>
        </p:txBody>
      </p:sp>
      <p:sp>
        <p:nvSpPr>
          <p:cNvPr id="20" name="Rectangle 19"/>
          <p:cNvSpPr/>
          <p:nvPr/>
        </p:nvSpPr>
        <p:spPr>
          <a:xfrm>
            <a:off x="7501254" y="3563454"/>
            <a:ext cx="892167" cy="400110"/>
          </a:xfrm>
          <a:prstGeom prst="rect">
            <a:avLst/>
          </a:prstGeom>
        </p:spPr>
        <p:txBody>
          <a:bodyPr wrap="none">
            <a:spAutoFit/>
          </a:bodyPr>
          <a:lstStyle/>
          <a:p>
            <a:pPr defTabSz="457200"/>
            <a:r>
              <a:rPr lang="en-US" sz="2000" dirty="0">
                <a:solidFill>
                  <a:prstClr val="black"/>
                </a:solidFill>
              </a:rPr>
              <a:t>Return</a:t>
            </a:r>
            <a:endParaRPr lang="en-US" dirty="0">
              <a:solidFill>
                <a:prstClr val="black"/>
              </a:solidFill>
            </a:endParaRPr>
          </a:p>
        </p:txBody>
      </p:sp>
      <p:sp>
        <p:nvSpPr>
          <p:cNvPr id="7" name="TextBox 6"/>
          <p:cNvSpPr txBox="1"/>
          <p:nvPr/>
        </p:nvSpPr>
        <p:spPr>
          <a:xfrm>
            <a:off x="5254222" y="5092385"/>
            <a:ext cx="1584793" cy="369332"/>
          </a:xfrm>
          <a:prstGeom prst="rect">
            <a:avLst/>
          </a:prstGeom>
          <a:noFill/>
        </p:spPr>
        <p:txBody>
          <a:bodyPr wrap="none" rtlCol="0">
            <a:spAutoFit/>
          </a:bodyPr>
          <a:lstStyle/>
          <a:p>
            <a:pPr defTabSz="457200"/>
            <a:r>
              <a:rPr lang="en-US" dirty="0" smtClean="0">
                <a:solidFill>
                  <a:prstClr val="black"/>
                </a:solidFill>
              </a:rPr>
              <a:t>Audio -&gt; byte[]</a:t>
            </a:r>
            <a:endParaRPr lang="en-US" dirty="0">
              <a:solidFill>
                <a:prstClr val="black"/>
              </a:solidFill>
            </a:endParaRPr>
          </a:p>
        </p:txBody>
      </p:sp>
      <p:sp>
        <p:nvSpPr>
          <p:cNvPr id="27" name="Rectangle 26"/>
          <p:cNvSpPr/>
          <p:nvPr/>
        </p:nvSpPr>
        <p:spPr>
          <a:xfrm>
            <a:off x="5714796" y="4666535"/>
            <a:ext cx="663643" cy="400110"/>
          </a:xfrm>
          <a:prstGeom prst="rect">
            <a:avLst/>
          </a:prstGeom>
        </p:spPr>
        <p:txBody>
          <a:bodyPr wrap="none">
            <a:spAutoFit/>
          </a:bodyPr>
          <a:lstStyle/>
          <a:p>
            <a:pPr defTabSz="457200"/>
            <a:r>
              <a:rPr lang="en-US" sz="2000" dirty="0" smtClean="0">
                <a:solidFill>
                  <a:prstClr val="black"/>
                </a:solidFill>
              </a:rPr>
              <a:t>Save</a:t>
            </a:r>
            <a:endParaRPr lang="en-US" dirty="0">
              <a:solidFill>
                <a:prstClr val="black"/>
              </a:solidFill>
            </a:endParaRPr>
          </a:p>
        </p:txBody>
      </p:sp>
    </p:spTree>
    <p:extLst>
      <p:ext uri="{BB962C8B-B14F-4D97-AF65-F5344CB8AC3E}">
        <p14:creationId xmlns:p14="http://schemas.microsoft.com/office/powerpoint/2010/main" val="189997436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planet3films.com/wp-content/uploads/2012/01/download-butt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976542"/>
            <a:ext cx="969840" cy="92716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5"/>
          <p:cNvSpPr>
            <a:spLocks noGrp="1"/>
          </p:cNvSpPr>
          <p:nvPr>
            <p:ph type="title"/>
          </p:nvPr>
        </p:nvSpPr>
        <p:spPr>
          <a:xfrm>
            <a:off x="457200" y="274637"/>
            <a:ext cx="8229600" cy="1143000"/>
          </a:xfrm>
        </p:spPr>
        <p:txBody>
          <a:bodyPr>
            <a:normAutofit/>
          </a:bodyPr>
          <a:lstStyle/>
          <a:p>
            <a:r>
              <a:rPr lang="vi-VN" sz="5400" dirty="0" smtClean="0">
                <a:solidFill>
                  <a:schemeClr val="bg1"/>
                </a:solidFill>
                <a:latin typeface="Cambria"/>
                <a:ea typeface="Cambria"/>
                <a:cs typeface="Cambria"/>
                <a:sym typeface="Cambria"/>
              </a:rPr>
              <a:t>Architecture</a:t>
            </a:r>
            <a:endParaRPr lang="en-US" sz="5400" dirty="0">
              <a:solidFill>
                <a:schemeClr val="bg1"/>
              </a:solidFill>
              <a:latin typeface="Cambria"/>
              <a:ea typeface="Cambria"/>
              <a:cs typeface="Cambria"/>
              <a:sym typeface="Cambria"/>
            </a:endParaRPr>
          </a:p>
        </p:txBody>
      </p:sp>
      <p:pic>
        <p:nvPicPr>
          <p:cNvPr id="2050" name="Picture 2" descr="http://www.otofun.net/data/avatars/l/377/377693.jpg?14395374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9255" y="1678124"/>
            <a:ext cx="152400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6557528" y="4332849"/>
            <a:ext cx="1887454" cy="1482095"/>
          </a:xfrm>
          <a:prstGeom prst="rect">
            <a:avLst/>
          </a:prstGeom>
        </p:spPr>
      </p:pic>
      <p:pic>
        <p:nvPicPr>
          <p:cNvPr id="3" name="Picture 2"/>
          <p:cNvPicPr>
            <a:picLocks noChangeAspect="1"/>
          </p:cNvPicPr>
          <p:nvPr/>
        </p:nvPicPr>
        <p:blipFill>
          <a:blip r:embed="rId5"/>
          <a:stretch>
            <a:fillRect/>
          </a:stretch>
        </p:blipFill>
        <p:spPr>
          <a:xfrm>
            <a:off x="3571650" y="4290514"/>
            <a:ext cx="1608430" cy="1559024"/>
          </a:xfrm>
          <a:prstGeom prst="rect">
            <a:avLst/>
          </a:prstGeom>
        </p:spPr>
      </p:pic>
      <p:cxnSp>
        <p:nvCxnSpPr>
          <p:cNvPr id="9" name="Straight Arrow Connector 8"/>
          <p:cNvCxnSpPr/>
          <p:nvPr/>
        </p:nvCxnSpPr>
        <p:spPr>
          <a:xfrm flipV="1">
            <a:off x="1427040" y="2419643"/>
            <a:ext cx="2097234" cy="20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180080" y="2440124"/>
            <a:ext cx="155917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050" idx="2"/>
            <a:endCxn id="2" idx="0"/>
          </p:cNvCxnSpPr>
          <p:nvPr/>
        </p:nvCxnSpPr>
        <p:spPr>
          <a:xfrm>
            <a:off x="7501255" y="3202125"/>
            <a:ext cx="0" cy="1130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 idx="1"/>
            <a:endCxn id="3" idx="3"/>
          </p:cNvCxnSpPr>
          <p:nvPr/>
        </p:nvCxnSpPr>
        <p:spPr>
          <a:xfrm flipH="1" flipV="1">
            <a:off x="5180080" y="5070026"/>
            <a:ext cx="1377448" cy="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7664" y="5932670"/>
            <a:ext cx="1702710" cy="400110"/>
          </a:xfrm>
          <a:prstGeom prst="rect">
            <a:avLst/>
          </a:prstGeom>
          <a:noFill/>
        </p:spPr>
        <p:txBody>
          <a:bodyPr wrap="none" rtlCol="0">
            <a:spAutoFit/>
          </a:bodyPr>
          <a:lstStyle/>
          <a:p>
            <a:pPr defTabSz="457200"/>
            <a:r>
              <a:rPr lang="en-US" sz="2000" dirty="0" smtClean="0">
                <a:solidFill>
                  <a:prstClr val="black"/>
                </a:solidFill>
              </a:rPr>
              <a:t>Cache(100mb)</a:t>
            </a:r>
            <a:endParaRPr lang="en-US" sz="2000" dirty="0">
              <a:solidFill>
                <a:prstClr val="black"/>
              </a:solidFill>
            </a:endParaRPr>
          </a:p>
        </p:txBody>
      </p:sp>
      <p:sp>
        <p:nvSpPr>
          <p:cNvPr id="16" name="Rectangle 15"/>
          <p:cNvSpPr/>
          <p:nvPr/>
        </p:nvSpPr>
        <p:spPr>
          <a:xfrm>
            <a:off x="3524274" y="1612221"/>
            <a:ext cx="1655806" cy="16558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smtClean="0">
                <a:solidFill>
                  <a:prstClr val="black"/>
                </a:solidFill>
              </a:rPr>
              <a:t>Create list of stings from list of step</a:t>
            </a:r>
            <a:endParaRPr lang="en-US" sz="2000" dirty="0">
              <a:solidFill>
                <a:prstClr val="black"/>
              </a:solidFill>
            </a:endParaRPr>
          </a:p>
        </p:txBody>
      </p:sp>
      <p:sp>
        <p:nvSpPr>
          <p:cNvPr id="17" name="TextBox 16"/>
          <p:cNvSpPr txBox="1"/>
          <p:nvPr/>
        </p:nvSpPr>
        <p:spPr>
          <a:xfrm>
            <a:off x="1412956" y="2074364"/>
            <a:ext cx="2008114" cy="400110"/>
          </a:xfrm>
          <a:prstGeom prst="rect">
            <a:avLst/>
          </a:prstGeom>
          <a:noFill/>
        </p:spPr>
        <p:txBody>
          <a:bodyPr wrap="none" rtlCol="0">
            <a:spAutoFit/>
          </a:bodyPr>
          <a:lstStyle/>
          <a:p>
            <a:pPr defTabSz="457200"/>
            <a:r>
              <a:rPr lang="en-US" sz="2000" dirty="0" smtClean="0">
                <a:solidFill>
                  <a:prstClr val="black"/>
                </a:solidFill>
              </a:rPr>
              <a:t>Download button</a:t>
            </a:r>
            <a:endParaRPr lang="en-US" sz="2000" dirty="0">
              <a:solidFill>
                <a:prstClr val="black"/>
              </a:solidFill>
            </a:endParaRPr>
          </a:p>
        </p:txBody>
      </p:sp>
      <p:sp>
        <p:nvSpPr>
          <p:cNvPr id="18" name="TextBox 17"/>
          <p:cNvSpPr txBox="1"/>
          <p:nvPr/>
        </p:nvSpPr>
        <p:spPr>
          <a:xfrm>
            <a:off x="5163129" y="2029774"/>
            <a:ext cx="1555362" cy="400110"/>
          </a:xfrm>
          <a:prstGeom prst="rect">
            <a:avLst/>
          </a:prstGeom>
          <a:noFill/>
        </p:spPr>
        <p:txBody>
          <a:bodyPr wrap="none" rtlCol="0">
            <a:spAutoFit/>
          </a:bodyPr>
          <a:lstStyle/>
          <a:p>
            <a:pPr defTabSz="457200"/>
            <a:r>
              <a:rPr lang="en-US" sz="2000" dirty="0" smtClean="0">
                <a:solidFill>
                  <a:prstClr val="black"/>
                </a:solidFill>
              </a:rPr>
              <a:t>Send request</a:t>
            </a:r>
            <a:endParaRPr lang="en-US" sz="2000" dirty="0">
              <a:solidFill>
                <a:prstClr val="black"/>
              </a:solidFill>
            </a:endParaRPr>
          </a:p>
        </p:txBody>
      </p:sp>
      <p:sp>
        <p:nvSpPr>
          <p:cNvPr id="19" name="TextBox 18"/>
          <p:cNvSpPr txBox="1"/>
          <p:nvPr/>
        </p:nvSpPr>
        <p:spPr>
          <a:xfrm>
            <a:off x="6678912" y="5778782"/>
            <a:ext cx="1644686" cy="707886"/>
          </a:xfrm>
          <a:prstGeom prst="rect">
            <a:avLst/>
          </a:prstGeom>
          <a:noFill/>
        </p:spPr>
        <p:txBody>
          <a:bodyPr wrap="square" rtlCol="0">
            <a:spAutoFit/>
          </a:bodyPr>
          <a:lstStyle/>
          <a:p>
            <a:pPr algn="ctr" defTabSz="457200"/>
            <a:r>
              <a:rPr lang="en-US" sz="2000" dirty="0" smtClean="0">
                <a:solidFill>
                  <a:prstClr val="black"/>
                </a:solidFill>
              </a:rPr>
              <a:t>List of audio files</a:t>
            </a:r>
            <a:endParaRPr lang="en-US" sz="2000" dirty="0">
              <a:solidFill>
                <a:prstClr val="black"/>
              </a:solidFill>
            </a:endParaRPr>
          </a:p>
        </p:txBody>
      </p:sp>
      <p:sp>
        <p:nvSpPr>
          <p:cNvPr id="20" name="Rectangle 19"/>
          <p:cNvSpPr/>
          <p:nvPr/>
        </p:nvSpPr>
        <p:spPr>
          <a:xfrm>
            <a:off x="7501254" y="3563454"/>
            <a:ext cx="892167" cy="400110"/>
          </a:xfrm>
          <a:prstGeom prst="rect">
            <a:avLst/>
          </a:prstGeom>
        </p:spPr>
        <p:txBody>
          <a:bodyPr wrap="none">
            <a:spAutoFit/>
          </a:bodyPr>
          <a:lstStyle/>
          <a:p>
            <a:pPr defTabSz="457200"/>
            <a:r>
              <a:rPr lang="en-US" sz="2000" dirty="0">
                <a:solidFill>
                  <a:prstClr val="black"/>
                </a:solidFill>
              </a:rPr>
              <a:t>Return</a:t>
            </a:r>
            <a:endParaRPr lang="en-US" dirty="0">
              <a:solidFill>
                <a:prstClr val="black"/>
              </a:solidFill>
            </a:endParaRPr>
          </a:p>
        </p:txBody>
      </p:sp>
      <p:sp>
        <p:nvSpPr>
          <p:cNvPr id="21" name="Rectangle 20"/>
          <p:cNvSpPr/>
          <p:nvPr/>
        </p:nvSpPr>
        <p:spPr>
          <a:xfrm>
            <a:off x="1936979" y="4666535"/>
            <a:ext cx="1587550" cy="400110"/>
          </a:xfrm>
          <a:prstGeom prst="rect">
            <a:avLst/>
          </a:prstGeom>
        </p:spPr>
        <p:txBody>
          <a:bodyPr wrap="none">
            <a:spAutoFit/>
          </a:bodyPr>
          <a:lstStyle/>
          <a:p>
            <a:pPr defTabSz="457200"/>
            <a:r>
              <a:rPr lang="en-US" sz="2000" dirty="0" smtClean="0">
                <a:solidFill>
                  <a:prstClr val="black"/>
                </a:solidFill>
              </a:rPr>
              <a:t>Get audio file</a:t>
            </a:r>
            <a:endParaRPr lang="en-US" dirty="0">
              <a:solidFill>
                <a:prstClr val="black"/>
              </a:solidFill>
            </a:endParaRPr>
          </a:p>
        </p:txBody>
      </p:sp>
      <p:sp>
        <p:nvSpPr>
          <p:cNvPr id="7" name="TextBox 6"/>
          <p:cNvSpPr txBox="1"/>
          <p:nvPr/>
        </p:nvSpPr>
        <p:spPr>
          <a:xfrm>
            <a:off x="5254222" y="5092385"/>
            <a:ext cx="1584793" cy="369332"/>
          </a:xfrm>
          <a:prstGeom prst="rect">
            <a:avLst/>
          </a:prstGeom>
          <a:noFill/>
        </p:spPr>
        <p:txBody>
          <a:bodyPr wrap="none" rtlCol="0">
            <a:spAutoFit/>
          </a:bodyPr>
          <a:lstStyle/>
          <a:p>
            <a:pPr defTabSz="457200"/>
            <a:r>
              <a:rPr lang="en-US" dirty="0" smtClean="0">
                <a:solidFill>
                  <a:prstClr val="black"/>
                </a:solidFill>
              </a:rPr>
              <a:t>Audio -&gt; byte[]</a:t>
            </a:r>
            <a:endParaRPr lang="en-US" dirty="0">
              <a:solidFill>
                <a:prstClr val="black"/>
              </a:solidFill>
            </a:endParaRPr>
          </a:p>
        </p:txBody>
      </p:sp>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2956" y="4415608"/>
            <a:ext cx="1306902" cy="1306902"/>
          </a:xfrm>
          <a:prstGeom prst="rect">
            <a:avLst/>
          </a:prstGeom>
        </p:spPr>
      </p:pic>
      <p:sp>
        <p:nvSpPr>
          <p:cNvPr id="24" name="TextBox 23"/>
          <p:cNvSpPr txBox="1"/>
          <p:nvPr/>
        </p:nvSpPr>
        <p:spPr>
          <a:xfrm>
            <a:off x="571571" y="5594116"/>
            <a:ext cx="1437958" cy="369332"/>
          </a:xfrm>
          <a:prstGeom prst="rect">
            <a:avLst/>
          </a:prstGeom>
          <a:noFill/>
        </p:spPr>
        <p:txBody>
          <a:bodyPr wrap="none" rtlCol="0">
            <a:spAutoFit/>
          </a:bodyPr>
          <a:lstStyle/>
          <a:p>
            <a:pPr defTabSz="457200"/>
            <a:r>
              <a:rPr lang="en-US" dirty="0" smtClean="0">
                <a:solidFill>
                  <a:prstClr val="black"/>
                </a:solidFill>
              </a:rPr>
              <a:t>Street Router</a:t>
            </a:r>
            <a:endParaRPr lang="en-US" dirty="0">
              <a:solidFill>
                <a:prstClr val="black"/>
              </a:solidFill>
            </a:endParaRPr>
          </a:p>
        </p:txBody>
      </p:sp>
      <p:cxnSp>
        <p:nvCxnSpPr>
          <p:cNvPr id="25" name="Straight Arrow Connector 24"/>
          <p:cNvCxnSpPr>
            <a:stCxn id="23" idx="3"/>
            <a:endCxn id="3" idx="1"/>
          </p:cNvCxnSpPr>
          <p:nvPr/>
        </p:nvCxnSpPr>
        <p:spPr>
          <a:xfrm>
            <a:off x="1889858" y="5069059"/>
            <a:ext cx="1681792" cy="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714796" y="4666535"/>
            <a:ext cx="663643" cy="400110"/>
          </a:xfrm>
          <a:prstGeom prst="rect">
            <a:avLst/>
          </a:prstGeom>
        </p:spPr>
        <p:txBody>
          <a:bodyPr wrap="none">
            <a:spAutoFit/>
          </a:bodyPr>
          <a:lstStyle/>
          <a:p>
            <a:pPr defTabSz="457200"/>
            <a:r>
              <a:rPr lang="en-US" sz="2000" dirty="0" smtClean="0">
                <a:solidFill>
                  <a:prstClr val="black"/>
                </a:solidFill>
              </a:rPr>
              <a:t>Save</a:t>
            </a:r>
            <a:endParaRPr lang="en-US" dirty="0">
              <a:solidFill>
                <a:prstClr val="black"/>
              </a:solidFill>
            </a:endParaRPr>
          </a:p>
        </p:txBody>
      </p:sp>
    </p:spTree>
    <p:extLst>
      <p:ext uri="{BB962C8B-B14F-4D97-AF65-F5344CB8AC3E}">
        <p14:creationId xmlns:p14="http://schemas.microsoft.com/office/powerpoint/2010/main" val="193477169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vi-VN" sz="5400" dirty="0" smtClean="0">
                <a:solidFill>
                  <a:schemeClr val="bg1"/>
                </a:solidFill>
                <a:latin typeface="Cambria"/>
                <a:ea typeface="Cambria"/>
                <a:cs typeface="Cambria"/>
                <a:sym typeface="Cambria"/>
              </a:rPr>
              <a:t>DEMO</a:t>
            </a:r>
            <a:endParaRPr lang="en-US" sz="5400" dirty="0">
              <a:solidFill>
                <a:schemeClr val="bg1"/>
              </a:solidFill>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prstClr val="black">
                    <a:tint val="75000"/>
                  </a:prstClr>
                </a:solidFill>
              </a:rPr>
              <a:pPr/>
              <a:t>172</a:t>
            </a:fld>
            <a:endParaRPr lang="en">
              <a:solidFill>
                <a:prstClr val="black">
                  <a:tint val="75000"/>
                </a:prstClr>
              </a:solidFill>
            </a:endParaRPr>
          </a:p>
        </p:txBody>
      </p:sp>
      <p:sp>
        <p:nvSpPr>
          <p:cNvPr id="15" name="Content Placeholder 2"/>
          <p:cNvSpPr txBox="1">
            <a:spLocks/>
          </p:cNvSpPr>
          <p:nvPr/>
        </p:nvSpPr>
        <p:spPr>
          <a:xfrm>
            <a:off x="628650" y="1825625"/>
            <a:ext cx="7886700" cy="4351338"/>
          </a:xfrm>
          <a:prstGeom prst="rect">
            <a:avLst/>
          </a:prstGeom>
        </p:spPr>
        <p:txBody>
          <a:bodyPr vert="horz" lIns="91425" tIns="91425" rIns="91425" bIns="91425" rtlCol="0" anchor="t" anchorCtr="0">
            <a:normAutofit/>
          </a:bodyPr>
          <a:lstStyle>
            <a:lvl1pPr marL="228594" indent="-228594" algn="l" defTabSz="914377"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arabicPeriod"/>
            </a:pPr>
            <a:r>
              <a:rPr lang="en-US" dirty="0" smtClean="0">
                <a:solidFill>
                  <a:prstClr val="black"/>
                </a:solidFill>
              </a:rPr>
              <a:t>Download audio files to mobile device</a:t>
            </a:r>
          </a:p>
          <a:p>
            <a:pPr marL="514350" indent="-514350">
              <a:buFont typeface="Arial" panose="020B0604020202020204" pitchFamily="34" charset="0"/>
              <a:buAutoNum type="arabicPeriod"/>
            </a:pPr>
            <a:r>
              <a:rPr lang="en-US" dirty="0" smtClean="0">
                <a:solidFill>
                  <a:prstClr val="black"/>
                </a:solidFill>
              </a:rPr>
              <a:t>Start tracking and notify</a:t>
            </a:r>
          </a:p>
          <a:p>
            <a:pPr marL="514350" indent="-514350">
              <a:buFont typeface="Arial" panose="020B0604020202020204" pitchFamily="34" charset="0"/>
              <a:buAutoNum type="arabicPeriod"/>
            </a:pPr>
            <a:r>
              <a:rPr lang="en-US" dirty="0" smtClean="0">
                <a:solidFill>
                  <a:prstClr val="black"/>
                </a:solidFill>
              </a:rPr>
              <a:t>At each turn will have sound notify</a:t>
            </a:r>
            <a:endParaRPr lang="en-US" dirty="0">
              <a:solidFill>
                <a:prstClr val="black"/>
              </a:solidFill>
            </a:endParaRPr>
          </a:p>
        </p:txBody>
      </p:sp>
    </p:spTree>
    <p:extLst>
      <p:ext uri="{BB962C8B-B14F-4D97-AF65-F5344CB8AC3E}">
        <p14:creationId xmlns:p14="http://schemas.microsoft.com/office/powerpoint/2010/main" val="51054541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5400" dirty="0" smtClean="0">
                <a:solidFill>
                  <a:schemeClr val="bg1"/>
                </a:solidFill>
                <a:latin typeface="Cambria"/>
                <a:ea typeface="Cambria"/>
                <a:cs typeface="Cambria"/>
                <a:sym typeface="Cambria"/>
              </a:rPr>
              <a:t>Scenario</a:t>
            </a:r>
            <a:endParaRPr lang="en-US" sz="5400" dirty="0">
              <a:solidFill>
                <a:schemeClr val="bg1"/>
              </a:solidFill>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prstClr val="black">
                    <a:tint val="75000"/>
                  </a:prstClr>
                </a:solidFill>
              </a:rPr>
              <a:pPr/>
              <a:t>173</a:t>
            </a:fld>
            <a:endParaRPr lang="en">
              <a:solidFill>
                <a:prstClr val="black">
                  <a:tint val="75000"/>
                </a:prstClr>
              </a:solidFill>
            </a:endParaRPr>
          </a:p>
        </p:txBody>
      </p:sp>
      <p:sp>
        <p:nvSpPr>
          <p:cNvPr id="23" name="TextBox 22"/>
          <p:cNvSpPr txBox="1"/>
          <p:nvPr/>
        </p:nvSpPr>
        <p:spPr>
          <a:xfrm>
            <a:off x="457200" y="1740802"/>
            <a:ext cx="7980947" cy="830997"/>
          </a:xfrm>
          <a:prstGeom prst="rect">
            <a:avLst/>
          </a:prstGeom>
          <a:noFill/>
        </p:spPr>
        <p:txBody>
          <a:bodyPr wrap="square" rtlCol="0">
            <a:spAutoFit/>
          </a:bodyPr>
          <a:lstStyle/>
          <a:p>
            <a:pPr defTabSz="457200"/>
            <a:r>
              <a:rPr lang="en-US" sz="2400" dirty="0" smtClean="0">
                <a:solidFill>
                  <a:prstClr val="black"/>
                </a:solidFill>
              </a:rPr>
              <a:t>Nickname of  Mr. </a:t>
            </a:r>
            <a:r>
              <a:rPr lang="en-US" sz="2400" dirty="0" err="1" smtClean="0">
                <a:solidFill>
                  <a:prstClr val="black"/>
                </a:solidFill>
              </a:rPr>
              <a:t>Khuong</a:t>
            </a:r>
            <a:r>
              <a:rPr lang="en-US" sz="2400" dirty="0" smtClean="0">
                <a:solidFill>
                  <a:prstClr val="black"/>
                </a:solidFill>
              </a:rPr>
              <a:t> is “</a:t>
            </a:r>
            <a:r>
              <a:rPr lang="en-US" sz="2400" dirty="0" err="1" smtClean="0">
                <a:solidFill>
                  <a:prstClr val="black"/>
                </a:solidFill>
              </a:rPr>
              <a:t>Khuong</a:t>
            </a:r>
            <a:r>
              <a:rPr lang="en-US" sz="2400" dirty="0" smtClean="0">
                <a:solidFill>
                  <a:prstClr val="black"/>
                </a:solidFill>
              </a:rPr>
              <a:t> </a:t>
            </a:r>
            <a:r>
              <a:rPr lang="en-US" sz="2400" dirty="0" err="1" smtClean="0">
                <a:solidFill>
                  <a:prstClr val="black"/>
                </a:solidFill>
              </a:rPr>
              <a:t>không</a:t>
            </a:r>
            <a:r>
              <a:rPr lang="en-US" sz="2400" dirty="0" smtClean="0">
                <a:solidFill>
                  <a:prstClr val="black"/>
                </a:solidFill>
              </a:rPr>
              <a:t> </a:t>
            </a:r>
            <a:r>
              <a:rPr lang="en-US" sz="2400" dirty="0" err="1" smtClean="0">
                <a:solidFill>
                  <a:prstClr val="black"/>
                </a:solidFill>
              </a:rPr>
              <a:t>sợ</a:t>
            </a:r>
            <a:r>
              <a:rPr lang="en-US" sz="2400" dirty="0" smtClean="0">
                <a:solidFill>
                  <a:prstClr val="black"/>
                </a:solidFill>
              </a:rPr>
              <a:t> </a:t>
            </a:r>
            <a:r>
              <a:rPr lang="en-US" sz="2400" dirty="0" err="1" smtClean="0">
                <a:solidFill>
                  <a:prstClr val="black"/>
                </a:solidFill>
              </a:rPr>
              <a:t>chết</a:t>
            </a:r>
            <a:r>
              <a:rPr lang="en-US" sz="2400" dirty="0" smtClean="0">
                <a:solidFill>
                  <a:prstClr val="black"/>
                </a:solidFill>
              </a:rPr>
              <a:t>”.</a:t>
            </a:r>
          </a:p>
          <a:p>
            <a:pPr defTabSz="457200"/>
            <a:r>
              <a:rPr lang="en-US" sz="2400" dirty="0" smtClean="0">
                <a:solidFill>
                  <a:prstClr val="black"/>
                </a:solidFill>
              </a:rPr>
              <a:t>Mr. </a:t>
            </a:r>
            <a:r>
              <a:rPr lang="en-US" sz="2400" dirty="0" err="1" smtClean="0">
                <a:solidFill>
                  <a:prstClr val="black"/>
                </a:solidFill>
              </a:rPr>
              <a:t>Khuong</a:t>
            </a:r>
            <a:r>
              <a:rPr lang="en-US" sz="2400" dirty="0" smtClean="0">
                <a:solidFill>
                  <a:prstClr val="black"/>
                </a:solidFill>
              </a:rPr>
              <a:t> always drives with high speed.</a:t>
            </a:r>
          </a:p>
        </p:txBody>
      </p:sp>
      <p:pic>
        <p:nvPicPr>
          <p:cNvPr id="10" name="Picture 9"/>
          <p:cNvPicPr>
            <a:picLocks noChangeAspect="1"/>
          </p:cNvPicPr>
          <p:nvPr/>
        </p:nvPicPr>
        <p:blipFill>
          <a:blip r:embed="rId3"/>
          <a:stretch>
            <a:fillRect/>
          </a:stretch>
        </p:blipFill>
        <p:spPr>
          <a:xfrm>
            <a:off x="1228734" y="2656704"/>
            <a:ext cx="5045905" cy="3951613"/>
          </a:xfrm>
          <a:prstGeom prst="rect">
            <a:avLst/>
          </a:prstGeom>
        </p:spPr>
      </p:pic>
      <p:cxnSp>
        <p:nvCxnSpPr>
          <p:cNvPr id="11" name="Straight Connector 10"/>
          <p:cNvCxnSpPr/>
          <p:nvPr/>
        </p:nvCxnSpPr>
        <p:spPr>
          <a:xfrm flipV="1">
            <a:off x="2397211" y="4880919"/>
            <a:ext cx="1618735" cy="172739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470454" y="2656704"/>
            <a:ext cx="2545492" cy="222421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4015946" y="3584078"/>
            <a:ext cx="1359243" cy="12968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656702" y="6091262"/>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189448506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5400" dirty="0" smtClean="0">
                <a:solidFill>
                  <a:schemeClr val="bg1"/>
                </a:solidFill>
                <a:latin typeface="Cambria"/>
                <a:ea typeface="Cambria"/>
                <a:cs typeface="Cambria"/>
                <a:sym typeface="Cambria"/>
              </a:rPr>
              <a:t>Scenario</a:t>
            </a:r>
            <a:endParaRPr lang="en-US" sz="5400" dirty="0">
              <a:solidFill>
                <a:schemeClr val="bg1"/>
              </a:solidFill>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prstClr val="black">
                    <a:tint val="75000"/>
                  </a:prstClr>
                </a:solidFill>
              </a:rPr>
              <a:pPr/>
              <a:t>174</a:t>
            </a:fld>
            <a:endParaRPr lang="en">
              <a:solidFill>
                <a:prstClr val="black">
                  <a:tint val="75000"/>
                </a:prstClr>
              </a:solidFill>
            </a:endParaRPr>
          </a:p>
        </p:txBody>
      </p:sp>
      <p:sp>
        <p:nvSpPr>
          <p:cNvPr id="24" name="TextBox 23"/>
          <p:cNvSpPr txBox="1"/>
          <p:nvPr/>
        </p:nvSpPr>
        <p:spPr>
          <a:xfrm>
            <a:off x="898358" y="1692035"/>
            <a:ext cx="7347284" cy="830997"/>
          </a:xfrm>
          <a:prstGeom prst="rect">
            <a:avLst/>
          </a:prstGeom>
          <a:noFill/>
        </p:spPr>
        <p:txBody>
          <a:bodyPr wrap="square" rtlCol="0">
            <a:spAutoFit/>
          </a:bodyPr>
          <a:lstStyle/>
          <a:p>
            <a:pPr defTabSz="457200"/>
            <a:r>
              <a:rPr lang="en-US" sz="2400" dirty="0" smtClean="0">
                <a:solidFill>
                  <a:prstClr val="black"/>
                </a:solidFill>
              </a:rPr>
              <a:t>Nickname of  Mr. </a:t>
            </a:r>
            <a:r>
              <a:rPr lang="en-US" sz="2400" dirty="0" err="1" smtClean="0">
                <a:solidFill>
                  <a:prstClr val="black"/>
                </a:solidFill>
              </a:rPr>
              <a:t>Khuong</a:t>
            </a:r>
            <a:r>
              <a:rPr lang="en-US" sz="2400" dirty="0" smtClean="0">
                <a:solidFill>
                  <a:prstClr val="black"/>
                </a:solidFill>
              </a:rPr>
              <a:t> is “</a:t>
            </a:r>
            <a:r>
              <a:rPr lang="en-US" sz="2400" dirty="0" err="1" smtClean="0">
                <a:solidFill>
                  <a:prstClr val="black"/>
                </a:solidFill>
              </a:rPr>
              <a:t>Khuong</a:t>
            </a:r>
            <a:r>
              <a:rPr lang="en-US" sz="2400" dirty="0" smtClean="0">
                <a:solidFill>
                  <a:prstClr val="black"/>
                </a:solidFill>
              </a:rPr>
              <a:t> </a:t>
            </a:r>
            <a:r>
              <a:rPr lang="en-US" sz="2400" dirty="0" err="1" smtClean="0">
                <a:solidFill>
                  <a:prstClr val="black"/>
                </a:solidFill>
              </a:rPr>
              <a:t>không</a:t>
            </a:r>
            <a:r>
              <a:rPr lang="en-US" sz="2400" dirty="0" smtClean="0">
                <a:solidFill>
                  <a:prstClr val="black"/>
                </a:solidFill>
              </a:rPr>
              <a:t> </a:t>
            </a:r>
            <a:r>
              <a:rPr lang="en-US" sz="2400" dirty="0" err="1" smtClean="0">
                <a:solidFill>
                  <a:prstClr val="black"/>
                </a:solidFill>
              </a:rPr>
              <a:t>sợ</a:t>
            </a:r>
            <a:r>
              <a:rPr lang="en-US" sz="2400" dirty="0" smtClean="0">
                <a:solidFill>
                  <a:prstClr val="black"/>
                </a:solidFill>
              </a:rPr>
              <a:t> </a:t>
            </a:r>
            <a:r>
              <a:rPr lang="en-US" sz="2400" dirty="0" err="1" smtClean="0">
                <a:solidFill>
                  <a:prstClr val="black"/>
                </a:solidFill>
              </a:rPr>
              <a:t>chết</a:t>
            </a:r>
            <a:r>
              <a:rPr lang="en-US" sz="2400" dirty="0" smtClean="0">
                <a:solidFill>
                  <a:prstClr val="black"/>
                </a:solidFill>
              </a:rPr>
              <a:t>”.</a:t>
            </a:r>
          </a:p>
          <a:p>
            <a:pPr defTabSz="457200"/>
            <a:r>
              <a:rPr lang="en-US" sz="2400" dirty="0" smtClean="0">
                <a:solidFill>
                  <a:prstClr val="black"/>
                </a:solidFill>
              </a:rPr>
              <a:t>Mr. </a:t>
            </a:r>
            <a:r>
              <a:rPr lang="en-US" sz="2400" dirty="0" err="1" smtClean="0">
                <a:solidFill>
                  <a:prstClr val="black"/>
                </a:solidFill>
              </a:rPr>
              <a:t>Khuong</a:t>
            </a:r>
            <a:r>
              <a:rPr lang="en-US" sz="2400" dirty="0" smtClean="0">
                <a:solidFill>
                  <a:prstClr val="black"/>
                </a:solidFill>
              </a:rPr>
              <a:t> always drives with high speed.</a:t>
            </a:r>
          </a:p>
        </p:txBody>
      </p:sp>
      <p:pic>
        <p:nvPicPr>
          <p:cNvPr id="10" name="Picture 9"/>
          <p:cNvPicPr>
            <a:picLocks noChangeAspect="1"/>
          </p:cNvPicPr>
          <p:nvPr/>
        </p:nvPicPr>
        <p:blipFill>
          <a:blip r:embed="rId3"/>
          <a:stretch>
            <a:fillRect/>
          </a:stretch>
        </p:blipFill>
        <p:spPr>
          <a:xfrm>
            <a:off x="1228734" y="2656704"/>
            <a:ext cx="5045905" cy="3951613"/>
          </a:xfrm>
          <a:prstGeom prst="rect">
            <a:avLst/>
          </a:prstGeom>
        </p:spPr>
      </p:pic>
      <p:cxnSp>
        <p:nvCxnSpPr>
          <p:cNvPr id="11" name="Straight Connector 10"/>
          <p:cNvCxnSpPr/>
          <p:nvPr/>
        </p:nvCxnSpPr>
        <p:spPr>
          <a:xfrm flipV="1">
            <a:off x="2397211" y="4880919"/>
            <a:ext cx="1618735" cy="172739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470454" y="2656704"/>
            <a:ext cx="2545492" cy="222421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015946" y="3584078"/>
            <a:ext cx="1359243" cy="12968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813470" y="4942085"/>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82342705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28734" y="2656704"/>
            <a:ext cx="5045905" cy="3951613"/>
          </a:xfrm>
          <a:prstGeom prst="rect">
            <a:avLst/>
          </a:prstGeom>
        </p:spPr>
      </p:pic>
      <p:cxnSp>
        <p:nvCxnSpPr>
          <p:cNvPr id="7" name="Straight Connector 6"/>
          <p:cNvCxnSpPr/>
          <p:nvPr/>
        </p:nvCxnSpPr>
        <p:spPr>
          <a:xfrm flipV="1">
            <a:off x="2397211" y="4880919"/>
            <a:ext cx="1618735" cy="172739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470454" y="2656704"/>
            <a:ext cx="2545492" cy="222421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015946" y="3584078"/>
            <a:ext cx="1359243" cy="12968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813470" y="4942085"/>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0" name="Oval Callout 9"/>
          <p:cNvSpPr/>
          <p:nvPr/>
        </p:nvSpPr>
        <p:spPr>
          <a:xfrm>
            <a:off x="1228734" y="4181338"/>
            <a:ext cx="1925436" cy="902344"/>
          </a:xfrm>
          <a:prstGeom prst="wedgeEllipseCallout">
            <a:avLst>
              <a:gd name="adj1" fmla="val 87516"/>
              <a:gd name="adj2" fmla="val 25511"/>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r>
              <a:rPr lang="en-US" dirty="0" smtClean="0">
                <a:solidFill>
                  <a:prstClr val="white"/>
                </a:solidFill>
              </a:rPr>
              <a:t>Notify: prepare to turn left</a:t>
            </a:r>
            <a:endParaRPr lang="en-US" dirty="0">
              <a:solidFill>
                <a:prstClr val="white"/>
              </a:solidFill>
            </a:endParaRPr>
          </a:p>
        </p:txBody>
      </p:sp>
      <p:sp>
        <p:nvSpPr>
          <p:cNvPr id="13" name="TextBox 12"/>
          <p:cNvSpPr txBox="1"/>
          <p:nvPr/>
        </p:nvSpPr>
        <p:spPr>
          <a:xfrm>
            <a:off x="1474609" y="1118016"/>
            <a:ext cx="4923977" cy="461665"/>
          </a:xfrm>
          <a:prstGeom prst="rect">
            <a:avLst/>
          </a:prstGeom>
          <a:noFill/>
        </p:spPr>
        <p:txBody>
          <a:bodyPr wrap="none" rtlCol="0">
            <a:spAutoFit/>
          </a:bodyPr>
          <a:lstStyle/>
          <a:p>
            <a:pPr defTabSz="457200"/>
            <a:r>
              <a:rPr lang="en-US" sz="2400" dirty="0" smtClean="0">
                <a:solidFill>
                  <a:prstClr val="black"/>
                </a:solidFill>
              </a:rPr>
              <a:t>He </a:t>
            </a:r>
            <a:r>
              <a:rPr lang="en-US" sz="2400" dirty="0">
                <a:solidFill>
                  <a:prstClr val="black"/>
                </a:solidFill>
              </a:rPr>
              <a:t>is notified when he near next turn</a:t>
            </a:r>
            <a:r>
              <a:rPr lang="en-US" sz="2400" dirty="0" smtClean="0">
                <a:solidFill>
                  <a:prstClr val="black"/>
                </a:solidFill>
              </a:rPr>
              <a:t>.</a:t>
            </a:r>
            <a:endParaRPr lang="en-US" sz="2400" dirty="0">
              <a:solidFill>
                <a:prstClr val="black"/>
              </a:solidFill>
            </a:endParaRPr>
          </a:p>
        </p:txBody>
      </p:sp>
    </p:spTree>
    <p:extLst>
      <p:ext uri="{BB962C8B-B14F-4D97-AF65-F5344CB8AC3E}">
        <p14:creationId xmlns:p14="http://schemas.microsoft.com/office/powerpoint/2010/main" val="194681131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28734" y="2656704"/>
            <a:ext cx="5045905" cy="3951613"/>
          </a:xfrm>
          <a:prstGeom prst="rect">
            <a:avLst/>
          </a:prstGeom>
        </p:spPr>
      </p:pic>
      <p:sp>
        <p:nvSpPr>
          <p:cNvPr id="5" name="TextBox 4"/>
          <p:cNvSpPr txBox="1"/>
          <p:nvPr/>
        </p:nvSpPr>
        <p:spPr>
          <a:xfrm>
            <a:off x="648115" y="1096760"/>
            <a:ext cx="7793095" cy="954107"/>
          </a:xfrm>
          <a:prstGeom prst="rect">
            <a:avLst/>
          </a:prstGeom>
          <a:noFill/>
        </p:spPr>
        <p:txBody>
          <a:bodyPr wrap="none" rtlCol="0">
            <a:spAutoFit/>
          </a:bodyPr>
          <a:lstStyle/>
          <a:p>
            <a:pPr defTabSz="457200"/>
            <a:r>
              <a:rPr lang="en-US" sz="2800" dirty="0" smtClean="0">
                <a:solidFill>
                  <a:prstClr val="black"/>
                </a:solidFill>
              </a:rPr>
              <a:t>But he passes it and </a:t>
            </a:r>
            <a:r>
              <a:rPr lang="en-US" sz="2800" dirty="0">
                <a:solidFill>
                  <a:prstClr val="black"/>
                </a:solidFill>
              </a:rPr>
              <a:t>keeps go </a:t>
            </a:r>
            <a:r>
              <a:rPr lang="en-US" sz="2800" dirty="0" smtClean="0">
                <a:solidFill>
                  <a:prstClr val="black"/>
                </a:solidFill>
              </a:rPr>
              <a:t>straight.</a:t>
            </a:r>
          </a:p>
          <a:p>
            <a:pPr defTabSz="457200"/>
            <a:r>
              <a:rPr lang="en-US" sz="2800" dirty="0" smtClean="0">
                <a:solidFill>
                  <a:prstClr val="black"/>
                </a:solidFill>
              </a:rPr>
              <a:t>He </a:t>
            </a:r>
            <a:r>
              <a:rPr lang="en-US" sz="2800" dirty="0">
                <a:solidFill>
                  <a:prstClr val="black"/>
                </a:solidFill>
              </a:rPr>
              <a:t>doesn't know that he has </a:t>
            </a:r>
            <a:r>
              <a:rPr lang="en-US" sz="2800" dirty="0" smtClean="0">
                <a:solidFill>
                  <a:prstClr val="black"/>
                </a:solidFill>
              </a:rPr>
              <a:t>lost then he still drives.</a:t>
            </a:r>
            <a:endParaRPr lang="en-US" sz="2800" dirty="0">
              <a:solidFill>
                <a:prstClr val="black"/>
              </a:solidFill>
            </a:endParaRPr>
          </a:p>
        </p:txBody>
      </p:sp>
      <p:cxnSp>
        <p:nvCxnSpPr>
          <p:cNvPr id="7" name="Straight Connector 6"/>
          <p:cNvCxnSpPr/>
          <p:nvPr/>
        </p:nvCxnSpPr>
        <p:spPr>
          <a:xfrm flipV="1">
            <a:off x="2397211" y="4880919"/>
            <a:ext cx="1618735" cy="172739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470454" y="2656704"/>
            <a:ext cx="2545492" cy="222421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015946" y="3584078"/>
            <a:ext cx="1359243" cy="12968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695567" y="4059503"/>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16772657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309192" y="2367331"/>
            <a:ext cx="4476190" cy="3828571"/>
          </a:xfrm>
          <a:prstGeom prst="rect">
            <a:avLst/>
          </a:prstGeom>
        </p:spPr>
      </p:pic>
      <p:cxnSp>
        <p:nvCxnSpPr>
          <p:cNvPr id="6" name="Straight Connector 5"/>
          <p:cNvCxnSpPr/>
          <p:nvPr/>
        </p:nvCxnSpPr>
        <p:spPr>
          <a:xfrm flipV="1">
            <a:off x="2384854" y="5671751"/>
            <a:ext cx="494270" cy="5313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309192" y="5177481"/>
            <a:ext cx="569932" cy="49427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670853" y="3589947"/>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2" name="TextBox 11"/>
          <p:cNvSpPr txBox="1"/>
          <p:nvPr/>
        </p:nvSpPr>
        <p:spPr>
          <a:xfrm>
            <a:off x="163015" y="1617945"/>
            <a:ext cx="8980985" cy="523220"/>
          </a:xfrm>
          <a:prstGeom prst="rect">
            <a:avLst/>
          </a:prstGeom>
          <a:noFill/>
        </p:spPr>
        <p:txBody>
          <a:bodyPr wrap="none" rtlCol="0">
            <a:spAutoFit/>
          </a:bodyPr>
          <a:lstStyle/>
          <a:p>
            <a:pPr defTabSz="457200"/>
            <a:r>
              <a:rPr lang="en-US" sz="2800" dirty="0" smtClean="0">
                <a:solidFill>
                  <a:prstClr val="black"/>
                </a:solidFill>
              </a:rPr>
              <a:t>He has far away from right route when he checks map again.</a:t>
            </a:r>
            <a:endParaRPr lang="en-US" sz="2800" dirty="0">
              <a:solidFill>
                <a:prstClr val="black"/>
              </a:solidFill>
            </a:endParaRPr>
          </a:p>
        </p:txBody>
      </p:sp>
      <p:pic>
        <p:nvPicPr>
          <p:cNvPr id="4098" name="Picture 2" descr="https://d304k3mn1nwj0a.cloudfront.net/2s_space_(v2)/surpri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6440" y="2614394"/>
            <a:ext cx="990909" cy="990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89783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vi-VN" sz="5400" dirty="0" smtClean="0">
                <a:solidFill>
                  <a:schemeClr val="bg1"/>
                </a:solidFill>
                <a:latin typeface="Cambria"/>
                <a:ea typeface="Cambria"/>
                <a:cs typeface="Cambria"/>
                <a:sym typeface="Cambria"/>
              </a:rPr>
              <a:t>Problem</a:t>
            </a:r>
            <a:endParaRPr lang="en-US" sz="5400" dirty="0">
              <a:solidFill>
                <a:schemeClr val="bg1"/>
              </a:solidFill>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prstClr val="black">
                    <a:tint val="75000"/>
                  </a:prstClr>
                </a:solidFill>
              </a:rPr>
              <a:pPr/>
              <a:t>178</a:t>
            </a:fld>
            <a:endParaRPr lang="en">
              <a:solidFill>
                <a:prstClr val="black">
                  <a:tint val="75000"/>
                </a:prstClr>
              </a:solidFill>
            </a:endParaRPr>
          </a:p>
        </p:txBody>
      </p:sp>
      <p:sp>
        <p:nvSpPr>
          <p:cNvPr id="23" name="TextBox 22"/>
          <p:cNvSpPr txBox="1"/>
          <p:nvPr/>
        </p:nvSpPr>
        <p:spPr>
          <a:xfrm>
            <a:off x="457200" y="2847707"/>
            <a:ext cx="7980947" cy="830997"/>
          </a:xfrm>
          <a:prstGeom prst="rect">
            <a:avLst/>
          </a:prstGeom>
          <a:noFill/>
        </p:spPr>
        <p:txBody>
          <a:bodyPr wrap="square" rtlCol="0">
            <a:spAutoFit/>
          </a:bodyPr>
          <a:lstStyle/>
          <a:p>
            <a:pPr defTabSz="457200"/>
            <a:r>
              <a:rPr lang="en-US" sz="2400" dirty="0">
                <a:solidFill>
                  <a:prstClr val="black"/>
                </a:solidFill>
              </a:rPr>
              <a:t>Don’t has any application that allow users know if they are going to the wrong route.</a:t>
            </a:r>
          </a:p>
        </p:txBody>
      </p:sp>
    </p:spTree>
    <p:extLst>
      <p:ext uri="{BB962C8B-B14F-4D97-AF65-F5344CB8AC3E}">
        <p14:creationId xmlns:p14="http://schemas.microsoft.com/office/powerpoint/2010/main" val="12689112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vi-VN" sz="5400" dirty="0" smtClean="0">
                <a:solidFill>
                  <a:schemeClr val="bg1"/>
                </a:solidFill>
                <a:latin typeface="Cambria"/>
                <a:ea typeface="Cambria"/>
                <a:cs typeface="Cambria"/>
                <a:sym typeface="Cambria"/>
              </a:rPr>
              <a:t>Solution</a:t>
            </a:r>
            <a:endParaRPr lang="en-US" sz="5400" dirty="0">
              <a:solidFill>
                <a:schemeClr val="bg1"/>
              </a:solidFill>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prstClr val="black">
                    <a:tint val="75000"/>
                  </a:prstClr>
                </a:solidFill>
              </a:rPr>
              <a:pPr/>
              <a:t>179</a:t>
            </a:fld>
            <a:endParaRPr lang="en">
              <a:solidFill>
                <a:prstClr val="black">
                  <a:tint val="75000"/>
                </a:prstClr>
              </a:solidFill>
            </a:endParaRPr>
          </a:p>
        </p:txBody>
      </p:sp>
      <p:sp>
        <p:nvSpPr>
          <p:cNvPr id="7" name="Content Placeholder 2"/>
          <p:cNvSpPr txBox="1">
            <a:spLocks/>
          </p:cNvSpPr>
          <p:nvPr/>
        </p:nvSpPr>
        <p:spPr>
          <a:xfrm>
            <a:off x="628650" y="1825625"/>
            <a:ext cx="7886700" cy="2168859"/>
          </a:xfrm>
          <a:prstGeom prst="rect">
            <a:avLst/>
          </a:prstGeom>
        </p:spPr>
        <p:txBody>
          <a:bodyPr vert="horz" lIns="91425" tIns="91425" rIns="91425" bIns="91425" rtlCol="0" anchor="t" anchorCtr="0">
            <a:normAutofit/>
          </a:bodyPr>
          <a:lstStyle>
            <a:lvl1pPr marL="228594" indent="-228594" algn="l" defTabSz="914377"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mtClean="0">
                <a:solidFill>
                  <a:prstClr val="black"/>
                </a:solidFill>
              </a:rPr>
              <a:t>Provide detect wrong route function.</a:t>
            </a:r>
          </a:p>
          <a:p>
            <a:pPr marL="0" indent="0">
              <a:buFont typeface="Arial" panose="020B0604020202020204" pitchFamily="34" charset="0"/>
              <a:buNone/>
            </a:pPr>
            <a:r>
              <a:rPr lang="en-US" smtClean="0">
                <a:solidFill>
                  <a:prstClr val="black"/>
                </a:solidFill>
              </a:rPr>
              <a:t>Help users know if they are going to wrong route.</a:t>
            </a:r>
          </a:p>
          <a:p>
            <a:pPr marL="0" indent="0">
              <a:buFont typeface="Arial" panose="020B0604020202020204" pitchFamily="34" charset="0"/>
              <a:buNone/>
            </a:pPr>
            <a:r>
              <a:rPr lang="en-US" smtClean="0">
                <a:solidFill>
                  <a:prstClr val="black"/>
                </a:solidFill>
              </a:rPr>
              <a:t>User can search again to get right route.</a:t>
            </a:r>
            <a:endParaRPr lang="en-US" dirty="0">
              <a:solidFill>
                <a:prstClr val="black"/>
              </a:solidFill>
            </a:endParaRPr>
          </a:p>
        </p:txBody>
      </p:sp>
    </p:spTree>
    <p:extLst>
      <p:ext uri="{BB962C8B-B14F-4D97-AF65-F5344CB8AC3E}">
        <p14:creationId xmlns:p14="http://schemas.microsoft.com/office/powerpoint/2010/main" val="940717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06679" y="81588"/>
          <a:ext cx="5542281" cy="6329372"/>
        </p:xfrm>
        <a:graphic>
          <a:graphicData uri="http://schemas.openxmlformats.org/drawingml/2006/table">
            <a:tbl>
              <a:tblPr firstRow="1" bandRow="1">
                <a:tableStyleId>{5C22544A-7EE6-4342-B048-85BDC9FD1C3A}</a:tableStyleId>
              </a:tblPr>
              <a:tblGrid>
                <a:gridCol w="728366"/>
                <a:gridCol w="4813915"/>
              </a:tblGrid>
              <a:tr h="385772">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180689">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800" dirty="0" smtClean="0">
                        <a:latin typeface="Cambria" panose="02040503050406030204" pitchFamily="18" charset="0"/>
                      </a:endParaRPr>
                    </a:p>
                  </a:txBody>
                  <a:tcPr/>
                </a:tc>
              </a:tr>
              <a:tr h="363289">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b="1" dirty="0" smtClean="0">
                          <a:solidFill>
                            <a:srgbClr val="FF0000"/>
                          </a:solidFill>
                          <a:latin typeface="Cambria" panose="02040503050406030204" pitchFamily="18" charset="0"/>
                        </a:rPr>
                        <a:t>True</a:t>
                      </a:r>
                      <a:endParaRPr lang="en-US" b="1" dirty="0">
                        <a:solidFill>
                          <a:srgbClr val="FF0000"/>
                        </a:solidFill>
                        <a:latin typeface="Cambria" panose="02040503050406030204" pitchFamily="18" charset="0"/>
                      </a:endParaRPr>
                    </a:p>
                  </a:txBody>
                  <a:tcPr/>
                </a:tc>
              </a:tr>
              <a:tr h="363289">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Bến Thành- BX Chợ Lớn</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r>
            </a:tbl>
          </a:graphicData>
        </a:graphic>
      </p:graphicFrame>
      <p:sp>
        <p:nvSpPr>
          <p:cNvPr id="6" name="Rectangle 5"/>
          <p:cNvSpPr/>
          <p:nvPr/>
        </p:nvSpPr>
        <p:spPr>
          <a:xfrm>
            <a:off x="401320" y="6410960"/>
            <a:ext cx="7490460" cy="369332"/>
          </a:xfrm>
          <a:prstGeom prst="rect">
            <a:avLst/>
          </a:prstGeom>
        </p:spPr>
        <p:txBody>
          <a:bodyPr wrap="square">
            <a:spAutoFit/>
          </a:bodyPr>
          <a:lstStyle/>
          <a:p>
            <a:r>
              <a:rPr lang="en-US" dirty="0">
                <a:solidFill>
                  <a:prstClr val="black"/>
                </a:solidFill>
              </a:rPr>
              <a:t>http://mapbus.ebms.vn/ajax.aspx?action=listRouteStations&amp;</a:t>
            </a:r>
            <a:r>
              <a:rPr lang="en-US" dirty="0">
                <a:solidFill>
                  <a:srgbClr val="FF0000"/>
                </a:solidFill>
              </a:rPr>
              <a:t>rid=1</a:t>
            </a:r>
            <a:r>
              <a:rPr lang="en-US" dirty="0">
                <a:solidFill>
                  <a:prstClr val="black"/>
                </a:solidFill>
              </a:rPr>
              <a:t>&amp;</a:t>
            </a:r>
            <a:r>
              <a:rPr lang="en-US" dirty="0">
                <a:solidFill>
                  <a:srgbClr val="FF0000"/>
                </a:solidFill>
              </a:rPr>
              <a:t>isgo=true</a:t>
            </a:r>
          </a:p>
        </p:txBody>
      </p:sp>
      <p:graphicFrame>
        <p:nvGraphicFramePr>
          <p:cNvPr id="5" name="Table 4"/>
          <p:cNvGraphicFramePr>
            <a:graphicFrameLocks noGrp="1"/>
          </p:cNvGraphicFramePr>
          <p:nvPr>
            <p:extLst/>
          </p:nvPr>
        </p:nvGraphicFramePr>
        <p:xfrm>
          <a:off x="7147697" y="114549"/>
          <a:ext cx="1749039" cy="743698"/>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Route</a:t>
                      </a:r>
                      <a:endParaRPr lang="en-US" dirty="0"/>
                    </a:p>
                  </a:txBody>
                  <a:tcPr/>
                </a:tc>
              </a:tr>
              <a:tr h="371849">
                <a:tc>
                  <a:txBody>
                    <a:bodyPr/>
                    <a:lstStyle/>
                    <a:p>
                      <a:r>
                        <a:rPr lang="en-US" dirty="0" err="1" smtClean="0"/>
                        <a:t>RouteType</a:t>
                      </a:r>
                      <a:endParaRPr lang="en-US" dirty="0"/>
                    </a:p>
                  </a:txBody>
                  <a:tcPr/>
                </a:tc>
              </a:tr>
            </a:tbl>
          </a:graphicData>
        </a:graphic>
      </p:graphicFrame>
      <p:cxnSp>
        <p:nvCxnSpPr>
          <p:cNvPr id="8" name="Straight Arrow Connector 7"/>
          <p:cNvCxnSpPr/>
          <p:nvPr/>
        </p:nvCxnSpPr>
        <p:spPr>
          <a:xfrm flipV="1">
            <a:off x="3700329" y="623843"/>
            <a:ext cx="3452501" cy="23073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1338" y="1358782"/>
            <a:ext cx="2659731" cy="4901013"/>
          </a:xfrm>
          <a:prstGeom prst="rect">
            <a:avLst/>
          </a:prstGeom>
        </p:spPr>
      </p:pic>
      <p:cxnSp>
        <p:nvCxnSpPr>
          <p:cNvPr id="14" name="Straight Arrow Connector 13"/>
          <p:cNvCxnSpPr/>
          <p:nvPr/>
        </p:nvCxnSpPr>
        <p:spPr>
          <a:xfrm>
            <a:off x="7058826" y="2008262"/>
            <a:ext cx="162370" cy="39310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H="1">
            <a:off x="6981914" y="2931208"/>
            <a:ext cx="239282" cy="39310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a:off x="7041735" y="3854154"/>
            <a:ext cx="358922" cy="31833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p:nvPr/>
        </p:nvCxnSpPr>
        <p:spPr>
          <a:xfrm flipH="1">
            <a:off x="7725398" y="4461582"/>
            <a:ext cx="17092" cy="44370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flipH="1">
            <a:off x="7629970" y="5451470"/>
            <a:ext cx="17092" cy="44370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a:off x="3700329" y="3015348"/>
            <a:ext cx="3281585" cy="83880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71" y="79308"/>
            <a:ext cx="6784756" cy="443863"/>
          </a:xfrm>
          <a:prstGeom prst="rect">
            <a:avLst/>
          </a:prstGeom>
        </p:spPr>
      </p:pic>
      <p:cxnSp>
        <p:nvCxnSpPr>
          <p:cNvPr id="9" name="Straight Arrow Connector 8"/>
          <p:cNvCxnSpPr/>
          <p:nvPr/>
        </p:nvCxnSpPr>
        <p:spPr>
          <a:xfrm flipV="1">
            <a:off x="3700329" y="367469"/>
            <a:ext cx="2956845" cy="246973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40816002"/>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2" name="Title 1"/>
          <p:cNvSpPr>
            <a:spLocks noGrp="1"/>
          </p:cNvSpPr>
          <p:nvPr>
            <p:ph type="title"/>
          </p:nvPr>
        </p:nvSpPr>
        <p:spPr>
          <a:xfrm>
            <a:off x="449179" y="2766218"/>
            <a:ext cx="8534400" cy="1325563"/>
          </a:xfrm>
        </p:spPr>
        <p:txBody>
          <a:bodyPr>
            <a:noAutofit/>
          </a:bodyPr>
          <a:lstStyle/>
          <a:p>
            <a:r>
              <a:rPr lang="en-US" sz="5400" dirty="0" smtClean="0">
                <a:solidFill>
                  <a:schemeClr val="bg1"/>
                </a:solidFill>
              </a:rPr>
              <a:t>Detect wrong way algorithm</a:t>
            </a:r>
            <a:endParaRPr lang="en-US" sz="5400" dirty="0">
              <a:solidFill>
                <a:schemeClr val="bg1"/>
              </a:solidFill>
            </a:endParaRPr>
          </a:p>
        </p:txBody>
      </p:sp>
    </p:spTree>
    <p:extLst>
      <p:ext uri="{BB962C8B-B14F-4D97-AF65-F5344CB8AC3E}">
        <p14:creationId xmlns:p14="http://schemas.microsoft.com/office/powerpoint/2010/main" val="27691630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a:endCxn id="25" idx="2"/>
          </p:cNvCxnSpPr>
          <p:nvPr/>
        </p:nvCxnSpPr>
        <p:spPr>
          <a:xfrm>
            <a:off x="4508158" y="2866041"/>
            <a:ext cx="1537936" cy="35646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265890" y="2866041"/>
            <a:ext cx="1200646"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3" name="Oval 22"/>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4" name="Oval 23"/>
          <p:cNvSpPr/>
          <p:nvPr/>
        </p:nvSpPr>
        <p:spPr>
          <a:xfrm>
            <a:off x="4433393" y="2792057"/>
            <a:ext cx="166093" cy="166093"/>
          </a:xfrm>
          <a:prstGeom prst="ellipse">
            <a:avLst/>
          </a:prstGeom>
          <a:solidFill>
            <a:schemeClr val="accent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5" name="Oval 24"/>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26" name="Straight Connector 25"/>
          <p:cNvCxnSpPr>
            <a:stCxn id="25"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393348" y="2875103"/>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30" name="TextBox 29"/>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31" name="TextBox 30"/>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32" name="TextBox 31"/>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33" name="TextBox 32"/>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34" name="Oval 33"/>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35" name="TextBox 34"/>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55937311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822573">
            <a:off x="5467756" y="2996648"/>
            <a:ext cx="95250" cy="95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21" name="Straight Connector 20"/>
          <p:cNvCxnSpPr>
            <a:endCxn id="22" idx="2"/>
          </p:cNvCxnSpPr>
          <p:nvPr/>
        </p:nvCxnSpPr>
        <p:spPr>
          <a:xfrm>
            <a:off x="4508158" y="2866041"/>
            <a:ext cx="1537936" cy="35646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65890" y="2866041"/>
            <a:ext cx="1200646"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6" name="Oval 15"/>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7" name="Oval 16"/>
          <p:cNvSpPr/>
          <p:nvPr/>
        </p:nvSpPr>
        <p:spPr>
          <a:xfrm>
            <a:off x="4433393" y="2792057"/>
            <a:ext cx="166093" cy="166093"/>
          </a:xfrm>
          <a:prstGeom prst="ellipse">
            <a:avLst/>
          </a:prstGeom>
          <a:solidFill>
            <a:schemeClr val="accent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2" name="Oval 21"/>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23" name="Straight Connector 22"/>
          <p:cNvCxnSpPr>
            <a:stCxn id="22"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533252" y="2212875"/>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3" name="Straight Connector 2"/>
          <p:cNvCxnSpPr/>
          <p:nvPr/>
        </p:nvCxnSpPr>
        <p:spPr>
          <a:xfrm flipH="1">
            <a:off x="5457825" y="2362533"/>
            <a:ext cx="152400" cy="7007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39" name="TextBox 38"/>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40" name="TextBox 39"/>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41" name="TextBox 40"/>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42" name="Oval 41"/>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43" name="TextBox 42"/>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17609454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a:endCxn id="22" idx="2"/>
          </p:cNvCxnSpPr>
          <p:nvPr/>
        </p:nvCxnSpPr>
        <p:spPr>
          <a:xfrm>
            <a:off x="4508158" y="2866041"/>
            <a:ext cx="1537936" cy="3564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65890" y="2866041"/>
            <a:ext cx="1200646"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6" name="Oval 15"/>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7" name="Oval 16"/>
          <p:cNvSpPr/>
          <p:nvPr/>
        </p:nvSpPr>
        <p:spPr>
          <a:xfrm>
            <a:off x="4433393" y="2792057"/>
            <a:ext cx="166093" cy="166093"/>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2" name="Oval 21"/>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23" name="Straight Connector 22"/>
          <p:cNvCxnSpPr>
            <a:stCxn id="22"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533252" y="2212875"/>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37" name="Oval Callout 36"/>
          <p:cNvSpPr/>
          <p:nvPr/>
        </p:nvSpPr>
        <p:spPr>
          <a:xfrm>
            <a:off x="3810158" y="882679"/>
            <a:ext cx="1925436" cy="902344"/>
          </a:xfrm>
          <a:prstGeom prst="wedgeEllipseCallout">
            <a:avLst>
              <a:gd name="adj1" fmla="val 43541"/>
              <a:gd name="adj2" fmla="val 10151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r>
              <a:rPr lang="en-US" dirty="0" smtClean="0">
                <a:solidFill>
                  <a:prstClr val="white"/>
                </a:solidFill>
              </a:rPr>
              <a:t>Notify: wrong way</a:t>
            </a:r>
            <a:endParaRPr lang="en-US" dirty="0">
              <a:solidFill>
                <a:prstClr val="white"/>
              </a:solidFill>
            </a:endParaRPr>
          </a:p>
        </p:txBody>
      </p:sp>
      <p:sp>
        <p:nvSpPr>
          <p:cNvPr id="38" name="TextBox 37"/>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39" name="TextBox 38"/>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40" name="TextBox 39"/>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41" name="TextBox 40"/>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42" name="Oval 41"/>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43" name="TextBox 42"/>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176905686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5533252" y="2212875"/>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26" name="Straight Connector 25"/>
          <p:cNvCxnSpPr/>
          <p:nvPr/>
        </p:nvCxnSpPr>
        <p:spPr>
          <a:xfrm>
            <a:off x="2265890" y="2866041"/>
            <a:ext cx="1200646"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9" name="Oval 28"/>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30" name="Oval 29"/>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32" name="Straight Connector 31"/>
          <p:cNvCxnSpPr>
            <a:endCxn id="33"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34" name="Straight Connector 33"/>
          <p:cNvCxnSpPr>
            <a:stCxn id="33"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2348938" y="2299373"/>
            <a:ext cx="3184314" cy="5725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39" name="TextBox 38"/>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40" name="TextBox 39"/>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41" name="TextBox 40"/>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42" name="TextBox 41"/>
          <p:cNvSpPr txBox="1"/>
          <p:nvPr/>
        </p:nvSpPr>
        <p:spPr>
          <a:xfrm>
            <a:off x="3698928" y="2354388"/>
            <a:ext cx="341760" cy="276999"/>
          </a:xfrm>
          <a:prstGeom prst="rect">
            <a:avLst/>
          </a:prstGeom>
          <a:noFill/>
        </p:spPr>
        <p:txBody>
          <a:bodyPr wrap="none" rtlCol="0">
            <a:spAutoFit/>
          </a:bodyPr>
          <a:lstStyle/>
          <a:p>
            <a:pPr defTabSz="457200"/>
            <a:r>
              <a:rPr lang="en-US" sz="1200" dirty="0" smtClean="0">
                <a:solidFill>
                  <a:prstClr val="black"/>
                </a:solidFill>
              </a:rPr>
              <a:t>50</a:t>
            </a:r>
            <a:endParaRPr lang="en-US" sz="1200" dirty="0">
              <a:solidFill>
                <a:prstClr val="black"/>
              </a:solidFill>
            </a:endParaRPr>
          </a:p>
        </p:txBody>
      </p:sp>
      <p:sp>
        <p:nvSpPr>
          <p:cNvPr id="43" name="Oval 42"/>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44" name="TextBox 43"/>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212610771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533252" y="2212875"/>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8" name="Straight Connector 7"/>
          <p:cNvCxnSpPr/>
          <p:nvPr/>
        </p:nvCxnSpPr>
        <p:spPr>
          <a:xfrm>
            <a:off x="2265890" y="2866041"/>
            <a:ext cx="1200646"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1" name="Oval 10"/>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2" name="Oval 11"/>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4" name="Straight Connector 13"/>
          <p:cNvCxnSpPr>
            <a:endCxn id="15"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6" name="Straight Connector 15"/>
          <p:cNvCxnSpPr>
            <a:stCxn id="15"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3"/>
            <a:endCxn id="11" idx="7"/>
          </p:cNvCxnSpPr>
          <p:nvPr/>
        </p:nvCxnSpPr>
        <p:spPr>
          <a:xfrm flipH="1">
            <a:off x="3535550" y="2360535"/>
            <a:ext cx="2023037" cy="13099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348938" y="2299373"/>
            <a:ext cx="3184314" cy="5725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225167" y="3107431"/>
            <a:ext cx="341760" cy="276999"/>
          </a:xfrm>
          <a:prstGeom prst="rect">
            <a:avLst/>
          </a:prstGeom>
          <a:noFill/>
        </p:spPr>
        <p:txBody>
          <a:bodyPr wrap="none" rtlCol="0">
            <a:spAutoFit/>
          </a:bodyPr>
          <a:lstStyle/>
          <a:p>
            <a:pPr defTabSz="457200"/>
            <a:r>
              <a:rPr lang="en-US" sz="1200" dirty="0" smtClean="0">
                <a:solidFill>
                  <a:prstClr val="black"/>
                </a:solidFill>
              </a:rPr>
              <a:t>45</a:t>
            </a:r>
            <a:endParaRPr lang="en-US" sz="1200" dirty="0">
              <a:solidFill>
                <a:prstClr val="black"/>
              </a:solidFill>
            </a:endParaRPr>
          </a:p>
        </p:txBody>
      </p:sp>
      <p:sp>
        <p:nvSpPr>
          <p:cNvPr id="26" name="TextBox 25"/>
          <p:cNvSpPr txBox="1"/>
          <p:nvPr/>
        </p:nvSpPr>
        <p:spPr>
          <a:xfrm>
            <a:off x="3698928" y="2354388"/>
            <a:ext cx="341760" cy="276999"/>
          </a:xfrm>
          <a:prstGeom prst="rect">
            <a:avLst/>
          </a:prstGeom>
          <a:noFill/>
        </p:spPr>
        <p:txBody>
          <a:bodyPr wrap="none" rtlCol="0">
            <a:spAutoFit/>
          </a:bodyPr>
          <a:lstStyle/>
          <a:p>
            <a:pPr defTabSz="457200"/>
            <a:r>
              <a:rPr lang="en-US" sz="1200" dirty="0" smtClean="0">
                <a:solidFill>
                  <a:prstClr val="black"/>
                </a:solidFill>
              </a:rPr>
              <a:t>50</a:t>
            </a:r>
            <a:endParaRPr lang="en-US" sz="1200" dirty="0">
              <a:solidFill>
                <a:prstClr val="black"/>
              </a:solidFill>
            </a:endParaRPr>
          </a:p>
        </p:txBody>
      </p:sp>
      <p:sp>
        <p:nvSpPr>
          <p:cNvPr id="27" name="TextBox 26"/>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28" name="TextBox 27"/>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29" name="TextBox 28"/>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30" name="TextBox 29"/>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31" name="Oval 30"/>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32" name="TextBox 31"/>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11528440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5533252" y="2212875"/>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20" name="Straight Connector 19"/>
          <p:cNvCxnSpPr/>
          <p:nvPr/>
        </p:nvCxnSpPr>
        <p:spPr>
          <a:xfrm>
            <a:off x="2265890" y="2866041"/>
            <a:ext cx="1200646"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3" name="Oval 22"/>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4" name="Oval 23"/>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26" name="Straight Connector 25"/>
          <p:cNvCxnSpPr>
            <a:endCxn id="27"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28" name="Straight Connector 27"/>
          <p:cNvCxnSpPr>
            <a:stCxn id="27"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7" idx="3"/>
            <a:endCxn id="23" idx="7"/>
          </p:cNvCxnSpPr>
          <p:nvPr/>
        </p:nvCxnSpPr>
        <p:spPr>
          <a:xfrm flipH="1">
            <a:off x="3535550" y="2360535"/>
            <a:ext cx="2023037" cy="13099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7" idx="3"/>
            <a:endCxn id="24" idx="7"/>
          </p:cNvCxnSpPr>
          <p:nvPr/>
        </p:nvCxnSpPr>
        <p:spPr>
          <a:xfrm flipH="1">
            <a:off x="4575162" y="2360535"/>
            <a:ext cx="983425" cy="4558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2348938" y="2299373"/>
            <a:ext cx="3184314" cy="5725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40280" y="2479843"/>
            <a:ext cx="341760" cy="276999"/>
          </a:xfrm>
          <a:prstGeom prst="rect">
            <a:avLst/>
          </a:prstGeom>
          <a:noFill/>
        </p:spPr>
        <p:txBody>
          <a:bodyPr wrap="none" rtlCol="0">
            <a:spAutoFit/>
          </a:bodyPr>
          <a:lstStyle/>
          <a:p>
            <a:pPr defTabSz="457200"/>
            <a:r>
              <a:rPr lang="en-US" sz="1200" dirty="0" smtClean="0">
                <a:solidFill>
                  <a:prstClr val="black"/>
                </a:solidFill>
              </a:rPr>
              <a:t>20</a:t>
            </a:r>
            <a:endParaRPr lang="en-US" sz="1200" dirty="0">
              <a:solidFill>
                <a:prstClr val="black"/>
              </a:solidFill>
            </a:endParaRPr>
          </a:p>
        </p:txBody>
      </p:sp>
      <p:sp>
        <p:nvSpPr>
          <p:cNvPr id="37" name="TextBox 36"/>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38" name="TextBox 37"/>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39" name="TextBox 38"/>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40" name="TextBox 39"/>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41" name="TextBox 40"/>
          <p:cNvSpPr txBox="1"/>
          <p:nvPr/>
        </p:nvSpPr>
        <p:spPr>
          <a:xfrm>
            <a:off x="4225167" y="3107431"/>
            <a:ext cx="341760" cy="276999"/>
          </a:xfrm>
          <a:prstGeom prst="rect">
            <a:avLst/>
          </a:prstGeom>
          <a:noFill/>
        </p:spPr>
        <p:txBody>
          <a:bodyPr wrap="none" rtlCol="0">
            <a:spAutoFit/>
          </a:bodyPr>
          <a:lstStyle/>
          <a:p>
            <a:pPr defTabSz="457200"/>
            <a:r>
              <a:rPr lang="en-US" sz="1200" dirty="0" smtClean="0">
                <a:solidFill>
                  <a:prstClr val="black"/>
                </a:solidFill>
              </a:rPr>
              <a:t>45</a:t>
            </a:r>
            <a:endParaRPr lang="en-US" sz="1200" dirty="0">
              <a:solidFill>
                <a:prstClr val="black"/>
              </a:solidFill>
            </a:endParaRPr>
          </a:p>
        </p:txBody>
      </p:sp>
      <p:sp>
        <p:nvSpPr>
          <p:cNvPr id="42" name="TextBox 41"/>
          <p:cNvSpPr txBox="1"/>
          <p:nvPr/>
        </p:nvSpPr>
        <p:spPr>
          <a:xfrm>
            <a:off x="3698928" y="2354388"/>
            <a:ext cx="341760" cy="276999"/>
          </a:xfrm>
          <a:prstGeom prst="rect">
            <a:avLst/>
          </a:prstGeom>
          <a:noFill/>
        </p:spPr>
        <p:txBody>
          <a:bodyPr wrap="none" rtlCol="0">
            <a:spAutoFit/>
          </a:bodyPr>
          <a:lstStyle/>
          <a:p>
            <a:pPr defTabSz="457200"/>
            <a:r>
              <a:rPr lang="en-US" sz="1200" dirty="0" smtClean="0">
                <a:solidFill>
                  <a:prstClr val="black"/>
                </a:solidFill>
              </a:rPr>
              <a:t>50</a:t>
            </a:r>
            <a:endParaRPr lang="en-US" sz="1200" dirty="0">
              <a:solidFill>
                <a:prstClr val="black"/>
              </a:solidFill>
            </a:endParaRPr>
          </a:p>
        </p:txBody>
      </p:sp>
      <p:sp>
        <p:nvSpPr>
          <p:cNvPr id="43" name="Oval 42"/>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44" name="TextBox 43"/>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55472843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rot="763971">
            <a:off x="5438227" y="3005935"/>
            <a:ext cx="87784" cy="82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4" name="Oval 3"/>
          <p:cNvSpPr/>
          <p:nvPr/>
        </p:nvSpPr>
        <p:spPr>
          <a:xfrm>
            <a:off x="5533252" y="2212875"/>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7" name="Straight Connector 6"/>
          <p:cNvCxnSpPr/>
          <p:nvPr/>
        </p:nvCxnSpPr>
        <p:spPr>
          <a:xfrm>
            <a:off x="2265890" y="2866041"/>
            <a:ext cx="1200646"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0" name="Oval 9"/>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1" name="Oval 10"/>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3" name="Straight Connector 12"/>
          <p:cNvCxnSpPr>
            <a:endCxn id="14"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5" name="Straight Connector 14"/>
          <p:cNvCxnSpPr>
            <a:stCxn id="14"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3"/>
            <a:endCxn id="10" idx="7"/>
          </p:cNvCxnSpPr>
          <p:nvPr/>
        </p:nvCxnSpPr>
        <p:spPr>
          <a:xfrm flipH="1">
            <a:off x="3535550" y="2360535"/>
            <a:ext cx="2023037" cy="13099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3"/>
            <a:endCxn id="11" idx="7"/>
          </p:cNvCxnSpPr>
          <p:nvPr/>
        </p:nvCxnSpPr>
        <p:spPr>
          <a:xfrm flipH="1">
            <a:off x="4575162" y="2360535"/>
            <a:ext cx="983425" cy="4558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348938" y="2299373"/>
            <a:ext cx="3184314" cy="5725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429583" y="2360535"/>
            <a:ext cx="167104" cy="7009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26" name="TextBox 25"/>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27" name="TextBox 26"/>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28" name="TextBox 27"/>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29" name="TextBox 28"/>
          <p:cNvSpPr txBox="1"/>
          <p:nvPr/>
        </p:nvSpPr>
        <p:spPr>
          <a:xfrm>
            <a:off x="4640280" y="2479843"/>
            <a:ext cx="341760" cy="276999"/>
          </a:xfrm>
          <a:prstGeom prst="rect">
            <a:avLst/>
          </a:prstGeom>
          <a:noFill/>
        </p:spPr>
        <p:txBody>
          <a:bodyPr wrap="none" rtlCol="0">
            <a:spAutoFit/>
          </a:bodyPr>
          <a:lstStyle/>
          <a:p>
            <a:pPr defTabSz="457200"/>
            <a:r>
              <a:rPr lang="en-US" sz="1200" dirty="0" smtClean="0">
                <a:solidFill>
                  <a:prstClr val="black"/>
                </a:solidFill>
              </a:rPr>
              <a:t>20</a:t>
            </a:r>
            <a:endParaRPr lang="en-US" sz="1200" dirty="0">
              <a:solidFill>
                <a:prstClr val="black"/>
              </a:solidFill>
            </a:endParaRPr>
          </a:p>
        </p:txBody>
      </p:sp>
      <p:sp>
        <p:nvSpPr>
          <p:cNvPr id="30" name="TextBox 29"/>
          <p:cNvSpPr txBox="1"/>
          <p:nvPr/>
        </p:nvSpPr>
        <p:spPr>
          <a:xfrm>
            <a:off x="4225167" y="3107431"/>
            <a:ext cx="341760" cy="276999"/>
          </a:xfrm>
          <a:prstGeom prst="rect">
            <a:avLst/>
          </a:prstGeom>
          <a:noFill/>
        </p:spPr>
        <p:txBody>
          <a:bodyPr wrap="none" rtlCol="0">
            <a:spAutoFit/>
          </a:bodyPr>
          <a:lstStyle/>
          <a:p>
            <a:pPr defTabSz="457200"/>
            <a:r>
              <a:rPr lang="en-US" sz="1200" dirty="0" smtClean="0">
                <a:solidFill>
                  <a:prstClr val="black"/>
                </a:solidFill>
              </a:rPr>
              <a:t>45</a:t>
            </a:r>
            <a:endParaRPr lang="en-US" sz="1200" dirty="0">
              <a:solidFill>
                <a:prstClr val="black"/>
              </a:solidFill>
            </a:endParaRPr>
          </a:p>
        </p:txBody>
      </p:sp>
      <p:sp>
        <p:nvSpPr>
          <p:cNvPr id="31" name="TextBox 30"/>
          <p:cNvSpPr txBox="1"/>
          <p:nvPr/>
        </p:nvSpPr>
        <p:spPr>
          <a:xfrm>
            <a:off x="3698928" y="2354388"/>
            <a:ext cx="341760" cy="276999"/>
          </a:xfrm>
          <a:prstGeom prst="rect">
            <a:avLst/>
          </a:prstGeom>
          <a:noFill/>
        </p:spPr>
        <p:txBody>
          <a:bodyPr wrap="none" rtlCol="0">
            <a:spAutoFit/>
          </a:bodyPr>
          <a:lstStyle/>
          <a:p>
            <a:pPr defTabSz="457200"/>
            <a:r>
              <a:rPr lang="en-US" sz="1200" dirty="0" smtClean="0">
                <a:solidFill>
                  <a:prstClr val="black"/>
                </a:solidFill>
              </a:rPr>
              <a:t>50</a:t>
            </a:r>
            <a:endParaRPr lang="en-US" sz="1200" dirty="0">
              <a:solidFill>
                <a:prstClr val="black"/>
              </a:solidFill>
            </a:endParaRPr>
          </a:p>
        </p:txBody>
      </p:sp>
      <p:sp>
        <p:nvSpPr>
          <p:cNvPr id="32" name="TextBox 31"/>
          <p:cNvSpPr txBox="1"/>
          <p:nvPr/>
        </p:nvSpPr>
        <p:spPr>
          <a:xfrm>
            <a:off x="5429583" y="2632211"/>
            <a:ext cx="341760" cy="276999"/>
          </a:xfrm>
          <a:prstGeom prst="rect">
            <a:avLst/>
          </a:prstGeom>
          <a:noFill/>
        </p:spPr>
        <p:txBody>
          <a:bodyPr wrap="none" rtlCol="0">
            <a:spAutoFit/>
          </a:bodyPr>
          <a:lstStyle/>
          <a:p>
            <a:pPr defTabSz="457200"/>
            <a:r>
              <a:rPr lang="en-US" sz="1200" dirty="0" smtClean="0">
                <a:solidFill>
                  <a:prstClr val="black"/>
                </a:solidFill>
              </a:rPr>
              <a:t>15</a:t>
            </a:r>
            <a:endParaRPr lang="en-US" sz="1200" dirty="0">
              <a:solidFill>
                <a:prstClr val="black"/>
              </a:solidFill>
            </a:endParaRPr>
          </a:p>
        </p:txBody>
      </p:sp>
      <p:sp>
        <p:nvSpPr>
          <p:cNvPr id="33" name="Oval 32"/>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34" name="TextBox 33"/>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109427861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rot="1161059">
            <a:off x="6317205" y="2493122"/>
            <a:ext cx="87784" cy="82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4" name="Rectangle 3"/>
          <p:cNvSpPr/>
          <p:nvPr/>
        </p:nvSpPr>
        <p:spPr>
          <a:xfrm rot="763971">
            <a:off x="5438227" y="3005935"/>
            <a:ext cx="87784" cy="82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5" name="Oval 4"/>
          <p:cNvSpPr/>
          <p:nvPr/>
        </p:nvSpPr>
        <p:spPr>
          <a:xfrm>
            <a:off x="5533252" y="2212875"/>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8" name="Straight Connector 7"/>
          <p:cNvCxnSpPr/>
          <p:nvPr/>
        </p:nvCxnSpPr>
        <p:spPr>
          <a:xfrm>
            <a:off x="2265890" y="2866041"/>
            <a:ext cx="1200646"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1" name="Oval 10"/>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2" name="Oval 11"/>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4" name="Straight Connector 13"/>
          <p:cNvCxnSpPr>
            <a:endCxn id="15"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6" name="Straight Connector 15"/>
          <p:cNvCxnSpPr>
            <a:stCxn id="15"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3"/>
            <a:endCxn id="11" idx="7"/>
          </p:cNvCxnSpPr>
          <p:nvPr/>
        </p:nvCxnSpPr>
        <p:spPr>
          <a:xfrm flipH="1">
            <a:off x="3535550" y="2360535"/>
            <a:ext cx="2023037" cy="13099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3"/>
            <a:endCxn id="12" idx="7"/>
          </p:cNvCxnSpPr>
          <p:nvPr/>
        </p:nvCxnSpPr>
        <p:spPr>
          <a:xfrm flipH="1">
            <a:off x="4575162" y="2360535"/>
            <a:ext cx="983425" cy="4558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348938" y="2299373"/>
            <a:ext cx="3184314" cy="5725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429583" y="2360535"/>
            <a:ext cx="167104" cy="7009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689575" y="2342235"/>
            <a:ext cx="685028" cy="2414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29" name="TextBox 28"/>
          <p:cNvSpPr txBox="1"/>
          <p:nvPr/>
        </p:nvSpPr>
        <p:spPr>
          <a:xfrm>
            <a:off x="3315693" y="3745065"/>
            <a:ext cx="309700" cy="369332"/>
          </a:xfrm>
          <a:prstGeom prst="rect">
            <a:avLst/>
          </a:prstGeom>
          <a:noFill/>
        </p:spPr>
        <p:txBody>
          <a:bodyPr wrap="none" rtlCol="0">
            <a:spAutoFit/>
          </a:bodyPr>
          <a:lstStyle/>
          <a:p>
            <a:pPr defTabSz="457200"/>
            <a:r>
              <a:rPr lang="en-US" dirty="0" smtClean="0">
                <a:solidFill>
                  <a:prstClr val="black"/>
                </a:solidFill>
              </a:rPr>
              <a:t>B</a:t>
            </a:r>
            <a:endParaRPr lang="en-US" dirty="0">
              <a:solidFill>
                <a:prstClr val="black"/>
              </a:solidFill>
            </a:endParaRPr>
          </a:p>
        </p:txBody>
      </p:sp>
      <p:sp>
        <p:nvSpPr>
          <p:cNvPr id="30" name="TextBox 29"/>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31" name="TextBox 30"/>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32" name="TextBox 31"/>
          <p:cNvSpPr txBox="1"/>
          <p:nvPr/>
        </p:nvSpPr>
        <p:spPr>
          <a:xfrm>
            <a:off x="4640280" y="2479843"/>
            <a:ext cx="341760" cy="276999"/>
          </a:xfrm>
          <a:prstGeom prst="rect">
            <a:avLst/>
          </a:prstGeom>
          <a:noFill/>
        </p:spPr>
        <p:txBody>
          <a:bodyPr wrap="none" rtlCol="0">
            <a:spAutoFit/>
          </a:bodyPr>
          <a:lstStyle/>
          <a:p>
            <a:pPr defTabSz="457200"/>
            <a:r>
              <a:rPr lang="en-US" sz="1200" dirty="0" smtClean="0">
                <a:solidFill>
                  <a:prstClr val="black"/>
                </a:solidFill>
              </a:rPr>
              <a:t>20</a:t>
            </a:r>
            <a:endParaRPr lang="en-US" sz="1200" dirty="0">
              <a:solidFill>
                <a:prstClr val="black"/>
              </a:solidFill>
            </a:endParaRPr>
          </a:p>
        </p:txBody>
      </p:sp>
      <p:sp>
        <p:nvSpPr>
          <p:cNvPr id="33" name="TextBox 32"/>
          <p:cNvSpPr txBox="1"/>
          <p:nvPr/>
        </p:nvSpPr>
        <p:spPr>
          <a:xfrm>
            <a:off x="4225167" y="3107431"/>
            <a:ext cx="341760" cy="276999"/>
          </a:xfrm>
          <a:prstGeom prst="rect">
            <a:avLst/>
          </a:prstGeom>
          <a:noFill/>
        </p:spPr>
        <p:txBody>
          <a:bodyPr wrap="none" rtlCol="0">
            <a:spAutoFit/>
          </a:bodyPr>
          <a:lstStyle/>
          <a:p>
            <a:pPr defTabSz="457200"/>
            <a:r>
              <a:rPr lang="en-US" sz="1200" dirty="0" smtClean="0">
                <a:solidFill>
                  <a:prstClr val="black"/>
                </a:solidFill>
              </a:rPr>
              <a:t>45</a:t>
            </a:r>
            <a:endParaRPr lang="en-US" sz="1200" dirty="0">
              <a:solidFill>
                <a:prstClr val="black"/>
              </a:solidFill>
            </a:endParaRPr>
          </a:p>
        </p:txBody>
      </p:sp>
      <p:sp>
        <p:nvSpPr>
          <p:cNvPr id="34" name="TextBox 33"/>
          <p:cNvSpPr txBox="1"/>
          <p:nvPr/>
        </p:nvSpPr>
        <p:spPr>
          <a:xfrm>
            <a:off x="3698928" y="2354388"/>
            <a:ext cx="341760" cy="276999"/>
          </a:xfrm>
          <a:prstGeom prst="rect">
            <a:avLst/>
          </a:prstGeom>
          <a:noFill/>
        </p:spPr>
        <p:txBody>
          <a:bodyPr wrap="none" rtlCol="0">
            <a:spAutoFit/>
          </a:bodyPr>
          <a:lstStyle/>
          <a:p>
            <a:pPr defTabSz="457200"/>
            <a:r>
              <a:rPr lang="en-US" sz="1200" dirty="0" smtClean="0">
                <a:solidFill>
                  <a:prstClr val="black"/>
                </a:solidFill>
              </a:rPr>
              <a:t>50</a:t>
            </a:r>
            <a:endParaRPr lang="en-US" sz="1200" dirty="0">
              <a:solidFill>
                <a:prstClr val="black"/>
              </a:solidFill>
            </a:endParaRPr>
          </a:p>
        </p:txBody>
      </p:sp>
      <p:sp>
        <p:nvSpPr>
          <p:cNvPr id="35" name="TextBox 34"/>
          <p:cNvSpPr txBox="1"/>
          <p:nvPr/>
        </p:nvSpPr>
        <p:spPr>
          <a:xfrm>
            <a:off x="5429583" y="2632211"/>
            <a:ext cx="341760" cy="276999"/>
          </a:xfrm>
          <a:prstGeom prst="rect">
            <a:avLst/>
          </a:prstGeom>
          <a:noFill/>
        </p:spPr>
        <p:txBody>
          <a:bodyPr wrap="none" rtlCol="0">
            <a:spAutoFit/>
          </a:bodyPr>
          <a:lstStyle/>
          <a:p>
            <a:pPr defTabSz="457200"/>
            <a:r>
              <a:rPr lang="en-US" sz="1200" dirty="0" smtClean="0">
                <a:solidFill>
                  <a:prstClr val="black"/>
                </a:solidFill>
              </a:rPr>
              <a:t>15</a:t>
            </a:r>
            <a:endParaRPr lang="en-US" sz="1200" dirty="0">
              <a:solidFill>
                <a:prstClr val="black"/>
              </a:solidFill>
            </a:endParaRPr>
          </a:p>
        </p:txBody>
      </p:sp>
      <p:sp>
        <p:nvSpPr>
          <p:cNvPr id="36" name="TextBox 35"/>
          <p:cNvSpPr txBox="1"/>
          <p:nvPr/>
        </p:nvSpPr>
        <p:spPr>
          <a:xfrm>
            <a:off x="5860660" y="2235751"/>
            <a:ext cx="341760" cy="276999"/>
          </a:xfrm>
          <a:prstGeom prst="rect">
            <a:avLst/>
          </a:prstGeom>
          <a:noFill/>
        </p:spPr>
        <p:txBody>
          <a:bodyPr wrap="none" rtlCol="0">
            <a:spAutoFit/>
          </a:bodyPr>
          <a:lstStyle/>
          <a:p>
            <a:pPr defTabSz="457200"/>
            <a:r>
              <a:rPr lang="en-US" sz="1200" dirty="0" smtClean="0">
                <a:solidFill>
                  <a:prstClr val="black"/>
                </a:solidFill>
              </a:rPr>
              <a:t>13</a:t>
            </a:r>
            <a:endParaRPr lang="en-US" sz="1200" dirty="0">
              <a:solidFill>
                <a:prstClr val="black"/>
              </a:solidFill>
            </a:endParaRPr>
          </a:p>
        </p:txBody>
      </p:sp>
      <p:sp>
        <p:nvSpPr>
          <p:cNvPr id="37" name="Oval 36"/>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38" name="TextBox 37"/>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49066216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p:cNvSpPr/>
          <p:nvPr/>
        </p:nvSpPr>
        <p:spPr>
          <a:xfrm>
            <a:off x="6207916" y="2065686"/>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37" name="Straight Connector 36"/>
          <p:cNvCxnSpPr/>
          <p:nvPr/>
        </p:nvCxnSpPr>
        <p:spPr>
          <a:xfrm>
            <a:off x="2265890" y="2866041"/>
            <a:ext cx="1200646"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40" name="Oval 39"/>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41" name="Oval 40"/>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42" name="Straight Connector 41"/>
          <p:cNvCxnSpPr>
            <a:endCxn id="43"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44" name="Straight Connector 43"/>
          <p:cNvCxnSpPr>
            <a:stCxn id="43"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51" name="TextBox 50"/>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52" name="TextBox 51"/>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58" name="Oval 57"/>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59" name="TextBox 58"/>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935848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nvPr>
        </p:nvGraphicFramePr>
        <p:xfrm>
          <a:off x="106679" y="81588"/>
          <a:ext cx="5562601" cy="6199257"/>
        </p:xfrm>
        <a:graphic>
          <a:graphicData uri="http://schemas.openxmlformats.org/drawingml/2006/table">
            <a:tbl>
              <a:tblPr firstRow="1" bandRow="1">
                <a:tableStyleId>{5C22544A-7EE6-4342-B048-85BDC9FD1C3A}</a:tableStyleId>
              </a:tblPr>
              <a:tblGrid>
                <a:gridCol w="731036"/>
                <a:gridCol w="4831565"/>
              </a:tblGrid>
              <a:tr h="377577">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054082">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latin typeface="Cambria" panose="02040503050406030204" pitchFamily="18" charset="0"/>
                      </a:endParaRPr>
                    </a:p>
                  </a:txBody>
                  <a:tcPr/>
                </a:tc>
              </a:tr>
              <a:tr h="357990">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True</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1" i="0" kern="1200" dirty="0" smtClean="0">
                          <a:solidFill>
                            <a:srgbClr val="FF0000"/>
                          </a:solidFill>
                          <a:effectLst/>
                          <a:latin typeface="Cambria" panose="02040503050406030204" pitchFamily="18" charset="0"/>
                          <a:ea typeface="+mn-ea"/>
                          <a:cs typeface="+mn-cs"/>
                        </a:rPr>
                        <a:t>01</a:t>
                      </a:r>
                      <a:endParaRPr lang="en-US" b="1" dirty="0">
                        <a:solidFill>
                          <a:srgbClr val="FF0000"/>
                        </a:solidFill>
                        <a:latin typeface="Cambria" panose="02040503050406030204" pitchFamily="18" charset="0"/>
                      </a:endParaRPr>
                    </a:p>
                  </a:txBody>
                  <a:tcPr/>
                </a:tc>
              </a:tr>
              <a:tr h="357990">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Bến Thành- BX Chợ Lớn</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r>
            </a:tbl>
          </a:graphicData>
        </a:graphic>
      </p:graphicFrame>
      <p:sp>
        <p:nvSpPr>
          <p:cNvPr id="6" name="Rectangle 5"/>
          <p:cNvSpPr/>
          <p:nvPr/>
        </p:nvSpPr>
        <p:spPr>
          <a:xfrm>
            <a:off x="535940" y="6326108"/>
            <a:ext cx="7490460" cy="369332"/>
          </a:xfrm>
          <a:prstGeom prst="rect">
            <a:avLst/>
          </a:prstGeom>
        </p:spPr>
        <p:txBody>
          <a:bodyPr wrap="square">
            <a:spAutoFit/>
          </a:bodyPr>
          <a:lstStyle/>
          <a:p>
            <a:r>
              <a:rPr lang="en-US" dirty="0">
                <a:solidFill>
                  <a:prstClr val="black"/>
                </a:solidFill>
              </a:rPr>
              <a:t>http://mapbus.ebms.vn/ajax.aspx?action=listRouteStations&amp;</a:t>
            </a:r>
            <a:r>
              <a:rPr lang="en-US" dirty="0">
                <a:solidFill>
                  <a:srgbClr val="FF0000"/>
                </a:solidFill>
              </a:rPr>
              <a:t>rid=1</a:t>
            </a:r>
            <a:r>
              <a:rPr lang="en-US" dirty="0">
                <a:solidFill>
                  <a:prstClr val="black"/>
                </a:solidFill>
              </a:rPr>
              <a:t>&amp;</a:t>
            </a:r>
            <a:r>
              <a:rPr lang="en-US" dirty="0">
                <a:solidFill>
                  <a:srgbClr val="FF0000"/>
                </a:solidFill>
              </a:rPr>
              <a:t>isgo=true</a:t>
            </a:r>
          </a:p>
        </p:txBody>
      </p:sp>
      <p:graphicFrame>
        <p:nvGraphicFramePr>
          <p:cNvPr id="7" name="Table 6"/>
          <p:cNvGraphicFramePr>
            <a:graphicFrameLocks noGrp="1"/>
          </p:cNvGraphicFramePr>
          <p:nvPr>
            <p:extLst/>
          </p:nvPr>
        </p:nvGraphicFramePr>
        <p:xfrm>
          <a:off x="6802452" y="1384416"/>
          <a:ext cx="1749039" cy="1115547"/>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Route</a:t>
                      </a:r>
                      <a:endParaRPr lang="en-US" dirty="0"/>
                    </a:p>
                  </a:txBody>
                  <a:tcPr/>
                </a:tc>
              </a:tr>
              <a:tr h="371849">
                <a:tc>
                  <a:txBody>
                    <a:bodyPr/>
                    <a:lstStyle/>
                    <a:p>
                      <a:r>
                        <a:rPr lang="en-US" dirty="0" err="1" smtClean="0"/>
                        <a:t>RouteType</a:t>
                      </a:r>
                      <a:endParaRPr lang="en-US" dirty="0"/>
                    </a:p>
                  </a:txBody>
                  <a:tcPr/>
                </a:tc>
              </a:tr>
              <a:tr h="371849">
                <a:tc>
                  <a:txBody>
                    <a:bodyPr/>
                    <a:lstStyle/>
                    <a:p>
                      <a:r>
                        <a:rPr lang="en-US" dirty="0" err="1" smtClean="0"/>
                        <a:t>RouteNo</a:t>
                      </a:r>
                      <a:endParaRPr lang="en-US" dirty="0"/>
                    </a:p>
                  </a:txBody>
                  <a:tcPr/>
                </a:tc>
              </a:tr>
            </a:tbl>
          </a:graphicData>
        </a:graphic>
      </p:graphicFrame>
      <p:cxnSp>
        <p:nvCxnSpPr>
          <p:cNvPr id="8" name="Straight Arrow Connector 7"/>
          <p:cNvCxnSpPr/>
          <p:nvPr/>
        </p:nvCxnSpPr>
        <p:spPr>
          <a:xfrm flipV="1">
            <a:off x="3474720" y="2341548"/>
            <a:ext cx="3392378" cy="26876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42" y="290816"/>
            <a:ext cx="6784756" cy="443863"/>
          </a:xfrm>
          <a:prstGeom prst="rect">
            <a:avLst/>
          </a:prstGeom>
        </p:spPr>
      </p:pic>
      <p:cxnSp>
        <p:nvCxnSpPr>
          <p:cNvPr id="10" name="Straight Arrow Connector 9"/>
          <p:cNvCxnSpPr/>
          <p:nvPr/>
        </p:nvCxnSpPr>
        <p:spPr>
          <a:xfrm flipH="1" flipV="1">
            <a:off x="341832" y="615297"/>
            <a:ext cx="2593079" cy="44139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94844705"/>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p:cNvCxnSpPr/>
          <p:nvPr/>
        </p:nvCxnSpPr>
        <p:spPr>
          <a:xfrm>
            <a:off x="6330274" y="2185246"/>
            <a:ext cx="171825" cy="6055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rot="1161059">
            <a:off x="6438291" y="2157389"/>
            <a:ext cx="87784" cy="82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35" name="Rectangle 34"/>
          <p:cNvSpPr/>
          <p:nvPr/>
        </p:nvSpPr>
        <p:spPr>
          <a:xfrm rot="763971">
            <a:off x="5893089" y="3117429"/>
            <a:ext cx="87784" cy="82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36" name="Oval 35"/>
          <p:cNvSpPr/>
          <p:nvPr/>
        </p:nvSpPr>
        <p:spPr>
          <a:xfrm>
            <a:off x="6207916" y="2065686"/>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37" name="Straight Connector 36"/>
          <p:cNvCxnSpPr/>
          <p:nvPr/>
        </p:nvCxnSpPr>
        <p:spPr>
          <a:xfrm>
            <a:off x="2265890" y="2866041"/>
            <a:ext cx="1200646"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40" name="Oval 39"/>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41" name="Oval 40"/>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42" name="Straight Connector 41"/>
          <p:cNvCxnSpPr>
            <a:endCxn id="43"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6046094" y="3139460"/>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44" name="Straight Connector 43"/>
          <p:cNvCxnSpPr>
            <a:stCxn id="43" idx="7"/>
          </p:cNvCxnSpPr>
          <p:nvPr/>
        </p:nvCxnSpPr>
        <p:spPr>
          <a:xfrm flipV="1">
            <a:off x="6187863" y="1669492"/>
            <a:ext cx="521856" cy="149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6" idx="3"/>
            <a:endCxn id="40" idx="7"/>
          </p:cNvCxnSpPr>
          <p:nvPr/>
        </p:nvCxnSpPr>
        <p:spPr>
          <a:xfrm flipH="1">
            <a:off x="3535550" y="2213346"/>
            <a:ext cx="2697701" cy="14571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6" idx="3"/>
            <a:endCxn id="41" idx="7"/>
          </p:cNvCxnSpPr>
          <p:nvPr/>
        </p:nvCxnSpPr>
        <p:spPr>
          <a:xfrm flipH="1">
            <a:off x="4575162" y="2213346"/>
            <a:ext cx="1658089" cy="6030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2"/>
          </p:cNvCxnSpPr>
          <p:nvPr/>
        </p:nvCxnSpPr>
        <p:spPr>
          <a:xfrm flipH="1">
            <a:off x="2344667" y="2152184"/>
            <a:ext cx="3863249" cy="66942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963276" y="2175218"/>
            <a:ext cx="342356" cy="10195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51" name="TextBox 50"/>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52" name="TextBox 51"/>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58" name="Oval 57"/>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59" name="TextBox 58"/>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116328280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6207916" y="2065686"/>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8" name="Straight Connector 7"/>
          <p:cNvCxnSpPr/>
          <p:nvPr/>
        </p:nvCxnSpPr>
        <p:spPr>
          <a:xfrm>
            <a:off x="2265890" y="2866041"/>
            <a:ext cx="1200646"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1" name="Oval 10"/>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12" name="Oval 11"/>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3" name="Straight Connector 12"/>
          <p:cNvCxnSpPr>
            <a:endCxn id="14"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046094" y="3139460"/>
            <a:ext cx="166093" cy="166093"/>
          </a:xfrm>
          <a:prstGeom prst="ellips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5" name="Straight Connector 14"/>
          <p:cNvCxnSpPr>
            <a:stCxn id="14" idx="7"/>
          </p:cNvCxnSpPr>
          <p:nvPr/>
        </p:nvCxnSpPr>
        <p:spPr>
          <a:xfrm flipV="1">
            <a:off x="6187863" y="1669492"/>
            <a:ext cx="521856" cy="149429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21" name="TextBox 20"/>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22" name="TextBox 21"/>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23" name="Oval 22"/>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4" name="TextBox 23"/>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Tree>
    <p:extLst>
      <p:ext uri="{BB962C8B-B14F-4D97-AF65-F5344CB8AC3E}">
        <p14:creationId xmlns:p14="http://schemas.microsoft.com/office/powerpoint/2010/main" val="61464408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207916" y="2065686"/>
            <a:ext cx="172995" cy="1729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cxnSp>
        <p:nvCxnSpPr>
          <p:cNvPr id="5" name="Straight Connector 4"/>
          <p:cNvCxnSpPr/>
          <p:nvPr/>
        </p:nvCxnSpPr>
        <p:spPr>
          <a:xfrm>
            <a:off x="2265890" y="2866041"/>
            <a:ext cx="1200646"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3466536" y="2866041"/>
            <a:ext cx="1041622" cy="879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82845" y="2788871"/>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8" name="Oval 7"/>
          <p:cNvSpPr/>
          <p:nvPr/>
        </p:nvSpPr>
        <p:spPr>
          <a:xfrm>
            <a:off x="3393781" y="36461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9" name="Oval 8"/>
          <p:cNvSpPr/>
          <p:nvPr/>
        </p:nvSpPr>
        <p:spPr>
          <a:xfrm>
            <a:off x="4433393" y="2792057"/>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0" name="Straight Connector 9"/>
          <p:cNvCxnSpPr>
            <a:endCxn id="11" idx="2"/>
          </p:cNvCxnSpPr>
          <p:nvPr/>
        </p:nvCxnSpPr>
        <p:spPr>
          <a:xfrm>
            <a:off x="4508158" y="2866041"/>
            <a:ext cx="1537936" cy="35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046094" y="3139460"/>
            <a:ext cx="166093" cy="166093"/>
          </a:xfrm>
          <a:prstGeom prst="ellips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cxnSp>
        <p:nvCxnSpPr>
          <p:cNvPr id="12" name="Straight Connector 11"/>
          <p:cNvCxnSpPr>
            <a:stCxn id="11" idx="7"/>
          </p:cNvCxnSpPr>
          <p:nvPr/>
        </p:nvCxnSpPr>
        <p:spPr>
          <a:xfrm flipV="1">
            <a:off x="6187863" y="1669492"/>
            <a:ext cx="521856" cy="149429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115047" y="2496709"/>
            <a:ext cx="317716" cy="369332"/>
          </a:xfrm>
          <a:prstGeom prst="rect">
            <a:avLst/>
          </a:prstGeom>
          <a:noFill/>
        </p:spPr>
        <p:txBody>
          <a:bodyPr wrap="none" rtlCol="0">
            <a:spAutoFit/>
          </a:bodyPr>
          <a:lstStyle/>
          <a:p>
            <a:pPr defTabSz="457200"/>
            <a:r>
              <a:rPr lang="en-US" dirty="0" smtClean="0">
                <a:solidFill>
                  <a:prstClr val="black"/>
                </a:solidFill>
              </a:rPr>
              <a:t>A</a:t>
            </a:r>
            <a:endParaRPr lang="en-US" dirty="0">
              <a:solidFill>
                <a:prstClr val="black"/>
              </a:solidFill>
            </a:endParaRPr>
          </a:p>
        </p:txBody>
      </p:sp>
      <p:sp>
        <p:nvSpPr>
          <p:cNvPr id="14" name="TextBox 13"/>
          <p:cNvSpPr txBox="1"/>
          <p:nvPr/>
        </p:nvSpPr>
        <p:spPr>
          <a:xfrm>
            <a:off x="4357315" y="2496709"/>
            <a:ext cx="308098" cy="369332"/>
          </a:xfrm>
          <a:prstGeom prst="rect">
            <a:avLst/>
          </a:prstGeom>
          <a:noFill/>
        </p:spPr>
        <p:txBody>
          <a:bodyPr wrap="none" rtlCol="0">
            <a:spAutoFit/>
          </a:bodyPr>
          <a:lstStyle/>
          <a:p>
            <a:pPr defTabSz="457200"/>
            <a:r>
              <a:rPr lang="en-US" dirty="0" smtClean="0">
                <a:solidFill>
                  <a:prstClr val="black"/>
                </a:solidFill>
              </a:rPr>
              <a:t>C</a:t>
            </a:r>
            <a:endParaRPr lang="en-US" dirty="0">
              <a:solidFill>
                <a:prstClr val="black"/>
              </a:solidFill>
            </a:endParaRPr>
          </a:p>
        </p:txBody>
      </p:sp>
      <p:sp>
        <p:nvSpPr>
          <p:cNvPr id="15" name="TextBox 14"/>
          <p:cNvSpPr txBox="1"/>
          <p:nvPr/>
        </p:nvSpPr>
        <p:spPr>
          <a:xfrm>
            <a:off x="5978298" y="3269353"/>
            <a:ext cx="327334" cy="369332"/>
          </a:xfrm>
          <a:prstGeom prst="rect">
            <a:avLst/>
          </a:prstGeom>
          <a:noFill/>
        </p:spPr>
        <p:txBody>
          <a:bodyPr wrap="none" rtlCol="0">
            <a:spAutoFit/>
          </a:bodyPr>
          <a:lstStyle/>
          <a:p>
            <a:pPr defTabSz="457200"/>
            <a:r>
              <a:rPr lang="en-US" dirty="0" smtClean="0">
                <a:solidFill>
                  <a:prstClr val="black"/>
                </a:solidFill>
              </a:rPr>
              <a:t>D</a:t>
            </a:r>
            <a:endParaRPr lang="en-US" dirty="0">
              <a:solidFill>
                <a:prstClr val="black"/>
              </a:solidFill>
            </a:endParaRPr>
          </a:p>
        </p:txBody>
      </p:sp>
      <p:sp>
        <p:nvSpPr>
          <p:cNvPr id="16" name="Oval 15"/>
          <p:cNvSpPr/>
          <p:nvPr/>
        </p:nvSpPr>
        <p:spPr>
          <a:xfrm>
            <a:off x="6626672" y="1563365"/>
            <a:ext cx="166093" cy="1660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7" name="TextBox 16"/>
          <p:cNvSpPr txBox="1"/>
          <p:nvPr/>
        </p:nvSpPr>
        <p:spPr>
          <a:xfrm>
            <a:off x="6709718" y="1561188"/>
            <a:ext cx="296876" cy="369332"/>
          </a:xfrm>
          <a:prstGeom prst="rect">
            <a:avLst/>
          </a:prstGeom>
          <a:noFill/>
        </p:spPr>
        <p:txBody>
          <a:bodyPr wrap="none" rtlCol="0">
            <a:spAutoFit/>
          </a:bodyPr>
          <a:lstStyle/>
          <a:p>
            <a:pPr defTabSz="457200"/>
            <a:r>
              <a:rPr lang="en-US" dirty="0" smtClean="0">
                <a:solidFill>
                  <a:prstClr val="black"/>
                </a:solidFill>
              </a:rPr>
              <a:t>E</a:t>
            </a:r>
            <a:endParaRPr lang="en-US" dirty="0">
              <a:solidFill>
                <a:prstClr val="black"/>
              </a:solidFill>
            </a:endParaRPr>
          </a:p>
        </p:txBody>
      </p:sp>
      <p:sp>
        <p:nvSpPr>
          <p:cNvPr id="18" name="Oval Callout 17"/>
          <p:cNvSpPr/>
          <p:nvPr/>
        </p:nvSpPr>
        <p:spPr>
          <a:xfrm>
            <a:off x="3636768" y="995519"/>
            <a:ext cx="1925436" cy="902344"/>
          </a:xfrm>
          <a:prstGeom prst="wedgeEllipseCallout">
            <a:avLst>
              <a:gd name="adj1" fmla="val 81633"/>
              <a:gd name="adj2" fmla="val 7618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r>
              <a:rPr lang="en-US" dirty="0" smtClean="0">
                <a:solidFill>
                  <a:prstClr val="white"/>
                </a:solidFill>
              </a:rPr>
              <a:t>Notify: right route</a:t>
            </a:r>
            <a:endParaRPr lang="en-US" dirty="0">
              <a:solidFill>
                <a:prstClr val="white"/>
              </a:solidFill>
            </a:endParaRPr>
          </a:p>
        </p:txBody>
      </p:sp>
    </p:spTree>
    <p:extLst>
      <p:ext uri="{BB962C8B-B14F-4D97-AF65-F5344CB8AC3E}">
        <p14:creationId xmlns:p14="http://schemas.microsoft.com/office/powerpoint/2010/main" val="93668998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dirty="0" smtClean="0">
                <a:solidFill>
                  <a:schemeClr val="bg1"/>
                </a:solidFill>
                <a:latin typeface="Cambria" pitchFamily="18" charset="0"/>
              </a:rPr>
              <a:t>Out Come</a:t>
            </a:r>
            <a:endParaRPr lang="en-US" sz="6000" dirty="0">
              <a:solidFill>
                <a:schemeClr val="bg1"/>
              </a:solidFill>
              <a:latin typeface="Cambria" pitchFamily="18" charset="0"/>
            </a:endParaRPr>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193</a:t>
            </a:fld>
            <a:endParaRPr lang="en">
              <a:solidFill>
                <a:prstClr val="black">
                  <a:tint val="75000"/>
                </a:prstClr>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7747" y="3466888"/>
            <a:ext cx="1306902" cy="1306902"/>
          </a:xfrm>
          <a:prstGeom prst="rect">
            <a:avLst/>
          </a:prstGeom>
        </p:spPr>
      </p:pic>
      <p:sp>
        <p:nvSpPr>
          <p:cNvPr id="8" name="TextBox 7"/>
          <p:cNvSpPr txBox="1"/>
          <p:nvPr/>
        </p:nvSpPr>
        <p:spPr>
          <a:xfrm>
            <a:off x="3762294" y="4589124"/>
            <a:ext cx="1504771" cy="400110"/>
          </a:xfrm>
          <a:prstGeom prst="rect">
            <a:avLst/>
          </a:prstGeom>
          <a:noFill/>
        </p:spPr>
        <p:txBody>
          <a:bodyPr wrap="none" rtlCol="0">
            <a:spAutoFit/>
          </a:bodyPr>
          <a:lstStyle/>
          <a:p>
            <a:pPr defTabSz="457200"/>
            <a:r>
              <a:rPr lang="en-US" sz="2000" dirty="0" smtClean="0">
                <a:solidFill>
                  <a:prstClr val="black"/>
                </a:solidFill>
              </a:rPr>
              <a:t>Street</a:t>
            </a:r>
            <a:r>
              <a:rPr lang="en-US" dirty="0" smtClean="0">
                <a:solidFill>
                  <a:prstClr val="black"/>
                </a:solidFill>
              </a:rPr>
              <a:t> Router</a:t>
            </a:r>
            <a:endParaRPr lang="en-US" dirty="0">
              <a:solidFill>
                <a:prstClr val="black"/>
              </a:solidFill>
            </a:endParaRPr>
          </a:p>
        </p:txBody>
      </p:sp>
      <p:pic>
        <p:nvPicPr>
          <p:cNvPr id="9" name="Picture 2" descr="C:\Users\ngoan\Desktop\image\24598-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3851" y="1642667"/>
            <a:ext cx="1135039" cy="11350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ngoan\Desktop\image\bu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342" y="1642667"/>
            <a:ext cx="1135039" cy="113503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982207" y="2777706"/>
            <a:ext cx="1312603" cy="400110"/>
          </a:xfrm>
          <a:prstGeom prst="rect">
            <a:avLst/>
          </a:prstGeom>
          <a:noFill/>
        </p:spPr>
        <p:txBody>
          <a:bodyPr wrap="none" rtlCol="0">
            <a:spAutoFit/>
          </a:bodyPr>
          <a:lstStyle/>
          <a:p>
            <a:pPr defTabSz="457200"/>
            <a:r>
              <a:rPr lang="en-US" sz="2000" dirty="0" smtClean="0">
                <a:solidFill>
                  <a:prstClr val="black"/>
                </a:solidFill>
              </a:rPr>
              <a:t>Search bus</a:t>
            </a:r>
            <a:endParaRPr lang="en-US" sz="2000" dirty="0">
              <a:solidFill>
                <a:prstClr val="black"/>
              </a:solidFill>
            </a:endParaRPr>
          </a:p>
        </p:txBody>
      </p:sp>
      <p:sp>
        <p:nvSpPr>
          <p:cNvPr id="12" name="TextBox 11"/>
          <p:cNvSpPr txBox="1"/>
          <p:nvPr/>
        </p:nvSpPr>
        <p:spPr>
          <a:xfrm>
            <a:off x="3697069" y="2760270"/>
            <a:ext cx="1590628" cy="400110"/>
          </a:xfrm>
          <a:prstGeom prst="rect">
            <a:avLst/>
          </a:prstGeom>
          <a:noFill/>
        </p:spPr>
        <p:txBody>
          <a:bodyPr wrap="none" rtlCol="0">
            <a:spAutoFit/>
          </a:bodyPr>
          <a:lstStyle/>
          <a:p>
            <a:pPr defTabSz="457200"/>
            <a:r>
              <a:rPr lang="en-US" sz="2000" dirty="0" smtClean="0">
                <a:solidFill>
                  <a:prstClr val="black"/>
                </a:solidFill>
              </a:rPr>
              <a:t>Search motor</a:t>
            </a:r>
            <a:endParaRPr lang="en-US" sz="2000" dirty="0">
              <a:solidFill>
                <a:prstClr val="black"/>
              </a:solidFill>
            </a:endParaRPr>
          </a:p>
        </p:txBody>
      </p:sp>
      <p:sp>
        <p:nvSpPr>
          <p:cNvPr id="14" name="TextBox 13"/>
          <p:cNvSpPr txBox="1"/>
          <p:nvPr/>
        </p:nvSpPr>
        <p:spPr>
          <a:xfrm>
            <a:off x="2024504" y="6406995"/>
            <a:ext cx="1829347" cy="400110"/>
          </a:xfrm>
          <a:prstGeom prst="rect">
            <a:avLst/>
          </a:prstGeom>
          <a:noFill/>
        </p:spPr>
        <p:txBody>
          <a:bodyPr wrap="none" rtlCol="0">
            <a:spAutoFit/>
          </a:bodyPr>
          <a:lstStyle/>
          <a:p>
            <a:pPr defTabSz="457200"/>
            <a:r>
              <a:rPr lang="en-US" sz="2000" dirty="0">
                <a:solidFill>
                  <a:prstClr val="black"/>
                </a:solidFill>
              </a:rPr>
              <a:t>Notify by sound</a:t>
            </a:r>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39395" y="5313385"/>
            <a:ext cx="1093610" cy="1093610"/>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61359" y="1847819"/>
            <a:ext cx="1066401" cy="1066401"/>
          </a:xfrm>
          <a:prstGeom prst="rect">
            <a:avLst/>
          </a:prstGeom>
        </p:spPr>
      </p:pic>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61359" y="3707389"/>
            <a:ext cx="1066401" cy="1066401"/>
          </a:xfrm>
          <a:prstGeom prst="rect">
            <a:avLst/>
          </a:prstGeom>
        </p:spPr>
      </p:pic>
      <p:sp>
        <p:nvSpPr>
          <p:cNvPr id="20" name="TextBox 19"/>
          <p:cNvSpPr txBox="1"/>
          <p:nvPr/>
        </p:nvSpPr>
        <p:spPr>
          <a:xfrm>
            <a:off x="6247665" y="2895459"/>
            <a:ext cx="1893788" cy="400110"/>
          </a:xfrm>
          <a:prstGeom prst="rect">
            <a:avLst/>
          </a:prstGeom>
          <a:noFill/>
        </p:spPr>
        <p:txBody>
          <a:bodyPr wrap="none" rtlCol="0">
            <a:spAutoFit/>
          </a:bodyPr>
          <a:lstStyle/>
          <a:p>
            <a:pPr defTabSz="457200"/>
            <a:r>
              <a:rPr lang="en-US" sz="2000" dirty="0" smtClean="0">
                <a:solidFill>
                  <a:prstClr val="black"/>
                </a:solidFill>
              </a:rPr>
              <a:t>Detect right way</a:t>
            </a:r>
            <a:endParaRPr lang="en-US" sz="2000" dirty="0">
              <a:solidFill>
                <a:prstClr val="black"/>
              </a:solidFill>
            </a:endParaRPr>
          </a:p>
        </p:txBody>
      </p:sp>
      <p:sp>
        <p:nvSpPr>
          <p:cNvPr id="21" name="TextBox 20"/>
          <p:cNvSpPr txBox="1"/>
          <p:nvPr/>
        </p:nvSpPr>
        <p:spPr>
          <a:xfrm>
            <a:off x="6247665" y="4737954"/>
            <a:ext cx="2063578" cy="400110"/>
          </a:xfrm>
          <a:prstGeom prst="rect">
            <a:avLst/>
          </a:prstGeom>
          <a:noFill/>
        </p:spPr>
        <p:txBody>
          <a:bodyPr wrap="none" rtlCol="0">
            <a:spAutoFit/>
          </a:bodyPr>
          <a:lstStyle/>
          <a:p>
            <a:pPr defTabSz="457200"/>
            <a:r>
              <a:rPr lang="en-US" sz="2000" dirty="0">
                <a:solidFill>
                  <a:prstClr val="black"/>
                </a:solidFill>
              </a:rPr>
              <a:t>Detect wrong way</a:t>
            </a:r>
          </a:p>
        </p:txBody>
      </p:sp>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82207" y="3581865"/>
            <a:ext cx="1156089" cy="1156089"/>
          </a:xfrm>
          <a:prstGeom prst="rect">
            <a:avLst/>
          </a:prstGeom>
        </p:spPr>
      </p:pic>
      <p:sp>
        <p:nvSpPr>
          <p:cNvPr id="23" name="TextBox 22"/>
          <p:cNvSpPr txBox="1"/>
          <p:nvPr/>
        </p:nvSpPr>
        <p:spPr>
          <a:xfrm>
            <a:off x="927495" y="4737954"/>
            <a:ext cx="1390830" cy="400110"/>
          </a:xfrm>
          <a:prstGeom prst="rect">
            <a:avLst/>
          </a:prstGeom>
          <a:noFill/>
        </p:spPr>
        <p:txBody>
          <a:bodyPr wrap="none" rtlCol="0">
            <a:spAutoFit/>
          </a:bodyPr>
          <a:lstStyle/>
          <a:p>
            <a:pPr defTabSz="457200"/>
            <a:r>
              <a:rPr lang="en-US" sz="2000" dirty="0" smtClean="0">
                <a:solidFill>
                  <a:prstClr val="black"/>
                </a:solidFill>
              </a:rPr>
              <a:t>Map offline</a:t>
            </a:r>
            <a:endParaRPr lang="en-US" dirty="0">
              <a:solidFill>
                <a:prstClr val="black"/>
              </a:solidFill>
            </a:endParaRPr>
          </a:p>
        </p:txBody>
      </p:sp>
      <p:pic>
        <p:nvPicPr>
          <p:cNvPr id="22" name="Picture 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84987" y="5313385"/>
            <a:ext cx="1093610" cy="1093610"/>
          </a:xfrm>
          <a:prstGeom prst="rect">
            <a:avLst/>
          </a:prstGeom>
        </p:spPr>
      </p:pic>
      <p:sp>
        <p:nvSpPr>
          <p:cNvPr id="24" name="Rectangle 23"/>
          <p:cNvSpPr/>
          <p:nvPr/>
        </p:nvSpPr>
        <p:spPr>
          <a:xfrm>
            <a:off x="4770877" y="6406995"/>
            <a:ext cx="2261517" cy="400110"/>
          </a:xfrm>
          <a:prstGeom prst="rect">
            <a:avLst/>
          </a:prstGeom>
        </p:spPr>
        <p:txBody>
          <a:bodyPr wrap="none">
            <a:spAutoFit/>
          </a:bodyPr>
          <a:lstStyle/>
          <a:p>
            <a:pPr defTabSz="457200"/>
            <a:r>
              <a:rPr lang="en-US" sz="2000" dirty="0" smtClean="0">
                <a:solidFill>
                  <a:prstClr val="black"/>
                </a:solidFill>
              </a:rPr>
              <a:t>Support smart wear</a:t>
            </a:r>
            <a:endParaRPr lang="en-US" sz="2000" dirty="0">
              <a:solidFill>
                <a:prstClr val="black"/>
              </a:solidFill>
            </a:endParaRPr>
          </a:p>
        </p:txBody>
      </p:sp>
    </p:spTree>
    <p:extLst>
      <p:ext uri="{BB962C8B-B14F-4D97-AF65-F5344CB8AC3E}">
        <p14:creationId xmlns:p14="http://schemas.microsoft.com/office/powerpoint/2010/main" val="79136843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16"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2101" name="Shape 2101"/>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solidFill>
                  <a:srgbClr val="000000"/>
                </a:solidFill>
              </a:rPr>
              <a:pPr/>
              <a:t>194</a:t>
            </a:fld>
            <a:endParaRPr lang="en">
              <a:solidFill>
                <a:srgbClr val="000000"/>
              </a:solidFill>
            </a:endParaRPr>
          </a:p>
        </p:txBody>
      </p:sp>
      <p:sp>
        <p:nvSpPr>
          <p:cNvPr id="2103" name="Shape 2103"/>
          <p:cNvSpPr/>
          <p:nvPr/>
        </p:nvSpPr>
        <p:spPr>
          <a:xfrm>
            <a:off x="5866126" y="2538789"/>
            <a:ext cx="803699" cy="333899"/>
          </a:xfrm>
          <a:prstGeom prst="rect">
            <a:avLst/>
          </a:prstGeom>
          <a:solidFill>
            <a:srgbClr val="FFFFFF"/>
          </a:solidFill>
          <a:ln w="19050" cap="flat" cmpd="sng">
            <a:solidFill>
              <a:srgbClr val="FFFFFF"/>
            </a:solidFill>
            <a:prstDash val="solid"/>
            <a:round/>
            <a:headEnd type="none" w="med" len="med"/>
            <a:tailEnd type="none" w="med" len="med"/>
          </a:ln>
        </p:spPr>
        <p:txBody>
          <a:bodyPr lIns="68569" tIns="68569" rIns="68569" bIns="68569" anchor="ctr" anchorCtr="0">
            <a:noAutofit/>
          </a:bodyPr>
          <a:lstStyle/>
          <a:p>
            <a:endParaRPr sz="1350">
              <a:solidFill>
                <a:srgbClr val="000000"/>
              </a:solidFill>
            </a:endParaRPr>
          </a:p>
        </p:txBody>
      </p:sp>
      <p:sp>
        <p:nvSpPr>
          <p:cNvPr id="2105" name="Shape 2105"/>
          <p:cNvSpPr/>
          <p:nvPr/>
        </p:nvSpPr>
        <p:spPr>
          <a:xfrm>
            <a:off x="7687858" y="2567814"/>
            <a:ext cx="251099" cy="333899"/>
          </a:xfrm>
          <a:prstGeom prst="rect">
            <a:avLst/>
          </a:prstGeom>
          <a:solidFill>
            <a:srgbClr val="FFFFFF"/>
          </a:solidFill>
          <a:ln>
            <a:noFill/>
          </a:ln>
        </p:spPr>
        <p:txBody>
          <a:bodyPr lIns="68569" tIns="68569" rIns="68569" bIns="68569" anchor="ctr" anchorCtr="0">
            <a:noAutofit/>
          </a:bodyPr>
          <a:lstStyle/>
          <a:p>
            <a:endParaRPr sz="1350">
              <a:solidFill>
                <a:srgbClr val="000000"/>
              </a:solidFill>
            </a:endParaRPr>
          </a:p>
        </p:txBody>
      </p:sp>
      <p:sp>
        <p:nvSpPr>
          <p:cNvPr id="2106" name="Shape 2106"/>
          <p:cNvSpPr/>
          <p:nvPr/>
        </p:nvSpPr>
        <p:spPr>
          <a:xfrm>
            <a:off x="7597519" y="3127914"/>
            <a:ext cx="341550" cy="333899"/>
          </a:xfrm>
          <a:prstGeom prst="rect">
            <a:avLst/>
          </a:prstGeom>
          <a:solidFill>
            <a:srgbClr val="FFFFFF"/>
          </a:solidFill>
          <a:ln>
            <a:noFill/>
          </a:ln>
        </p:spPr>
        <p:txBody>
          <a:bodyPr lIns="68569" tIns="68569" rIns="68569" bIns="68569" anchor="ctr" anchorCtr="0">
            <a:noAutofit/>
          </a:bodyPr>
          <a:lstStyle/>
          <a:p>
            <a:endParaRPr sz="1350">
              <a:solidFill>
                <a:srgbClr val="000000"/>
              </a:solidFill>
            </a:endParaRPr>
          </a:p>
        </p:txBody>
      </p:sp>
      <p:sp>
        <p:nvSpPr>
          <p:cNvPr id="2107" name="Shape 2107"/>
          <p:cNvSpPr/>
          <p:nvPr/>
        </p:nvSpPr>
        <p:spPr>
          <a:xfrm>
            <a:off x="7560600" y="3741188"/>
            <a:ext cx="341550" cy="165600"/>
          </a:xfrm>
          <a:prstGeom prst="rect">
            <a:avLst/>
          </a:prstGeom>
          <a:solidFill>
            <a:srgbClr val="FFFFFF"/>
          </a:solidFill>
          <a:ln>
            <a:noFill/>
          </a:ln>
        </p:spPr>
        <p:txBody>
          <a:bodyPr lIns="68569" tIns="68569" rIns="68569" bIns="68569" anchor="ctr" anchorCtr="0">
            <a:noAutofit/>
          </a:bodyPr>
          <a:lstStyle/>
          <a:p>
            <a:endParaRPr sz="1350">
              <a:solidFill>
                <a:srgbClr val="00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134" y="2157957"/>
            <a:ext cx="3623734" cy="3831214"/>
          </a:xfrm>
          <a:prstGeom prst="rect">
            <a:avLst/>
          </a:prstGeom>
        </p:spPr>
      </p:pic>
      <p:sp>
        <p:nvSpPr>
          <p:cNvPr id="5" name="TextBox 4"/>
          <p:cNvSpPr txBox="1"/>
          <p:nvPr/>
        </p:nvSpPr>
        <p:spPr>
          <a:xfrm>
            <a:off x="355601" y="3562378"/>
            <a:ext cx="4944534" cy="954107"/>
          </a:xfrm>
          <a:prstGeom prst="rect">
            <a:avLst/>
          </a:prstGeom>
          <a:noFill/>
        </p:spPr>
        <p:txBody>
          <a:bodyPr wrap="square" rtlCol="0">
            <a:spAutoFit/>
          </a:bodyPr>
          <a:lstStyle/>
          <a:p>
            <a:pPr algn="ctr"/>
            <a:r>
              <a:rPr lang="en-US" sz="2800" dirty="0">
                <a:solidFill>
                  <a:srgbClr val="000000"/>
                </a:solidFill>
                <a:latin typeface="Cambria" charset="0"/>
                <a:ea typeface="Cambria" charset="0"/>
                <a:cs typeface="Cambria" charset="0"/>
              </a:rPr>
              <a:t>Support collecting data from bus driver</a:t>
            </a:r>
          </a:p>
        </p:txBody>
      </p:sp>
      <p:sp>
        <p:nvSpPr>
          <p:cNvPr id="10"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a:solidFill>
                  <a:srgbClr val="000000"/>
                </a:solidFill>
              </a:rPr>
              <a:t>1</a:t>
            </a:r>
            <a:endParaRPr lang="en" sz="2250" b="1" dirty="0">
              <a:solidFill>
                <a:srgbClr val="000000"/>
              </a:solidFill>
            </a:endParaRPr>
          </a:p>
        </p:txBody>
      </p:sp>
    </p:spTree>
    <p:extLst>
      <p:ext uri="{BB962C8B-B14F-4D97-AF65-F5344CB8AC3E}">
        <p14:creationId xmlns:p14="http://schemas.microsoft.com/office/powerpoint/2010/main" val="2135236638"/>
      </p:ext>
    </p:extLst>
  </p:cSld>
  <p:clrMapOvr>
    <a:masterClrMapping/>
  </p:clrMapOvr>
  <p:transition spd="slow">
    <p:cut/>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195</a:t>
            </a:fld>
            <a:endParaRPr lang="en">
              <a:solidFill>
                <a:srgbClr val="000000"/>
              </a:solidFill>
            </a:endParaRPr>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a:solidFill>
                  <a:srgbClr val="000000"/>
                </a:solidFill>
              </a:rPr>
              <a:t>1</a:t>
            </a:r>
            <a:endParaRPr lang="en" sz="2250" b="1" dirty="0">
              <a:solidFill>
                <a:srgbClr val="000000"/>
              </a:solidFill>
            </a:endParaRPr>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a:solidFill>
                  <a:srgbClr val="000000"/>
                </a:solidFill>
              </a:rPr>
              <a:t>2</a:t>
            </a:r>
            <a:endParaRPr lang="en" sz="2250" b="1" dirty="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067951"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12693617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196</a:t>
            </a:fld>
            <a:endParaRPr lang="en">
              <a:solidFill>
                <a:srgbClr val="000000"/>
              </a:solidFill>
            </a:endParaRPr>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a:solidFill>
                  <a:srgbClr val="000000"/>
                </a:solidFill>
              </a:rPr>
              <a:t>1</a:t>
            </a:r>
            <a:endParaRPr lang="en" sz="2250" b="1" dirty="0">
              <a:solidFill>
                <a:srgbClr val="000000"/>
              </a:solidFill>
            </a:endParaRPr>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a:solidFill>
                  <a:srgbClr val="000000"/>
                </a:solidFill>
              </a:rPr>
              <a:t>2</a:t>
            </a:r>
            <a:endParaRPr lang="en" sz="2250" b="1" dirty="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067951"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Left Arrow 12"/>
          <p:cNvSpPr/>
          <p:nvPr/>
        </p:nvSpPr>
        <p:spPr>
          <a:xfrm>
            <a:off x="4006935" y="5719157"/>
            <a:ext cx="2044931" cy="282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p:cNvSpPr txBox="1"/>
          <p:nvPr/>
        </p:nvSpPr>
        <p:spPr>
          <a:xfrm>
            <a:off x="4058374" y="5349825"/>
            <a:ext cx="2043060" cy="400110"/>
          </a:xfrm>
          <a:prstGeom prst="rect">
            <a:avLst/>
          </a:prstGeom>
          <a:noFill/>
        </p:spPr>
        <p:txBody>
          <a:bodyPr wrap="none" rtlCol="0">
            <a:spAutoFit/>
          </a:bodyPr>
          <a:lstStyle/>
          <a:p>
            <a:r>
              <a:rPr lang="vi-VN" sz="2000" b="1" dirty="0">
                <a:solidFill>
                  <a:srgbClr val="000000"/>
                </a:solidFill>
              </a:rPr>
              <a:t>Text To Speech</a:t>
            </a:r>
            <a:endParaRPr lang="en-US" sz="2000" b="1" dirty="0">
              <a:solidFill>
                <a:srgbClr val="000000"/>
              </a:solidFill>
            </a:endParaRPr>
          </a:p>
        </p:txBody>
      </p:sp>
    </p:spTree>
    <p:extLst>
      <p:ext uri="{BB962C8B-B14F-4D97-AF65-F5344CB8AC3E}">
        <p14:creationId xmlns:p14="http://schemas.microsoft.com/office/powerpoint/2010/main" val="151715924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197</a:t>
            </a:fld>
            <a:endParaRPr lang="en">
              <a:solidFill>
                <a:srgbClr val="000000"/>
              </a:solidFill>
            </a:endParaRPr>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a:solidFill>
                  <a:srgbClr val="000000"/>
                </a:solidFill>
              </a:rPr>
              <a:t>1</a:t>
            </a:r>
            <a:endParaRPr lang="en" sz="2250" b="1" dirty="0">
              <a:solidFill>
                <a:srgbClr val="000000"/>
              </a:solidFill>
            </a:endParaRPr>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a:solidFill>
                  <a:srgbClr val="000000"/>
                </a:solidFill>
              </a:rPr>
              <a:t>2</a:t>
            </a:r>
            <a:endParaRPr lang="en" sz="2250" b="1" dirty="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067951"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Left Arrow 12"/>
          <p:cNvSpPr/>
          <p:nvPr/>
        </p:nvSpPr>
        <p:spPr>
          <a:xfrm>
            <a:off x="4006935" y="5719157"/>
            <a:ext cx="2044931" cy="282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p:cNvSpPr txBox="1"/>
          <p:nvPr/>
        </p:nvSpPr>
        <p:spPr>
          <a:xfrm>
            <a:off x="4058374" y="5349825"/>
            <a:ext cx="2043060" cy="400110"/>
          </a:xfrm>
          <a:prstGeom prst="rect">
            <a:avLst/>
          </a:prstGeom>
          <a:noFill/>
        </p:spPr>
        <p:txBody>
          <a:bodyPr wrap="none" rtlCol="0">
            <a:spAutoFit/>
          </a:bodyPr>
          <a:lstStyle/>
          <a:p>
            <a:r>
              <a:rPr lang="vi-VN" sz="2000" b="1" dirty="0">
                <a:solidFill>
                  <a:srgbClr val="000000"/>
                </a:solidFill>
              </a:rPr>
              <a:t>Text To Speech</a:t>
            </a:r>
            <a:endParaRPr lang="en-US" sz="2000" b="1" dirty="0">
              <a:solidFill>
                <a:srgbClr val="000000"/>
              </a:solidFill>
            </a:endParaRPr>
          </a:p>
        </p:txBody>
      </p:sp>
      <p:sp>
        <p:nvSpPr>
          <p:cNvPr id="6" name="Right Arrow 5"/>
          <p:cNvSpPr/>
          <p:nvPr/>
        </p:nvSpPr>
        <p:spPr>
          <a:xfrm>
            <a:off x="4006935" y="4156364"/>
            <a:ext cx="2044931" cy="34913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extBox 6"/>
          <p:cNvSpPr txBox="1"/>
          <p:nvPr/>
        </p:nvSpPr>
        <p:spPr>
          <a:xfrm>
            <a:off x="3849041" y="3783413"/>
            <a:ext cx="2043060" cy="400110"/>
          </a:xfrm>
          <a:prstGeom prst="rect">
            <a:avLst/>
          </a:prstGeom>
          <a:noFill/>
        </p:spPr>
        <p:txBody>
          <a:bodyPr wrap="none" rtlCol="0">
            <a:spAutoFit/>
          </a:bodyPr>
          <a:lstStyle/>
          <a:p>
            <a:r>
              <a:rPr lang="vi-VN" sz="2000" b="1" dirty="0">
                <a:solidFill>
                  <a:srgbClr val="000000"/>
                </a:solidFill>
              </a:rPr>
              <a:t>Speech To Text</a:t>
            </a:r>
            <a:endParaRPr lang="en-US" sz="2000" b="1" dirty="0">
              <a:solidFill>
                <a:srgbClr val="000000"/>
              </a:solidFill>
            </a:endParaRPr>
          </a:p>
        </p:txBody>
      </p:sp>
    </p:spTree>
    <p:extLst>
      <p:ext uri="{BB962C8B-B14F-4D97-AF65-F5344CB8AC3E}">
        <p14:creationId xmlns:p14="http://schemas.microsoft.com/office/powerpoint/2010/main" val="187777516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198</a:t>
            </a:fld>
            <a:endParaRPr lang="en">
              <a:solidFill>
                <a:srgbClr val="000000"/>
              </a:solidFill>
            </a:endParaRPr>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a:solidFill>
                  <a:srgbClr val="000000"/>
                </a:solidFill>
              </a:rPr>
              <a:t>1</a:t>
            </a:r>
            <a:endParaRPr lang="en" sz="2250" b="1" dirty="0">
              <a:solidFill>
                <a:srgbClr val="000000"/>
              </a:solidFill>
            </a:endParaRPr>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a:solidFill>
                  <a:srgbClr val="000000"/>
                </a:solidFill>
              </a:rPr>
              <a:t>2</a:t>
            </a:r>
            <a:endParaRPr lang="en" sz="2250" b="1" dirty="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455359"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b="1" dirty="0">
                <a:solidFill>
                  <a:srgbClr val="000000"/>
                </a:solidFill>
              </a:rPr>
              <a:t>1. Đường đi từ nhà tới trường</a:t>
            </a:r>
          </a:p>
          <a:p>
            <a:endParaRPr lang="vi-VN" sz="2000" b="1" dirty="0">
              <a:solidFill>
                <a:srgbClr val="000000"/>
              </a:solidFill>
            </a:endParaRPr>
          </a:p>
          <a:p>
            <a:r>
              <a:rPr lang="vi-VN" sz="2000" b="1" dirty="0">
                <a:solidFill>
                  <a:srgbClr val="000000"/>
                </a:solidFill>
              </a:rPr>
              <a:t>2. Đường đi từ nhà tới nơi học thêm</a:t>
            </a:r>
          </a:p>
        </p:txBody>
      </p:sp>
      <p:sp>
        <p:nvSpPr>
          <p:cNvPr id="13" name="Left Arrow 12"/>
          <p:cNvSpPr/>
          <p:nvPr/>
        </p:nvSpPr>
        <p:spPr>
          <a:xfrm>
            <a:off x="4006935" y="5719157"/>
            <a:ext cx="2044931" cy="282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p:cNvSpPr txBox="1"/>
          <p:nvPr/>
        </p:nvSpPr>
        <p:spPr>
          <a:xfrm>
            <a:off x="4058374" y="5349825"/>
            <a:ext cx="2043060" cy="400110"/>
          </a:xfrm>
          <a:prstGeom prst="rect">
            <a:avLst/>
          </a:prstGeom>
          <a:noFill/>
        </p:spPr>
        <p:txBody>
          <a:bodyPr wrap="none" rtlCol="0">
            <a:spAutoFit/>
          </a:bodyPr>
          <a:lstStyle/>
          <a:p>
            <a:r>
              <a:rPr lang="vi-VN" sz="2000" b="1" dirty="0">
                <a:solidFill>
                  <a:srgbClr val="000000"/>
                </a:solidFill>
              </a:rPr>
              <a:t>Text To Speech</a:t>
            </a:r>
            <a:endParaRPr lang="en-US" sz="2000" b="1" dirty="0">
              <a:solidFill>
                <a:srgbClr val="000000"/>
              </a:solidFill>
            </a:endParaRPr>
          </a:p>
        </p:txBody>
      </p:sp>
      <p:sp>
        <p:nvSpPr>
          <p:cNvPr id="6" name="Right Arrow 5"/>
          <p:cNvSpPr/>
          <p:nvPr/>
        </p:nvSpPr>
        <p:spPr>
          <a:xfrm>
            <a:off x="4006935" y="4156364"/>
            <a:ext cx="2044931" cy="34913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extBox 6"/>
          <p:cNvSpPr txBox="1"/>
          <p:nvPr/>
        </p:nvSpPr>
        <p:spPr>
          <a:xfrm>
            <a:off x="3849041" y="3783413"/>
            <a:ext cx="2043060" cy="400110"/>
          </a:xfrm>
          <a:prstGeom prst="rect">
            <a:avLst/>
          </a:prstGeom>
          <a:noFill/>
        </p:spPr>
        <p:txBody>
          <a:bodyPr wrap="none" rtlCol="0">
            <a:spAutoFit/>
          </a:bodyPr>
          <a:lstStyle/>
          <a:p>
            <a:r>
              <a:rPr lang="vi-VN" sz="2000" b="1" dirty="0">
                <a:solidFill>
                  <a:srgbClr val="000000"/>
                </a:solidFill>
              </a:rPr>
              <a:t>Speech To Text</a:t>
            </a:r>
            <a:endParaRPr lang="en-US" sz="2000" b="1" dirty="0">
              <a:solidFill>
                <a:srgbClr val="000000"/>
              </a:solidFill>
            </a:endParaRPr>
          </a:p>
        </p:txBody>
      </p:sp>
    </p:spTree>
    <p:extLst>
      <p:ext uri="{BB962C8B-B14F-4D97-AF65-F5344CB8AC3E}">
        <p14:creationId xmlns:p14="http://schemas.microsoft.com/office/powerpoint/2010/main" val="150910385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11"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2101" name="Shape 2101"/>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solidFill>
                  <a:srgbClr val="000000"/>
                </a:solidFill>
              </a:rPr>
              <a:pPr/>
              <a:t>199</a:t>
            </a:fld>
            <a:endParaRPr lang="en">
              <a:solidFill>
                <a:srgbClr val="000000"/>
              </a:solidFill>
            </a:endParaRPr>
          </a:p>
        </p:txBody>
      </p:sp>
      <p:sp>
        <p:nvSpPr>
          <p:cNvPr id="2103" name="Shape 2103"/>
          <p:cNvSpPr/>
          <p:nvPr/>
        </p:nvSpPr>
        <p:spPr>
          <a:xfrm>
            <a:off x="5866126" y="2538789"/>
            <a:ext cx="803699" cy="333899"/>
          </a:xfrm>
          <a:prstGeom prst="rect">
            <a:avLst/>
          </a:prstGeom>
          <a:solidFill>
            <a:srgbClr val="FFFFFF"/>
          </a:solidFill>
          <a:ln w="19050" cap="flat" cmpd="sng">
            <a:solidFill>
              <a:srgbClr val="FFFFFF"/>
            </a:solidFill>
            <a:prstDash val="solid"/>
            <a:round/>
            <a:headEnd type="none" w="med" len="med"/>
            <a:tailEnd type="none" w="med" len="med"/>
          </a:ln>
        </p:spPr>
        <p:txBody>
          <a:bodyPr lIns="68569" tIns="68569" rIns="68569" bIns="68569" anchor="ctr" anchorCtr="0">
            <a:noAutofit/>
          </a:bodyPr>
          <a:lstStyle/>
          <a:p>
            <a:endParaRPr sz="1350">
              <a:solidFill>
                <a:srgbClr val="000000"/>
              </a:solidFill>
            </a:endParaRPr>
          </a:p>
        </p:txBody>
      </p:sp>
      <p:sp>
        <p:nvSpPr>
          <p:cNvPr id="2105" name="Shape 2105"/>
          <p:cNvSpPr/>
          <p:nvPr/>
        </p:nvSpPr>
        <p:spPr>
          <a:xfrm>
            <a:off x="7687858" y="2567814"/>
            <a:ext cx="251099" cy="333899"/>
          </a:xfrm>
          <a:prstGeom prst="rect">
            <a:avLst/>
          </a:prstGeom>
          <a:solidFill>
            <a:srgbClr val="FFFFFF"/>
          </a:solidFill>
          <a:ln>
            <a:noFill/>
          </a:ln>
        </p:spPr>
        <p:txBody>
          <a:bodyPr lIns="68569" tIns="68569" rIns="68569" bIns="68569" anchor="ctr" anchorCtr="0">
            <a:noAutofit/>
          </a:bodyPr>
          <a:lstStyle/>
          <a:p>
            <a:endParaRPr sz="1350">
              <a:solidFill>
                <a:srgbClr val="000000"/>
              </a:solidFill>
            </a:endParaRPr>
          </a:p>
        </p:txBody>
      </p:sp>
      <p:sp>
        <p:nvSpPr>
          <p:cNvPr id="2106" name="Shape 2106"/>
          <p:cNvSpPr/>
          <p:nvPr/>
        </p:nvSpPr>
        <p:spPr>
          <a:xfrm>
            <a:off x="7597519" y="3127914"/>
            <a:ext cx="341550" cy="333899"/>
          </a:xfrm>
          <a:prstGeom prst="rect">
            <a:avLst/>
          </a:prstGeom>
          <a:solidFill>
            <a:srgbClr val="FFFFFF"/>
          </a:solidFill>
          <a:ln>
            <a:noFill/>
          </a:ln>
        </p:spPr>
        <p:txBody>
          <a:bodyPr lIns="68569" tIns="68569" rIns="68569" bIns="68569" anchor="ctr" anchorCtr="0">
            <a:noAutofit/>
          </a:bodyPr>
          <a:lstStyle/>
          <a:p>
            <a:endParaRPr sz="1350">
              <a:solidFill>
                <a:srgbClr val="000000"/>
              </a:solidFill>
            </a:endParaRPr>
          </a:p>
        </p:txBody>
      </p:sp>
      <p:sp>
        <p:nvSpPr>
          <p:cNvPr id="2107" name="Shape 2107"/>
          <p:cNvSpPr/>
          <p:nvPr/>
        </p:nvSpPr>
        <p:spPr>
          <a:xfrm>
            <a:off x="7560600" y="3741188"/>
            <a:ext cx="341550" cy="165600"/>
          </a:xfrm>
          <a:prstGeom prst="rect">
            <a:avLst/>
          </a:prstGeom>
          <a:solidFill>
            <a:srgbClr val="FFFFFF"/>
          </a:solidFill>
          <a:ln>
            <a:noFill/>
          </a:ln>
        </p:spPr>
        <p:txBody>
          <a:bodyPr lIns="68569" tIns="68569" rIns="68569" bIns="68569" anchor="ctr" anchorCtr="0">
            <a:noAutofit/>
          </a:bodyPr>
          <a:lstStyle/>
          <a:p>
            <a:endParaRPr sz="1350">
              <a:solidFill>
                <a:srgbClr val="000000"/>
              </a:solidFill>
            </a:endParaRPr>
          </a:p>
        </p:txBody>
      </p:sp>
      <p:sp>
        <p:nvSpPr>
          <p:cNvPr id="2" name="TextBox 1"/>
          <p:cNvSpPr txBox="1"/>
          <p:nvPr/>
        </p:nvSpPr>
        <p:spPr>
          <a:xfrm>
            <a:off x="424358" y="3468793"/>
            <a:ext cx="3724309" cy="954107"/>
          </a:xfrm>
          <a:prstGeom prst="rect">
            <a:avLst/>
          </a:prstGeom>
          <a:noFill/>
        </p:spPr>
        <p:txBody>
          <a:bodyPr wrap="square" rtlCol="0">
            <a:spAutoFit/>
          </a:bodyPr>
          <a:lstStyle/>
          <a:p>
            <a:r>
              <a:rPr lang="en-US" sz="2800" dirty="0">
                <a:solidFill>
                  <a:srgbClr val="000000"/>
                </a:solidFill>
                <a:latin typeface="Cambria" charset="0"/>
                <a:ea typeface="Cambria" charset="0"/>
                <a:cs typeface="Cambria" charset="0"/>
              </a:rPr>
              <a:t>Traffic jam notification system service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365" y="2642374"/>
            <a:ext cx="3505973" cy="2626096"/>
          </a:xfrm>
          <a:prstGeom prst="rect">
            <a:avLst/>
          </a:prstGeom>
        </p:spPr>
      </p:pic>
      <p:sp>
        <p:nvSpPr>
          <p:cNvPr id="12"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a:solidFill>
                  <a:srgbClr val="000000"/>
                </a:solidFill>
              </a:rPr>
              <a:t>1</a:t>
            </a:r>
            <a:endParaRPr lang="en" sz="2250" b="1" dirty="0">
              <a:solidFill>
                <a:srgbClr val="000000"/>
              </a:solidFill>
            </a:endParaRPr>
          </a:p>
        </p:txBody>
      </p:sp>
      <p:sp>
        <p:nvSpPr>
          <p:cNvPr id="13"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a:solidFill>
                  <a:srgbClr val="000000"/>
                </a:solidFill>
              </a:rPr>
              <a:t>2</a:t>
            </a:r>
            <a:endParaRPr lang="en" sz="2250" b="1" dirty="0">
              <a:solidFill>
                <a:srgbClr val="000000"/>
              </a:solidFill>
            </a:endParaRPr>
          </a:p>
        </p:txBody>
      </p:sp>
      <p:sp>
        <p:nvSpPr>
          <p:cNvPr id="16" name="Shape 81"/>
          <p:cNvSpPr/>
          <p:nvPr/>
        </p:nvSpPr>
        <p:spPr>
          <a:xfrm>
            <a:off x="24873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a:solidFill>
                  <a:srgbClr val="000000"/>
                </a:solidFill>
              </a:rPr>
              <a:t>3</a:t>
            </a:r>
            <a:endParaRPr lang="en" sz="2250" b="1" dirty="0">
              <a:solidFill>
                <a:srgbClr val="000000"/>
              </a:solidFill>
            </a:endParaRPr>
          </a:p>
        </p:txBody>
      </p:sp>
    </p:spTree>
    <p:extLst>
      <p:ext uri="{BB962C8B-B14F-4D97-AF65-F5344CB8AC3E}">
        <p14:creationId xmlns:p14="http://schemas.microsoft.com/office/powerpoint/2010/main" val="1484290490"/>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Cambria"/>
                <a:ea typeface="Cambria"/>
                <a:cs typeface="Cambria"/>
                <a:sym typeface="Cambria"/>
              </a:rPr>
              <a:t>Scenario</a:t>
            </a:r>
            <a:endParaRPr lang="en-US" dirty="0">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srgbClr val="000000"/>
                </a:solidFill>
              </a:rPr>
              <a:pPr/>
              <a:t>2</a:t>
            </a:fld>
            <a:endParaRPr lang="en">
              <a:solidFill>
                <a:srgbClr val="000000"/>
              </a:solidFill>
            </a:endParaRPr>
          </a:p>
        </p:txBody>
      </p:sp>
      <p:grpSp>
        <p:nvGrpSpPr>
          <p:cNvPr id="8" name="Group 7"/>
          <p:cNvGrpSpPr/>
          <p:nvPr/>
        </p:nvGrpSpPr>
        <p:grpSpPr>
          <a:xfrm>
            <a:off x="497974" y="2295465"/>
            <a:ext cx="2172806" cy="2233416"/>
            <a:chOff x="-42886" y="3161112"/>
            <a:chExt cx="2172806" cy="2233416"/>
          </a:xfrm>
        </p:grpSpPr>
        <p:grpSp>
          <p:nvGrpSpPr>
            <p:cNvPr id="2" name="Group 1"/>
            <p:cNvGrpSpPr/>
            <p:nvPr/>
          </p:nvGrpSpPr>
          <p:grpSpPr>
            <a:xfrm>
              <a:off x="433917" y="3161112"/>
              <a:ext cx="1219200" cy="1638701"/>
              <a:chOff x="1209565" y="3078635"/>
              <a:chExt cx="1219200" cy="1722166"/>
            </a:xfrm>
          </p:grpSpPr>
          <p:sp>
            <p:nvSpPr>
              <p:cNvPr id="10" name="TextBox 9"/>
              <p:cNvSpPr txBox="1"/>
              <p:nvPr/>
            </p:nvSpPr>
            <p:spPr>
              <a:xfrm>
                <a:off x="1243174" y="4380312"/>
                <a:ext cx="1151982" cy="420489"/>
              </a:xfrm>
              <a:prstGeom prst="rect">
                <a:avLst/>
              </a:prstGeom>
              <a:noFill/>
            </p:spPr>
            <p:txBody>
              <a:bodyPr wrap="none" rtlCol="0">
                <a:spAutoFit/>
              </a:bodyPr>
              <a:lstStyle/>
              <a:p>
                <a:r>
                  <a:rPr lang="en-US" sz="2000" b="1" dirty="0" err="1">
                    <a:solidFill>
                      <a:srgbClr val="000000"/>
                    </a:solidFill>
                    <a:latin typeface="Cambria" pitchFamily="18" charset="0"/>
                    <a:cs typeface="Times New Roman" pitchFamily="18" charset="0"/>
                  </a:rPr>
                  <a:t>Khương</a:t>
                </a:r>
                <a:endParaRPr lang="en-US" sz="2000" b="1" dirty="0">
                  <a:solidFill>
                    <a:srgbClr val="000000"/>
                  </a:solidFill>
                  <a:latin typeface="Cambria" pitchFamily="18" charset="0"/>
                  <a:cs typeface="Times New Roman" pitchFamily="18" charset="0"/>
                </a:endParaRPr>
              </a:p>
            </p:txBody>
          </p:sp>
          <p:pic>
            <p:nvPicPr>
              <p:cNvPr id="15"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209565" y="3078635"/>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p:cNvSpPr txBox="1"/>
            <p:nvPr/>
          </p:nvSpPr>
          <p:spPr>
            <a:xfrm>
              <a:off x="-42886" y="5025196"/>
              <a:ext cx="2172806" cy="369332"/>
            </a:xfrm>
            <a:prstGeom prst="rect">
              <a:avLst/>
            </a:prstGeom>
            <a:noFill/>
          </p:spPr>
          <p:txBody>
            <a:bodyPr wrap="square" rtlCol="0">
              <a:spAutoFit/>
            </a:bodyPr>
            <a:lstStyle/>
            <a:p>
              <a:r>
                <a:rPr lang="en-US" dirty="0" err="1">
                  <a:solidFill>
                    <a:srgbClr val="FF0000"/>
                  </a:solidFill>
                  <a:latin typeface="Cambria" pitchFamily="18" charset="0"/>
                </a:rPr>
                <a:t>Công</a:t>
              </a:r>
              <a:r>
                <a:rPr lang="en-US" dirty="0">
                  <a:solidFill>
                    <a:srgbClr val="FF0000"/>
                  </a:solidFill>
                  <a:latin typeface="Cambria" pitchFamily="18" charset="0"/>
                </a:rPr>
                <a:t> </a:t>
              </a:r>
              <a:r>
                <a:rPr lang="en-US" dirty="0" err="1">
                  <a:solidFill>
                    <a:srgbClr val="FF0000"/>
                  </a:solidFill>
                  <a:latin typeface="Cambria" pitchFamily="18" charset="0"/>
                </a:rPr>
                <a:t>Viên</a:t>
              </a:r>
              <a:r>
                <a:rPr lang="en-US" dirty="0">
                  <a:solidFill>
                    <a:srgbClr val="FF0000"/>
                  </a:solidFill>
                  <a:latin typeface="Cambria" pitchFamily="18" charset="0"/>
                </a:rPr>
                <a:t> Tao </a:t>
              </a:r>
              <a:r>
                <a:rPr lang="en-US" dirty="0" err="1">
                  <a:solidFill>
                    <a:srgbClr val="FF0000"/>
                  </a:solidFill>
                  <a:latin typeface="Cambria" pitchFamily="18" charset="0"/>
                </a:rPr>
                <a:t>Đàn</a:t>
              </a:r>
              <a:endParaRPr lang="en-US" dirty="0">
                <a:solidFill>
                  <a:srgbClr val="FF0000"/>
                </a:solidFill>
                <a:latin typeface="Cambria" pitchFamily="18" charset="0"/>
                <a:cs typeface="Times New Roman" pitchFamily="18" charset="0"/>
              </a:endParaRPr>
            </a:p>
          </p:txBody>
        </p:sp>
      </p:grpSp>
      <p:pic>
        <p:nvPicPr>
          <p:cNvPr id="1026" name="Picture 2" descr="C:\Users\ngoan\Desktop\image\compan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5175" y="2090481"/>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475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106679" y="81588"/>
          <a:ext cx="5501641" cy="6187440"/>
        </p:xfrm>
        <a:graphic>
          <a:graphicData uri="http://schemas.openxmlformats.org/drawingml/2006/table">
            <a:tbl>
              <a:tblPr firstRow="1" bandRow="1">
                <a:tableStyleId>{5C22544A-7EE6-4342-B048-85BDC9FD1C3A}</a:tableStyleId>
              </a:tblPr>
              <a:tblGrid>
                <a:gridCol w="727002"/>
                <a:gridCol w="4774639"/>
              </a:tblGrid>
              <a:tr h="360336">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050981">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latin typeface="Cambria" panose="02040503050406030204" pitchFamily="18" charset="0"/>
                      </a:endParaRPr>
                    </a:p>
                  </a:txBody>
                  <a:tcPr/>
                </a:tc>
              </a:tr>
              <a:tr h="360336">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True</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1" i="0" kern="1200" dirty="0" err="1" smtClean="0">
                          <a:solidFill>
                            <a:srgbClr val="FF0000"/>
                          </a:solidFill>
                          <a:effectLst/>
                          <a:latin typeface="Cambria" panose="02040503050406030204" pitchFamily="18" charset="0"/>
                          <a:ea typeface="+mn-ea"/>
                          <a:cs typeface="+mn-cs"/>
                        </a:rPr>
                        <a:t>Bến</a:t>
                      </a:r>
                      <a:r>
                        <a:rPr lang="en-US" sz="1800" b="1" i="0" kern="1200" dirty="0" smtClean="0">
                          <a:solidFill>
                            <a:srgbClr val="FF0000"/>
                          </a:solidFill>
                          <a:effectLst/>
                          <a:latin typeface="Cambria" panose="02040503050406030204" pitchFamily="18" charset="0"/>
                          <a:ea typeface="+mn-ea"/>
                          <a:cs typeface="+mn-cs"/>
                        </a:rPr>
                        <a:t> </a:t>
                      </a:r>
                      <a:r>
                        <a:rPr lang="en-US" sz="1800" b="1" i="0" kern="1200" dirty="0" err="1" smtClean="0">
                          <a:solidFill>
                            <a:srgbClr val="FF0000"/>
                          </a:solidFill>
                          <a:effectLst/>
                          <a:latin typeface="Cambria" panose="02040503050406030204" pitchFamily="18" charset="0"/>
                          <a:ea typeface="+mn-ea"/>
                          <a:cs typeface="+mn-cs"/>
                        </a:rPr>
                        <a:t>Thành</a:t>
                      </a:r>
                      <a:r>
                        <a:rPr lang="en-US" sz="1800" b="1" i="0" kern="1200" dirty="0" smtClean="0">
                          <a:solidFill>
                            <a:srgbClr val="FF0000"/>
                          </a:solidFill>
                          <a:effectLst/>
                          <a:latin typeface="Cambria" panose="02040503050406030204" pitchFamily="18" charset="0"/>
                          <a:ea typeface="+mn-ea"/>
                          <a:cs typeface="+mn-cs"/>
                        </a:rPr>
                        <a:t>- BX </a:t>
                      </a:r>
                      <a:r>
                        <a:rPr lang="en-US" sz="1800" b="1" i="0" kern="1200" dirty="0" err="1" smtClean="0">
                          <a:solidFill>
                            <a:srgbClr val="FF0000"/>
                          </a:solidFill>
                          <a:effectLst/>
                          <a:latin typeface="Cambria" panose="02040503050406030204" pitchFamily="18" charset="0"/>
                          <a:ea typeface="+mn-ea"/>
                          <a:cs typeface="+mn-cs"/>
                        </a:rPr>
                        <a:t>Chợ</a:t>
                      </a:r>
                      <a:r>
                        <a:rPr lang="en-US" sz="1800" b="1" i="0" kern="1200" dirty="0" smtClean="0">
                          <a:solidFill>
                            <a:srgbClr val="FF0000"/>
                          </a:solidFill>
                          <a:effectLst/>
                          <a:latin typeface="Cambria" panose="02040503050406030204" pitchFamily="18" charset="0"/>
                          <a:ea typeface="+mn-ea"/>
                          <a:cs typeface="+mn-cs"/>
                        </a:rPr>
                        <a:t> </a:t>
                      </a:r>
                      <a:r>
                        <a:rPr lang="en-US" sz="1800" b="1" i="0" kern="1200" dirty="0" err="1" smtClean="0">
                          <a:solidFill>
                            <a:srgbClr val="FF0000"/>
                          </a:solidFill>
                          <a:effectLst/>
                          <a:latin typeface="Cambria" panose="02040503050406030204" pitchFamily="18" charset="0"/>
                          <a:ea typeface="+mn-ea"/>
                          <a:cs typeface="+mn-cs"/>
                        </a:rPr>
                        <a:t>Lớn</a:t>
                      </a:r>
                      <a:endParaRPr lang="en-US" b="1" dirty="0">
                        <a:solidFill>
                          <a:srgbClr val="FF0000"/>
                        </a:solidFill>
                        <a:latin typeface="Cambria" panose="02040503050406030204" pitchFamily="18" charset="0"/>
                      </a:endParaRPr>
                    </a:p>
                  </a:txBody>
                  <a:tcPr/>
                </a:tc>
              </a:tr>
              <a:tr h="360336">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r>
            </a:tbl>
          </a:graphicData>
        </a:graphic>
      </p:graphicFrame>
      <p:sp>
        <p:nvSpPr>
          <p:cNvPr id="5" name="Rectangle 4"/>
          <p:cNvSpPr/>
          <p:nvPr/>
        </p:nvSpPr>
        <p:spPr>
          <a:xfrm>
            <a:off x="617220" y="6344920"/>
            <a:ext cx="7490460" cy="369332"/>
          </a:xfrm>
          <a:prstGeom prst="rect">
            <a:avLst/>
          </a:prstGeom>
        </p:spPr>
        <p:txBody>
          <a:bodyPr wrap="square">
            <a:spAutoFit/>
          </a:bodyPr>
          <a:lstStyle/>
          <a:p>
            <a:r>
              <a:rPr lang="en-US" dirty="0">
                <a:solidFill>
                  <a:prstClr val="black"/>
                </a:solidFill>
              </a:rPr>
              <a:t>http://mapbus.ebms.vn/ajax.aspx?action=listRouteStations&amp;</a:t>
            </a:r>
            <a:r>
              <a:rPr lang="en-US" dirty="0">
                <a:solidFill>
                  <a:srgbClr val="FF0000"/>
                </a:solidFill>
              </a:rPr>
              <a:t>rid=1</a:t>
            </a:r>
            <a:r>
              <a:rPr lang="en-US" dirty="0">
                <a:solidFill>
                  <a:prstClr val="black"/>
                </a:solidFill>
              </a:rPr>
              <a:t>&amp;</a:t>
            </a:r>
            <a:r>
              <a:rPr lang="en-US" dirty="0">
                <a:solidFill>
                  <a:srgbClr val="FF0000"/>
                </a:solidFill>
              </a:rPr>
              <a:t>isgo=true</a:t>
            </a:r>
          </a:p>
        </p:txBody>
      </p:sp>
      <p:graphicFrame>
        <p:nvGraphicFramePr>
          <p:cNvPr id="6" name="Table 5"/>
          <p:cNvGraphicFramePr>
            <a:graphicFrameLocks noGrp="1"/>
          </p:cNvGraphicFramePr>
          <p:nvPr>
            <p:extLst/>
          </p:nvPr>
        </p:nvGraphicFramePr>
        <p:xfrm>
          <a:off x="6694205" y="2349666"/>
          <a:ext cx="1749039" cy="1487396"/>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Route</a:t>
                      </a:r>
                      <a:endParaRPr lang="en-US" dirty="0"/>
                    </a:p>
                  </a:txBody>
                  <a:tcPr/>
                </a:tc>
              </a:tr>
              <a:tr h="371849">
                <a:tc>
                  <a:txBody>
                    <a:bodyPr/>
                    <a:lstStyle/>
                    <a:p>
                      <a:r>
                        <a:rPr lang="en-US" dirty="0" err="1" smtClean="0"/>
                        <a:t>RouteType</a:t>
                      </a:r>
                      <a:endParaRPr lang="en-US" dirty="0"/>
                    </a:p>
                  </a:txBody>
                  <a:tcPr/>
                </a:tc>
              </a:tr>
              <a:tr h="371849">
                <a:tc>
                  <a:txBody>
                    <a:bodyPr/>
                    <a:lstStyle/>
                    <a:p>
                      <a:r>
                        <a:rPr lang="en-US" dirty="0" err="1" smtClean="0"/>
                        <a:t>RouteNo</a:t>
                      </a:r>
                      <a:endParaRPr lang="en-US" dirty="0"/>
                    </a:p>
                  </a:txBody>
                  <a:tcPr/>
                </a:tc>
              </a:tr>
              <a:tr h="371849">
                <a:tc>
                  <a:txBody>
                    <a:bodyPr/>
                    <a:lstStyle/>
                    <a:p>
                      <a:r>
                        <a:rPr lang="en-US" dirty="0" err="1" smtClean="0"/>
                        <a:t>RouteName</a:t>
                      </a:r>
                      <a:endParaRPr lang="en-US" dirty="0"/>
                    </a:p>
                  </a:txBody>
                  <a:tcPr/>
                </a:tc>
              </a:tr>
            </a:tbl>
          </a:graphicData>
        </a:graphic>
      </p:graphicFrame>
      <p:cxnSp>
        <p:nvCxnSpPr>
          <p:cNvPr id="7" name="Straight Arrow Connector 6"/>
          <p:cNvCxnSpPr/>
          <p:nvPr/>
        </p:nvCxnSpPr>
        <p:spPr>
          <a:xfrm flipV="1">
            <a:off x="4480560" y="3640508"/>
            <a:ext cx="2279163" cy="17747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63" y="672289"/>
            <a:ext cx="6784756" cy="443863"/>
          </a:xfrm>
          <a:prstGeom prst="rect">
            <a:avLst/>
          </a:prstGeom>
        </p:spPr>
      </p:pic>
      <p:cxnSp>
        <p:nvCxnSpPr>
          <p:cNvPr id="11" name="Straight Arrow Connector 10"/>
          <p:cNvCxnSpPr/>
          <p:nvPr/>
        </p:nvCxnSpPr>
        <p:spPr>
          <a:xfrm flipH="1" flipV="1">
            <a:off x="1640793" y="1034041"/>
            <a:ext cx="1162229" cy="418743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38154395"/>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sp>
        <p:nvSpPr>
          <p:cNvPr id="2119" name="Shape 2119"/>
          <p:cNvSpPr txBox="1"/>
          <p:nvPr/>
        </p:nvSpPr>
        <p:spPr>
          <a:xfrm>
            <a:off x="2403396" y="2665071"/>
            <a:ext cx="4337212" cy="1527862"/>
          </a:xfrm>
          <a:prstGeom prst="rect">
            <a:avLst/>
          </a:prstGeom>
          <a:noFill/>
          <a:ln>
            <a:noFill/>
          </a:ln>
        </p:spPr>
        <p:txBody>
          <a:bodyPr lIns="51427" tIns="51427" rIns="51427" bIns="51427" anchor="ctr" anchorCtr="0">
            <a:noAutofit/>
          </a:bodyPr>
          <a:lstStyle/>
          <a:p>
            <a:pPr algn="ctr"/>
            <a:r>
              <a:rPr lang="en" sz="2700" b="1">
                <a:solidFill>
                  <a:srgbClr val="FFFFFF"/>
                </a:solidFill>
              </a:rPr>
              <a:t>THANKS FOR LISTENING</a:t>
            </a:r>
          </a:p>
          <a:p>
            <a:pPr algn="ctr"/>
            <a:endParaRPr sz="2700" b="1">
              <a:solidFill>
                <a:srgbClr val="FFFFFF"/>
              </a:solidFill>
            </a:endParaRPr>
          </a:p>
          <a:p>
            <a:pPr algn="ctr"/>
            <a:r>
              <a:rPr lang="en" sz="5400" b="1">
                <a:solidFill>
                  <a:srgbClr val="FFFFFF"/>
                </a:solidFill>
              </a:rPr>
              <a:t>Q/A</a:t>
            </a:r>
          </a:p>
        </p:txBody>
      </p:sp>
      <p:sp>
        <p:nvSpPr>
          <p:cNvPr id="2120" name="Shape 2120"/>
          <p:cNvSpPr txBox="1">
            <a:spLocks noGrp="1"/>
          </p:cNvSpPr>
          <p:nvPr>
            <p:ph type="sldNum" idx="12"/>
          </p:nvPr>
        </p:nvSpPr>
        <p:spPr>
          <a:xfrm>
            <a:off x="6813446" y="5062577"/>
            <a:ext cx="308643" cy="295143"/>
          </a:xfrm>
          <a:prstGeom prst="rect">
            <a:avLst/>
          </a:prstGeom>
        </p:spPr>
        <p:txBody>
          <a:bodyPr lIns="51427" tIns="51427" rIns="51427" bIns="51427" anchor="ctr" anchorCtr="0">
            <a:noAutofit/>
          </a:bodyPr>
          <a:lstStyle/>
          <a:p>
            <a:fld id="{00000000-1234-1234-1234-123412341234}" type="slidenum">
              <a:rPr lang="en">
                <a:solidFill>
                  <a:srgbClr val="000000"/>
                </a:solidFill>
              </a:rPr>
              <a:pPr/>
              <a:t>200</a:t>
            </a:fld>
            <a:endParaRPr lang="en">
              <a:solidFill>
                <a:srgbClr val="000000"/>
              </a:solidFill>
            </a:endParaRPr>
          </a:p>
        </p:txBody>
      </p:sp>
    </p:spTree>
    <p:extLst>
      <p:ext uri="{BB962C8B-B14F-4D97-AF65-F5344CB8AC3E}">
        <p14:creationId xmlns:p14="http://schemas.microsoft.com/office/powerpoint/2010/main" val="35511674"/>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a:solidFill>
                  <a:prstClr val="white"/>
                </a:solidFill>
                <a:latin typeface="Cambria" panose="02040503050406030204" pitchFamily="18" charset="0"/>
              </a:rPr>
              <a:t>STATION</a:t>
            </a:r>
          </a:p>
          <a:p>
            <a:pPr algn="ctr"/>
            <a:r>
              <a:rPr lang="en-US" sz="2000" dirty="0">
                <a:solidFill>
                  <a:prstClr val="white"/>
                </a:solidFill>
                <a:latin typeface="Cambria" panose="02040503050406030204" pitchFamily="18" charset="0"/>
              </a:rPr>
              <a:t>Station: represent the station of bus</a:t>
            </a:r>
          </a:p>
        </p:txBody>
      </p:sp>
    </p:spTree>
    <p:extLst>
      <p:ext uri="{BB962C8B-B14F-4D97-AF65-F5344CB8AC3E}">
        <p14:creationId xmlns:p14="http://schemas.microsoft.com/office/powerpoint/2010/main" val="824504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81200" y="1404937"/>
            <a:ext cx="5181600" cy="4048125"/>
          </a:xfrm>
          <a:prstGeom prst="rect">
            <a:avLst/>
          </a:prstGeom>
        </p:spPr>
      </p:pic>
    </p:spTree>
    <p:extLst>
      <p:ext uri="{BB962C8B-B14F-4D97-AF65-F5344CB8AC3E}">
        <p14:creationId xmlns:p14="http://schemas.microsoft.com/office/powerpoint/2010/main" val="1637280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nvPr>
        </p:nvGraphicFramePr>
        <p:xfrm>
          <a:off x="106679" y="82333"/>
          <a:ext cx="5661732" cy="6192816"/>
        </p:xfrm>
        <a:graphic>
          <a:graphicData uri="http://schemas.openxmlformats.org/drawingml/2006/table">
            <a:tbl>
              <a:tblPr firstRow="1" bandRow="1">
                <a:tableStyleId>{5C22544A-7EE6-4342-B048-85BDC9FD1C3A}</a:tableStyleId>
              </a:tblPr>
              <a:tblGrid>
                <a:gridCol w="744064"/>
                <a:gridCol w="4917668"/>
              </a:tblGrid>
              <a:tr h="371136">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064661">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latin typeface="Cambria" panose="02040503050406030204" pitchFamily="18" charset="0"/>
                      </a:endParaRPr>
                    </a:p>
                  </a:txBody>
                  <a:tcPr/>
                </a:tc>
              </a:tr>
              <a:tr h="365027">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True</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Bến Thành- BX Chợ Lớn</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dirty="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1" i="0" kern="1200" dirty="0" smtClean="0">
                          <a:solidFill>
                            <a:srgbClr val="FF0000"/>
                          </a:solidFill>
                          <a:effectLst/>
                          <a:latin typeface="Cambria" panose="02040503050406030204" pitchFamily="18" charset="0"/>
                          <a:ea typeface="+mn-ea"/>
                          <a:cs typeface="+mn-cs"/>
                        </a:rPr>
                        <a:t>BX06</a:t>
                      </a:r>
                      <a:endParaRPr lang="en-US" b="1" dirty="0">
                        <a:solidFill>
                          <a:srgbClr val="FF0000"/>
                        </a:solidFill>
                        <a:latin typeface="Cambria" panose="02040503050406030204" pitchFamily="18" charset="0"/>
                      </a:endParaRPr>
                    </a:p>
                  </a:txBody>
                  <a:tcPr/>
                </a:tc>
              </a:tr>
            </a:tbl>
          </a:graphicData>
        </a:graphic>
      </p:graphicFrame>
      <p:sp>
        <p:nvSpPr>
          <p:cNvPr id="9" name="Rectangle 8"/>
          <p:cNvSpPr/>
          <p:nvPr/>
        </p:nvSpPr>
        <p:spPr>
          <a:xfrm>
            <a:off x="495300" y="6334760"/>
            <a:ext cx="7490460" cy="369332"/>
          </a:xfrm>
          <a:prstGeom prst="rect">
            <a:avLst/>
          </a:prstGeom>
        </p:spPr>
        <p:txBody>
          <a:bodyPr wrap="square">
            <a:spAutoFit/>
          </a:bodyPr>
          <a:lstStyle/>
          <a:p>
            <a:r>
              <a:rPr lang="en-US" dirty="0">
                <a:solidFill>
                  <a:prstClr val="black"/>
                </a:solidFill>
              </a:rPr>
              <a:t>http://mapbus.ebms.vn/ajax.aspx?action=listRouteStations&amp;</a:t>
            </a:r>
            <a:r>
              <a:rPr lang="en-US" dirty="0">
                <a:solidFill>
                  <a:srgbClr val="FF0000"/>
                </a:solidFill>
              </a:rPr>
              <a:t>rid=1</a:t>
            </a:r>
            <a:r>
              <a:rPr lang="en-US" dirty="0">
                <a:solidFill>
                  <a:prstClr val="black"/>
                </a:solidFill>
              </a:rPr>
              <a:t>&amp;</a:t>
            </a:r>
            <a:r>
              <a:rPr lang="en-US" dirty="0">
                <a:solidFill>
                  <a:srgbClr val="FF0000"/>
                </a:solidFill>
              </a:rPr>
              <a:t>isgo=true</a:t>
            </a:r>
          </a:p>
        </p:txBody>
      </p:sp>
      <p:graphicFrame>
        <p:nvGraphicFramePr>
          <p:cNvPr id="10" name="Table 9"/>
          <p:cNvGraphicFramePr>
            <a:graphicFrameLocks noGrp="1"/>
          </p:cNvGraphicFramePr>
          <p:nvPr>
            <p:extLst/>
          </p:nvPr>
        </p:nvGraphicFramePr>
        <p:xfrm>
          <a:off x="6335282" y="68365"/>
          <a:ext cx="1749039" cy="743698"/>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Station</a:t>
                      </a:r>
                      <a:endParaRPr lang="en-US" dirty="0"/>
                    </a:p>
                  </a:txBody>
                  <a:tcPr/>
                </a:tc>
              </a:tr>
              <a:tr h="371849">
                <a:tc>
                  <a:txBody>
                    <a:bodyPr/>
                    <a:lstStyle/>
                    <a:p>
                      <a:r>
                        <a:rPr lang="en-US" dirty="0" err="1" smtClean="0"/>
                        <a:t>CodeID</a:t>
                      </a:r>
                      <a:endParaRPr lang="en-US" dirty="0"/>
                    </a:p>
                  </a:txBody>
                  <a:tcPr/>
                </a:tc>
              </a:tr>
            </a:tbl>
          </a:graphicData>
        </a:graphic>
      </p:graphicFrame>
      <p:cxnSp>
        <p:nvCxnSpPr>
          <p:cNvPr id="11" name="Straight Arrow Connector 10"/>
          <p:cNvCxnSpPr/>
          <p:nvPr/>
        </p:nvCxnSpPr>
        <p:spPr>
          <a:xfrm flipV="1">
            <a:off x="3576320" y="632389"/>
            <a:ext cx="2807388" cy="54737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3" name="Picture 12"/>
          <p:cNvPicPr>
            <a:picLocks noChangeAspect="1"/>
          </p:cNvPicPr>
          <p:nvPr/>
        </p:nvPicPr>
        <p:blipFill>
          <a:blip r:embed="rId3"/>
          <a:stretch>
            <a:fillRect/>
          </a:stretch>
        </p:blipFill>
        <p:spPr>
          <a:xfrm>
            <a:off x="5995673" y="2203747"/>
            <a:ext cx="3054323" cy="2386190"/>
          </a:xfrm>
          <a:prstGeom prst="rect">
            <a:avLst/>
          </a:prstGeom>
        </p:spPr>
      </p:pic>
      <p:cxnSp>
        <p:nvCxnSpPr>
          <p:cNvPr id="8" name="Straight Arrow Connector 7"/>
          <p:cNvCxnSpPr/>
          <p:nvPr/>
        </p:nvCxnSpPr>
        <p:spPr>
          <a:xfrm flipV="1">
            <a:off x="3576320" y="3076486"/>
            <a:ext cx="3576510" cy="30296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641339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nvPr>
        </p:nvGraphicFramePr>
        <p:xfrm>
          <a:off x="106679" y="81588"/>
          <a:ext cx="5552441" cy="6193561"/>
        </p:xfrm>
        <a:graphic>
          <a:graphicData uri="http://schemas.openxmlformats.org/drawingml/2006/table">
            <a:tbl>
              <a:tblPr firstRow="1" bandRow="1">
                <a:tableStyleId>{5C22544A-7EE6-4342-B048-85BDC9FD1C3A}</a:tableStyleId>
              </a:tblPr>
              <a:tblGrid>
                <a:gridCol w="729701"/>
                <a:gridCol w="4822740"/>
              </a:tblGrid>
              <a:tr h="371881">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028386">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latin typeface="Cambria" panose="02040503050406030204" pitchFamily="18" charset="0"/>
                      </a:endParaRPr>
                    </a:p>
                  </a:txBody>
                  <a:tcPr/>
                </a:tc>
              </a:tr>
              <a:tr h="352590">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True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Bến Thành- BX Chợ Lớn</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1" i="0" kern="1200" dirty="0" smtClean="0">
                          <a:solidFill>
                            <a:srgbClr val="FF0000"/>
                          </a:solidFill>
                          <a:effectLst/>
                          <a:latin typeface="Cambria" panose="02040503050406030204" pitchFamily="18" charset="0"/>
                          <a:ea typeface="+mn-ea"/>
                          <a:cs typeface="+mn-cs"/>
                        </a:rPr>
                        <a:t>Công trường Mê Linh, Thi Sách, Quận 1</a:t>
                      </a:r>
                      <a:endParaRPr lang="en-US" b="1" dirty="0">
                        <a:solidFill>
                          <a:srgbClr val="FF0000"/>
                        </a:solidFill>
                        <a:latin typeface="Cambria" panose="02040503050406030204" pitchFamily="18" charset="0"/>
                      </a:endParaRPr>
                    </a:p>
                  </a:txBody>
                  <a:tcPr/>
                </a:tc>
              </a:tr>
              <a:tr h="352590">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r>
            </a:tbl>
          </a:graphicData>
        </a:graphic>
      </p:graphicFrame>
      <p:sp>
        <p:nvSpPr>
          <p:cNvPr id="5" name="Rectangle 4"/>
          <p:cNvSpPr/>
          <p:nvPr/>
        </p:nvSpPr>
        <p:spPr>
          <a:xfrm>
            <a:off x="596900" y="6324600"/>
            <a:ext cx="7490460" cy="369332"/>
          </a:xfrm>
          <a:prstGeom prst="rect">
            <a:avLst/>
          </a:prstGeom>
        </p:spPr>
        <p:txBody>
          <a:bodyPr wrap="square">
            <a:spAutoFit/>
          </a:bodyPr>
          <a:lstStyle/>
          <a:p>
            <a:r>
              <a:rPr lang="en-US" dirty="0">
                <a:solidFill>
                  <a:prstClr val="black"/>
                </a:solidFill>
              </a:rPr>
              <a:t>http://mapbus.ebms.vn/ajax.aspx?action=listRouteStations&amp;</a:t>
            </a:r>
            <a:r>
              <a:rPr lang="en-US" dirty="0">
                <a:solidFill>
                  <a:srgbClr val="FF0000"/>
                </a:solidFill>
              </a:rPr>
              <a:t>rid=1</a:t>
            </a:r>
            <a:r>
              <a:rPr lang="en-US" dirty="0">
                <a:solidFill>
                  <a:prstClr val="black"/>
                </a:solidFill>
              </a:rPr>
              <a:t>&amp;</a:t>
            </a:r>
            <a:r>
              <a:rPr lang="en-US" dirty="0">
                <a:solidFill>
                  <a:srgbClr val="FF0000"/>
                </a:solidFill>
              </a:rPr>
              <a:t>isgo=true</a:t>
            </a:r>
          </a:p>
        </p:txBody>
      </p:sp>
      <p:graphicFrame>
        <p:nvGraphicFramePr>
          <p:cNvPr id="6" name="Table 5"/>
          <p:cNvGraphicFramePr>
            <a:graphicFrameLocks noGrp="1"/>
          </p:cNvGraphicFramePr>
          <p:nvPr>
            <p:extLst/>
          </p:nvPr>
        </p:nvGraphicFramePr>
        <p:xfrm>
          <a:off x="6338321" y="106645"/>
          <a:ext cx="1749039" cy="1115547"/>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Station</a:t>
                      </a:r>
                      <a:endParaRPr lang="en-US" dirty="0"/>
                    </a:p>
                  </a:txBody>
                  <a:tcPr/>
                </a:tc>
              </a:tr>
              <a:tr h="371849">
                <a:tc>
                  <a:txBody>
                    <a:bodyPr/>
                    <a:lstStyle/>
                    <a:p>
                      <a:r>
                        <a:rPr lang="en-US" dirty="0" err="1" smtClean="0"/>
                        <a:t>CodeID</a:t>
                      </a:r>
                      <a:endParaRPr lang="en-US" dirty="0"/>
                    </a:p>
                  </a:txBody>
                  <a:tcPr/>
                </a:tc>
              </a:tr>
              <a:tr h="371849">
                <a:tc>
                  <a:txBody>
                    <a:bodyPr/>
                    <a:lstStyle/>
                    <a:p>
                      <a:r>
                        <a:rPr lang="en-US" dirty="0" smtClean="0"/>
                        <a:t>Street</a:t>
                      </a:r>
                      <a:endParaRPr lang="en-US" dirty="0"/>
                    </a:p>
                  </a:txBody>
                  <a:tcPr/>
                </a:tc>
              </a:tr>
            </a:tbl>
          </a:graphicData>
        </a:graphic>
      </p:graphicFrame>
      <p:pic>
        <p:nvPicPr>
          <p:cNvPr id="16" name="Picture 15"/>
          <p:cNvPicPr>
            <a:picLocks noChangeAspect="1"/>
          </p:cNvPicPr>
          <p:nvPr/>
        </p:nvPicPr>
        <p:blipFill>
          <a:blip r:embed="rId3"/>
          <a:stretch>
            <a:fillRect/>
          </a:stretch>
        </p:blipFill>
        <p:spPr>
          <a:xfrm>
            <a:off x="5987127" y="2537572"/>
            <a:ext cx="3054323" cy="2386190"/>
          </a:xfrm>
          <a:prstGeom prst="rect">
            <a:avLst/>
          </a:prstGeom>
        </p:spPr>
      </p:pic>
      <p:cxnSp>
        <p:nvCxnSpPr>
          <p:cNvPr id="10" name="Straight Arrow Connector 9"/>
          <p:cNvCxnSpPr/>
          <p:nvPr/>
        </p:nvCxnSpPr>
        <p:spPr>
          <a:xfrm flipV="1">
            <a:off x="5293360" y="3452929"/>
            <a:ext cx="1979111" cy="23077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flipV="1">
            <a:off x="5293360" y="1145136"/>
            <a:ext cx="1175806" cy="46155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97134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nvPr>
        </p:nvGraphicFramePr>
        <p:xfrm>
          <a:off x="106679" y="81588"/>
          <a:ext cx="5552441" cy="6193561"/>
        </p:xfrm>
        <a:graphic>
          <a:graphicData uri="http://schemas.openxmlformats.org/drawingml/2006/table">
            <a:tbl>
              <a:tblPr firstRow="1" bandRow="1">
                <a:tableStyleId>{5C22544A-7EE6-4342-B048-85BDC9FD1C3A}</a:tableStyleId>
              </a:tblPr>
              <a:tblGrid>
                <a:gridCol w="729701"/>
                <a:gridCol w="4822740"/>
              </a:tblGrid>
              <a:tr h="371881">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028386">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latin typeface="Cambria" panose="02040503050406030204" pitchFamily="18" charset="0"/>
                      </a:endParaRPr>
                    </a:p>
                  </a:txBody>
                  <a:tcPr/>
                </a:tc>
              </a:tr>
              <a:tr h="352590">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True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1" i="0" kern="1200" dirty="0" smtClean="0">
                          <a:solidFill>
                            <a:srgbClr val="FF0000"/>
                          </a:solidFill>
                          <a:effectLst/>
                          <a:latin typeface="Cambria" panose="02040503050406030204" pitchFamily="18" charset="0"/>
                          <a:ea typeface="+mn-ea"/>
                          <a:cs typeface="+mn-cs"/>
                        </a:rPr>
                        <a:t>10.7767894851893</a:t>
                      </a:r>
                      <a:endParaRPr lang="en-US" b="1" dirty="0">
                        <a:solidFill>
                          <a:srgbClr val="FF0000"/>
                        </a:solidFill>
                        <a:latin typeface="Cambria" panose="02040503050406030204" pitchFamily="18" charset="0"/>
                      </a:endParaRPr>
                    </a:p>
                  </a:txBody>
                  <a:tcPr/>
                </a:tc>
              </a:tr>
              <a:tr h="352590">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Bến Thành- BX Chợ Lớn</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r>
            </a:tbl>
          </a:graphicData>
        </a:graphic>
      </p:graphicFrame>
      <p:sp>
        <p:nvSpPr>
          <p:cNvPr id="5" name="Rectangle 4"/>
          <p:cNvSpPr/>
          <p:nvPr/>
        </p:nvSpPr>
        <p:spPr>
          <a:xfrm>
            <a:off x="800100" y="6334760"/>
            <a:ext cx="7490460" cy="369332"/>
          </a:xfrm>
          <a:prstGeom prst="rect">
            <a:avLst/>
          </a:prstGeom>
        </p:spPr>
        <p:txBody>
          <a:bodyPr wrap="square">
            <a:spAutoFit/>
          </a:bodyPr>
          <a:lstStyle/>
          <a:p>
            <a:r>
              <a:rPr lang="en-US" dirty="0">
                <a:solidFill>
                  <a:prstClr val="black"/>
                </a:solidFill>
              </a:rPr>
              <a:t>http://mapbus.ebms.vn/ajax.aspx?action=listRouteStations&amp;</a:t>
            </a:r>
            <a:r>
              <a:rPr lang="en-US" dirty="0">
                <a:solidFill>
                  <a:srgbClr val="FF0000"/>
                </a:solidFill>
              </a:rPr>
              <a:t>rid=1</a:t>
            </a:r>
            <a:r>
              <a:rPr lang="en-US" dirty="0">
                <a:solidFill>
                  <a:prstClr val="black"/>
                </a:solidFill>
              </a:rPr>
              <a:t>&amp;</a:t>
            </a:r>
            <a:r>
              <a:rPr lang="en-US" dirty="0">
                <a:solidFill>
                  <a:srgbClr val="FF0000"/>
                </a:solidFill>
              </a:rPr>
              <a:t>isgo=true</a:t>
            </a:r>
          </a:p>
        </p:txBody>
      </p:sp>
      <p:graphicFrame>
        <p:nvGraphicFramePr>
          <p:cNvPr id="6" name="Table 5"/>
          <p:cNvGraphicFramePr>
            <a:graphicFrameLocks noGrp="1"/>
          </p:cNvGraphicFramePr>
          <p:nvPr>
            <p:extLst/>
          </p:nvPr>
        </p:nvGraphicFramePr>
        <p:xfrm>
          <a:off x="6207094" y="105546"/>
          <a:ext cx="1749039" cy="1559930"/>
        </p:xfrm>
        <a:graphic>
          <a:graphicData uri="http://schemas.openxmlformats.org/drawingml/2006/table">
            <a:tbl>
              <a:tblPr firstRow="1" bandRow="1">
                <a:tableStyleId>{21E4AEA4-8DFA-4A89-87EB-49C32662AFE0}</a:tableStyleId>
              </a:tblPr>
              <a:tblGrid>
                <a:gridCol w="1749039"/>
              </a:tblGrid>
              <a:tr h="444383">
                <a:tc>
                  <a:txBody>
                    <a:bodyPr/>
                    <a:lstStyle/>
                    <a:p>
                      <a:pPr algn="ctr"/>
                      <a:r>
                        <a:rPr lang="en-US" dirty="0" smtClean="0"/>
                        <a:t>Station</a:t>
                      </a:r>
                      <a:endParaRPr lang="en-US" dirty="0"/>
                    </a:p>
                  </a:txBody>
                  <a:tcPr/>
                </a:tc>
              </a:tr>
              <a:tr h="371849">
                <a:tc>
                  <a:txBody>
                    <a:bodyPr/>
                    <a:lstStyle/>
                    <a:p>
                      <a:r>
                        <a:rPr lang="en-US" dirty="0" err="1" smtClean="0"/>
                        <a:t>CodeID</a:t>
                      </a:r>
                      <a:endParaRPr lang="en-US" dirty="0"/>
                    </a:p>
                  </a:txBody>
                  <a:tcPr/>
                </a:tc>
              </a:tr>
              <a:tr h="371849">
                <a:tc>
                  <a:txBody>
                    <a:bodyPr/>
                    <a:lstStyle/>
                    <a:p>
                      <a:r>
                        <a:rPr lang="en-US" dirty="0" smtClean="0"/>
                        <a:t>Street</a:t>
                      </a:r>
                      <a:endParaRPr lang="en-US" dirty="0"/>
                    </a:p>
                  </a:txBody>
                  <a:tcPr/>
                </a:tc>
              </a:tr>
              <a:tr h="371849">
                <a:tc>
                  <a:txBody>
                    <a:bodyPr/>
                    <a:lstStyle/>
                    <a:p>
                      <a:r>
                        <a:rPr lang="en-US" dirty="0" smtClean="0"/>
                        <a:t>Latitude</a:t>
                      </a:r>
                      <a:endParaRPr lang="en-US" dirty="0"/>
                    </a:p>
                  </a:txBody>
                  <a:tcPr/>
                </a:tc>
              </a:tr>
            </a:tbl>
          </a:graphicData>
        </a:graphic>
      </p:graphicFrame>
      <p:cxnSp>
        <p:nvCxnSpPr>
          <p:cNvPr id="7" name="Straight Arrow Connector 6"/>
          <p:cNvCxnSpPr/>
          <p:nvPr/>
        </p:nvCxnSpPr>
        <p:spPr>
          <a:xfrm flipV="1">
            <a:off x="4318000" y="1572426"/>
            <a:ext cx="1963160" cy="30808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2" name="Picture 11"/>
          <p:cNvPicPr>
            <a:picLocks noChangeAspect="1"/>
          </p:cNvPicPr>
          <p:nvPr/>
        </p:nvPicPr>
        <p:blipFill>
          <a:blip r:embed="rId3"/>
          <a:stretch>
            <a:fillRect/>
          </a:stretch>
        </p:blipFill>
        <p:spPr>
          <a:xfrm>
            <a:off x="5961489" y="2562671"/>
            <a:ext cx="3054323" cy="2386190"/>
          </a:xfrm>
          <a:prstGeom prst="rect">
            <a:avLst/>
          </a:prstGeom>
        </p:spPr>
      </p:pic>
      <p:cxnSp>
        <p:nvCxnSpPr>
          <p:cNvPr id="9" name="Straight Arrow Connector 8"/>
          <p:cNvCxnSpPr/>
          <p:nvPr/>
        </p:nvCxnSpPr>
        <p:spPr>
          <a:xfrm flipV="1">
            <a:off x="4318000" y="3443955"/>
            <a:ext cx="2843376" cy="12093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247301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nvPr>
        </p:nvGraphicFramePr>
        <p:xfrm>
          <a:off x="106679" y="81588"/>
          <a:ext cx="5552441" cy="6193561"/>
        </p:xfrm>
        <a:graphic>
          <a:graphicData uri="http://schemas.openxmlformats.org/drawingml/2006/table">
            <a:tbl>
              <a:tblPr firstRow="1" bandRow="1">
                <a:tableStyleId>{5C22544A-7EE6-4342-B048-85BDC9FD1C3A}</a:tableStyleId>
              </a:tblPr>
              <a:tblGrid>
                <a:gridCol w="729701"/>
                <a:gridCol w="4822740"/>
              </a:tblGrid>
              <a:tr h="371881">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028386">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latin typeface="Cambria" panose="02040503050406030204" pitchFamily="18" charset="0"/>
                      </a:endParaRPr>
                    </a:p>
                  </a:txBody>
                  <a:tcPr/>
                </a:tc>
              </a:tr>
              <a:tr h="352590">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True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1" i="0" kern="1200" dirty="0" smtClean="0">
                          <a:solidFill>
                            <a:srgbClr val="FF0000"/>
                          </a:solidFill>
                          <a:effectLst/>
                          <a:latin typeface="Cambria" panose="02040503050406030204" pitchFamily="18" charset="0"/>
                          <a:ea typeface="+mn-ea"/>
                          <a:cs typeface="+mn-cs"/>
                        </a:rPr>
                        <a:t>106.705856990563</a:t>
                      </a:r>
                      <a:endParaRPr lang="en-US" b="1" dirty="0">
                        <a:solidFill>
                          <a:srgbClr val="FF0000"/>
                        </a:solidFill>
                        <a:latin typeface="Cambria" panose="02040503050406030204" pitchFamily="18" charset="0"/>
                      </a:endParaRPr>
                    </a:p>
                  </a:txBody>
                  <a:tcPr/>
                </a:tc>
              </a:tr>
              <a:tr h="352590">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Bến Thành- BX Chợ Lớn</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r>
            </a:tbl>
          </a:graphicData>
        </a:graphic>
      </p:graphicFrame>
      <p:sp>
        <p:nvSpPr>
          <p:cNvPr id="5" name="Rectangle 4"/>
          <p:cNvSpPr/>
          <p:nvPr/>
        </p:nvSpPr>
        <p:spPr>
          <a:xfrm>
            <a:off x="678180" y="6375400"/>
            <a:ext cx="7490460" cy="369332"/>
          </a:xfrm>
          <a:prstGeom prst="rect">
            <a:avLst/>
          </a:prstGeom>
        </p:spPr>
        <p:txBody>
          <a:bodyPr wrap="square">
            <a:spAutoFit/>
          </a:bodyPr>
          <a:lstStyle/>
          <a:p>
            <a:r>
              <a:rPr lang="en-US" dirty="0">
                <a:solidFill>
                  <a:prstClr val="black"/>
                </a:solidFill>
              </a:rPr>
              <a:t>http://mapbus.ebms.vn/ajax.aspx?action=listRouteStations&amp;</a:t>
            </a:r>
            <a:r>
              <a:rPr lang="en-US" dirty="0">
                <a:solidFill>
                  <a:srgbClr val="FF0000"/>
                </a:solidFill>
              </a:rPr>
              <a:t>rid=1</a:t>
            </a:r>
            <a:r>
              <a:rPr lang="en-US" dirty="0">
                <a:solidFill>
                  <a:prstClr val="black"/>
                </a:solidFill>
              </a:rPr>
              <a:t>&amp;</a:t>
            </a:r>
            <a:r>
              <a:rPr lang="en-US" dirty="0">
                <a:solidFill>
                  <a:srgbClr val="FF0000"/>
                </a:solidFill>
              </a:rPr>
              <a:t>isgo=true</a:t>
            </a:r>
          </a:p>
        </p:txBody>
      </p:sp>
      <p:graphicFrame>
        <p:nvGraphicFramePr>
          <p:cNvPr id="6" name="Table 5"/>
          <p:cNvGraphicFramePr>
            <a:graphicFrameLocks noGrp="1"/>
          </p:cNvGraphicFramePr>
          <p:nvPr>
            <p:extLst/>
          </p:nvPr>
        </p:nvGraphicFramePr>
        <p:xfrm>
          <a:off x="6019087" y="76911"/>
          <a:ext cx="1749039" cy="1859245"/>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Station</a:t>
                      </a:r>
                      <a:endParaRPr lang="en-US" dirty="0"/>
                    </a:p>
                  </a:txBody>
                  <a:tcPr/>
                </a:tc>
              </a:tr>
              <a:tr h="371849">
                <a:tc>
                  <a:txBody>
                    <a:bodyPr/>
                    <a:lstStyle/>
                    <a:p>
                      <a:r>
                        <a:rPr lang="en-US" dirty="0" err="1" smtClean="0"/>
                        <a:t>CodeID</a:t>
                      </a:r>
                      <a:endParaRPr lang="en-US" dirty="0"/>
                    </a:p>
                  </a:txBody>
                  <a:tcPr/>
                </a:tc>
              </a:tr>
              <a:tr h="371849">
                <a:tc>
                  <a:txBody>
                    <a:bodyPr/>
                    <a:lstStyle/>
                    <a:p>
                      <a:r>
                        <a:rPr lang="en-US" dirty="0" smtClean="0"/>
                        <a:t>Street</a:t>
                      </a:r>
                      <a:endParaRPr lang="en-US" dirty="0"/>
                    </a:p>
                  </a:txBody>
                  <a:tcPr/>
                </a:tc>
              </a:tr>
              <a:tr h="371849">
                <a:tc>
                  <a:txBody>
                    <a:bodyPr/>
                    <a:lstStyle/>
                    <a:p>
                      <a:r>
                        <a:rPr lang="en-US" dirty="0" smtClean="0"/>
                        <a:t>Latitude</a:t>
                      </a:r>
                      <a:endParaRPr lang="en-US" dirty="0"/>
                    </a:p>
                  </a:txBody>
                  <a:tcPr/>
                </a:tc>
              </a:tr>
              <a:tr h="371849">
                <a:tc>
                  <a:txBody>
                    <a:bodyPr/>
                    <a:lstStyle/>
                    <a:p>
                      <a:r>
                        <a:rPr lang="en-US" dirty="0" smtClean="0"/>
                        <a:t>Longitude</a:t>
                      </a:r>
                      <a:endParaRPr lang="en-US" dirty="0"/>
                    </a:p>
                  </a:txBody>
                  <a:tcPr/>
                </a:tc>
              </a:tr>
            </a:tbl>
          </a:graphicData>
        </a:graphic>
      </p:graphicFrame>
      <p:cxnSp>
        <p:nvCxnSpPr>
          <p:cNvPr id="7" name="Straight Arrow Connector 6"/>
          <p:cNvCxnSpPr/>
          <p:nvPr/>
        </p:nvCxnSpPr>
        <p:spPr>
          <a:xfrm flipV="1">
            <a:off x="4287520" y="1854437"/>
            <a:ext cx="1839815" cy="242292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1" name="Picture 10"/>
          <p:cNvPicPr>
            <a:picLocks noChangeAspect="1"/>
          </p:cNvPicPr>
          <p:nvPr/>
        </p:nvPicPr>
        <p:blipFill>
          <a:blip r:embed="rId3"/>
          <a:stretch>
            <a:fillRect/>
          </a:stretch>
        </p:blipFill>
        <p:spPr>
          <a:xfrm>
            <a:off x="5995672" y="2794913"/>
            <a:ext cx="3054323" cy="2386190"/>
          </a:xfrm>
          <a:prstGeom prst="rect">
            <a:avLst/>
          </a:prstGeom>
        </p:spPr>
      </p:pic>
      <p:cxnSp>
        <p:nvCxnSpPr>
          <p:cNvPr id="9" name="Straight Arrow Connector 8"/>
          <p:cNvCxnSpPr/>
          <p:nvPr/>
        </p:nvCxnSpPr>
        <p:spPr>
          <a:xfrm flipV="1">
            <a:off x="4287520" y="3597779"/>
            <a:ext cx="2890947" cy="6795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930960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nvPr>
        </p:nvGraphicFramePr>
        <p:xfrm>
          <a:off x="106679" y="81588"/>
          <a:ext cx="5552441" cy="6193561"/>
        </p:xfrm>
        <a:graphic>
          <a:graphicData uri="http://schemas.openxmlformats.org/drawingml/2006/table">
            <a:tbl>
              <a:tblPr firstRow="1" bandRow="1">
                <a:tableStyleId>{5C22544A-7EE6-4342-B048-85BDC9FD1C3A}</a:tableStyleId>
              </a:tblPr>
              <a:tblGrid>
                <a:gridCol w="729701"/>
                <a:gridCol w="4822740"/>
              </a:tblGrid>
              <a:tr h="371881">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028386">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latin typeface="Cambria" panose="02040503050406030204" pitchFamily="18" charset="0"/>
                      </a:endParaRPr>
                    </a:p>
                  </a:txBody>
                  <a:tcPr/>
                </a:tc>
              </a:tr>
              <a:tr h="352590">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True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1" i="0" kern="1200" dirty="0" smtClean="0">
                          <a:solidFill>
                            <a:srgbClr val="FF0000"/>
                          </a:solidFill>
                          <a:effectLst/>
                          <a:latin typeface="Cambria" panose="02040503050406030204" pitchFamily="18" charset="0"/>
                          <a:ea typeface="+mn-ea"/>
                          <a:cs typeface="+mn-cs"/>
                        </a:rPr>
                        <a:t>Công Trường Mê Linh</a:t>
                      </a:r>
                      <a:endParaRPr lang="en-US" b="1" dirty="0">
                        <a:solidFill>
                          <a:srgbClr val="FF0000"/>
                        </a:solidFill>
                        <a:latin typeface="Cambria" panose="02040503050406030204" pitchFamily="18" charset="0"/>
                      </a:endParaRPr>
                    </a:p>
                  </a:txBody>
                  <a:tcPr/>
                </a:tc>
              </a:tr>
              <a:tr h="352590">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Bến Thành- BX Chợ Lớn</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r>
            </a:tbl>
          </a:graphicData>
        </a:graphic>
      </p:graphicFrame>
      <p:sp>
        <p:nvSpPr>
          <p:cNvPr id="5" name="Rectangle 4"/>
          <p:cNvSpPr/>
          <p:nvPr/>
        </p:nvSpPr>
        <p:spPr>
          <a:xfrm>
            <a:off x="525306" y="6321656"/>
            <a:ext cx="7490460" cy="369332"/>
          </a:xfrm>
          <a:prstGeom prst="rect">
            <a:avLst/>
          </a:prstGeom>
        </p:spPr>
        <p:txBody>
          <a:bodyPr wrap="square">
            <a:spAutoFit/>
          </a:bodyPr>
          <a:lstStyle/>
          <a:p>
            <a:r>
              <a:rPr lang="en-US" dirty="0">
                <a:solidFill>
                  <a:prstClr val="black"/>
                </a:solidFill>
              </a:rPr>
              <a:t>http://mapbus.ebms.vn/ajax.aspx?action=listRouteStations&amp;</a:t>
            </a:r>
            <a:r>
              <a:rPr lang="en-US" dirty="0">
                <a:solidFill>
                  <a:srgbClr val="FF0000"/>
                </a:solidFill>
              </a:rPr>
              <a:t>rid=1</a:t>
            </a:r>
            <a:r>
              <a:rPr lang="en-US" dirty="0">
                <a:solidFill>
                  <a:prstClr val="black"/>
                </a:solidFill>
              </a:rPr>
              <a:t>&amp;</a:t>
            </a:r>
            <a:r>
              <a:rPr lang="en-US" dirty="0">
                <a:solidFill>
                  <a:srgbClr val="FF0000"/>
                </a:solidFill>
              </a:rPr>
              <a:t>isgo=true</a:t>
            </a:r>
          </a:p>
        </p:txBody>
      </p:sp>
      <p:graphicFrame>
        <p:nvGraphicFramePr>
          <p:cNvPr id="6" name="Table 5"/>
          <p:cNvGraphicFramePr>
            <a:graphicFrameLocks noGrp="1"/>
          </p:cNvGraphicFramePr>
          <p:nvPr>
            <p:extLst/>
          </p:nvPr>
        </p:nvGraphicFramePr>
        <p:xfrm>
          <a:off x="6087454" y="85457"/>
          <a:ext cx="1749039" cy="2231094"/>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Station</a:t>
                      </a:r>
                      <a:endParaRPr lang="en-US" dirty="0"/>
                    </a:p>
                  </a:txBody>
                  <a:tcPr/>
                </a:tc>
              </a:tr>
              <a:tr h="371849">
                <a:tc>
                  <a:txBody>
                    <a:bodyPr/>
                    <a:lstStyle/>
                    <a:p>
                      <a:r>
                        <a:rPr lang="en-US" dirty="0" err="1" smtClean="0"/>
                        <a:t>CodeID</a:t>
                      </a:r>
                      <a:endParaRPr lang="en-US" dirty="0"/>
                    </a:p>
                  </a:txBody>
                  <a:tcPr/>
                </a:tc>
              </a:tr>
              <a:tr h="371849">
                <a:tc>
                  <a:txBody>
                    <a:bodyPr/>
                    <a:lstStyle/>
                    <a:p>
                      <a:r>
                        <a:rPr lang="en-US" dirty="0" smtClean="0"/>
                        <a:t>Street</a:t>
                      </a:r>
                      <a:endParaRPr lang="en-US" dirty="0"/>
                    </a:p>
                  </a:txBody>
                  <a:tcPr/>
                </a:tc>
              </a:tr>
              <a:tr h="371849">
                <a:tc>
                  <a:txBody>
                    <a:bodyPr/>
                    <a:lstStyle/>
                    <a:p>
                      <a:r>
                        <a:rPr lang="en-US" dirty="0" smtClean="0"/>
                        <a:t>Latitude</a:t>
                      </a:r>
                      <a:endParaRPr lang="en-US" dirty="0"/>
                    </a:p>
                  </a:txBody>
                  <a:tcPr/>
                </a:tc>
              </a:tr>
              <a:tr h="371849">
                <a:tc>
                  <a:txBody>
                    <a:bodyPr/>
                    <a:lstStyle/>
                    <a:p>
                      <a:r>
                        <a:rPr lang="en-US" dirty="0" smtClean="0"/>
                        <a:t>Longitude</a:t>
                      </a:r>
                      <a:endParaRPr lang="en-US" dirty="0"/>
                    </a:p>
                  </a:txBody>
                  <a:tcPr/>
                </a:tc>
              </a:tr>
              <a:tr h="371849">
                <a:tc>
                  <a:txBody>
                    <a:bodyPr/>
                    <a:lstStyle/>
                    <a:p>
                      <a:r>
                        <a:rPr lang="en-US" dirty="0" smtClean="0"/>
                        <a:t>Name</a:t>
                      </a:r>
                      <a:endParaRPr lang="en-US" dirty="0"/>
                    </a:p>
                  </a:txBody>
                  <a:tcPr/>
                </a:tc>
              </a:tr>
            </a:tbl>
          </a:graphicData>
        </a:graphic>
      </p:graphicFrame>
      <p:cxnSp>
        <p:nvCxnSpPr>
          <p:cNvPr id="7" name="Straight Arrow Connector 6"/>
          <p:cNvCxnSpPr/>
          <p:nvPr/>
        </p:nvCxnSpPr>
        <p:spPr>
          <a:xfrm flipV="1">
            <a:off x="4375447" y="2256090"/>
            <a:ext cx="1871529" cy="16237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2" name="Picture 11"/>
          <p:cNvPicPr>
            <a:picLocks noChangeAspect="1"/>
          </p:cNvPicPr>
          <p:nvPr/>
        </p:nvPicPr>
        <p:blipFill>
          <a:blip r:embed="rId3"/>
          <a:stretch>
            <a:fillRect/>
          </a:stretch>
        </p:blipFill>
        <p:spPr>
          <a:xfrm>
            <a:off x="6038402" y="3113986"/>
            <a:ext cx="3054323" cy="2386190"/>
          </a:xfrm>
          <a:prstGeom prst="rect">
            <a:avLst/>
          </a:prstGeom>
        </p:spPr>
      </p:pic>
      <p:cxnSp>
        <p:nvCxnSpPr>
          <p:cNvPr id="9" name="Straight Arrow Connector 8"/>
          <p:cNvCxnSpPr/>
          <p:nvPr/>
        </p:nvCxnSpPr>
        <p:spPr>
          <a:xfrm flipV="1">
            <a:off x="4375447" y="3879791"/>
            <a:ext cx="2897024"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55291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a:solidFill>
                  <a:prstClr val="white"/>
                </a:solidFill>
                <a:latin typeface="Cambria" panose="02040503050406030204" pitchFamily="18" charset="0"/>
              </a:rPr>
              <a:t>PATHINFO</a:t>
            </a:r>
          </a:p>
          <a:p>
            <a:pPr algn="ctr"/>
            <a:r>
              <a:rPr lang="en-US" sz="2000" dirty="0" err="1">
                <a:solidFill>
                  <a:prstClr val="white"/>
                </a:solidFill>
                <a:latin typeface="Cambria" panose="02040503050406030204" pitchFamily="18" charset="0"/>
              </a:rPr>
              <a:t>PathInfo</a:t>
            </a:r>
            <a:r>
              <a:rPr lang="en-US" sz="2000" dirty="0">
                <a:solidFill>
                  <a:prstClr val="white"/>
                </a:solidFill>
                <a:latin typeface="Cambria" panose="02040503050406030204" pitchFamily="18" charset="0"/>
              </a:rPr>
              <a:t>: represent the path between two stations</a:t>
            </a:r>
          </a:p>
        </p:txBody>
      </p:sp>
    </p:spTree>
    <p:extLst>
      <p:ext uri="{BB962C8B-B14F-4D97-AF65-F5344CB8AC3E}">
        <p14:creationId xmlns:p14="http://schemas.microsoft.com/office/powerpoint/2010/main" val="904047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3664" y="405782"/>
            <a:ext cx="3322320" cy="6121947"/>
          </a:xfrm>
          <a:prstGeom prst="rect">
            <a:avLst/>
          </a:prstGeom>
        </p:spPr>
      </p:pic>
    </p:spTree>
    <p:extLst>
      <p:ext uri="{BB962C8B-B14F-4D97-AF65-F5344CB8AC3E}">
        <p14:creationId xmlns:p14="http://schemas.microsoft.com/office/powerpoint/2010/main" val="92612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Cambria"/>
                <a:ea typeface="Cambria"/>
                <a:cs typeface="Cambria"/>
                <a:sym typeface="Cambria"/>
              </a:rPr>
              <a:t>Scenario</a:t>
            </a:r>
            <a:endParaRPr lang="en-US" dirty="0">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srgbClr val="000000"/>
                </a:solidFill>
              </a:rPr>
              <a:pPr/>
              <a:t>3</a:t>
            </a:fld>
            <a:endParaRPr lang="en">
              <a:solidFill>
                <a:srgbClr val="000000"/>
              </a:solidFill>
            </a:endParaRPr>
          </a:p>
        </p:txBody>
      </p:sp>
      <p:grpSp>
        <p:nvGrpSpPr>
          <p:cNvPr id="8" name="Group 7"/>
          <p:cNvGrpSpPr/>
          <p:nvPr/>
        </p:nvGrpSpPr>
        <p:grpSpPr>
          <a:xfrm>
            <a:off x="497974" y="2295465"/>
            <a:ext cx="2172806" cy="2233416"/>
            <a:chOff x="-42886" y="3161112"/>
            <a:chExt cx="2172806" cy="2233416"/>
          </a:xfrm>
        </p:grpSpPr>
        <p:grpSp>
          <p:nvGrpSpPr>
            <p:cNvPr id="2" name="Group 1"/>
            <p:cNvGrpSpPr/>
            <p:nvPr/>
          </p:nvGrpSpPr>
          <p:grpSpPr>
            <a:xfrm>
              <a:off x="433917" y="3161112"/>
              <a:ext cx="1219200" cy="1638701"/>
              <a:chOff x="1209565" y="3078635"/>
              <a:chExt cx="1219200" cy="1722166"/>
            </a:xfrm>
          </p:grpSpPr>
          <p:sp>
            <p:nvSpPr>
              <p:cNvPr id="10" name="TextBox 9"/>
              <p:cNvSpPr txBox="1"/>
              <p:nvPr/>
            </p:nvSpPr>
            <p:spPr>
              <a:xfrm>
                <a:off x="1243174" y="4380312"/>
                <a:ext cx="1151982" cy="420489"/>
              </a:xfrm>
              <a:prstGeom prst="rect">
                <a:avLst/>
              </a:prstGeom>
              <a:noFill/>
            </p:spPr>
            <p:txBody>
              <a:bodyPr wrap="none" rtlCol="0">
                <a:spAutoFit/>
              </a:bodyPr>
              <a:lstStyle/>
              <a:p>
                <a:r>
                  <a:rPr lang="en-US" sz="2000" b="1" dirty="0" err="1">
                    <a:solidFill>
                      <a:srgbClr val="000000"/>
                    </a:solidFill>
                    <a:latin typeface="Cambria" pitchFamily="18" charset="0"/>
                    <a:cs typeface="Times New Roman" pitchFamily="18" charset="0"/>
                  </a:rPr>
                  <a:t>Khương</a:t>
                </a:r>
                <a:endParaRPr lang="en-US" sz="2000" b="1" dirty="0">
                  <a:solidFill>
                    <a:srgbClr val="000000"/>
                  </a:solidFill>
                  <a:latin typeface="Cambria" pitchFamily="18" charset="0"/>
                  <a:cs typeface="Times New Roman" pitchFamily="18" charset="0"/>
                </a:endParaRPr>
              </a:p>
            </p:txBody>
          </p:sp>
          <p:pic>
            <p:nvPicPr>
              <p:cNvPr id="15"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209565" y="3078635"/>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p:cNvSpPr txBox="1"/>
            <p:nvPr/>
          </p:nvSpPr>
          <p:spPr>
            <a:xfrm>
              <a:off x="-42886" y="5025196"/>
              <a:ext cx="2172806" cy="369332"/>
            </a:xfrm>
            <a:prstGeom prst="rect">
              <a:avLst/>
            </a:prstGeom>
            <a:noFill/>
          </p:spPr>
          <p:txBody>
            <a:bodyPr wrap="square" rtlCol="0">
              <a:spAutoFit/>
            </a:bodyPr>
            <a:lstStyle/>
            <a:p>
              <a:r>
                <a:rPr lang="en-US" dirty="0" err="1">
                  <a:solidFill>
                    <a:srgbClr val="FF0000"/>
                  </a:solidFill>
                  <a:latin typeface="Cambria" pitchFamily="18" charset="0"/>
                </a:rPr>
                <a:t>Công</a:t>
              </a:r>
              <a:r>
                <a:rPr lang="en-US" dirty="0">
                  <a:solidFill>
                    <a:srgbClr val="FF0000"/>
                  </a:solidFill>
                  <a:latin typeface="Cambria" pitchFamily="18" charset="0"/>
                </a:rPr>
                <a:t> </a:t>
              </a:r>
              <a:r>
                <a:rPr lang="en-US" dirty="0" err="1">
                  <a:solidFill>
                    <a:srgbClr val="FF0000"/>
                  </a:solidFill>
                  <a:latin typeface="Cambria" pitchFamily="18" charset="0"/>
                </a:rPr>
                <a:t>Viên</a:t>
              </a:r>
              <a:r>
                <a:rPr lang="en-US" dirty="0">
                  <a:solidFill>
                    <a:srgbClr val="FF0000"/>
                  </a:solidFill>
                  <a:latin typeface="Cambria" pitchFamily="18" charset="0"/>
                </a:rPr>
                <a:t> Tao </a:t>
              </a:r>
              <a:r>
                <a:rPr lang="en-US" dirty="0" err="1">
                  <a:solidFill>
                    <a:srgbClr val="FF0000"/>
                  </a:solidFill>
                  <a:latin typeface="Cambria" pitchFamily="18" charset="0"/>
                </a:rPr>
                <a:t>Đàn</a:t>
              </a:r>
              <a:endParaRPr lang="en-US" dirty="0">
                <a:solidFill>
                  <a:srgbClr val="FF0000"/>
                </a:solidFill>
                <a:latin typeface="Cambria" pitchFamily="18" charset="0"/>
                <a:cs typeface="Times New Roman" pitchFamily="18" charset="0"/>
              </a:endParaRPr>
            </a:p>
          </p:txBody>
        </p:sp>
      </p:grpSp>
      <p:sp>
        <p:nvSpPr>
          <p:cNvPr id="13" name="TextBox 12"/>
          <p:cNvSpPr txBox="1"/>
          <p:nvPr/>
        </p:nvSpPr>
        <p:spPr>
          <a:xfrm>
            <a:off x="2702122" y="5933619"/>
            <a:ext cx="1187858" cy="400110"/>
          </a:xfrm>
          <a:prstGeom prst="rect">
            <a:avLst/>
          </a:prstGeom>
          <a:noFill/>
        </p:spPr>
        <p:txBody>
          <a:bodyPr wrap="square" rtlCol="0">
            <a:spAutoFit/>
          </a:bodyPr>
          <a:lstStyle/>
          <a:p>
            <a:r>
              <a:rPr lang="vi-VN" sz="2000" b="1" dirty="0">
                <a:solidFill>
                  <a:srgbClr val="000000"/>
                </a:solidFill>
                <a:latin typeface="Cambria" pitchFamily="18" charset="0"/>
                <a:cs typeface="Times New Roman" pitchFamily="18" charset="0"/>
              </a:rPr>
              <a:t>Bạn gái</a:t>
            </a:r>
            <a:endParaRPr lang="en-US" sz="2000" b="1" dirty="0">
              <a:solidFill>
                <a:srgbClr val="000000"/>
              </a:solidFill>
              <a:latin typeface="Cambria" pitchFamily="18" charset="0"/>
              <a:cs typeface="Times New Roman" pitchFamily="18" charset="0"/>
            </a:endParaRPr>
          </a:p>
        </p:txBody>
      </p:sp>
      <p:sp>
        <p:nvSpPr>
          <p:cNvPr id="12" name="TextBox 11"/>
          <p:cNvSpPr txBox="1"/>
          <p:nvPr/>
        </p:nvSpPr>
        <p:spPr>
          <a:xfrm>
            <a:off x="2397322" y="6333729"/>
            <a:ext cx="1766116" cy="369332"/>
          </a:xfrm>
          <a:prstGeom prst="rect">
            <a:avLst/>
          </a:prstGeom>
          <a:noFill/>
        </p:spPr>
        <p:txBody>
          <a:bodyPr wrap="square" rtlCol="0">
            <a:spAutoFit/>
          </a:bodyPr>
          <a:lstStyle/>
          <a:p>
            <a:pPr algn="ctr"/>
            <a:r>
              <a:rPr lang="en-US" dirty="0" err="1">
                <a:solidFill>
                  <a:srgbClr val="FF0000"/>
                </a:solidFill>
                <a:latin typeface="Cambria" pitchFamily="18" charset="0"/>
              </a:rPr>
              <a:t>Bến</a:t>
            </a:r>
            <a:r>
              <a:rPr lang="en-US" dirty="0">
                <a:solidFill>
                  <a:srgbClr val="FF0000"/>
                </a:solidFill>
                <a:latin typeface="Cambria" pitchFamily="18" charset="0"/>
              </a:rPr>
              <a:t> </a:t>
            </a:r>
            <a:r>
              <a:rPr lang="en-US" dirty="0" err="1">
                <a:solidFill>
                  <a:srgbClr val="FF0000"/>
                </a:solidFill>
                <a:latin typeface="Cambria" pitchFamily="18" charset="0"/>
              </a:rPr>
              <a:t>xe</a:t>
            </a:r>
            <a:r>
              <a:rPr lang="en-US" dirty="0">
                <a:solidFill>
                  <a:srgbClr val="FF0000"/>
                </a:solidFill>
                <a:latin typeface="Cambria" pitchFamily="18" charset="0"/>
              </a:rPr>
              <a:t> </a:t>
            </a:r>
            <a:r>
              <a:rPr lang="en-US" dirty="0" err="1">
                <a:solidFill>
                  <a:srgbClr val="FF0000"/>
                </a:solidFill>
                <a:latin typeface="Cambria" pitchFamily="18" charset="0"/>
              </a:rPr>
              <a:t>quận</a:t>
            </a:r>
            <a:r>
              <a:rPr lang="en-US" dirty="0">
                <a:solidFill>
                  <a:srgbClr val="FF0000"/>
                </a:solidFill>
                <a:latin typeface="Cambria" pitchFamily="18" charset="0"/>
              </a:rPr>
              <a:t> 8</a:t>
            </a:r>
            <a:endParaRPr lang="en-US" dirty="0">
              <a:solidFill>
                <a:srgbClr val="FF0000"/>
              </a:solidFill>
              <a:latin typeface="Cambria" pitchFamily="18" charset="0"/>
              <a:cs typeface="Times New Roman" pitchFamily="18" charset="0"/>
            </a:endParaRPr>
          </a:p>
        </p:txBody>
      </p:sp>
      <p:pic>
        <p:nvPicPr>
          <p:cNvPr id="1026" name="Picture 2" descr="C:\Users\ngoan\Desktop\image\ngoa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0780" y="4623254"/>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6768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06679" y="81588"/>
          <a:ext cx="5552441" cy="6193561"/>
        </p:xfrm>
        <a:graphic>
          <a:graphicData uri="http://schemas.openxmlformats.org/drawingml/2006/table">
            <a:tbl>
              <a:tblPr firstRow="1" bandRow="1">
                <a:tableStyleId>{5C22544A-7EE6-4342-B048-85BDC9FD1C3A}</a:tableStyleId>
              </a:tblPr>
              <a:tblGrid>
                <a:gridCol w="729701"/>
                <a:gridCol w="4822740"/>
              </a:tblGrid>
              <a:tr h="371881">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028386">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latin typeface="Cambria" panose="02040503050406030204" pitchFamily="18" charset="0"/>
                      </a:endParaRPr>
                    </a:p>
                  </a:txBody>
                  <a:tcPr/>
                </a:tc>
              </a:tr>
              <a:tr h="352590">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True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1" i="0" kern="1200" dirty="0" smtClean="0">
                          <a:solidFill>
                            <a:srgbClr val="FF0000"/>
                          </a:solidFill>
                          <a:effectLst/>
                          <a:latin typeface="Cambria" panose="02040503050406030204" pitchFamily="18" charset="0"/>
                          <a:ea typeface="+mn-ea"/>
                          <a:cs typeface="+mn-cs"/>
                        </a:rPr>
                        <a:t>1</a:t>
                      </a:r>
                      <a:endParaRPr lang="en-US" b="1" dirty="0">
                        <a:solidFill>
                          <a:srgbClr val="FF0000"/>
                        </a:solidFill>
                        <a:latin typeface="Cambria" panose="02040503050406030204" pitchFamily="18" charset="0"/>
                      </a:endParaRPr>
                    </a:p>
                  </a:txBody>
                  <a:tcPr/>
                </a:tc>
              </a:tr>
              <a:tr h="352590">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dirty="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Bến Thành- BX Chợ Lớn</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r>
            </a:tbl>
          </a:graphicData>
        </a:graphic>
      </p:graphicFrame>
      <p:graphicFrame>
        <p:nvGraphicFramePr>
          <p:cNvPr id="6" name="Table 5"/>
          <p:cNvGraphicFramePr>
            <a:graphicFrameLocks noGrp="1"/>
          </p:cNvGraphicFramePr>
          <p:nvPr>
            <p:extLst/>
          </p:nvPr>
        </p:nvGraphicFramePr>
        <p:xfrm>
          <a:off x="6257302" y="94003"/>
          <a:ext cx="1808861" cy="670560"/>
        </p:xfrm>
        <a:graphic>
          <a:graphicData uri="http://schemas.openxmlformats.org/drawingml/2006/table">
            <a:tbl>
              <a:tblPr firstRow="1" bandRow="1">
                <a:tableStyleId>{21E4AEA4-8DFA-4A89-87EB-49C32662AFE0}</a:tableStyleId>
              </a:tblPr>
              <a:tblGrid>
                <a:gridCol w="1808861"/>
              </a:tblGrid>
              <a:tr h="314135">
                <a:tc>
                  <a:txBody>
                    <a:bodyPr/>
                    <a:lstStyle/>
                    <a:p>
                      <a:pPr algn="ctr"/>
                      <a:r>
                        <a:rPr lang="en-US" sz="1600" dirty="0" err="1" smtClean="0">
                          <a:latin typeface="Cambria" panose="02040503050406030204" pitchFamily="18" charset="0"/>
                        </a:rPr>
                        <a:t>PathInfo</a:t>
                      </a:r>
                      <a:endParaRPr lang="en-US" sz="1600" dirty="0">
                        <a:latin typeface="Cambria" panose="02040503050406030204" pitchFamily="18" charset="0"/>
                      </a:endParaRPr>
                    </a:p>
                  </a:txBody>
                  <a:tcPr/>
                </a:tc>
              </a:tr>
              <a:tr h="300814">
                <a:tc>
                  <a:txBody>
                    <a:bodyPr/>
                    <a:lstStyle/>
                    <a:p>
                      <a:r>
                        <a:rPr lang="en-US" sz="1600" dirty="0" err="1" smtClean="0">
                          <a:latin typeface="Cambria" panose="02040503050406030204" pitchFamily="18" charset="0"/>
                        </a:rPr>
                        <a:t>PathInfoNo</a:t>
                      </a:r>
                      <a:endParaRPr lang="en-US" sz="1600" dirty="0">
                        <a:latin typeface="Cambria" panose="02040503050406030204" pitchFamily="18" charset="0"/>
                      </a:endParaRPr>
                    </a:p>
                  </a:txBody>
                  <a:tcPr/>
                </a:tc>
              </a:tr>
            </a:tbl>
          </a:graphicData>
        </a:graphic>
      </p:graphicFrame>
      <p:cxnSp>
        <p:nvCxnSpPr>
          <p:cNvPr id="8" name="Straight Arrow Connector 7"/>
          <p:cNvCxnSpPr/>
          <p:nvPr/>
        </p:nvCxnSpPr>
        <p:spPr>
          <a:xfrm flipV="1">
            <a:off x="3478138" y="623844"/>
            <a:ext cx="2837204" cy="25390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a:xfrm>
            <a:off x="525306" y="6321656"/>
            <a:ext cx="7490460" cy="369332"/>
          </a:xfrm>
          <a:prstGeom prst="rect">
            <a:avLst/>
          </a:prstGeom>
        </p:spPr>
        <p:txBody>
          <a:bodyPr wrap="square">
            <a:spAutoFit/>
          </a:bodyPr>
          <a:lstStyle/>
          <a:p>
            <a:r>
              <a:rPr lang="en-US" dirty="0">
                <a:solidFill>
                  <a:prstClr val="black"/>
                </a:solidFill>
              </a:rPr>
              <a:t>http://mapbus.ebms.vn/ajax.aspx?action=listRouteStations&amp;</a:t>
            </a:r>
            <a:r>
              <a:rPr lang="en-US" dirty="0">
                <a:solidFill>
                  <a:srgbClr val="FF0000"/>
                </a:solidFill>
              </a:rPr>
              <a:t>rid=1</a:t>
            </a:r>
            <a:r>
              <a:rPr lang="en-US" dirty="0">
                <a:solidFill>
                  <a:prstClr val="black"/>
                </a:solidFill>
              </a:rPr>
              <a:t>&amp;</a:t>
            </a:r>
            <a:r>
              <a:rPr lang="en-US" dirty="0">
                <a:solidFill>
                  <a:srgbClr val="FF0000"/>
                </a:solidFill>
              </a:rPr>
              <a:t>isgo=true</a:t>
            </a:r>
          </a:p>
        </p:txBody>
      </p:sp>
      <p:pic>
        <p:nvPicPr>
          <p:cNvPr id="2" name="Picture 1"/>
          <p:cNvPicPr>
            <a:picLocks noChangeAspect="1"/>
          </p:cNvPicPr>
          <p:nvPr/>
        </p:nvPicPr>
        <p:blipFill>
          <a:blip r:embed="rId3"/>
          <a:stretch>
            <a:fillRect/>
          </a:stretch>
        </p:blipFill>
        <p:spPr>
          <a:xfrm>
            <a:off x="6208520" y="1726251"/>
            <a:ext cx="2740565" cy="3780090"/>
          </a:xfrm>
          <a:prstGeom prst="rect">
            <a:avLst/>
          </a:prstGeom>
        </p:spPr>
      </p:pic>
      <p:sp>
        <p:nvSpPr>
          <p:cNvPr id="3" name="TextBox 2"/>
          <p:cNvSpPr txBox="1"/>
          <p:nvPr/>
        </p:nvSpPr>
        <p:spPr>
          <a:xfrm>
            <a:off x="8255237" y="2809704"/>
            <a:ext cx="301686" cy="369332"/>
          </a:xfrm>
          <a:prstGeom prst="rect">
            <a:avLst/>
          </a:prstGeom>
          <a:noFill/>
        </p:spPr>
        <p:txBody>
          <a:bodyPr wrap="none" rtlCol="0">
            <a:spAutoFit/>
          </a:bodyPr>
          <a:lstStyle/>
          <a:p>
            <a:r>
              <a:rPr lang="en-US" b="1" dirty="0">
                <a:solidFill>
                  <a:srgbClr val="FF0000"/>
                </a:solidFill>
              </a:rPr>
              <a:t>1</a:t>
            </a:r>
          </a:p>
        </p:txBody>
      </p:sp>
      <p:sp>
        <p:nvSpPr>
          <p:cNvPr id="10" name="TextBox 9"/>
          <p:cNvSpPr txBox="1"/>
          <p:nvPr/>
        </p:nvSpPr>
        <p:spPr>
          <a:xfrm>
            <a:off x="8406080" y="4713992"/>
            <a:ext cx="301686" cy="369332"/>
          </a:xfrm>
          <a:prstGeom prst="rect">
            <a:avLst/>
          </a:prstGeom>
          <a:noFill/>
        </p:spPr>
        <p:txBody>
          <a:bodyPr wrap="none" rtlCol="0">
            <a:spAutoFit/>
          </a:bodyPr>
          <a:lstStyle/>
          <a:p>
            <a:r>
              <a:rPr lang="en-US" b="1" dirty="0">
                <a:solidFill>
                  <a:srgbClr val="FF0000"/>
                </a:solidFill>
              </a:rPr>
              <a:t>2</a:t>
            </a:r>
          </a:p>
        </p:txBody>
      </p:sp>
      <p:sp>
        <p:nvSpPr>
          <p:cNvPr id="11" name="TextBox 10"/>
          <p:cNvSpPr txBox="1"/>
          <p:nvPr/>
        </p:nvSpPr>
        <p:spPr>
          <a:xfrm>
            <a:off x="6584402" y="4934759"/>
            <a:ext cx="301686" cy="369332"/>
          </a:xfrm>
          <a:prstGeom prst="rect">
            <a:avLst/>
          </a:prstGeom>
          <a:noFill/>
        </p:spPr>
        <p:txBody>
          <a:bodyPr wrap="none" rtlCol="0">
            <a:spAutoFit/>
          </a:bodyPr>
          <a:lstStyle/>
          <a:p>
            <a:r>
              <a:rPr lang="en-US" b="1" dirty="0">
                <a:solidFill>
                  <a:srgbClr val="FF0000"/>
                </a:solidFill>
              </a:rPr>
              <a:t>3</a:t>
            </a:r>
          </a:p>
        </p:txBody>
      </p:sp>
      <p:cxnSp>
        <p:nvCxnSpPr>
          <p:cNvPr id="12" name="Straight Arrow Connector 11"/>
          <p:cNvCxnSpPr>
            <a:endCxn id="3" idx="1"/>
          </p:cNvCxnSpPr>
          <p:nvPr/>
        </p:nvCxnSpPr>
        <p:spPr>
          <a:xfrm flipV="1">
            <a:off x="3478138" y="2994370"/>
            <a:ext cx="4777099" cy="1846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55673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137159" y="76914"/>
          <a:ext cx="5742347" cy="5978623"/>
        </p:xfrm>
        <a:graphic>
          <a:graphicData uri="http://schemas.openxmlformats.org/drawingml/2006/table">
            <a:tbl>
              <a:tblPr firstRow="1" bandRow="1">
                <a:tableStyleId>{5C22544A-7EE6-4342-B048-85BDC9FD1C3A}</a:tableStyleId>
              </a:tblPr>
              <a:tblGrid>
                <a:gridCol w="754659"/>
                <a:gridCol w="4987688"/>
              </a:tblGrid>
              <a:tr h="394829">
                <a:tc>
                  <a:txBody>
                    <a:bodyPr/>
                    <a:lstStyle/>
                    <a:p>
                      <a:pPr algn="ctr"/>
                      <a:r>
                        <a:rPr lang="en-US" sz="1600" dirty="0" smtClean="0"/>
                        <a:t>Index</a:t>
                      </a:r>
                      <a:endParaRPr lang="en-US" sz="1600" dirty="0"/>
                    </a:p>
                  </a:txBody>
                  <a:tcPr/>
                </a:tc>
                <a:tc>
                  <a:txBody>
                    <a:bodyPr/>
                    <a:lstStyle/>
                    <a:p>
                      <a:pPr algn="ctr"/>
                      <a:r>
                        <a:rPr lang="en-US" dirty="0" smtClean="0"/>
                        <a:t>Sample value</a:t>
                      </a:r>
                      <a:endParaRPr lang="en-US" dirty="0"/>
                    </a:p>
                  </a:txBody>
                  <a:tcPr/>
                </a:tc>
              </a:tr>
              <a:tr h="366218">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66218">
                <a:tc>
                  <a:txBody>
                    <a:bodyPr/>
                    <a:lstStyle/>
                    <a:p>
                      <a:pPr algn="ctr"/>
                      <a:r>
                        <a:rPr lang="en-US" dirty="0" smtClean="0"/>
                        <a:t>1</a:t>
                      </a:r>
                      <a:endParaRPr lang="en-US" dirty="0"/>
                    </a:p>
                  </a:txBody>
                  <a:tcPr/>
                </a:tc>
                <a:tc>
                  <a:txBody>
                    <a:bodyPr/>
                    <a:lstStyle/>
                    <a:p>
                      <a:pPr algn="ctr"/>
                      <a:r>
                        <a:rPr lang="en-US" dirty="0" smtClean="0"/>
                        <a:t>8999</a:t>
                      </a:r>
                      <a:endParaRPr lang="en-US" dirty="0"/>
                    </a:p>
                  </a:txBody>
                  <a:tcPr/>
                </a:tc>
              </a:tr>
              <a:tr h="366218">
                <a:tc>
                  <a:txBody>
                    <a:bodyPr/>
                    <a:lstStyle/>
                    <a:p>
                      <a:pPr algn="ctr"/>
                      <a:r>
                        <a:rPr lang="en-US" dirty="0" smtClean="0"/>
                        <a:t>2</a:t>
                      </a:r>
                      <a:endParaRPr lang="en-US" dirty="0"/>
                    </a:p>
                  </a:txBody>
                  <a:tcPr/>
                </a:tc>
                <a:tc>
                  <a:txBody>
                    <a:bodyPr/>
                    <a:lstStyle/>
                    <a:p>
                      <a:pPr algn="ctr"/>
                      <a:r>
                        <a:rPr lang="en-US" dirty="0" smtClean="0"/>
                        <a:t>8994</a:t>
                      </a:r>
                      <a:endParaRPr lang="en-US" dirty="0"/>
                    </a:p>
                  </a:txBody>
                  <a:tcPr/>
                </a:tc>
              </a:tr>
              <a:tr h="366218">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rgbClr val="FF0000"/>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solidFill>
                          <a:srgbClr val="FF0000"/>
                        </a:solidFill>
                        <a:latin typeface="Cambria" panose="02040503050406030204" pitchFamily="18" charset="0"/>
                      </a:endParaRPr>
                    </a:p>
                  </a:txBody>
                  <a:tcPr/>
                </a:tc>
              </a:tr>
              <a:tr h="366218">
                <a:tc>
                  <a:txBody>
                    <a:bodyPr/>
                    <a:lstStyle/>
                    <a:p>
                      <a:pPr algn="ctr"/>
                      <a:r>
                        <a:rPr lang="en-US" dirty="0" smtClean="0"/>
                        <a:t>4</a:t>
                      </a:r>
                      <a:endParaRPr lang="en-US" dirty="0"/>
                    </a:p>
                  </a:txBody>
                  <a:tcPr/>
                </a:tc>
                <a:tc>
                  <a:txBody>
                    <a:bodyPr/>
                    <a:lstStyle/>
                    <a:p>
                      <a:pPr algn="ctr"/>
                      <a:r>
                        <a:rPr lang="en-US" dirty="0" smtClean="0"/>
                        <a:t>True</a:t>
                      </a:r>
                      <a:endParaRPr lang="en-US" dirty="0"/>
                    </a:p>
                  </a:txBody>
                  <a:tcPr/>
                </a:tc>
              </a:tr>
              <a:tr h="366218">
                <a:tc>
                  <a:txBody>
                    <a:bodyPr/>
                    <a:lstStyle/>
                    <a:p>
                      <a:pPr algn="ctr"/>
                      <a:r>
                        <a:rPr lang="en-US" dirty="0" smtClean="0"/>
                        <a:t>5</a:t>
                      </a:r>
                      <a:endParaRPr lang="en-US" dirty="0"/>
                    </a:p>
                  </a:txBody>
                  <a:tcPr/>
                </a:tc>
                <a:tc>
                  <a:txBody>
                    <a:bodyPr/>
                    <a:lstStyle/>
                    <a:p>
                      <a:pPr algn="ctr"/>
                      <a:r>
                        <a:rPr lang="en-US" sz="1800" b="0" i="0" kern="1200" dirty="0" smtClean="0">
                          <a:solidFill>
                            <a:schemeClr val="dk1"/>
                          </a:solidFill>
                          <a:effectLst/>
                          <a:latin typeface="+mn-lt"/>
                          <a:ea typeface="+mn-ea"/>
                          <a:cs typeface="+mn-cs"/>
                        </a:rPr>
                        <a:t>1</a:t>
                      </a:r>
                      <a:endParaRPr lang="en-US" dirty="0"/>
                    </a:p>
                  </a:txBody>
                  <a:tcPr/>
                </a:tc>
              </a:tr>
              <a:tr h="366218">
                <a:tc>
                  <a:txBody>
                    <a:bodyPr/>
                    <a:lstStyle/>
                    <a:p>
                      <a:pPr algn="ctr"/>
                      <a:r>
                        <a:rPr lang="en-US" dirty="0" smtClean="0"/>
                        <a:t>6</a:t>
                      </a:r>
                      <a:endParaRPr lang="en-US" dirty="0"/>
                    </a:p>
                  </a:txBody>
                  <a:tcPr/>
                </a:tc>
                <a:tc>
                  <a:txBody>
                    <a:bodyPr/>
                    <a:lstStyle/>
                    <a:p>
                      <a:pPr algn="ctr"/>
                      <a:r>
                        <a:rPr lang="en-US" sz="1800" b="0" i="0" kern="1200" dirty="0" smtClean="0">
                          <a:solidFill>
                            <a:schemeClr val="dk1"/>
                          </a:solidFill>
                          <a:effectLst/>
                          <a:latin typeface="+mn-lt"/>
                          <a:ea typeface="+mn-ea"/>
                          <a:cs typeface="+mn-cs"/>
                        </a:rPr>
                        <a:t>468.747807122203</a:t>
                      </a:r>
                      <a:endParaRPr lang="en-US" dirty="0"/>
                    </a:p>
                  </a:txBody>
                  <a:tcPr/>
                </a:tc>
              </a:tr>
              <a:tr h="366218">
                <a:tc>
                  <a:txBody>
                    <a:bodyPr/>
                    <a:lstStyle/>
                    <a:p>
                      <a:pPr algn="ctr"/>
                      <a:r>
                        <a:rPr lang="en-US" dirty="0" smtClean="0"/>
                        <a:t>7</a:t>
                      </a:r>
                      <a:endParaRPr lang="en-US" dirty="0"/>
                    </a:p>
                  </a:txBody>
                  <a:tcPr/>
                </a:tc>
                <a:tc>
                  <a:txBody>
                    <a:bodyPr/>
                    <a:lstStyle/>
                    <a:p>
                      <a:pPr algn="ctr"/>
                      <a:r>
                        <a:rPr lang="vi-VN" sz="1800" b="0" i="0" kern="1200" dirty="0" smtClean="0">
                          <a:solidFill>
                            <a:schemeClr val="dk1"/>
                          </a:solidFill>
                          <a:effectLst/>
                          <a:latin typeface="+mn-lt"/>
                          <a:ea typeface="+mn-ea"/>
                          <a:cs typeface="+mn-cs"/>
                        </a:rPr>
                        <a:t>Công Trường Mê Linh</a:t>
                      </a:r>
                      <a:endParaRPr lang="en-US" dirty="0"/>
                    </a:p>
                  </a:txBody>
                  <a:tcPr/>
                </a:tc>
              </a:tr>
              <a:tr h="366218">
                <a:tc>
                  <a:txBody>
                    <a:bodyPr/>
                    <a:lstStyle/>
                    <a:p>
                      <a:pPr algn="ctr"/>
                      <a:r>
                        <a:rPr lang="en-US" dirty="0" smtClean="0"/>
                        <a:t>8</a:t>
                      </a:r>
                      <a:endParaRPr lang="en-US" dirty="0"/>
                    </a:p>
                  </a:txBody>
                  <a:tcPr/>
                </a:tc>
                <a:tc>
                  <a:txBody>
                    <a:bodyPr/>
                    <a:lstStyle/>
                    <a:p>
                      <a:pPr algn="ctr"/>
                      <a:r>
                        <a:rPr lang="en-US" sz="1800" b="0" i="0" kern="1200" dirty="0" smtClean="0">
                          <a:solidFill>
                            <a:schemeClr val="dk1"/>
                          </a:solidFill>
                          <a:effectLst/>
                          <a:latin typeface="+mn-lt"/>
                          <a:ea typeface="+mn-ea"/>
                          <a:cs typeface="+mn-cs"/>
                        </a:rPr>
                        <a:t>106.705856990563</a:t>
                      </a:r>
                      <a:endParaRPr lang="en-US" dirty="0"/>
                    </a:p>
                  </a:txBody>
                  <a:tcPr/>
                </a:tc>
              </a:tr>
              <a:tr h="366218">
                <a:tc>
                  <a:txBody>
                    <a:bodyPr/>
                    <a:lstStyle/>
                    <a:p>
                      <a:pPr algn="ctr"/>
                      <a:r>
                        <a:rPr lang="en-US" dirty="0" smtClean="0"/>
                        <a:t>9</a:t>
                      </a:r>
                      <a:endParaRPr lang="en-US" dirty="0"/>
                    </a:p>
                  </a:txBody>
                  <a:tcPr/>
                </a:tc>
                <a:tc>
                  <a:txBody>
                    <a:bodyPr/>
                    <a:lstStyle/>
                    <a:p>
                      <a:pPr algn="ctr"/>
                      <a:r>
                        <a:rPr lang="en-US" sz="1800" b="0" i="0" kern="1200" dirty="0" smtClean="0">
                          <a:solidFill>
                            <a:schemeClr val="dk1"/>
                          </a:solidFill>
                          <a:effectLst/>
                          <a:latin typeface="+mn-lt"/>
                          <a:ea typeface="+mn-ea"/>
                          <a:cs typeface="+mn-cs"/>
                        </a:rPr>
                        <a:t>10.7767894851893</a:t>
                      </a:r>
                      <a:endParaRPr lang="en-US" dirty="0"/>
                    </a:p>
                  </a:txBody>
                  <a:tcPr/>
                </a:tc>
              </a:tr>
              <a:tr h="366218">
                <a:tc>
                  <a:txBody>
                    <a:bodyPr/>
                    <a:lstStyle/>
                    <a:p>
                      <a:pPr algn="ctr"/>
                      <a:r>
                        <a:rPr lang="en-US" dirty="0" smtClean="0"/>
                        <a:t>10</a:t>
                      </a:r>
                      <a:endParaRPr lang="en-US" dirty="0"/>
                    </a:p>
                  </a:txBody>
                  <a:tcPr/>
                </a:tc>
                <a:tc>
                  <a:txBody>
                    <a:bodyPr/>
                    <a:lstStyle/>
                    <a:p>
                      <a:pPr algn="ctr"/>
                      <a:r>
                        <a:rPr lang="en-US" sz="1800" b="0" i="0" kern="1200" dirty="0" smtClean="0">
                          <a:solidFill>
                            <a:schemeClr val="dk1"/>
                          </a:solidFill>
                          <a:effectLst/>
                          <a:latin typeface="+mn-lt"/>
                          <a:ea typeface="+mn-ea"/>
                          <a:cs typeface="+mn-cs"/>
                        </a:rPr>
                        <a:t>01</a:t>
                      </a:r>
                      <a:endParaRPr lang="en-US" dirty="0"/>
                    </a:p>
                  </a:txBody>
                  <a:tcPr/>
                </a:tc>
              </a:tr>
              <a:tr h="366218">
                <a:tc>
                  <a:txBody>
                    <a:bodyPr/>
                    <a:lstStyle/>
                    <a:p>
                      <a:pPr algn="ctr"/>
                      <a:r>
                        <a:rPr lang="en-US" dirty="0" smtClean="0"/>
                        <a:t>11</a:t>
                      </a:r>
                      <a:endParaRPr lang="en-US" dirty="0"/>
                    </a:p>
                  </a:txBody>
                  <a:tcPr/>
                </a:tc>
                <a:tc>
                  <a:txBody>
                    <a:bodyPr/>
                    <a:lstStyle/>
                    <a:p>
                      <a:pPr algn="ctr"/>
                      <a:r>
                        <a:rPr lang="en-US" sz="1800" b="0" i="0" kern="1200" dirty="0" err="1" smtClean="0">
                          <a:solidFill>
                            <a:schemeClr val="dk1"/>
                          </a:solidFill>
                          <a:effectLst/>
                          <a:latin typeface="+mn-lt"/>
                          <a:ea typeface="+mn-ea"/>
                          <a:cs typeface="+mn-cs"/>
                        </a:rPr>
                        <a:t>Bến</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Thành</a:t>
                      </a:r>
                      <a:r>
                        <a:rPr lang="en-US" sz="1800" b="0" i="0" kern="1200" dirty="0" smtClean="0">
                          <a:solidFill>
                            <a:schemeClr val="dk1"/>
                          </a:solidFill>
                          <a:effectLst/>
                          <a:latin typeface="+mn-lt"/>
                          <a:ea typeface="+mn-ea"/>
                          <a:cs typeface="+mn-cs"/>
                        </a:rPr>
                        <a:t>- BX </a:t>
                      </a:r>
                      <a:r>
                        <a:rPr lang="en-US" sz="1800" b="0" i="0" kern="1200" dirty="0" err="1" smtClean="0">
                          <a:solidFill>
                            <a:schemeClr val="dk1"/>
                          </a:solidFill>
                          <a:effectLst/>
                          <a:latin typeface="+mn-lt"/>
                          <a:ea typeface="+mn-ea"/>
                          <a:cs typeface="+mn-cs"/>
                        </a:rPr>
                        <a:t>Chợ</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Lớn</a:t>
                      </a:r>
                      <a:endParaRPr lang="en-US" dirty="0"/>
                    </a:p>
                  </a:txBody>
                  <a:tcPr/>
                </a:tc>
              </a:tr>
              <a:tr h="366218">
                <a:tc>
                  <a:txBody>
                    <a:bodyPr/>
                    <a:lstStyle/>
                    <a:p>
                      <a:pPr algn="ctr"/>
                      <a:r>
                        <a:rPr lang="en-US" dirty="0" smtClean="0"/>
                        <a:t>12</a:t>
                      </a:r>
                      <a:endParaRPr lang="en-US" dirty="0"/>
                    </a:p>
                  </a:txBody>
                  <a:tcPr/>
                </a:tc>
                <a:tc>
                  <a:txBody>
                    <a:bodyPr/>
                    <a:lstStyle/>
                    <a:p>
                      <a:pPr algn="ctr"/>
                      <a:r>
                        <a:rPr lang="vi-VN" sz="1800" b="0" i="0" kern="1200" dirty="0" smtClean="0">
                          <a:solidFill>
                            <a:schemeClr val="dk1"/>
                          </a:solidFill>
                          <a:effectLst/>
                          <a:latin typeface="+mn-lt"/>
                          <a:ea typeface="+mn-ea"/>
                          <a:cs typeface="+mn-cs"/>
                        </a:rPr>
                        <a:t>Công trường Mê Linh, Thi Sách, Quận 1</a:t>
                      </a:r>
                      <a:endParaRPr lang="en-US" dirty="0"/>
                    </a:p>
                  </a:txBody>
                  <a:tcPr/>
                </a:tc>
              </a:tr>
              <a:tr h="366218">
                <a:tc>
                  <a:txBody>
                    <a:bodyPr/>
                    <a:lstStyle/>
                    <a:p>
                      <a:pPr algn="ctr"/>
                      <a:r>
                        <a:rPr lang="en-US" dirty="0" smtClean="0"/>
                        <a:t>13</a:t>
                      </a:r>
                      <a:endParaRPr lang="en-US" dirty="0"/>
                    </a:p>
                  </a:txBody>
                  <a:tcPr/>
                </a:tc>
                <a:tc>
                  <a:txBody>
                    <a:bodyPr/>
                    <a:lstStyle/>
                    <a:p>
                      <a:pPr algn="ctr"/>
                      <a:r>
                        <a:rPr lang="en-US" sz="1800" b="0" i="0" kern="1200" dirty="0" smtClean="0">
                          <a:solidFill>
                            <a:schemeClr val="dk1"/>
                          </a:solidFill>
                          <a:effectLst/>
                          <a:latin typeface="+mn-lt"/>
                          <a:ea typeface="+mn-ea"/>
                          <a:cs typeface="+mn-cs"/>
                        </a:rPr>
                        <a:t>BX06</a:t>
                      </a:r>
                      <a:endParaRPr lang="en-US" dirty="0"/>
                    </a:p>
                  </a:txBody>
                  <a:tcPr/>
                </a:tc>
              </a:tr>
            </a:tbl>
          </a:graphicData>
        </a:graphic>
      </p:graphicFrame>
      <p:sp>
        <p:nvSpPr>
          <p:cNvPr id="19" name="Rectangle 18"/>
          <p:cNvSpPr/>
          <p:nvPr/>
        </p:nvSpPr>
        <p:spPr>
          <a:xfrm>
            <a:off x="137231" y="6192140"/>
            <a:ext cx="7490460" cy="369332"/>
          </a:xfrm>
          <a:prstGeom prst="rect">
            <a:avLst/>
          </a:prstGeom>
        </p:spPr>
        <p:txBody>
          <a:bodyPr wrap="square">
            <a:spAutoFit/>
          </a:bodyPr>
          <a:lstStyle/>
          <a:p>
            <a:r>
              <a:rPr lang="en-US" dirty="0">
                <a:solidFill>
                  <a:prstClr val="black"/>
                </a:solidFill>
              </a:rPr>
              <a:t>http://mapbus.ebms.vn/ajax.aspx?action=listRouteStations&amp;</a:t>
            </a:r>
            <a:r>
              <a:rPr lang="en-US" dirty="0">
                <a:solidFill>
                  <a:srgbClr val="FF0000"/>
                </a:solidFill>
              </a:rPr>
              <a:t>rid=1</a:t>
            </a:r>
            <a:r>
              <a:rPr lang="en-US" dirty="0">
                <a:solidFill>
                  <a:prstClr val="black"/>
                </a:solidFill>
              </a:rPr>
              <a:t>&amp;</a:t>
            </a:r>
            <a:r>
              <a:rPr lang="en-US" dirty="0">
                <a:solidFill>
                  <a:srgbClr val="FF0000"/>
                </a:solidFill>
              </a:rPr>
              <a:t>isgo=true</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959" y="2265882"/>
            <a:ext cx="2130741" cy="3926258"/>
          </a:xfrm>
          <a:prstGeom prst="rect">
            <a:avLst/>
          </a:prstGeom>
        </p:spPr>
      </p:pic>
      <p:graphicFrame>
        <p:nvGraphicFramePr>
          <p:cNvPr id="21" name="Table 20"/>
          <p:cNvGraphicFramePr>
            <a:graphicFrameLocks noGrp="1"/>
          </p:cNvGraphicFramePr>
          <p:nvPr>
            <p:extLst/>
          </p:nvPr>
        </p:nvGraphicFramePr>
        <p:xfrm>
          <a:off x="6650407" y="75488"/>
          <a:ext cx="1808861" cy="1005840"/>
        </p:xfrm>
        <a:graphic>
          <a:graphicData uri="http://schemas.openxmlformats.org/drawingml/2006/table">
            <a:tbl>
              <a:tblPr firstRow="1" bandRow="1">
                <a:tableStyleId>{21E4AEA4-8DFA-4A89-87EB-49C32662AFE0}</a:tableStyleId>
              </a:tblPr>
              <a:tblGrid>
                <a:gridCol w="1808861"/>
              </a:tblGrid>
              <a:tr h="310682">
                <a:tc>
                  <a:txBody>
                    <a:bodyPr/>
                    <a:lstStyle/>
                    <a:p>
                      <a:pPr algn="ctr"/>
                      <a:r>
                        <a:rPr lang="en-US" sz="1600" dirty="0" err="1" smtClean="0">
                          <a:latin typeface="Cambria" panose="02040503050406030204" pitchFamily="18" charset="0"/>
                        </a:rPr>
                        <a:t>PathInfo</a:t>
                      </a:r>
                      <a:endParaRPr lang="en-US" sz="1600" dirty="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PahtInfoNo</a:t>
                      </a:r>
                      <a:endParaRPr lang="en-US" sz="1600" dirty="0" smtClean="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MiddlePoints</a:t>
                      </a:r>
                      <a:endParaRPr lang="en-US" sz="1600" dirty="0" smtClean="0">
                        <a:latin typeface="Cambria" panose="02040503050406030204" pitchFamily="18" charset="0"/>
                      </a:endParaRPr>
                    </a:p>
                  </a:txBody>
                  <a:tcPr/>
                </a:tc>
              </a:tr>
            </a:tbl>
          </a:graphicData>
        </a:graphic>
      </p:graphicFrame>
      <p:cxnSp>
        <p:nvCxnSpPr>
          <p:cNvPr id="22" name="Straight Arrow Connector 21"/>
          <p:cNvCxnSpPr/>
          <p:nvPr/>
        </p:nvCxnSpPr>
        <p:spPr>
          <a:xfrm flipV="1">
            <a:off x="5631679" y="934720"/>
            <a:ext cx="1084081" cy="8171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Diamond 22"/>
          <p:cNvSpPr/>
          <p:nvPr/>
        </p:nvSpPr>
        <p:spPr>
          <a:xfrm>
            <a:off x="7424871" y="2656318"/>
            <a:ext cx="119641" cy="102549"/>
          </a:xfrm>
          <a:prstGeom prst="diamond">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4" name="Diamond 23"/>
          <p:cNvSpPr/>
          <p:nvPr/>
        </p:nvSpPr>
        <p:spPr>
          <a:xfrm>
            <a:off x="7544512" y="2881932"/>
            <a:ext cx="119641" cy="102549"/>
          </a:xfrm>
          <a:prstGeom prst="diamond">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5" name="Diamond 24"/>
          <p:cNvSpPr/>
          <p:nvPr/>
        </p:nvSpPr>
        <p:spPr>
          <a:xfrm>
            <a:off x="7664153" y="3245978"/>
            <a:ext cx="119641" cy="102549"/>
          </a:xfrm>
          <a:prstGeom prst="diamond">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6" name="Diamond 25"/>
          <p:cNvSpPr/>
          <p:nvPr/>
        </p:nvSpPr>
        <p:spPr>
          <a:xfrm>
            <a:off x="7484691" y="3664722"/>
            <a:ext cx="119641" cy="102549"/>
          </a:xfrm>
          <a:prstGeom prst="diamond">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7" name="Diamond 26"/>
          <p:cNvSpPr/>
          <p:nvPr/>
        </p:nvSpPr>
        <p:spPr>
          <a:xfrm>
            <a:off x="7484691" y="4198547"/>
            <a:ext cx="119641" cy="102549"/>
          </a:xfrm>
          <a:prstGeom prst="diamond">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8" name="Diamond 27"/>
          <p:cNvSpPr/>
          <p:nvPr/>
        </p:nvSpPr>
        <p:spPr>
          <a:xfrm>
            <a:off x="7877508" y="4408206"/>
            <a:ext cx="119641" cy="102549"/>
          </a:xfrm>
          <a:prstGeom prst="diamond">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9" name="Diamond 28"/>
          <p:cNvSpPr/>
          <p:nvPr/>
        </p:nvSpPr>
        <p:spPr>
          <a:xfrm>
            <a:off x="7997149" y="4920954"/>
            <a:ext cx="119641" cy="102549"/>
          </a:xfrm>
          <a:prstGeom prst="diamond">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30" name="Diamond 29"/>
          <p:cNvSpPr/>
          <p:nvPr/>
        </p:nvSpPr>
        <p:spPr>
          <a:xfrm>
            <a:off x="7937328" y="5382427"/>
            <a:ext cx="119641" cy="102549"/>
          </a:xfrm>
          <a:prstGeom prst="diamond">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cxnSp>
        <p:nvCxnSpPr>
          <p:cNvPr id="31" name="Straight Arrow Connector 30"/>
          <p:cNvCxnSpPr>
            <a:endCxn id="24" idx="1"/>
          </p:cNvCxnSpPr>
          <p:nvPr/>
        </p:nvCxnSpPr>
        <p:spPr>
          <a:xfrm>
            <a:off x="5247118" y="2265882"/>
            <a:ext cx="2297394" cy="6673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310339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410" y="259080"/>
            <a:ext cx="4564380" cy="51968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2153" y="2325381"/>
            <a:ext cx="4061460" cy="1844040"/>
          </a:xfrm>
          <a:prstGeom prst="rect">
            <a:avLst/>
          </a:prstGeom>
        </p:spPr>
      </p:pic>
      <p:sp>
        <p:nvSpPr>
          <p:cNvPr id="6" name="Rectangle 5"/>
          <p:cNvSpPr/>
          <p:nvPr/>
        </p:nvSpPr>
        <p:spPr>
          <a:xfrm>
            <a:off x="1363980" y="1950720"/>
            <a:ext cx="1752600" cy="11201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1455420" y="4503420"/>
            <a:ext cx="1661160" cy="449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3" name="Straight Connector 2"/>
          <p:cNvCxnSpPr/>
          <p:nvPr/>
        </p:nvCxnSpPr>
        <p:spPr>
          <a:xfrm>
            <a:off x="4666004" y="3144852"/>
            <a:ext cx="205099" cy="2050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666003" y="3144852"/>
            <a:ext cx="205100" cy="2050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67043" y="2444097"/>
            <a:ext cx="1298960" cy="80330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flipV="1">
            <a:off x="3236256" y="3366117"/>
            <a:ext cx="1429747" cy="136209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702722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6741492" y="1651948"/>
          <a:ext cx="1749039" cy="2231094"/>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sz="1600" dirty="0" smtClean="0">
                          <a:latin typeface="Cambria" panose="02040503050406030204" pitchFamily="18" charset="0"/>
                        </a:rPr>
                        <a:t>Station</a:t>
                      </a:r>
                      <a:endParaRPr lang="en-US" sz="1600" dirty="0">
                        <a:latin typeface="Cambria" panose="02040503050406030204" pitchFamily="18" charset="0"/>
                      </a:endParaRPr>
                    </a:p>
                  </a:txBody>
                  <a:tcPr/>
                </a:tc>
              </a:tr>
              <a:tr h="371849">
                <a:tc>
                  <a:txBody>
                    <a:bodyPr/>
                    <a:lstStyle/>
                    <a:p>
                      <a:r>
                        <a:rPr lang="en-US" sz="1600" dirty="0" err="1" smtClean="0">
                          <a:latin typeface="Cambria" panose="02040503050406030204" pitchFamily="18" charset="0"/>
                        </a:rPr>
                        <a:t>CodeID</a:t>
                      </a:r>
                      <a:endParaRPr lang="en-US" sz="1600" dirty="0">
                        <a:latin typeface="Cambria" panose="02040503050406030204" pitchFamily="18" charset="0"/>
                      </a:endParaRPr>
                    </a:p>
                  </a:txBody>
                  <a:tcPr/>
                </a:tc>
              </a:tr>
              <a:tr h="371849">
                <a:tc>
                  <a:txBody>
                    <a:bodyPr/>
                    <a:lstStyle/>
                    <a:p>
                      <a:r>
                        <a:rPr lang="en-US" sz="1600" dirty="0" smtClean="0">
                          <a:latin typeface="Cambria" panose="02040503050406030204" pitchFamily="18" charset="0"/>
                        </a:rPr>
                        <a:t>Street</a:t>
                      </a:r>
                      <a:endParaRPr lang="en-US" sz="1600" dirty="0">
                        <a:latin typeface="Cambria" panose="02040503050406030204" pitchFamily="18" charset="0"/>
                      </a:endParaRPr>
                    </a:p>
                  </a:txBody>
                  <a:tcPr/>
                </a:tc>
              </a:tr>
              <a:tr h="371849">
                <a:tc>
                  <a:txBody>
                    <a:bodyPr/>
                    <a:lstStyle/>
                    <a:p>
                      <a:r>
                        <a:rPr lang="en-US" sz="1600" dirty="0" smtClean="0">
                          <a:latin typeface="Cambria" panose="02040503050406030204" pitchFamily="18" charset="0"/>
                        </a:rPr>
                        <a:t>Latitude</a:t>
                      </a:r>
                      <a:endParaRPr lang="en-US" sz="1600" dirty="0">
                        <a:latin typeface="Cambria" panose="02040503050406030204" pitchFamily="18" charset="0"/>
                      </a:endParaRPr>
                    </a:p>
                  </a:txBody>
                  <a:tcPr/>
                </a:tc>
              </a:tr>
              <a:tr h="371849">
                <a:tc>
                  <a:txBody>
                    <a:bodyPr/>
                    <a:lstStyle/>
                    <a:p>
                      <a:r>
                        <a:rPr lang="en-US" sz="1600" dirty="0" smtClean="0">
                          <a:latin typeface="Cambria" panose="02040503050406030204" pitchFamily="18" charset="0"/>
                        </a:rPr>
                        <a:t>Longitude</a:t>
                      </a:r>
                      <a:endParaRPr lang="en-US" sz="1600" dirty="0">
                        <a:latin typeface="Cambria" panose="02040503050406030204" pitchFamily="18" charset="0"/>
                      </a:endParaRPr>
                    </a:p>
                  </a:txBody>
                  <a:tcPr/>
                </a:tc>
              </a:tr>
              <a:tr h="371849">
                <a:tc>
                  <a:txBody>
                    <a:bodyPr/>
                    <a:lstStyle/>
                    <a:p>
                      <a:r>
                        <a:rPr lang="en-US" sz="1600" dirty="0" smtClean="0">
                          <a:latin typeface="Cambria" panose="02040503050406030204" pitchFamily="18" charset="0"/>
                        </a:rPr>
                        <a:t>Name</a:t>
                      </a:r>
                      <a:endParaRPr lang="en-US" sz="1600" dirty="0">
                        <a:latin typeface="Cambria" panose="02040503050406030204" pitchFamily="18" charset="0"/>
                      </a:endParaRPr>
                    </a:p>
                  </a:txBody>
                  <a:tcPr/>
                </a:tc>
              </a:tr>
            </a:tbl>
          </a:graphicData>
        </a:graphic>
      </p:graphicFrame>
      <p:graphicFrame>
        <p:nvGraphicFramePr>
          <p:cNvPr id="5" name="Table 4"/>
          <p:cNvGraphicFramePr>
            <a:graphicFrameLocks noGrp="1"/>
          </p:cNvGraphicFramePr>
          <p:nvPr>
            <p:extLst/>
          </p:nvPr>
        </p:nvGraphicFramePr>
        <p:xfrm>
          <a:off x="488962" y="2125755"/>
          <a:ext cx="1440679" cy="1450719"/>
        </p:xfrm>
        <a:graphic>
          <a:graphicData uri="http://schemas.openxmlformats.org/drawingml/2006/table">
            <a:tbl>
              <a:tblPr firstRow="1" bandRow="1">
                <a:tableStyleId>{21E4AEA4-8DFA-4A89-87EB-49C32662AFE0}</a:tableStyleId>
              </a:tblPr>
              <a:tblGrid>
                <a:gridCol w="1440679"/>
              </a:tblGrid>
              <a:tr h="275704">
                <a:tc>
                  <a:txBody>
                    <a:bodyPr/>
                    <a:lstStyle/>
                    <a:p>
                      <a:pPr algn="ctr"/>
                      <a:r>
                        <a:rPr lang="en-US" sz="1600" dirty="0" smtClean="0">
                          <a:latin typeface="Cambria" panose="02040503050406030204" pitchFamily="18" charset="0"/>
                        </a:rPr>
                        <a:t>Route</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RouteType</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RouteNo</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RouteName</a:t>
                      </a:r>
                      <a:endParaRPr lang="en-US" sz="1600" dirty="0">
                        <a:latin typeface="Cambria" panose="02040503050406030204" pitchFamily="18" charset="0"/>
                      </a:endParaRPr>
                    </a:p>
                  </a:txBody>
                  <a:tcPr/>
                </a:tc>
              </a:tr>
            </a:tbl>
          </a:graphicData>
        </a:graphic>
      </p:graphicFrame>
      <p:graphicFrame>
        <p:nvGraphicFramePr>
          <p:cNvPr id="6" name="Table 5"/>
          <p:cNvGraphicFramePr>
            <a:graphicFrameLocks noGrp="1"/>
          </p:cNvGraphicFramePr>
          <p:nvPr>
            <p:extLst/>
          </p:nvPr>
        </p:nvGraphicFramePr>
        <p:xfrm>
          <a:off x="3334639" y="1858929"/>
          <a:ext cx="1808861" cy="2011680"/>
        </p:xfrm>
        <a:graphic>
          <a:graphicData uri="http://schemas.openxmlformats.org/drawingml/2006/table">
            <a:tbl>
              <a:tblPr firstRow="1" bandRow="1">
                <a:tableStyleId>{21E4AEA4-8DFA-4A89-87EB-49C32662AFE0}</a:tableStyleId>
              </a:tblPr>
              <a:tblGrid>
                <a:gridCol w="1808861"/>
              </a:tblGrid>
              <a:tr h="310682">
                <a:tc>
                  <a:txBody>
                    <a:bodyPr/>
                    <a:lstStyle/>
                    <a:p>
                      <a:pPr algn="ctr"/>
                      <a:r>
                        <a:rPr lang="en-US" sz="1600" dirty="0" err="1" smtClean="0">
                          <a:latin typeface="Cambria" panose="02040503050406030204" pitchFamily="18" charset="0"/>
                        </a:rPr>
                        <a:t>PathInfo</a:t>
                      </a:r>
                      <a:endParaRPr lang="en-US" sz="1600" dirty="0">
                        <a:latin typeface="Cambria" panose="02040503050406030204" pitchFamily="18" charset="0"/>
                      </a:endParaRPr>
                    </a:p>
                  </a:txBody>
                  <a:tcPr/>
                </a:tc>
              </a:tr>
              <a:tr h="300814">
                <a:tc>
                  <a:txBody>
                    <a:bodyPr/>
                    <a:lstStyle/>
                    <a:p>
                      <a:r>
                        <a:rPr lang="en-US" sz="1600" dirty="0" err="1" smtClean="0">
                          <a:latin typeface="Cambria" panose="02040503050406030204" pitchFamily="18" charset="0"/>
                        </a:rPr>
                        <a:t>FromStationID</a:t>
                      </a:r>
                      <a:endParaRPr lang="en-US" sz="1600" dirty="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ToStationID</a:t>
                      </a:r>
                      <a:endParaRPr lang="en-US" sz="1600" dirty="0" smtClean="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RouteID</a:t>
                      </a:r>
                      <a:endParaRPr lang="en-US" sz="1600" dirty="0" smtClean="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PahtInfoNo</a:t>
                      </a:r>
                      <a:endParaRPr lang="en-US" sz="1600" dirty="0" smtClean="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MiddlePoints</a:t>
                      </a:r>
                      <a:endParaRPr lang="en-US" sz="1600" dirty="0" smtClean="0">
                        <a:latin typeface="Cambria" panose="02040503050406030204" pitchFamily="18" charset="0"/>
                      </a:endParaRPr>
                    </a:p>
                  </a:txBody>
                  <a:tcPr/>
                </a:tc>
              </a:tr>
            </a:tbl>
          </a:graphicData>
        </a:graphic>
      </p:graphicFrame>
      <p:cxnSp>
        <p:nvCxnSpPr>
          <p:cNvPr id="7" name="Straight Connector 6"/>
          <p:cNvCxnSpPr>
            <a:stCxn id="5" idx="3"/>
            <a:endCxn id="6" idx="1"/>
          </p:cNvCxnSpPr>
          <p:nvPr/>
        </p:nvCxnSpPr>
        <p:spPr>
          <a:xfrm>
            <a:off x="1929641" y="2851114"/>
            <a:ext cx="1404998" cy="13655"/>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6525834" y="2082838"/>
            <a:ext cx="301686" cy="369332"/>
          </a:xfrm>
          <a:prstGeom prst="rect">
            <a:avLst/>
          </a:prstGeom>
          <a:noFill/>
        </p:spPr>
        <p:txBody>
          <a:bodyPr wrap="none" rtlCol="0">
            <a:spAutoFit/>
          </a:bodyPr>
          <a:lstStyle/>
          <a:p>
            <a:r>
              <a:rPr lang="en-US" dirty="0">
                <a:solidFill>
                  <a:prstClr val="black"/>
                </a:solidFill>
              </a:rPr>
              <a:t>1</a:t>
            </a:r>
          </a:p>
        </p:txBody>
      </p:sp>
      <p:cxnSp>
        <p:nvCxnSpPr>
          <p:cNvPr id="9" name="Straight Connector 8"/>
          <p:cNvCxnSpPr/>
          <p:nvPr/>
        </p:nvCxnSpPr>
        <p:spPr>
          <a:xfrm>
            <a:off x="5143500" y="2420130"/>
            <a:ext cx="161544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TextBox 9"/>
          <p:cNvSpPr txBox="1"/>
          <p:nvPr/>
        </p:nvSpPr>
        <p:spPr>
          <a:xfrm>
            <a:off x="1858541" y="2537740"/>
            <a:ext cx="301686" cy="369332"/>
          </a:xfrm>
          <a:prstGeom prst="rect">
            <a:avLst/>
          </a:prstGeom>
          <a:noFill/>
        </p:spPr>
        <p:txBody>
          <a:bodyPr wrap="none" rtlCol="0">
            <a:spAutoFit/>
          </a:bodyPr>
          <a:lstStyle/>
          <a:p>
            <a:r>
              <a:rPr lang="en-US" dirty="0">
                <a:solidFill>
                  <a:prstClr val="black"/>
                </a:solidFill>
              </a:rPr>
              <a:t>1</a:t>
            </a:r>
          </a:p>
        </p:txBody>
      </p:sp>
      <p:sp>
        <p:nvSpPr>
          <p:cNvPr id="11" name="TextBox 10"/>
          <p:cNvSpPr txBox="1"/>
          <p:nvPr/>
        </p:nvSpPr>
        <p:spPr>
          <a:xfrm>
            <a:off x="5619046" y="2128279"/>
            <a:ext cx="596638" cy="338554"/>
          </a:xfrm>
          <a:prstGeom prst="rect">
            <a:avLst/>
          </a:prstGeom>
          <a:noFill/>
        </p:spPr>
        <p:txBody>
          <a:bodyPr wrap="none" rtlCol="0">
            <a:spAutoFit/>
          </a:bodyPr>
          <a:lstStyle/>
          <a:p>
            <a:r>
              <a:rPr lang="en-US" sz="1600" dirty="0">
                <a:solidFill>
                  <a:prstClr val="black"/>
                </a:solidFill>
                <a:latin typeface="Cambria" panose="02040503050406030204" pitchFamily="18" charset="0"/>
              </a:rPr>
              <a:t>start</a:t>
            </a:r>
          </a:p>
        </p:txBody>
      </p:sp>
      <p:cxnSp>
        <p:nvCxnSpPr>
          <p:cNvPr id="12" name="Straight Connector 11"/>
          <p:cNvCxnSpPr/>
          <p:nvPr/>
        </p:nvCxnSpPr>
        <p:spPr>
          <a:xfrm>
            <a:off x="5137265" y="2849933"/>
            <a:ext cx="1615440" cy="0"/>
          </a:xfrm>
          <a:prstGeom prst="line">
            <a:avLst/>
          </a:prstGeom>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5646666" y="2553129"/>
            <a:ext cx="562783" cy="338554"/>
          </a:xfrm>
          <a:prstGeom prst="rect">
            <a:avLst/>
          </a:prstGeom>
          <a:noFill/>
        </p:spPr>
        <p:txBody>
          <a:bodyPr wrap="none" rtlCol="0">
            <a:spAutoFit/>
          </a:bodyPr>
          <a:lstStyle/>
          <a:p>
            <a:r>
              <a:rPr lang="en-US" sz="1600" dirty="0">
                <a:solidFill>
                  <a:prstClr val="black"/>
                </a:solidFill>
                <a:latin typeface="Cambria" panose="02040503050406030204" pitchFamily="18" charset="0"/>
              </a:rPr>
              <a:t>stop</a:t>
            </a:r>
          </a:p>
        </p:txBody>
      </p:sp>
      <p:sp>
        <p:nvSpPr>
          <p:cNvPr id="14" name="TextBox 13"/>
          <p:cNvSpPr txBox="1"/>
          <p:nvPr/>
        </p:nvSpPr>
        <p:spPr>
          <a:xfrm>
            <a:off x="6280549" y="2529263"/>
            <a:ext cx="534121" cy="369332"/>
          </a:xfrm>
          <a:prstGeom prst="rect">
            <a:avLst/>
          </a:prstGeom>
          <a:noFill/>
        </p:spPr>
        <p:txBody>
          <a:bodyPr wrap="none" rtlCol="0">
            <a:spAutoFit/>
          </a:bodyPr>
          <a:lstStyle/>
          <a:p>
            <a:r>
              <a:rPr lang="en-US" dirty="0">
                <a:solidFill>
                  <a:prstClr val="black"/>
                </a:solidFill>
              </a:rPr>
              <a:t>0..1</a:t>
            </a:r>
          </a:p>
        </p:txBody>
      </p:sp>
      <mc:AlternateContent xmlns:mc="http://schemas.openxmlformats.org/markup-compatibility/2006" xmlns:a14="http://schemas.microsoft.com/office/drawing/2010/main">
        <mc:Choice Requires="a14">
          <p:sp>
            <p:nvSpPr>
              <p:cNvPr id="15" name="TextBox 14"/>
              <p:cNvSpPr txBox="1"/>
              <p:nvPr/>
            </p:nvSpPr>
            <p:spPr>
              <a:xfrm>
                <a:off x="3103380" y="2621596"/>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103380" y="2621596"/>
                <a:ext cx="248465" cy="276999"/>
              </a:xfrm>
              <a:prstGeom prst="rect">
                <a:avLst/>
              </a:prstGeom>
              <a:blipFill rotWithShape="0">
                <a:blip r:embed="rId3"/>
                <a:stretch>
                  <a:fillRect l="-12195" r="-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149735" y="2189834"/>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5149735" y="2189834"/>
                <a:ext cx="248465" cy="276999"/>
              </a:xfrm>
              <a:prstGeom prst="rect">
                <a:avLst/>
              </a:prstGeom>
              <a:blipFill rotWithShape="0">
                <a:blip r:embed="rId4"/>
                <a:stretch>
                  <a:fillRect l="-14634" r="-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143500" y="2621596"/>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143500" y="2621596"/>
                <a:ext cx="248465" cy="276999"/>
              </a:xfrm>
              <a:prstGeom prst="rect">
                <a:avLst/>
              </a:prstGeom>
              <a:blipFill rotWithShape="0">
                <a:blip r:embed="rId5"/>
                <a:stretch>
                  <a:fillRect l="-14634" r="-9756"/>
                </a:stretch>
              </a:blipFill>
            </p:spPr>
            <p:txBody>
              <a:bodyPr/>
              <a:lstStyle/>
              <a:p>
                <a:r>
                  <a:rPr lang="en-US">
                    <a:noFill/>
                  </a:rPr>
                  <a:t> </a:t>
                </a:r>
              </a:p>
            </p:txBody>
          </p:sp>
        </mc:Fallback>
      </mc:AlternateContent>
      <p:sp>
        <p:nvSpPr>
          <p:cNvPr id="18" name="TextBox 17"/>
          <p:cNvSpPr txBox="1"/>
          <p:nvPr/>
        </p:nvSpPr>
        <p:spPr>
          <a:xfrm>
            <a:off x="2148311" y="2567652"/>
            <a:ext cx="917239" cy="338554"/>
          </a:xfrm>
          <a:prstGeom prst="rect">
            <a:avLst/>
          </a:prstGeom>
          <a:noFill/>
        </p:spPr>
        <p:txBody>
          <a:bodyPr wrap="none" rtlCol="0">
            <a:spAutoFit/>
          </a:bodyPr>
          <a:lstStyle/>
          <a:p>
            <a:r>
              <a:rPr lang="en-US" sz="1600" dirty="0">
                <a:solidFill>
                  <a:prstClr val="black"/>
                </a:solidFill>
                <a:latin typeface="Cambria" panose="02040503050406030204" pitchFamily="18" charset="0"/>
              </a:rPr>
              <a:t>includes</a:t>
            </a:r>
          </a:p>
        </p:txBody>
      </p:sp>
    </p:spTree>
    <p:extLst>
      <p:ext uri="{BB962C8B-B14F-4D97-AF65-F5344CB8AC3E}">
        <p14:creationId xmlns:p14="http://schemas.microsoft.com/office/powerpoint/2010/main" val="1124010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a:solidFill>
                  <a:prstClr val="white"/>
                </a:solidFill>
                <a:latin typeface="Cambria" panose="02040503050406030204" pitchFamily="18" charset="0"/>
              </a:rPr>
              <a:t>TRIP</a:t>
            </a:r>
          </a:p>
          <a:p>
            <a:pPr algn="ctr"/>
            <a:r>
              <a:rPr lang="en-US" sz="2000" dirty="0">
                <a:solidFill>
                  <a:prstClr val="white"/>
                </a:solidFill>
                <a:latin typeface="Cambria" panose="02040503050406030204" pitchFamily="18" charset="0"/>
              </a:rPr>
              <a:t>Trip: represent start time and end time of route.</a:t>
            </a:r>
          </a:p>
        </p:txBody>
      </p:sp>
    </p:spTree>
    <p:extLst>
      <p:ext uri="{BB962C8B-B14F-4D97-AF65-F5344CB8AC3E}">
        <p14:creationId xmlns:p14="http://schemas.microsoft.com/office/powerpoint/2010/main" val="798854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740" y="2392680"/>
            <a:ext cx="7544508" cy="3116580"/>
          </a:xfrm>
          <a:prstGeom prst="rect">
            <a:avLst/>
          </a:prstGeom>
        </p:spPr>
      </p:pic>
      <p:sp>
        <p:nvSpPr>
          <p:cNvPr id="6" name="Rectangle 5"/>
          <p:cNvSpPr/>
          <p:nvPr/>
        </p:nvSpPr>
        <p:spPr>
          <a:xfrm>
            <a:off x="269240" y="2217420"/>
            <a:ext cx="8534400" cy="4152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2415275" y="5755124"/>
            <a:ext cx="3807581" cy="369332"/>
          </a:xfrm>
          <a:prstGeom prst="rect">
            <a:avLst/>
          </a:prstGeom>
        </p:spPr>
        <p:txBody>
          <a:bodyPr wrap="none">
            <a:spAutoFit/>
          </a:bodyPr>
          <a:lstStyle/>
          <a:p>
            <a:r>
              <a:rPr lang="en-US" dirty="0">
                <a:solidFill>
                  <a:srgbClr val="5B9BD5">
                    <a:lumMod val="75000"/>
                  </a:srgbClr>
                </a:solidFill>
                <a:latin typeface="Cambria" panose="02040503050406030204" pitchFamily="18" charset="0"/>
              </a:rPr>
              <a:t>http://buyttphcm.com.vn/TTLT.aspx</a:t>
            </a:r>
          </a:p>
        </p:txBody>
      </p:sp>
      <p:sp>
        <p:nvSpPr>
          <p:cNvPr id="8" name="Rectangle 7"/>
          <p:cNvSpPr/>
          <p:nvPr/>
        </p:nvSpPr>
        <p:spPr>
          <a:xfrm>
            <a:off x="7127240" y="3093720"/>
            <a:ext cx="609600" cy="3429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9" name="Table 8"/>
          <p:cNvGraphicFramePr>
            <a:graphicFrameLocks noGrp="1"/>
          </p:cNvGraphicFramePr>
          <p:nvPr>
            <p:extLst/>
          </p:nvPr>
        </p:nvGraphicFramePr>
        <p:xfrm>
          <a:off x="3733301" y="343494"/>
          <a:ext cx="1440679" cy="1487252"/>
        </p:xfrm>
        <a:graphic>
          <a:graphicData uri="http://schemas.openxmlformats.org/drawingml/2006/table">
            <a:tbl>
              <a:tblPr firstRow="1" bandRow="1">
                <a:tableStyleId>{21E4AEA4-8DFA-4A89-87EB-49C32662AFE0}</a:tableStyleId>
              </a:tblPr>
              <a:tblGrid>
                <a:gridCol w="1440679"/>
              </a:tblGrid>
              <a:tr h="371813">
                <a:tc>
                  <a:txBody>
                    <a:bodyPr/>
                    <a:lstStyle/>
                    <a:p>
                      <a:pPr algn="ctr"/>
                      <a:r>
                        <a:rPr lang="en-US" sz="1600" dirty="0" smtClean="0">
                          <a:latin typeface="Cambria" panose="02040503050406030204" pitchFamily="18" charset="0"/>
                        </a:rPr>
                        <a:t>Route</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RouteType</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RouteNo</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RouteName</a:t>
                      </a:r>
                      <a:endParaRPr lang="en-US" sz="1600" dirty="0">
                        <a:latin typeface="Cambria" panose="02040503050406030204" pitchFamily="18" charset="0"/>
                      </a:endParaRPr>
                    </a:p>
                  </a:txBody>
                  <a:tcPr/>
                </a:tc>
              </a:tr>
            </a:tbl>
          </a:graphicData>
        </a:graphic>
      </p:graphicFrame>
      <p:cxnSp>
        <p:nvCxnSpPr>
          <p:cNvPr id="14" name="Straight Arrow Connector 13"/>
          <p:cNvCxnSpPr/>
          <p:nvPr/>
        </p:nvCxnSpPr>
        <p:spPr>
          <a:xfrm flipH="1">
            <a:off x="1270000" y="1280160"/>
            <a:ext cx="2509520" cy="19710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241627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8414" y="1980842"/>
            <a:ext cx="2137316" cy="369332"/>
          </a:xfrm>
          <a:prstGeom prst="rect">
            <a:avLst/>
          </a:prstGeom>
          <a:noFill/>
        </p:spPr>
        <p:txBody>
          <a:bodyPr wrap="none" rtlCol="0">
            <a:spAutoFit/>
          </a:bodyPr>
          <a:lstStyle/>
          <a:p>
            <a:r>
              <a:rPr lang="en-US" dirty="0">
                <a:solidFill>
                  <a:srgbClr val="0070C0"/>
                </a:solidFill>
              </a:rPr>
              <a:t>Time of route depart</a:t>
            </a:r>
            <a:endParaRPr lang="en-US" dirty="0">
              <a:solidFill>
                <a:prstClr val="black"/>
              </a:solidFill>
            </a:endParaRPr>
          </a:p>
        </p:txBody>
      </p:sp>
      <p:sp>
        <p:nvSpPr>
          <p:cNvPr id="5" name="Rectangle 4"/>
          <p:cNvSpPr/>
          <p:nvPr/>
        </p:nvSpPr>
        <p:spPr>
          <a:xfrm>
            <a:off x="4449098" y="2000804"/>
            <a:ext cx="2102627" cy="369332"/>
          </a:xfrm>
          <a:prstGeom prst="rect">
            <a:avLst/>
          </a:prstGeom>
        </p:spPr>
        <p:txBody>
          <a:bodyPr wrap="none">
            <a:spAutoFit/>
          </a:bodyPr>
          <a:lstStyle/>
          <a:p>
            <a:r>
              <a:rPr lang="en-US" dirty="0">
                <a:solidFill>
                  <a:srgbClr val="00B050"/>
                </a:solidFill>
              </a:rPr>
              <a:t>Time of route return</a:t>
            </a:r>
            <a:endParaRPr lang="en-US" dirty="0">
              <a:solidFill>
                <a:prstClr val="black"/>
              </a:solidFill>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 r="-1" b="42382"/>
          <a:stretch/>
        </p:blipFill>
        <p:spPr>
          <a:xfrm>
            <a:off x="254000" y="2537460"/>
            <a:ext cx="6744430" cy="3121660"/>
          </a:xfrm>
          <a:prstGeom prst="rect">
            <a:avLst/>
          </a:prstGeom>
        </p:spPr>
      </p:pic>
      <p:sp>
        <p:nvSpPr>
          <p:cNvPr id="7" name="Rectangle 6"/>
          <p:cNvSpPr/>
          <p:nvPr/>
        </p:nvSpPr>
        <p:spPr>
          <a:xfrm>
            <a:off x="1068414" y="2537460"/>
            <a:ext cx="2903220" cy="32639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8" name="Straight Connector 7"/>
          <p:cNvCxnSpPr>
            <a:stCxn id="4" idx="2"/>
          </p:cNvCxnSpPr>
          <p:nvPr/>
        </p:nvCxnSpPr>
        <p:spPr>
          <a:xfrm>
            <a:off x="2137072" y="2350174"/>
            <a:ext cx="4008" cy="187286"/>
          </a:xfrm>
          <a:prstGeom prst="line">
            <a:avLst/>
          </a:prstGeom>
          <a:ln>
            <a:solidFill>
              <a:srgbClr val="0070C0"/>
            </a:solidFill>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a:xfrm>
            <a:off x="4095210" y="2537460"/>
            <a:ext cx="2903220" cy="32639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0" name="Straight Connector 9"/>
          <p:cNvCxnSpPr>
            <a:stCxn id="5" idx="2"/>
          </p:cNvCxnSpPr>
          <p:nvPr/>
        </p:nvCxnSpPr>
        <p:spPr>
          <a:xfrm>
            <a:off x="5500412" y="2370136"/>
            <a:ext cx="4007" cy="187286"/>
          </a:xfrm>
          <a:prstGeom prst="line">
            <a:avLst/>
          </a:prstGeom>
          <a:ln>
            <a:solidFill>
              <a:srgbClr val="00B050"/>
            </a:solidFill>
          </a:ln>
        </p:spPr>
        <p:style>
          <a:lnRef idx="3">
            <a:schemeClr val="accent2"/>
          </a:lnRef>
          <a:fillRef idx="0">
            <a:schemeClr val="accent2"/>
          </a:fillRef>
          <a:effectRef idx="2">
            <a:schemeClr val="accent2"/>
          </a:effectRef>
          <a:fontRef idx="minor">
            <a:schemeClr val="tx1"/>
          </a:fontRef>
        </p:style>
      </p:cxnSp>
      <p:graphicFrame>
        <p:nvGraphicFramePr>
          <p:cNvPr id="11" name="Table 10"/>
          <p:cNvGraphicFramePr>
            <a:graphicFrameLocks noGrp="1"/>
          </p:cNvGraphicFramePr>
          <p:nvPr>
            <p:extLst/>
          </p:nvPr>
        </p:nvGraphicFramePr>
        <p:xfrm>
          <a:off x="6794832" y="537635"/>
          <a:ext cx="1749039" cy="743698"/>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Trip</a:t>
                      </a:r>
                      <a:endParaRPr lang="en-US" dirty="0"/>
                    </a:p>
                  </a:txBody>
                  <a:tcPr/>
                </a:tc>
              </a:tr>
              <a:tr h="371849">
                <a:tc>
                  <a:txBody>
                    <a:bodyPr/>
                    <a:lstStyle/>
                    <a:p>
                      <a:r>
                        <a:rPr lang="en-US" dirty="0" err="1" smtClean="0"/>
                        <a:t>RouteID</a:t>
                      </a:r>
                      <a:endParaRPr lang="en-US" dirty="0"/>
                    </a:p>
                  </a:txBody>
                  <a:tcPr/>
                </a:tc>
              </a:tr>
            </a:tbl>
          </a:graphicData>
        </a:graphic>
      </p:graphicFrame>
      <p:graphicFrame>
        <p:nvGraphicFramePr>
          <p:cNvPr id="13" name="Table 12"/>
          <p:cNvGraphicFramePr>
            <a:graphicFrameLocks noGrp="1"/>
          </p:cNvGraphicFramePr>
          <p:nvPr>
            <p:extLst/>
          </p:nvPr>
        </p:nvGraphicFramePr>
        <p:xfrm>
          <a:off x="3022101" y="163179"/>
          <a:ext cx="1440679" cy="1487252"/>
        </p:xfrm>
        <a:graphic>
          <a:graphicData uri="http://schemas.openxmlformats.org/drawingml/2006/table">
            <a:tbl>
              <a:tblPr firstRow="1" bandRow="1">
                <a:tableStyleId>{21E4AEA4-8DFA-4A89-87EB-49C32662AFE0}</a:tableStyleId>
              </a:tblPr>
              <a:tblGrid>
                <a:gridCol w="1440679"/>
              </a:tblGrid>
              <a:tr h="371813">
                <a:tc>
                  <a:txBody>
                    <a:bodyPr/>
                    <a:lstStyle/>
                    <a:p>
                      <a:pPr algn="ctr"/>
                      <a:r>
                        <a:rPr lang="en-US" sz="1600" dirty="0" smtClean="0">
                          <a:latin typeface="Cambria" panose="02040503050406030204" pitchFamily="18" charset="0"/>
                        </a:rPr>
                        <a:t>Route</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RouteType</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RouteNo</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RouteName</a:t>
                      </a:r>
                      <a:endParaRPr lang="en-US" sz="1600" dirty="0">
                        <a:latin typeface="Cambria" panose="02040503050406030204" pitchFamily="18" charset="0"/>
                      </a:endParaRPr>
                    </a:p>
                  </a:txBody>
                  <a:tcPr/>
                </a:tc>
              </a:tr>
            </a:tbl>
          </a:graphicData>
        </a:graphic>
      </p:graphicFrame>
      <p:cxnSp>
        <p:nvCxnSpPr>
          <p:cNvPr id="15" name="Straight Connector 14"/>
          <p:cNvCxnSpPr>
            <a:endCxn id="4" idx="0"/>
          </p:cNvCxnSpPr>
          <p:nvPr/>
        </p:nvCxnSpPr>
        <p:spPr>
          <a:xfrm flipH="1">
            <a:off x="2137072" y="756562"/>
            <a:ext cx="946665" cy="122428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6" name="Straight Connector 15"/>
          <p:cNvCxnSpPr>
            <a:endCxn id="5" idx="0"/>
          </p:cNvCxnSpPr>
          <p:nvPr/>
        </p:nvCxnSpPr>
        <p:spPr>
          <a:xfrm>
            <a:off x="4095210" y="756562"/>
            <a:ext cx="1405202" cy="1244242"/>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3" name="Straight Connector 22"/>
          <p:cNvCxnSpPr>
            <a:stCxn id="13" idx="3"/>
            <a:endCxn id="11" idx="1"/>
          </p:cNvCxnSpPr>
          <p:nvPr/>
        </p:nvCxnSpPr>
        <p:spPr>
          <a:xfrm>
            <a:off x="4462780" y="906805"/>
            <a:ext cx="2332052" cy="2679"/>
          </a:xfrm>
          <a:prstGeom prst="line">
            <a:avLst/>
          </a:prstGeom>
        </p:spPr>
        <p:style>
          <a:lnRef idx="3">
            <a:schemeClr val="accent1"/>
          </a:lnRef>
          <a:fillRef idx="0">
            <a:schemeClr val="accent1"/>
          </a:fillRef>
          <a:effectRef idx="2">
            <a:schemeClr val="accent1"/>
          </a:effectRef>
          <a:fontRef idx="minor">
            <a:schemeClr val="tx1"/>
          </a:fontRef>
        </p:style>
      </p:cxnSp>
      <p:sp>
        <p:nvSpPr>
          <p:cNvPr id="28" name="TextBox 27"/>
          <p:cNvSpPr txBox="1"/>
          <p:nvPr/>
        </p:nvSpPr>
        <p:spPr>
          <a:xfrm>
            <a:off x="5170186" y="587285"/>
            <a:ext cx="917239" cy="338554"/>
          </a:xfrm>
          <a:prstGeom prst="rect">
            <a:avLst/>
          </a:prstGeom>
          <a:noFill/>
        </p:spPr>
        <p:txBody>
          <a:bodyPr wrap="none" rtlCol="0">
            <a:spAutoFit/>
          </a:bodyPr>
          <a:lstStyle/>
          <a:p>
            <a:r>
              <a:rPr lang="en-US" sz="1600" dirty="0">
                <a:solidFill>
                  <a:prstClr val="black"/>
                </a:solidFill>
                <a:latin typeface="Cambria" panose="02040503050406030204" pitchFamily="18" charset="0"/>
              </a:rPr>
              <a:t>includes</a:t>
            </a:r>
          </a:p>
        </p:txBody>
      </p:sp>
      <p:sp>
        <p:nvSpPr>
          <p:cNvPr id="29" name="TextBox 28"/>
          <p:cNvSpPr txBox="1"/>
          <p:nvPr/>
        </p:nvSpPr>
        <p:spPr>
          <a:xfrm>
            <a:off x="4363954" y="587285"/>
            <a:ext cx="301686" cy="369332"/>
          </a:xfrm>
          <a:prstGeom prst="rect">
            <a:avLst/>
          </a:prstGeom>
          <a:noFill/>
        </p:spPr>
        <p:txBody>
          <a:bodyPr wrap="none" rtlCol="0">
            <a:spAutoFit/>
          </a:bodyPr>
          <a:lstStyle/>
          <a:p>
            <a:r>
              <a:rPr lang="en-US" dirty="0">
                <a:solidFill>
                  <a:prstClr val="black"/>
                </a:solidFill>
              </a:rPr>
              <a:t>1</a:t>
            </a:r>
          </a:p>
        </p:txBody>
      </p:sp>
      <mc:AlternateContent xmlns:mc="http://schemas.openxmlformats.org/markup-compatibility/2006" xmlns:a14="http://schemas.microsoft.com/office/drawing/2010/main">
        <mc:Choice Requires="a14">
          <p:sp>
            <p:nvSpPr>
              <p:cNvPr id="30" name="TextBox 29"/>
              <p:cNvSpPr txBox="1"/>
              <p:nvPr/>
            </p:nvSpPr>
            <p:spPr>
              <a:xfrm>
                <a:off x="6551725" y="648840"/>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6551725" y="648840"/>
                <a:ext cx="248465" cy="276999"/>
              </a:xfrm>
              <a:prstGeom prst="rect">
                <a:avLst/>
              </a:prstGeom>
              <a:blipFill rotWithShape="0">
                <a:blip r:embed="rId4"/>
                <a:stretch>
                  <a:fillRect l="-14634" r="-9756"/>
                </a:stretch>
              </a:blipFill>
            </p:spPr>
            <p:txBody>
              <a:bodyPr/>
              <a:lstStyle/>
              <a:p>
                <a:r>
                  <a:rPr lang="en-US">
                    <a:noFill/>
                  </a:rPr>
                  <a:t> </a:t>
                </a:r>
              </a:p>
            </p:txBody>
          </p:sp>
        </mc:Fallback>
      </mc:AlternateContent>
    </p:spTree>
    <p:extLst>
      <p:ext uri="{BB962C8B-B14F-4D97-AF65-F5344CB8AC3E}">
        <p14:creationId xmlns:p14="http://schemas.microsoft.com/office/powerpoint/2010/main" val="19563892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5840" y="251102"/>
            <a:ext cx="2137316" cy="369332"/>
          </a:xfrm>
          <a:prstGeom prst="rect">
            <a:avLst/>
          </a:prstGeom>
          <a:noFill/>
        </p:spPr>
        <p:txBody>
          <a:bodyPr wrap="none" rtlCol="0">
            <a:spAutoFit/>
          </a:bodyPr>
          <a:lstStyle/>
          <a:p>
            <a:r>
              <a:rPr lang="en-US" dirty="0">
                <a:solidFill>
                  <a:srgbClr val="0070C0"/>
                </a:solidFill>
              </a:rPr>
              <a:t>Time of route depart</a:t>
            </a:r>
            <a:endParaRPr lang="en-US" dirty="0">
              <a:solidFill>
                <a:prstClr val="black"/>
              </a:solidFill>
            </a:endParaRPr>
          </a:p>
        </p:txBody>
      </p:sp>
      <p:sp>
        <p:nvSpPr>
          <p:cNvPr id="5" name="Rectangle 4"/>
          <p:cNvSpPr/>
          <p:nvPr/>
        </p:nvSpPr>
        <p:spPr>
          <a:xfrm>
            <a:off x="4588994" y="251102"/>
            <a:ext cx="2102627" cy="369332"/>
          </a:xfrm>
          <a:prstGeom prst="rect">
            <a:avLst/>
          </a:prstGeom>
        </p:spPr>
        <p:txBody>
          <a:bodyPr wrap="none">
            <a:spAutoFit/>
          </a:bodyPr>
          <a:lstStyle/>
          <a:p>
            <a:r>
              <a:rPr lang="en-US" dirty="0">
                <a:solidFill>
                  <a:srgbClr val="00B050"/>
                </a:solidFill>
              </a:rPr>
              <a:t>Time of route return</a:t>
            </a:r>
            <a:endParaRPr lang="en-US" dirty="0">
              <a:solidFill>
                <a:prstClr val="black"/>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56" y="807720"/>
            <a:ext cx="6743700" cy="5417820"/>
          </a:xfrm>
          <a:prstGeom prst="rect">
            <a:avLst/>
          </a:prstGeom>
        </p:spPr>
      </p:pic>
      <p:sp>
        <p:nvSpPr>
          <p:cNvPr id="7" name="Rectangle 6"/>
          <p:cNvSpPr/>
          <p:nvPr/>
        </p:nvSpPr>
        <p:spPr>
          <a:xfrm>
            <a:off x="1005840" y="807720"/>
            <a:ext cx="2903220" cy="541782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8" name="Straight Connector 7"/>
          <p:cNvCxnSpPr>
            <a:stCxn id="4" idx="2"/>
          </p:cNvCxnSpPr>
          <p:nvPr/>
        </p:nvCxnSpPr>
        <p:spPr>
          <a:xfrm>
            <a:off x="2074498" y="620434"/>
            <a:ext cx="4008" cy="187286"/>
          </a:xfrm>
          <a:prstGeom prst="line">
            <a:avLst/>
          </a:prstGeom>
          <a:ln>
            <a:solidFill>
              <a:srgbClr val="0070C0"/>
            </a:solidFill>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a:xfrm>
            <a:off x="4032636" y="807720"/>
            <a:ext cx="2903220" cy="54178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0" name="Straight Connector 9"/>
          <p:cNvCxnSpPr>
            <a:stCxn id="5" idx="2"/>
          </p:cNvCxnSpPr>
          <p:nvPr/>
        </p:nvCxnSpPr>
        <p:spPr>
          <a:xfrm>
            <a:off x="5640308" y="620434"/>
            <a:ext cx="4007" cy="187286"/>
          </a:xfrm>
          <a:prstGeom prst="line">
            <a:avLst/>
          </a:prstGeom>
          <a:ln>
            <a:solidFill>
              <a:srgbClr val="00B050"/>
            </a:solidFill>
          </a:ln>
        </p:spPr>
        <p:style>
          <a:lnRef idx="3">
            <a:schemeClr val="accent2"/>
          </a:lnRef>
          <a:fillRef idx="0">
            <a:schemeClr val="accent2"/>
          </a:fillRef>
          <a:effectRef idx="2">
            <a:schemeClr val="accent2"/>
          </a:effectRef>
          <a:fontRef idx="minor">
            <a:schemeClr val="tx1"/>
          </a:fontRef>
        </p:style>
      </p:cxnSp>
      <p:graphicFrame>
        <p:nvGraphicFramePr>
          <p:cNvPr id="11" name="Table 10"/>
          <p:cNvGraphicFramePr>
            <a:graphicFrameLocks noGrp="1"/>
          </p:cNvGraphicFramePr>
          <p:nvPr>
            <p:extLst/>
          </p:nvPr>
        </p:nvGraphicFramePr>
        <p:xfrm>
          <a:off x="7214359" y="807720"/>
          <a:ext cx="1749039" cy="1115547"/>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Trip</a:t>
                      </a:r>
                      <a:endParaRPr lang="en-US" dirty="0"/>
                    </a:p>
                  </a:txBody>
                  <a:tcPr/>
                </a:tc>
              </a:tr>
              <a:tr h="371849">
                <a:tc>
                  <a:txBody>
                    <a:bodyPr/>
                    <a:lstStyle/>
                    <a:p>
                      <a:r>
                        <a:rPr lang="en-US" dirty="0" err="1" smtClean="0"/>
                        <a:t>RouteID</a:t>
                      </a:r>
                      <a:endParaRPr lang="en-US" dirty="0"/>
                    </a:p>
                  </a:txBody>
                  <a:tcPr/>
                </a:tc>
              </a:tr>
              <a:tr h="371849">
                <a:tc>
                  <a:txBody>
                    <a:bodyPr/>
                    <a:lstStyle/>
                    <a:p>
                      <a:r>
                        <a:rPr lang="en-US" dirty="0" err="1" smtClean="0"/>
                        <a:t>TripNo</a:t>
                      </a:r>
                      <a:endParaRPr lang="en-US" dirty="0"/>
                    </a:p>
                  </a:txBody>
                  <a:tcPr/>
                </a:tc>
              </a:tr>
            </a:tbl>
          </a:graphicData>
        </a:graphic>
      </p:graphicFrame>
      <p:cxnSp>
        <p:nvCxnSpPr>
          <p:cNvPr id="12" name="Straight Arrow Connector 11"/>
          <p:cNvCxnSpPr/>
          <p:nvPr/>
        </p:nvCxnSpPr>
        <p:spPr>
          <a:xfrm flipV="1">
            <a:off x="822960" y="1722120"/>
            <a:ext cx="6454140" cy="98298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914108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005840" y="251102"/>
            <a:ext cx="2137316" cy="369332"/>
          </a:xfrm>
          <a:prstGeom prst="rect">
            <a:avLst/>
          </a:prstGeom>
          <a:noFill/>
        </p:spPr>
        <p:txBody>
          <a:bodyPr wrap="none" rtlCol="0">
            <a:spAutoFit/>
          </a:bodyPr>
          <a:lstStyle/>
          <a:p>
            <a:r>
              <a:rPr lang="en-US" dirty="0">
                <a:solidFill>
                  <a:srgbClr val="0070C0"/>
                </a:solidFill>
              </a:rPr>
              <a:t>Time of route depart</a:t>
            </a:r>
            <a:endParaRPr lang="en-US" dirty="0">
              <a:solidFill>
                <a:prstClr val="black"/>
              </a:solidFill>
            </a:endParaRPr>
          </a:p>
        </p:txBody>
      </p:sp>
      <p:sp>
        <p:nvSpPr>
          <p:cNvPr id="14" name="Rectangle 13"/>
          <p:cNvSpPr/>
          <p:nvPr/>
        </p:nvSpPr>
        <p:spPr>
          <a:xfrm>
            <a:off x="4588994" y="251102"/>
            <a:ext cx="2102627" cy="369332"/>
          </a:xfrm>
          <a:prstGeom prst="rect">
            <a:avLst/>
          </a:prstGeom>
        </p:spPr>
        <p:txBody>
          <a:bodyPr wrap="none">
            <a:spAutoFit/>
          </a:bodyPr>
          <a:lstStyle/>
          <a:p>
            <a:r>
              <a:rPr lang="en-US" dirty="0">
                <a:solidFill>
                  <a:srgbClr val="00B050"/>
                </a:solidFill>
              </a:rPr>
              <a:t>Time of route return</a:t>
            </a:r>
            <a:endParaRPr lang="en-US" dirty="0">
              <a:solidFill>
                <a:prstClr val="black"/>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56" y="807720"/>
            <a:ext cx="6743700" cy="5417820"/>
          </a:xfrm>
          <a:prstGeom prst="rect">
            <a:avLst/>
          </a:prstGeom>
        </p:spPr>
      </p:pic>
      <p:sp>
        <p:nvSpPr>
          <p:cNvPr id="16" name="Rectangle 15"/>
          <p:cNvSpPr/>
          <p:nvPr/>
        </p:nvSpPr>
        <p:spPr>
          <a:xfrm>
            <a:off x="1005840" y="807720"/>
            <a:ext cx="2903220" cy="541782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7" name="Straight Connector 16"/>
          <p:cNvCxnSpPr>
            <a:stCxn id="13" idx="2"/>
          </p:cNvCxnSpPr>
          <p:nvPr/>
        </p:nvCxnSpPr>
        <p:spPr>
          <a:xfrm>
            <a:off x="2074498" y="620434"/>
            <a:ext cx="4008" cy="187286"/>
          </a:xfrm>
          <a:prstGeom prst="line">
            <a:avLst/>
          </a:prstGeom>
          <a:ln>
            <a:solidFill>
              <a:srgbClr val="0070C0"/>
            </a:solidFill>
          </a:ln>
        </p:spPr>
        <p:style>
          <a:lnRef idx="3">
            <a:schemeClr val="accent2"/>
          </a:lnRef>
          <a:fillRef idx="0">
            <a:schemeClr val="accent2"/>
          </a:fillRef>
          <a:effectRef idx="2">
            <a:schemeClr val="accent2"/>
          </a:effectRef>
          <a:fontRef idx="minor">
            <a:schemeClr val="tx1"/>
          </a:fontRef>
        </p:style>
      </p:cxnSp>
      <p:sp>
        <p:nvSpPr>
          <p:cNvPr id="18" name="Rectangle 17"/>
          <p:cNvSpPr/>
          <p:nvPr/>
        </p:nvSpPr>
        <p:spPr>
          <a:xfrm>
            <a:off x="4032636" y="807720"/>
            <a:ext cx="2903220" cy="54178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9" name="Straight Connector 18"/>
          <p:cNvCxnSpPr>
            <a:stCxn id="14" idx="2"/>
          </p:cNvCxnSpPr>
          <p:nvPr/>
        </p:nvCxnSpPr>
        <p:spPr>
          <a:xfrm>
            <a:off x="5640308" y="620434"/>
            <a:ext cx="4007" cy="187286"/>
          </a:xfrm>
          <a:prstGeom prst="line">
            <a:avLst/>
          </a:prstGeom>
          <a:ln>
            <a:solidFill>
              <a:srgbClr val="00B050"/>
            </a:solidFill>
          </a:ln>
        </p:spPr>
        <p:style>
          <a:lnRef idx="3">
            <a:schemeClr val="accent2"/>
          </a:lnRef>
          <a:fillRef idx="0">
            <a:schemeClr val="accent2"/>
          </a:fillRef>
          <a:effectRef idx="2">
            <a:schemeClr val="accent2"/>
          </a:effectRef>
          <a:fontRef idx="minor">
            <a:schemeClr val="tx1"/>
          </a:fontRef>
        </p:style>
      </p:cxnSp>
      <p:graphicFrame>
        <p:nvGraphicFramePr>
          <p:cNvPr id="20" name="Table 19"/>
          <p:cNvGraphicFramePr>
            <a:graphicFrameLocks noGrp="1"/>
          </p:cNvGraphicFramePr>
          <p:nvPr>
            <p:extLst/>
          </p:nvPr>
        </p:nvGraphicFramePr>
        <p:xfrm>
          <a:off x="7214359" y="807720"/>
          <a:ext cx="1749039" cy="1487396"/>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Trip</a:t>
                      </a:r>
                      <a:endParaRPr lang="en-US" dirty="0"/>
                    </a:p>
                  </a:txBody>
                  <a:tcPr/>
                </a:tc>
              </a:tr>
              <a:tr h="371849">
                <a:tc>
                  <a:txBody>
                    <a:bodyPr/>
                    <a:lstStyle/>
                    <a:p>
                      <a:r>
                        <a:rPr lang="en-US" dirty="0" err="1" smtClean="0"/>
                        <a:t>RouteID</a:t>
                      </a:r>
                      <a:endParaRPr lang="en-US" dirty="0"/>
                    </a:p>
                  </a:txBody>
                  <a:tcPr/>
                </a:tc>
              </a:tr>
              <a:tr h="371849">
                <a:tc>
                  <a:txBody>
                    <a:bodyPr/>
                    <a:lstStyle/>
                    <a:p>
                      <a:r>
                        <a:rPr lang="en-US" dirty="0" err="1" smtClean="0"/>
                        <a:t>TripNo</a:t>
                      </a:r>
                      <a:endParaRPr lang="en-US" dirty="0"/>
                    </a:p>
                  </a:txBody>
                  <a:tcPr/>
                </a:tc>
              </a:tr>
              <a:tr h="371849">
                <a:tc>
                  <a:txBody>
                    <a:bodyPr/>
                    <a:lstStyle/>
                    <a:p>
                      <a:r>
                        <a:rPr lang="en-US" dirty="0" err="1" smtClean="0"/>
                        <a:t>StartTime</a:t>
                      </a:r>
                      <a:endParaRPr lang="en-US" dirty="0"/>
                    </a:p>
                  </a:txBody>
                  <a:tcPr/>
                </a:tc>
              </a:tr>
            </a:tbl>
          </a:graphicData>
        </a:graphic>
      </p:graphicFrame>
      <p:cxnSp>
        <p:nvCxnSpPr>
          <p:cNvPr id="21" name="Straight Arrow Connector 20"/>
          <p:cNvCxnSpPr/>
          <p:nvPr/>
        </p:nvCxnSpPr>
        <p:spPr>
          <a:xfrm flipV="1">
            <a:off x="2007974" y="2080260"/>
            <a:ext cx="5284366" cy="6248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270701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005840" y="251102"/>
            <a:ext cx="2137316" cy="369332"/>
          </a:xfrm>
          <a:prstGeom prst="rect">
            <a:avLst/>
          </a:prstGeom>
          <a:noFill/>
        </p:spPr>
        <p:txBody>
          <a:bodyPr wrap="none" rtlCol="0">
            <a:spAutoFit/>
          </a:bodyPr>
          <a:lstStyle/>
          <a:p>
            <a:r>
              <a:rPr lang="en-US" dirty="0">
                <a:solidFill>
                  <a:srgbClr val="0070C0"/>
                </a:solidFill>
              </a:rPr>
              <a:t>Time of route depart</a:t>
            </a:r>
            <a:endParaRPr lang="en-US" dirty="0">
              <a:solidFill>
                <a:prstClr val="black"/>
              </a:solidFill>
            </a:endParaRPr>
          </a:p>
        </p:txBody>
      </p:sp>
      <p:sp>
        <p:nvSpPr>
          <p:cNvPr id="21" name="Rectangle 20"/>
          <p:cNvSpPr/>
          <p:nvPr/>
        </p:nvSpPr>
        <p:spPr>
          <a:xfrm>
            <a:off x="4588994" y="251102"/>
            <a:ext cx="2102627" cy="369332"/>
          </a:xfrm>
          <a:prstGeom prst="rect">
            <a:avLst/>
          </a:prstGeom>
        </p:spPr>
        <p:txBody>
          <a:bodyPr wrap="none">
            <a:spAutoFit/>
          </a:bodyPr>
          <a:lstStyle/>
          <a:p>
            <a:r>
              <a:rPr lang="en-US" dirty="0">
                <a:solidFill>
                  <a:srgbClr val="00B050"/>
                </a:solidFill>
              </a:rPr>
              <a:t>Time of route return</a:t>
            </a:r>
            <a:endParaRPr lang="en-US" dirty="0">
              <a:solidFill>
                <a:prstClr val="black"/>
              </a:solidFill>
            </a:endParaRP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56" y="807720"/>
            <a:ext cx="6743700" cy="5417820"/>
          </a:xfrm>
          <a:prstGeom prst="rect">
            <a:avLst/>
          </a:prstGeom>
        </p:spPr>
      </p:pic>
      <p:sp>
        <p:nvSpPr>
          <p:cNvPr id="23" name="Rectangle 22"/>
          <p:cNvSpPr/>
          <p:nvPr/>
        </p:nvSpPr>
        <p:spPr>
          <a:xfrm>
            <a:off x="1005840" y="807720"/>
            <a:ext cx="2903220" cy="541782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4" name="Straight Connector 23"/>
          <p:cNvCxnSpPr>
            <a:stCxn id="20" idx="2"/>
          </p:cNvCxnSpPr>
          <p:nvPr/>
        </p:nvCxnSpPr>
        <p:spPr>
          <a:xfrm>
            <a:off x="2074498" y="620434"/>
            <a:ext cx="4008" cy="187286"/>
          </a:xfrm>
          <a:prstGeom prst="line">
            <a:avLst/>
          </a:prstGeom>
          <a:ln>
            <a:solidFill>
              <a:srgbClr val="0070C0"/>
            </a:solidFill>
          </a:ln>
        </p:spPr>
        <p:style>
          <a:lnRef idx="3">
            <a:schemeClr val="accent2"/>
          </a:lnRef>
          <a:fillRef idx="0">
            <a:schemeClr val="accent2"/>
          </a:fillRef>
          <a:effectRef idx="2">
            <a:schemeClr val="accent2"/>
          </a:effectRef>
          <a:fontRef idx="minor">
            <a:schemeClr val="tx1"/>
          </a:fontRef>
        </p:style>
      </p:cxnSp>
      <p:sp>
        <p:nvSpPr>
          <p:cNvPr id="25" name="Rectangle 24"/>
          <p:cNvSpPr/>
          <p:nvPr/>
        </p:nvSpPr>
        <p:spPr>
          <a:xfrm>
            <a:off x="4032636" y="807720"/>
            <a:ext cx="2903220" cy="54178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6" name="Straight Connector 25"/>
          <p:cNvCxnSpPr>
            <a:stCxn id="21" idx="2"/>
          </p:cNvCxnSpPr>
          <p:nvPr/>
        </p:nvCxnSpPr>
        <p:spPr>
          <a:xfrm>
            <a:off x="5640308" y="620434"/>
            <a:ext cx="4007" cy="187286"/>
          </a:xfrm>
          <a:prstGeom prst="line">
            <a:avLst/>
          </a:prstGeom>
          <a:ln>
            <a:solidFill>
              <a:srgbClr val="00B050"/>
            </a:solidFill>
          </a:ln>
        </p:spPr>
        <p:style>
          <a:lnRef idx="3">
            <a:schemeClr val="accent2"/>
          </a:lnRef>
          <a:fillRef idx="0">
            <a:schemeClr val="accent2"/>
          </a:fillRef>
          <a:effectRef idx="2">
            <a:schemeClr val="accent2"/>
          </a:effectRef>
          <a:fontRef idx="minor">
            <a:schemeClr val="tx1"/>
          </a:fontRef>
        </p:style>
      </p:cxnSp>
      <p:graphicFrame>
        <p:nvGraphicFramePr>
          <p:cNvPr id="27" name="Table 26"/>
          <p:cNvGraphicFramePr>
            <a:graphicFrameLocks noGrp="1"/>
          </p:cNvGraphicFramePr>
          <p:nvPr>
            <p:extLst/>
          </p:nvPr>
        </p:nvGraphicFramePr>
        <p:xfrm>
          <a:off x="7214359" y="807720"/>
          <a:ext cx="1749039" cy="1859245"/>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Trip</a:t>
                      </a:r>
                      <a:endParaRPr lang="en-US" dirty="0"/>
                    </a:p>
                  </a:txBody>
                  <a:tcPr/>
                </a:tc>
              </a:tr>
              <a:tr h="371849">
                <a:tc>
                  <a:txBody>
                    <a:bodyPr/>
                    <a:lstStyle/>
                    <a:p>
                      <a:r>
                        <a:rPr lang="en-US" dirty="0" err="1" smtClean="0"/>
                        <a:t>RouteID</a:t>
                      </a:r>
                      <a:endParaRPr lang="en-US" dirty="0"/>
                    </a:p>
                  </a:txBody>
                  <a:tcPr/>
                </a:tc>
              </a:tr>
              <a:tr h="371849">
                <a:tc>
                  <a:txBody>
                    <a:bodyPr/>
                    <a:lstStyle/>
                    <a:p>
                      <a:r>
                        <a:rPr lang="en-US" dirty="0" err="1" smtClean="0"/>
                        <a:t>TripNo</a:t>
                      </a:r>
                      <a:endParaRPr lang="en-US" dirty="0"/>
                    </a:p>
                  </a:txBody>
                  <a:tcPr/>
                </a:tc>
              </a:tr>
              <a:tr h="371849">
                <a:tc>
                  <a:txBody>
                    <a:bodyPr/>
                    <a:lstStyle/>
                    <a:p>
                      <a:r>
                        <a:rPr lang="en-US" dirty="0" err="1" smtClean="0"/>
                        <a:t>StartTime</a:t>
                      </a:r>
                      <a:endParaRPr lang="en-US" dirty="0"/>
                    </a:p>
                  </a:txBody>
                  <a:tcPr/>
                </a:tc>
              </a:tr>
              <a:tr h="371849">
                <a:tc>
                  <a:txBody>
                    <a:bodyPr/>
                    <a:lstStyle/>
                    <a:p>
                      <a:r>
                        <a:rPr lang="en-US" dirty="0" err="1" smtClean="0"/>
                        <a:t>EndTime</a:t>
                      </a:r>
                      <a:endParaRPr lang="en-US" dirty="0"/>
                    </a:p>
                  </a:txBody>
                  <a:tcPr/>
                </a:tc>
              </a:tr>
            </a:tbl>
          </a:graphicData>
        </a:graphic>
      </p:graphicFrame>
      <p:cxnSp>
        <p:nvCxnSpPr>
          <p:cNvPr id="28" name="Straight Arrow Connector 27"/>
          <p:cNvCxnSpPr/>
          <p:nvPr/>
        </p:nvCxnSpPr>
        <p:spPr>
          <a:xfrm flipV="1">
            <a:off x="3528060" y="2415540"/>
            <a:ext cx="3756660" cy="304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52457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Cambria"/>
                <a:ea typeface="Cambria"/>
                <a:cs typeface="Cambria"/>
                <a:sym typeface="Cambria"/>
              </a:rPr>
              <a:t>Scenario</a:t>
            </a:r>
            <a:endParaRPr lang="en-US" dirty="0">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srgbClr val="000000"/>
                </a:solidFill>
              </a:rPr>
              <a:pPr/>
              <a:t>4</a:t>
            </a:fld>
            <a:endParaRPr lang="en">
              <a:solidFill>
                <a:srgbClr val="000000"/>
              </a:solidFill>
            </a:endParaRPr>
          </a:p>
        </p:txBody>
      </p:sp>
      <p:grpSp>
        <p:nvGrpSpPr>
          <p:cNvPr id="8" name="Group 7"/>
          <p:cNvGrpSpPr/>
          <p:nvPr/>
        </p:nvGrpSpPr>
        <p:grpSpPr>
          <a:xfrm>
            <a:off x="497974" y="2295465"/>
            <a:ext cx="2172806" cy="2233416"/>
            <a:chOff x="-42886" y="3161112"/>
            <a:chExt cx="2172806" cy="2233416"/>
          </a:xfrm>
        </p:grpSpPr>
        <p:grpSp>
          <p:nvGrpSpPr>
            <p:cNvPr id="2" name="Group 1"/>
            <p:cNvGrpSpPr/>
            <p:nvPr/>
          </p:nvGrpSpPr>
          <p:grpSpPr>
            <a:xfrm>
              <a:off x="433917" y="3161112"/>
              <a:ext cx="1219200" cy="1638701"/>
              <a:chOff x="1209565" y="3078635"/>
              <a:chExt cx="1219200" cy="1722166"/>
            </a:xfrm>
          </p:grpSpPr>
          <p:sp>
            <p:nvSpPr>
              <p:cNvPr id="10" name="TextBox 9"/>
              <p:cNvSpPr txBox="1"/>
              <p:nvPr/>
            </p:nvSpPr>
            <p:spPr>
              <a:xfrm>
                <a:off x="1243174" y="4380312"/>
                <a:ext cx="1151982" cy="420489"/>
              </a:xfrm>
              <a:prstGeom prst="rect">
                <a:avLst/>
              </a:prstGeom>
              <a:noFill/>
            </p:spPr>
            <p:txBody>
              <a:bodyPr wrap="none" rtlCol="0">
                <a:spAutoFit/>
              </a:bodyPr>
              <a:lstStyle/>
              <a:p>
                <a:r>
                  <a:rPr lang="en-US" sz="2000" b="1" dirty="0" err="1">
                    <a:solidFill>
                      <a:srgbClr val="000000"/>
                    </a:solidFill>
                    <a:latin typeface="Cambria" pitchFamily="18" charset="0"/>
                    <a:cs typeface="Times New Roman" pitchFamily="18" charset="0"/>
                  </a:rPr>
                  <a:t>Khương</a:t>
                </a:r>
                <a:endParaRPr lang="en-US" sz="2000" b="1" dirty="0">
                  <a:solidFill>
                    <a:srgbClr val="000000"/>
                  </a:solidFill>
                  <a:latin typeface="Cambria" pitchFamily="18" charset="0"/>
                  <a:cs typeface="Times New Roman" pitchFamily="18" charset="0"/>
                </a:endParaRPr>
              </a:p>
            </p:txBody>
          </p:sp>
          <p:pic>
            <p:nvPicPr>
              <p:cNvPr id="15"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209565" y="3078635"/>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p:cNvSpPr txBox="1"/>
            <p:nvPr/>
          </p:nvSpPr>
          <p:spPr>
            <a:xfrm>
              <a:off x="-42886" y="5025196"/>
              <a:ext cx="2172806" cy="369332"/>
            </a:xfrm>
            <a:prstGeom prst="rect">
              <a:avLst/>
            </a:prstGeom>
            <a:noFill/>
          </p:spPr>
          <p:txBody>
            <a:bodyPr wrap="square" rtlCol="0">
              <a:spAutoFit/>
            </a:bodyPr>
            <a:lstStyle/>
            <a:p>
              <a:r>
                <a:rPr lang="en-US" dirty="0" err="1">
                  <a:solidFill>
                    <a:srgbClr val="FF0000"/>
                  </a:solidFill>
                  <a:latin typeface="Cambria" pitchFamily="18" charset="0"/>
                </a:rPr>
                <a:t>Công</a:t>
              </a:r>
              <a:r>
                <a:rPr lang="en-US" dirty="0">
                  <a:solidFill>
                    <a:srgbClr val="FF0000"/>
                  </a:solidFill>
                  <a:latin typeface="Cambria" pitchFamily="18" charset="0"/>
                </a:rPr>
                <a:t> </a:t>
              </a:r>
              <a:r>
                <a:rPr lang="en-US" dirty="0" err="1">
                  <a:solidFill>
                    <a:srgbClr val="FF0000"/>
                  </a:solidFill>
                  <a:latin typeface="Cambria" pitchFamily="18" charset="0"/>
                </a:rPr>
                <a:t>Viên</a:t>
              </a:r>
              <a:r>
                <a:rPr lang="en-US" dirty="0">
                  <a:solidFill>
                    <a:srgbClr val="FF0000"/>
                  </a:solidFill>
                  <a:latin typeface="Cambria" pitchFamily="18" charset="0"/>
                </a:rPr>
                <a:t> Tao </a:t>
              </a:r>
              <a:r>
                <a:rPr lang="en-US" dirty="0" err="1">
                  <a:solidFill>
                    <a:srgbClr val="FF0000"/>
                  </a:solidFill>
                  <a:latin typeface="Cambria" pitchFamily="18" charset="0"/>
                </a:rPr>
                <a:t>Đàn</a:t>
              </a:r>
              <a:endParaRPr lang="en-US" dirty="0">
                <a:solidFill>
                  <a:srgbClr val="FF0000"/>
                </a:solidFill>
                <a:latin typeface="Cambria" pitchFamily="18" charset="0"/>
                <a:cs typeface="Times New Roman" pitchFamily="18" charset="0"/>
              </a:endParaRPr>
            </a:p>
          </p:txBody>
        </p:sp>
      </p:grpSp>
      <p:sp>
        <p:nvSpPr>
          <p:cNvPr id="13" name="TextBox 12"/>
          <p:cNvSpPr txBox="1"/>
          <p:nvPr/>
        </p:nvSpPr>
        <p:spPr>
          <a:xfrm>
            <a:off x="2710734" y="5900290"/>
            <a:ext cx="1161160" cy="400110"/>
          </a:xfrm>
          <a:prstGeom prst="rect">
            <a:avLst/>
          </a:prstGeom>
          <a:noFill/>
        </p:spPr>
        <p:txBody>
          <a:bodyPr wrap="square" rtlCol="0">
            <a:spAutoFit/>
          </a:bodyPr>
          <a:lstStyle/>
          <a:p>
            <a:r>
              <a:rPr lang="vi-VN" sz="2000" b="1" dirty="0">
                <a:solidFill>
                  <a:srgbClr val="000000"/>
                </a:solidFill>
                <a:latin typeface="Cambria" pitchFamily="18" charset="0"/>
                <a:cs typeface="Times New Roman" pitchFamily="18" charset="0"/>
              </a:rPr>
              <a:t>Bạn gái</a:t>
            </a:r>
            <a:endParaRPr lang="en-US" sz="2000" b="1" dirty="0">
              <a:solidFill>
                <a:srgbClr val="000000"/>
              </a:solidFill>
              <a:latin typeface="Cambria" pitchFamily="18" charset="0"/>
              <a:cs typeface="Times New Roman" pitchFamily="18" charset="0"/>
            </a:endParaRPr>
          </a:p>
        </p:txBody>
      </p:sp>
      <p:sp>
        <p:nvSpPr>
          <p:cNvPr id="12" name="TextBox 11"/>
          <p:cNvSpPr txBox="1"/>
          <p:nvPr/>
        </p:nvSpPr>
        <p:spPr>
          <a:xfrm>
            <a:off x="2408256" y="6300400"/>
            <a:ext cx="1766116" cy="369332"/>
          </a:xfrm>
          <a:prstGeom prst="rect">
            <a:avLst/>
          </a:prstGeom>
          <a:noFill/>
        </p:spPr>
        <p:txBody>
          <a:bodyPr wrap="square" rtlCol="0">
            <a:spAutoFit/>
          </a:bodyPr>
          <a:lstStyle/>
          <a:p>
            <a:pPr algn="ctr"/>
            <a:r>
              <a:rPr lang="en-US" dirty="0" err="1">
                <a:solidFill>
                  <a:srgbClr val="FF0000"/>
                </a:solidFill>
                <a:latin typeface="Cambria" pitchFamily="18" charset="0"/>
              </a:rPr>
              <a:t>Bến</a:t>
            </a:r>
            <a:r>
              <a:rPr lang="en-US" dirty="0">
                <a:solidFill>
                  <a:srgbClr val="FF0000"/>
                </a:solidFill>
                <a:latin typeface="Cambria" pitchFamily="18" charset="0"/>
              </a:rPr>
              <a:t> </a:t>
            </a:r>
            <a:r>
              <a:rPr lang="en-US" dirty="0" err="1">
                <a:solidFill>
                  <a:srgbClr val="FF0000"/>
                </a:solidFill>
                <a:latin typeface="Cambria" pitchFamily="18" charset="0"/>
              </a:rPr>
              <a:t>xe</a:t>
            </a:r>
            <a:r>
              <a:rPr lang="en-US" dirty="0">
                <a:solidFill>
                  <a:srgbClr val="FF0000"/>
                </a:solidFill>
                <a:latin typeface="Cambria" pitchFamily="18" charset="0"/>
              </a:rPr>
              <a:t> </a:t>
            </a:r>
            <a:r>
              <a:rPr lang="en-US" dirty="0" err="1">
                <a:solidFill>
                  <a:srgbClr val="FF0000"/>
                </a:solidFill>
                <a:latin typeface="Cambria" pitchFamily="18" charset="0"/>
              </a:rPr>
              <a:t>quận</a:t>
            </a:r>
            <a:r>
              <a:rPr lang="en-US" dirty="0">
                <a:solidFill>
                  <a:srgbClr val="FF0000"/>
                </a:solidFill>
                <a:latin typeface="Cambria" pitchFamily="18" charset="0"/>
              </a:rPr>
              <a:t> 8</a:t>
            </a:r>
            <a:endParaRPr lang="en-US" dirty="0">
              <a:solidFill>
                <a:srgbClr val="FF0000"/>
              </a:solidFill>
              <a:latin typeface="Cambria" pitchFamily="18" charset="0"/>
              <a:cs typeface="Times New Roman" pitchFamily="18" charset="0"/>
            </a:endParaRPr>
          </a:p>
        </p:txBody>
      </p:sp>
      <p:pic>
        <p:nvPicPr>
          <p:cNvPr id="1026" name="Picture 2" descr="C:\Users\ngoan\Desktop\image\ngoa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0734" y="4658516"/>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4191282" y="3436794"/>
            <a:ext cx="1191402" cy="400110"/>
          </a:xfrm>
          <a:prstGeom prst="rect">
            <a:avLst/>
          </a:prstGeom>
          <a:noFill/>
        </p:spPr>
        <p:txBody>
          <a:bodyPr wrap="square" rtlCol="0">
            <a:spAutoFit/>
          </a:bodyPr>
          <a:lstStyle/>
          <a:p>
            <a:r>
              <a:rPr lang="en-US" sz="2000" b="1" dirty="0" err="1">
                <a:solidFill>
                  <a:srgbClr val="000000"/>
                </a:solidFill>
                <a:latin typeface="Cambria" pitchFamily="18" charset="0"/>
                <a:cs typeface="Times New Roman" pitchFamily="18" charset="0"/>
              </a:rPr>
              <a:t>Bà</a:t>
            </a:r>
            <a:r>
              <a:rPr lang="en-US" sz="2000" b="1" dirty="0">
                <a:solidFill>
                  <a:srgbClr val="000000"/>
                </a:solidFill>
                <a:latin typeface="Cambria" pitchFamily="18" charset="0"/>
                <a:cs typeface="Times New Roman" pitchFamily="18" charset="0"/>
              </a:rPr>
              <a:t> </a:t>
            </a:r>
            <a:r>
              <a:rPr lang="en-US" sz="2000" b="1" dirty="0" err="1">
                <a:solidFill>
                  <a:srgbClr val="000000"/>
                </a:solidFill>
                <a:latin typeface="Cambria" pitchFamily="18" charset="0"/>
                <a:cs typeface="Times New Roman" pitchFamily="18" charset="0"/>
              </a:rPr>
              <a:t>Nội</a:t>
            </a:r>
            <a:endParaRPr lang="en-US" sz="2000" b="1" dirty="0">
              <a:solidFill>
                <a:srgbClr val="000000"/>
              </a:solidFill>
              <a:latin typeface="Cambria" pitchFamily="18" charset="0"/>
              <a:cs typeface="Times New Roman" pitchFamily="18" charset="0"/>
            </a:endParaRPr>
          </a:p>
        </p:txBody>
      </p:sp>
      <p:sp>
        <p:nvSpPr>
          <p:cNvPr id="22" name="TextBox 21"/>
          <p:cNvSpPr txBox="1"/>
          <p:nvPr/>
        </p:nvSpPr>
        <p:spPr>
          <a:xfrm>
            <a:off x="3466562" y="3998530"/>
            <a:ext cx="2640842" cy="369332"/>
          </a:xfrm>
          <a:prstGeom prst="rect">
            <a:avLst/>
          </a:prstGeom>
          <a:noFill/>
        </p:spPr>
        <p:txBody>
          <a:bodyPr wrap="square" rtlCol="0">
            <a:spAutoFit/>
          </a:bodyPr>
          <a:lstStyle/>
          <a:p>
            <a:r>
              <a:rPr lang="en-US" dirty="0" err="1">
                <a:solidFill>
                  <a:srgbClr val="FF0000"/>
                </a:solidFill>
                <a:latin typeface="Cambria" pitchFamily="18" charset="0"/>
              </a:rPr>
              <a:t>VinCom</a:t>
            </a:r>
            <a:r>
              <a:rPr lang="en-US" dirty="0">
                <a:solidFill>
                  <a:srgbClr val="FF0000"/>
                </a:solidFill>
                <a:latin typeface="Cambria" pitchFamily="18" charset="0"/>
              </a:rPr>
              <a:t> </a:t>
            </a:r>
            <a:r>
              <a:rPr lang="en-US" dirty="0" err="1">
                <a:solidFill>
                  <a:srgbClr val="FF0000"/>
                </a:solidFill>
                <a:latin typeface="Cambria" pitchFamily="18" charset="0"/>
              </a:rPr>
              <a:t>Lê</a:t>
            </a:r>
            <a:r>
              <a:rPr lang="en-US" dirty="0">
                <a:solidFill>
                  <a:srgbClr val="FF0000"/>
                </a:solidFill>
                <a:latin typeface="Cambria" pitchFamily="18" charset="0"/>
              </a:rPr>
              <a:t> </a:t>
            </a:r>
            <a:r>
              <a:rPr lang="en-US" dirty="0" err="1">
                <a:solidFill>
                  <a:srgbClr val="FF0000"/>
                </a:solidFill>
                <a:latin typeface="Cambria" pitchFamily="18" charset="0"/>
              </a:rPr>
              <a:t>Thánh</a:t>
            </a:r>
            <a:r>
              <a:rPr lang="en-US" dirty="0">
                <a:solidFill>
                  <a:srgbClr val="FF0000"/>
                </a:solidFill>
                <a:latin typeface="Cambria" pitchFamily="18" charset="0"/>
              </a:rPr>
              <a:t> </a:t>
            </a:r>
            <a:r>
              <a:rPr lang="en-US" dirty="0" err="1">
                <a:solidFill>
                  <a:srgbClr val="FF0000"/>
                </a:solidFill>
                <a:latin typeface="Cambria" pitchFamily="18" charset="0"/>
              </a:rPr>
              <a:t>Tôn</a:t>
            </a:r>
            <a:endParaRPr lang="en-US" dirty="0">
              <a:solidFill>
                <a:srgbClr val="FF0000"/>
              </a:solidFill>
              <a:latin typeface="Cambria" pitchFamily="18" charset="0"/>
              <a:cs typeface="Times New Roman" pitchFamily="18" charset="0"/>
            </a:endParaRPr>
          </a:p>
        </p:txBody>
      </p:sp>
      <p:pic>
        <p:nvPicPr>
          <p:cNvPr id="23" name="Picture 2" descr="C:\Users\ngoan\Desktop\image\Religions-Muslim-Female-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50" y="2216417"/>
            <a:ext cx="1161288" cy="116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6908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6756732" y="745168"/>
          <a:ext cx="1749039" cy="2231094"/>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sz="1600" dirty="0" smtClean="0">
                          <a:latin typeface="Cambria" panose="02040503050406030204" pitchFamily="18" charset="0"/>
                        </a:rPr>
                        <a:t>Station</a:t>
                      </a:r>
                      <a:endParaRPr lang="en-US" sz="1600" dirty="0">
                        <a:latin typeface="Cambria" panose="02040503050406030204" pitchFamily="18" charset="0"/>
                      </a:endParaRPr>
                    </a:p>
                  </a:txBody>
                  <a:tcPr/>
                </a:tc>
              </a:tr>
              <a:tr h="371849">
                <a:tc>
                  <a:txBody>
                    <a:bodyPr/>
                    <a:lstStyle/>
                    <a:p>
                      <a:r>
                        <a:rPr lang="en-US" sz="1600" dirty="0" err="1" smtClean="0">
                          <a:latin typeface="Cambria" panose="02040503050406030204" pitchFamily="18" charset="0"/>
                        </a:rPr>
                        <a:t>CodeID</a:t>
                      </a:r>
                      <a:endParaRPr lang="en-US" sz="1600" dirty="0">
                        <a:latin typeface="Cambria" panose="02040503050406030204" pitchFamily="18" charset="0"/>
                      </a:endParaRPr>
                    </a:p>
                  </a:txBody>
                  <a:tcPr/>
                </a:tc>
              </a:tr>
              <a:tr h="371849">
                <a:tc>
                  <a:txBody>
                    <a:bodyPr/>
                    <a:lstStyle/>
                    <a:p>
                      <a:r>
                        <a:rPr lang="en-US" sz="1600" dirty="0" smtClean="0">
                          <a:latin typeface="Cambria" panose="02040503050406030204" pitchFamily="18" charset="0"/>
                        </a:rPr>
                        <a:t>Street</a:t>
                      </a:r>
                      <a:endParaRPr lang="en-US" sz="1600" dirty="0">
                        <a:latin typeface="Cambria" panose="02040503050406030204" pitchFamily="18" charset="0"/>
                      </a:endParaRPr>
                    </a:p>
                  </a:txBody>
                  <a:tcPr/>
                </a:tc>
              </a:tr>
              <a:tr h="371849">
                <a:tc>
                  <a:txBody>
                    <a:bodyPr/>
                    <a:lstStyle/>
                    <a:p>
                      <a:r>
                        <a:rPr lang="en-US" sz="1600" dirty="0" smtClean="0">
                          <a:latin typeface="Cambria" panose="02040503050406030204" pitchFamily="18" charset="0"/>
                        </a:rPr>
                        <a:t>Latitude</a:t>
                      </a:r>
                      <a:endParaRPr lang="en-US" sz="1600" dirty="0">
                        <a:latin typeface="Cambria" panose="02040503050406030204" pitchFamily="18" charset="0"/>
                      </a:endParaRPr>
                    </a:p>
                  </a:txBody>
                  <a:tcPr/>
                </a:tc>
              </a:tr>
              <a:tr h="371849">
                <a:tc>
                  <a:txBody>
                    <a:bodyPr/>
                    <a:lstStyle/>
                    <a:p>
                      <a:r>
                        <a:rPr lang="en-US" sz="1600" dirty="0" smtClean="0">
                          <a:latin typeface="Cambria" panose="02040503050406030204" pitchFamily="18" charset="0"/>
                        </a:rPr>
                        <a:t>Longitude</a:t>
                      </a:r>
                      <a:endParaRPr lang="en-US" sz="1600" dirty="0">
                        <a:latin typeface="Cambria" panose="02040503050406030204" pitchFamily="18" charset="0"/>
                      </a:endParaRPr>
                    </a:p>
                  </a:txBody>
                  <a:tcPr/>
                </a:tc>
              </a:tr>
              <a:tr h="371849">
                <a:tc>
                  <a:txBody>
                    <a:bodyPr/>
                    <a:lstStyle/>
                    <a:p>
                      <a:r>
                        <a:rPr lang="en-US" sz="1600" dirty="0" smtClean="0">
                          <a:latin typeface="Cambria" panose="02040503050406030204" pitchFamily="18" charset="0"/>
                        </a:rPr>
                        <a:t>Name</a:t>
                      </a:r>
                      <a:endParaRPr lang="en-US" sz="1600" dirty="0">
                        <a:latin typeface="Cambria" panose="02040503050406030204" pitchFamily="18" charset="0"/>
                      </a:endParaRPr>
                    </a:p>
                  </a:txBody>
                  <a:tcPr/>
                </a:tc>
              </a:tr>
            </a:tbl>
          </a:graphicData>
        </a:graphic>
      </p:graphicFrame>
      <p:graphicFrame>
        <p:nvGraphicFramePr>
          <p:cNvPr id="5" name="Table 4"/>
          <p:cNvGraphicFramePr>
            <a:graphicFrameLocks noGrp="1"/>
          </p:cNvGraphicFramePr>
          <p:nvPr>
            <p:extLst/>
          </p:nvPr>
        </p:nvGraphicFramePr>
        <p:xfrm>
          <a:off x="487181" y="1226820"/>
          <a:ext cx="1440679" cy="1450719"/>
        </p:xfrm>
        <a:graphic>
          <a:graphicData uri="http://schemas.openxmlformats.org/drawingml/2006/table">
            <a:tbl>
              <a:tblPr firstRow="1" bandRow="1">
                <a:tableStyleId>{21E4AEA4-8DFA-4A89-87EB-49C32662AFE0}</a:tableStyleId>
              </a:tblPr>
              <a:tblGrid>
                <a:gridCol w="1440679"/>
              </a:tblGrid>
              <a:tr h="329252">
                <a:tc>
                  <a:txBody>
                    <a:bodyPr/>
                    <a:lstStyle/>
                    <a:p>
                      <a:pPr algn="ctr"/>
                      <a:r>
                        <a:rPr lang="en-US" sz="1600" dirty="0" smtClean="0">
                          <a:latin typeface="Cambria" panose="02040503050406030204" pitchFamily="18" charset="0"/>
                        </a:rPr>
                        <a:t>Route</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RouteType</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RouteNo</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RouteName</a:t>
                      </a:r>
                      <a:endParaRPr lang="en-US" sz="1600" dirty="0">
                        <a:latin typeface="Cambria" panose="02040503050406030204" pitchFamily="18" charset="0"/>
                      </a:endParaRPr>
                    </a:p>
                  </a:txBody>
                  <a:tcPr/>
                </a:tc>
              </a:tr>
            </a:tbl>
          </a:graphicData>
        </a:graphic>
      </p:graphicFrame>
      <p:graphicFrame>
        <p:nvGraphicFramePr>
          <p:cNvPr id="6" name="Table 5"/>
          <p:cNvGraphicFramePr>
            <a:graphicFrameLocks noGrp="1"/>
          </p:cNvGraphicFramePr>
          <p:nvPr>
            <p:extLst/>
          </p:nvPr>
        </p:nvGraphicFramePr>
        <p:xfrm>
          <a:off x="3349879" y="952149"/>
          <a:ext cx="1808861" cy="2011680"/>
        </p:xfrm>
        <a:graphic>
          <a:graphicData uri="http://schemas.openxmlformats.org/drawingml/2006/table">
            <a:tbl>
              <a:tblPr firstRow="1" bandRow="1">
                <a:tableStyleId>{21E4AEA4-8DFA-4A89-87EB-49C32662AFE0}</a:tableStyleId>
              </a:tblPr>
              <a:tblGrid>
                <a:gridCol w="1808861"/>
              </a:tblGrid>
              <a:tr h="310682">
                <a:tc>
                  <a:txBody>
                    <a:bodyPr/>
                    <a:lstStyle/>
                    <a:p>
                      <a:pPr algn="ctr"/>
                      <a:r>
                        <a:rPr lang="en-US" sz="1600" dirty="0" err="1" smtClean="0">
                          <a:latin typeface="Cambria" panose="02040503050406030204" pitchFamily="18" charset="0"/>
                        </a:rPr>
                        <a:t>PathInfo</a:t>
                      </a:r>
                      <a:endParaRPr lang="en-US" sz="1600" dirty="0">
                        <a:latin typeface="Cambria" panose="02040503050406030204" pitchFamily="18" charset="0"/>
                      </a:endParaRPr>
                    </a:p>
                  </a:txBody>
                  <a:tcPr/>
                </a:tc>
              </a:tr>
              <a:tr h="300814">
                <a:tc>
                  <a:txBody>
                    <a:bodyPr/>
                    <a:lstStyle/>
                    <a:p>
                      <a:r>
                        <a:rPr lang="en-US" sz="1600" dirty="0" err="1" smtClean="0">
                          <a:latin typeface="Cambria" panose="02040503050406030204" pitchFamily="18" charset="0"/>
                        </a:rPr>
                        <a:t>FromStationID</a:t>
                      </a:r>
                      <a:endParaRPr lang="en-US" sz="1600" dirty="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ToStationID</a:t>
                      </a:r>
                      <a:endParaRPr lang="en-US" sz="1600" dirty="0" smtClean="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RouteID</a:t>
                      </a:r>
                      <a:endParaRPr lang="en-US" sz="1600" dirty="0" smtClean="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MiddlePoints</a:t>
                      </a:r>
                      <a:endParaRPr lang="en-US" sz="1600" dirty="0" smtClean="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PathInfoNo</a:t>
                      </a:r>
                      <a:endParaRPr lang="en-US" sz="1600" dirty="0" smtClean="0">
                        <a:latin typeface="Cambria" panose="02040503050406030204" pitchFamily="18" charset="0"/>
                      </a:endParaRPr>
                    </a:p>
                  </a:txBody>
                  <a:tcPr/>
                </a:tc>
              </a:tr>
            </a:tbl>
          </a:graphicData>
        </a:graphic>
      </p:graphicFrame>
      <p:cxnSp>
        <p:nvCxnSpPr>
          <p:cNvPr id="7" name="Straight Connector 6"/>
          <p:cNvCxnSpPr>
            <a:stCxn id="5" idx="3"/>
            <a:endCxn id="6" idx="1"/>
          </p:cNvCxnSpPr>
          <p:nvPr/>
        </p:nvCxnSpPr>
        <p:spPr>
          <a:xfrm>
            <a:off x="1927860" y="1952179"/>
            <a:ext cx="1422019" cy="5810"/>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949123" y="2574466"/>
            <a:ext cx="301686" cy="369332"/>
          </a:xfrm>
          <a:prstGeom prst="rect">
            <a:avLst/>
          </a:prstGeom>
          <a:noFill/>
        </p:spPr>
        <p:txBody>
          <a:bodyPr wrap="none" rtlCol="0">
            <a:spAutoFit/>
          </a:bodyPr>
          <a:lstStyle/>
          <a:p>
            <a:r>
              <a:rPr lang="en-US" dirty="0">
                <a:solidFill>
                  <a:prstClr val="black"/>
                </a:solidFill>
              </a:rPr>
              <a:t>1</a:t>
            </a:r>
          </a:p>
        </p:txBody>
      </p:sp>
      <p:cxnSp>
        <p:nvCxnSpPr>
          <p:cNvPr id="9" name="Straight Connector 8"/>
          <p:cNvCxnSpPr/>
          <p:nvPr/>
        </p:nvCxnSpPr>
        <p:spPr>
          <a:xfrm>
            <a:off x="5158740" y="1790349"/>
            <a:ext cx="1615440" cy="0"/>
          </a:xfrm>
          <a:prstGeom prst="line">
            <a:avLst/>
          </a:prstGeom>
        </p:spPr>
        <p:style>
          <a:lnRef idx="3">
            <a:schemeClr val="accent1"/>
          </a:lnRef>
          <a:fillRef idx="0">
            <a:schemeClr val="accent1"/>
          </a:fillRef>
          <a:effectRef idx="2">
            <a:schemeClr val="accent1"/>
          </a:effectRef>
          <a:fontRef idx="minor">
            <a:schemeClr val="tx1"/>
          </a:fontRef>
        </p:style>
      </p:cxnSp>
      <p:sp>
        <p:nvSpPr>
          <p:cNvPr id="11" name="TextBox 10"/>
          <p:cNvSpPr txBox="1"/>
          <p:nvPr/>
        </p:nvSpPr>
        <p:spPr>
          <a:xfrm>
            <a:off x="5668141" y="1498498"/>
            <a:ext cx="596638" cy="338554"/>
          </a:xfrm>
          <a:prstGeom prst="rect">
            <a:avLst/>
          </a:prstGeom>
          <a:noFill/>
        </p:spPr>
        <p:txBody>
          <a:bodyPr wrap="none" rtlCol="0">
            <a:spAutoFit/>
          </a:bodyPr>
          <a:lstStyle/>
          <a:p>
            <a:r>
              <a:rPr lang="en-US" sz="1600" dirty="0">
                <a:solidFill>
                  <a:prstClr val="black"/>
                </a:solidFill>
                <a:latin typeface="Cambria" panose="02040503050406030204" pitchFamily="18" charset="0"/>
              </a:rPr>
              <a:t>start</a:t>
            </a:r>
          </a:p>
        </p:txBody>
      </p:sp>
      <p:cxnSp>
        <p:nvCxnSpPr>
          <p:cNvPr id="12" name="Straight Connector 11"/>
          <p:cNvCxnSpPr/>
          <p:nvPr/>
        </p:nvCxnSpPr>
        <p:spPr>
          <a:xfrm>
            <a:off x="5158740" y="2255169"/>
            <a:ext cx="1615440" cy="0"/>
          </a:xfrm>
          <a:prstGeom prst="line">
            <a:avLst/>
          </a:prstGeom>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5668141" y="1958365"/>
            <a:ext cx="562783" cy="338554"/>
          </a:xfrm>
          <a:prstGeom prst="rect">
            <a:avLst/>
          </a:prstGeom>
          <a:noFill/>
        </p:spPr>
        <p:txBody>
          <a:bodyPr wrap="none" rtlCol="0">
            <a:spAutoFit/>
          </a:bodyPr>
          <a:lstStyle/>
          <a:p>
            <a:r>
              <a:rPr lang="en-US" sz="1600" dirty="0">
                <a:solidFill>
                  <a:prstClr val="black"/>
                </a:solidFill>
                <a:latin typeface="Cambria" panose="02040503050406030204" pitchFamily="18" charset="0"/>
              </a:rPr>
              <a:t>stop</a:t>
            </a:r>
          </a:p>
        </p:txBody>
      </p:sp>
      <p:sp>
        <p:nvSpPr>
          <p:cNvPr id="14" name="TextBox 13"/>
          <p:cNvSpPr txBox="1"/>
          <p:nvPr/>
        </p:nvSpPr>
        <p:spPr>
          <a:xfrm>
            <a:off x="6535999" y="1930980"/>
            <a:ext cx="301686" cy="369332"/>
          </a:xfrm>
          <a:prstGeom prst="rect">
            <a:avLst/>
          </a:prstGeom>
          <a:noFill/>
        </p:spPr>
        <p:txBody>
          <a:bodyPr wrap="none" rtlCol="0">
            <a:spAutoFit/>
          </a:bodyPr>
          <a:lstStyle/>
          <a:p>
            <a:r>
              <a:rPr lang="en-US" dirty="0">
                <a:solidFill>
                  <a:prstClr val="black"/>
                </a:solidFill>
              </a:rPr>
              <a:t>1</a:t>
            </a:r>
          </a:p>
        </p:txBody>
      </p:sp>
      <mc:AlternateContent xmlns:mc="http://schemas.openxmlformats.org/markup-compatibility/2006" xmlns:a14="http://schemas.microsoft.com/office/drawing/2010/main">
        <mc:Choice Requires="a14">
          <p:sp>
            <p:nvSpPr>
              <p:cNvPr id="16" name="TextBox 15"/>
              <p:cNvSpPr txBox="1"/>
              <p:nvPr/>
            </p:nvSpPr>
            <p:spPr>
              <a:xfrm>
                <a:off x="5164975" y="1560053"/>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5164975" y="1560053"/>
                <a:ext cx="248465" cy="276999"/>
              </a:xfrm>
              <a:prstGeom prst="rect">
                <a:avLst/>
              </a:prstGeom>
              <a:blipFill rotWithShape="0">
                <a:blip r:embed="rId3"/>
                <a:stretch>
                  <a:fillRect l="-12195" r="-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164975" y="2026832"/>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164975" y="2026832"/>
                <a:ext cx="248465" cy="276999"/>
              </a:xfrm>
              <a:prstGeom prst="rect">
                <a:avLst/>
              </a:prstGeom>
              <a:blipFill rotWithShape="0">
                <a:blip r:embed="rId4"/>
                <a:stretch>
                  <a:fillRect l="-12195" r="-12195"/>
                </a:stretch>
              </a:blipFill>
            </p:spPr>
            <p:txBody>
              <a:bodyPr/>
              <a:lstStyle/>
              <a:p>
                <a:r>
                  <a:rPr lang="en-US">
                    <a:noFill/>
                  </a:rPr>
                  <a:t> </a:t>
                </a:r>
              </a:p>
            </p:txBody>
          </p:sp>
        </mc:Fallback>
      </mc:AlternateContent>
      <p:graphicFrame>
        <p:nvGraphicFramePr>
          <p:cNvPr id="19" name="Table 18"/>
          <p:cNvGraphicFramePr>
            <a:graphicFrameLocks noGrp="1"/>
          </p:cNvGraphicFramePr>
          <p:nvPr>
            <p:extLst/>
          </p:nvPr>
        </p:nvGraphicFramePr>
        <p:xfrm>
          <a:off x="342017" y="3920950"/>
          <a:ext cx="1749039" cy="1859245"/>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Trip</a:t>
                      </a:r>
                      <a:endParaRPr lang="en-US" dirty="0"/>
                    </a:p>
                  </a:txBody>
                  <a:tcPr/>
                </a:tc>
              </a:tr>
              <a:tr h="371849">
                <a:tc>
                  <a:txBody>
                    <a:bodyPr/>
                    <a:lstStyle/>
                    <a:p>
                      <a:r>
                        <a:rPr lang="en-US" dirty="0" err="1" smtClean="0"/>
                        <a:t>RouteID</a:t>
                      </a:r>
                      <a:endParaRPr lang="en-US" dirty="0"/>
                    </a:p>
                  </a:txBody>
                  <a:tcPr/>
                </a:tc>
              </a:tr>
              <a:tr h="371849">
                <a:tc>
                  <a:txBody>
                    <a:bodyPr/>
                    <a:lstStyle/>
                    <a:p>
                      <a:r>
                        <a:rPr lang="en-US" dirty="0" err="1" smtClean="0"/>
                        <a:t>TripNo</a:t>
                      </a:r>
                      <a:endParaRPr lang="en-US" dirty="0"/>
                    </a:p>
                  </a:txBody>
                  <a:tcPr/>
                </a:tc>
              </a:tr>
              <a:tr h="371849">
                <a:tc>
                  <a:txBody>
                    <a:bodyPr/>
                    <a:lstStyle/>
                    <a:p>
                      <a:r>
                        <a:rPr lang="en-US" dirty="0" err="1" smtClean="0"/>
                        <a:t>StartTime</a:t>
                      </a:r>
                      <a:endParaRPr lang="en-US" dirty="0"/>
                    </a:p>
                  </a:txBody>
                  <a:tcPr/>
                </a:tc>
              </a:tr>
              <a:tr h="371849">
                <a:tc>
                  <a:txBody>
                    <a:bodyPr/>
                    <a:lstStyle/>
                    <a:p>
                      <a:r>
                        <a:rPr lang="en-US" dirty="0" err="1" smtClean="0"/>
                        <a:t>EndTime</a:t>
                      </a:r>
                      <a:endParaRPr lang="en-US" dirty="0"/>
                    </a:p>
                  </a:txBody>
                  <a:tcPr/>
                </a:tc>
              </a:tr>
            </a:tbl>
          </a:graphicData>
        </a:graphic>
      </p:graphicFrame>
      <p:cxnSp>
        <p:nvCxnSpPr>
          <p:cNvPr id="20" name="Straight Connector 19"/>
          <p:cNvCxnSpPr>
            <a:stCxn id="5" idx="2"/>
            <a:endCxn id="19" idx="0"/>
          </p:cNvCxnSpPr>
          <p:nvPr/>
        </p:nvCxnSpPr>
        <p:spPr>
          <a:xfrm>
            <a:off x="1207520" y="2677539"/>
            <a:ext cx="9016" cy="1243411"/>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949123" y="3665644"/>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949123" y="3665644"/>
                <a:ext cx="248465" cy="276999"/>
              </a:xfrm>
              <a:prstGeom prst="rect">
                <a:avLst/>
              </a:prstGeom>
              <a:blipFill rotWithShape="0">
                <a:blip r:embed="rId5"/>
                <a:stretch>
                  <a:fillRect l="-15000" r="-12500"/>
                </a:stretch>
              </a:blipFill>
            </p:spPr>
            <p:txBody>
              <a:bodyPr/>
              <a:lstStyle/>
              <a:p>
                <a:r>
                  <a:rPr lang="en-US">
                    <a:noFill/>
                  </a:rPr>
                  <a:t> </a:t>
                </a:r>
              </a:p>
            </p:txBody>
          </p:sp>
        </mc:Fallback>
      </mc:AlternateContent>
      <p:sp>
        <p:nvSpPr>
          <p:cNvPr id="32" name="TextBox 31"/>
          <p:cNvSpPr txBox="1"/>
          <p:nvPr/>
        </p:nvSpPr>
        <p:spPr>
          <a:xfrm>
            <a:off x="2184175" y="1657313"/>
            <a:ext cx="917239" cy="338554"/>
          </a:xfrm>
          <a:prstGeom prst="rect">
            <a:avLst/>
          </a:prstGeom>
          <a:noFill/>
        </p:spPr>
        <p:txBody>
          <a:bodyPr wrap="none" rtlCol="0">
            <a:spAutoFit/>
          </a:bodyPr>
          <a:lstStyle/>
          <a:p>
            <a:r>
              <a:rPr lang="en-US" sz="1600" dirty="0">
                <a:solidFill>
                  <a:prstClr val="black"/>
                </a:solidFill>
                <a:latin typeface="Cambria" panose="02040503050406030204" pitchFamily="18" charset="0"/>
              </a:rPr>
              <a:t>includes</a:t>
            </a:r>
          </a:p>
        </p:txBody>
      </p:sp>
      <p:sp>
        <p:nvSpPr>
          <p:cNvPr id="33" name="TextBox 32"/>
          <p:cNvSpPr txBox="1"/>
          <p:nvPr/>
        </p:nvSpPr>
        <p:spPr>
          <a:xfrm>
            <a:off x="382909" y="3135444"/>
            <a:ext cx="917239" cy="338554"/>
          </a:xfrm>
          <a:prstGeom prst="rect">
            <a:avLst/>
          </a:prstGeom>
          <a:noFill/>
        </p:spPr>
        <p:txBody>
          <a:bodyPr wrap="none" rtlCol="0">
            <a:spAutoFit/>
          </a:bodyPr>
          <a:lstStyle/>
          <a:p>
            <a:r>
              <a:rPr lang="en-US" sz="1600" dirty="0">
                <a:solidFill>
                  <a:prstClr val="black"/>
                </a:solidFill>
                <a:latin typeface="Cambria" panose="02040503050406030204" pitchFamily="18" charset="0"/>
              </a:rPr>
              <a:t>includes</a:t>
            </a:r>
          </a:p>
        </p:txBody>
      </p:sp>
      <p:sp>
        <p:nvSpPr>
          <p:cNvPr id="21" name="TextBox 20"/>
          <p:cNvSpPr txBox="1"/>
          <p:nvPr/>
        </p:nvSpPr>
        <p:spPr>
          <a:xfrm>
            <a:off x="1885655" y="1626535"/>
            <a:ext cx="301686" cy="369332"/>
          </a:xfrm>
          <a:prstGeom prst="rect">
            <a:avLst/>
          </a:prstGeom>
          <a:noFill/>
        </p:spPr>
        <p:txBody>
          <a:bodyPr wrap="none" rtlCol="0">
            <a:spAutoFit/>
          </a:bodyPr>
          <a:lstStyle/>
          <a:p>
            <a:r>
              <a:rPr lang="en-US" dirty="0">
                <a:solidFill>
                  <a:prstClr val="black"/>
                </a:solidFill>
              </a:rPr>
              <a:t>1</a:t>
            </a:r>
          </a:p>
        </p:txBody>
      </p:sp>
      <mc:AlternateContent xmlns:mc="http://schemas.openxmlformats.org/markup-compatibility/2006" xmlns:a14="http://schemas.microsoft.com/office/drawing/2010/main">
        <mc:Choice Requires="a14">
          <p:sp>
            <p:nvSpPr>
              <p:cNvPr id="22" name="TextBox 21"/>
              <p:cNvSpPr txBox="1"/>
              <p:nvPr/>
            </p:nvSpPr>
            <p:spPr>
              <a:xfrm>
                <a:off x="3101414" y="1684990"/>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3101414" y="1684990"/>
                <a:ext cx="248465" cy="276999"/>
              </a:xfrm>
              <a:prstGeom prst="rect">
                <a:avLst/>
              </a:prstGeom>
              <a:blipFill rotWithShape="0">
                <a:blip r:embed="rId6"/>
                <a:stretch>
                  <a:fillRect l="-14634" r="-9756"/>
                </a:stretch>
              </a:blipFill>
            </p:spPr>
            <p:txBody>
              <a:bodyPr/>
              <a:lstStyle/>
              <a:p>
                <a:r>
                  <a:rPr lang="en-US">
                    <a:noFill/>
                  </a:rPr>
                  <a:t> </a:t>
                </a:r>
              </a:p>
            </p:txBody>
          </p:sp>
        </mc:Fallback>
      </mc:AlternateContent>
      <p:sp>
        <p:nvSpPr>
          <p:cNvPr id="23" name="TextBox 22"/>
          <p:cNvSpPr txBox="1"/>
          <p:nvPr/>
        </p:nvSpPr>
        <p:spPr>
          <a:xfrm>
            <a:off x="6516845" y="1473293"/>
            <a:ext cx="301686" cy="369332"/>
          </a:xfrm>
          <a:prstGeom prst="rect">
            <a:avLst/>
          </a:prstGeom>
          <a:noFill/>
        </p:spPr>
        <p:txBody>
          <a:bodyPr wrap="none" rtlCol="0">
            <a:spAutoFit/>
          </a:bodyPr>
          <a:lstStyle/>
          <a:p>
            <a:r>
              <a:rPr lang="en-US" dirty="0">
                <a:solidFill>
                  <a:prstClr val="black"/>
                </a:solidFill>
              </a:rPr>
              <a:t>1</a:t>
            </a:r>
          </a:p>
        </p:txBody>
      </p:sp>
    </p:spTree>
    <p:extLst>
      <p:ext uri="{BB962C8B-B14F-4D97-AF65-F5344CB8AC3E}">
        <p14:creationId xmlns:p14="http://schemas.microsoft.com/office/powerpoint/2010/main" val="3772922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916081" y="2234267"/>
            <a:ext cx="7886700" cy="1325563"/>
          </a:xfrm>
        </p:spPr>
        <p:txBody>
          <a:bodyPr>
            <a:normAutofit/>
          </a:bodyPr>
          <a:lstStyle/>
          <a:p>
            <a:r>
              <a:rPr lang="en-US" sz="6600" dirty="0" smtClean="0">
                <a:solidFill>
                  <a:schemeClr val="bg1"/>
                </a:solidFill>
                <a:latin typeface="Cambria" charset="0"/>
                <a:ea typeface="Cambria" charset="0"/>
                <a:cs typeface="Cambria" charset="0"/>
              </a:rPr>
              <a:t>Raptor algorithm</a:t>
            </a:r>
            <a:endParaRPr lang="en-US" sz="6600" dirty="0">
              <a:solidFill>
                <a:schemeClr val="bg1"/>
              </a:solidFill>
              <a:latin typeface="Cambria" charset="0"/>
              <a:ea typeface="Cambria" charset="0"/>
              <a:cs typeface="Cambria" charset="0"/>
            </a:endParaRPr>
          </a:p>
        </p:txBody>
      </p:sp>
      <p:sp>
        <p:nvSpPr>
          <p:cNvPr id="3" name="Content Placeholder 2"/>
          <p:cNvSpPr>
            <a:spLocks noGrp="1"/>
          </p:cNvSpPr>
          <p:nvPr>
            <p:ph idx="1"/>
          </p:nvPr>
        </p:nvSpPr>
        <p:spPr>
          <a:xfrm>
            <a:off x="494180" y="4071284"/>
            <a:ext cx="7886700" cy="1078940"/>
          </a:xfrm>
        </p:spPr>
        <p:txBody>
          <a:bodyPr>
            <a:normAutofit/>
          </a:bodyPr>
          <a:lstStyle/>
          <a:p>
            <a:pPr marL="0" indent="0" algn="ctr">
              <a:buNone/>
            </a:pPr>
            <a:r>
              <a:rPr lang="en-US" sz="3200" dirty="0" smtClean="0">
                <a:solidFill>
                  <a:schemeClr val="bg1"/>
                </a:solidFill>
                <a:latin typeface="Cambria" charset="0"/>
                <a:ea typeface="Cambria" charset="0"/>
                <a:cs typeface="Cambria" charset="0"/>
              </a:rPr>
              <a:t>Algorithm for searching shortest route between two point</a:t>
            </a:r>
            <a:endParaRPr lang="en-US" sz="3200" dirty="0">
              <a:solidFill>
                <a:schemeClr val="bg1"/>
              </a:solidFill>
              <a:latin typeface="Cambria" charset="0"/>
              <a:ea typeface="Cambria" charset="0"/>
              <a:cs typeface="Cambria" charset="0"/>
            </a:endParaRPr>
          </a:p>
        </p:txBody>
      </p:sp>
    </p:spTree>
    <p:extLst>
      <p:ext uri="{BB962C8B-B14F-4D97-AF65-F5344CB8AC3E}">
        <p14:creationId xmlns:p14="http://schemas.microsoft.com/office/powerpoint/2010/main" val="1329204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916081" y="2234267"/>
            <a:ext cx="7886700" cy="1325563"/>
          </a:xfrm>
        </p:spPr>
        <p:txBody>
          <a:bodyPr>
            <a:normAutofit/>
          </a:bodyPr>
          <a:lstStyle/>
          <a:p>
            <a:pPr algn="ctr"/>
            <a:r>
              <a:rPr lang="en-US" sz="6600" dirty="0" smtClean="0">
                <a:solidFill>
                  <a:schemeClr val="bg1"/>
                </a:solidFill>
                <a:latin typeface="Cambria" charset="0"/>
                <a:ea typeface="Cambria" charset="0"/>
                <a:cs typeface="Cambria" charset="0"/>
              </a:rPr>
              <a:t>Preparation</a:t>
            </a:r>
            <a:endParaRPr lang="en-US" sz="6600" dirty="0">
              <a:solidFill>
                <a:schemeClr val="bg1"/>
              </a:solidFill>
              <a:latin typeface="Cambria" charset="0"/>
              <a:ea typeface="Cambria" charset="0"/>
              <a:cs typeface="Cambria" charset="0"/>
            </a:endParaRPr>
          </a:p>
        </p:txBody>
      </p:sp>
      <p:sp>
        <p:nvSpPr>
          <p:cNvPr id="3" name="Content Placeholder 2"/>
          <p:cNvSpPr>
            <a:spLocks noGrp="1"/>
          </p:cNvSpPr>
          <p:nvPr>
            <p:ph idx="1"/>
          </p:nvPr>
        </p:nvSpPr>
        <p:spPr>
          <a:xfrm>
            <a:off x="494180" y="4071284"/>
            <a:ext cx="7886700" cy="1078940"/>
          </a:xfrm>
        </p:spPr>
        <p:txBody>
          <a:bodyPr>
            <a:normAutofit fontScale="92500" lnSpcReduction="20000"/>
          </a:bodyPr>
          <a:lstStyle/>
          <a:p>
            <a:pPr marL="0" indent="0" algn="ctr">
              <a:buNone/>
            </a:pPr>
            <a:r>
              <a:rPr lang="en-US" sz="3200" dirty="0" smtClean="0">
                <a:solidFill>
                  <a:schemeClr val="bg1"/>
                </a:solidFill>
                <a:latin typeface="Cambria" charset="0"/>
                <a:ea typeface="Cambria" charset="0"/>
                <a:cs typeface="Cambria" charset="0"/>
              </a:rPr>
              <a:t>Convert problem from finding shortest route between 2 arbitrary points to shortest route between 2 stations </a:t>
            </a:r>
            <a:endParaRPr lang="en-US" sz="3200" dirty="0">
              <a:solidFill>
                <a:schemeClr val="bg1"/>
              </a:solidFill>
              <a:latin typeface="Cambria" charset="0"/>
              <a:ea typeface="Cambria" charset="0"/>
              <a:cs typeface="Cambria" charset="0"/>
            </a:endParaRPr>
          </a:p>
        </p:txBody>
      </p:sp>
    </p:spTree>
    <p:extLst>
      <p:ext uri="{BB962C8B-B14F-4D97-AF65-F5344CB8AC3E}">
        <p14:creationId xmlns:p14="http://schemas.microsoft.com/office/powerpoint/2010/main" val="7145565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897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29" name="TextBox 28"/>
          <p:cNvSpPr txBox="1"/>
          <p:nvPr/>
        </p:nvSpPr>
        <p:spPr>
          <a:xfrm>
            <a:off x="8146634" y="4189420"/>
            <a:ext cx="336952" cy="461665"/>
          </a:xfrm>
          <a:prstGeom prst="rect">
            <a:avLst/>
          </a:prstGeom>
          <a:noFill/>
        </p:spPr>
        <p:txBody>
          <a:bodyPr wrap="none" rtlCol="0">
            <a:spAutoFit/>
          </a:bodyPr>
          <a:lstStyle/>
          <a:p>
            <a:r>
              <a:rPr lang="en-US" sz="2400" b="1" dirty="0">
                <a:solidFill>
                  <a:srgbClr val="FF0000"/>
                </a:solidFill>
              </a:rPr>
              <a:t>T</a:t>
            </a:r>
          </a:p>
        </p:txBody>
      </p:sp>
      <p:sp>
        <p:nvSpPr>
          <p:cNvPr id="30" name="TextBox 29"/>
          <p:cNvSpPr txBox="1"/>
          <p:nvPr/>
        </p:nvSpPr>
        <p:spPr>
          <a:xfrm>
            <a:off x="623429" y="945190"/>
            <a:ext cx="330540" cy="461665"/>
          </a:xfrm>
          <a:prstGeom prst="rect">
            <a:avLst/>
          </a:prstGeom>
          <a:noFill/>
        </p:spPr>
        <p:txBody>
          <a:bodyPr wrap="none" rtlCol="0">
            <a:spAutoFit/>
          </a:bodyPr>
          <a:lstStyle/>
          <a:p>
            <a:r>
              <a:rPr lang="en-US" sz="2400" b="1" dirty="0">
                <a:solidFill>
                  <a:srgbClr val="FF0000"/>
                </a:solidFill>
              </a:rPr>
              <a:t>S</a:t>
            </a:r>
          </a:p>
        </p:txBody>
      </p:sp>
    </p:spTree>
    <p:extLst>
      <p:ext uri="{BB962C8B-B14F-4D97-AF65-F5344CB8AC3E}">
        <p14:creationId xmlns:p14="http://schemas.microsoft.com/office/powerpoint/2010/main" val="11239955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a:solidFill>
                  <a:prstClr val="black"/>
                </a:solidFill>
              </a:rPr>
              <a:t>20m</a:t>
            </a: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a:solidFill>
                  <a:srgbClr val="FF0000"/>
                </a:solidFill>
              </a:rPr>
              <a:t>T</a:t>
            </a: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a:solidFill>
                  <a:srgbClr val="FF0000"/>
                </a:solidFill>
              </a:rPr>
              <a:t>S</a:t>
            </a:r>
          </a:p>
        </p:txBody>
      </p:sp>
    </p:spTree>
    <p:extLst>
      <p:ext uri="{BB962C8B-B14F-4D97-AF65-F5344CB8AC3E}">
        <p14:creationId xmlns:p14="http://schemas.microsoft.com/office/powerpoint/2010/main" val="17266128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a:solidFill>
                  <a:prstClr val="black"/>
                </a:solidFill>
              </a:rPr>
              <a:t>20m</a:t>
            </a:r>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a:solidFill>
                  <a:prstClr val="black"/>
                </a:solidFill>
              </a:rPr>
              <a:t>5m</a:t>
            </a: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a:solidFill>
                  <a:srgbClr val="FF0000"/>
                </a:solidFill>
              </a:rPr>
              <a:t>T</a:t>
            </a: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a:solidFill>
                  <a:srgbClr val="FF0000"/>
                </a:solidFill>
              </a:rPr>
              <a:t>S</a:t>
            </a:r>
          </a:p>
        </p:txBody>
      </p:sp>
    </p:spTree>
    <p:extLst>
      <p:ext uri="{BB962C8B-B14F-4D97-AF65-F5344CB8AC3E}">
        <p14:creationId xmlns:p14="http://schemas.microsoft.com/office/powerpoint/2010/main" val="2357488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p:cNvCxnSpPr>
            <a:endCxn id="6" idx="2"/>
          </p:cNvCxnSpPr>
          <p:nvPr/>
        </p:nvCxnSpPr>
        <p:spPr>
          <a:xfrm>
            <a:off x="820271" y="2012574"/>
            <a:ext cx="1264022" cy="1013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a:solidFill>
                  <a:prstClr val="black"/>
                </a:solidFill>
              </a:rPr>
              <a:t>20m</a:t>
            </a:r>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a:solidFill>
                  <a:prstClr val="black"/>
                </a:solidFill>
              </a:rPr>
              <a:t>5m</a:t>
            </a:r>
          </a:p>
        </p:txBody>
      </p:sp>
      <p:sp>
        <p:nvSpPr>
          <p:cNvPr id="25" name="TextBox 24"/>
          <p:cNvSpPr txBox="1"/>
          <p:nvPr/>
        </p:nvSpPr>
        <p:spPr>
          <a:xfrm rot="2390636">
            <a:off x="1367957" y="2187858"/>
            <a:ext cx="652743" cy="400110"/>
          </a:xfrm>
          <a:prstGeom prst="rect">
            <a:avLst/>
          </a:prstGeom>
          <a:noFill/>
        </p:spPr>
        <p:txBody>
          <a:bodyPr wrap="none" rtlCol="0">
            <a:spAutoFit/>
          </a:bodyPr>
          <a:lstStyle/>
          <a:p>
            <a:r>
              <a:rPr lang="en-US" sz="2000" b="1" dirty="0">
                <a:solidFill>
                  <a:prstClr val="black"/>
                </a:solidFill>
              </a:rPr>
              <a:t>15m</a:t>
            </a: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a:solidFill>
                  <a:srgbClr val="FF0000"/>
                </a:solidFill>
              </a:rPr>
              <a:t>T</a:t>
            </a: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a:solidFill>
                  <a:srgbClr val="FF0000"/>
                </a:solidFill>
              </a:rPr>
              <a:t>S</a:t>
            </a:r>
          </a:p>
        </p:txBody>
      </p:sp>
    </p:spTree>
    <p:extLst>
      <p:ext uri="{BB962C8B-B14F-4D97-AF65-F5344CB8AC3E}">
        <p14:creationId xmlns:p14="http://schemas.microsoft.com/office/powerpoint/2010/main" val="1241142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26"/>
          <p:cNvCxnSpPr>
            <a:endCxn id="8" idx="6"/>
          </p:cNvCxnSpPr>
          <p:nvPr/>
        </p:nvCxnSpPr>
        <p:spPr>
          <a:xfrm flipH="1" flipV="1">
            <a:off x="6916272" y="4251026"/>
            <a:ext cx="1111622" cy="5378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2"/>
          </p:cNvCxnSpPr>
          <p:nvPr/>
        </p:nvCxnSpPr>
        <p:spPr>
          <a:xfrm>
            <a:off x="820271" y="2012574"/>
            <a:ext cx="1264022" cy="1013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a:solidFill>
                  <a:prstClr val="black"/>
                </a:solidFill>
              </a:rPr>
              <a:t>20m</a:t>
            </a:r>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a:solidFill>
                  <a:prstClr val="black"/>
                </a:solidFill>
              </a:rPr>
              <a:t>5m</a:t>
            </a:r>
          </a:p>
        </p:txBody>
      </p:sp>
      <p:sp>
        <p:nvSpPr>
          <p:cNvPr id="25" name="TextBox 24"/>
          <p:cNvSpPr txBox="1"/>
          <p:nvPr/>
        </p:nvSpPr>
        <p:spPr>
          <a:xfrm rot="2390636">
            <a:off x="1367957" y="2187858"/>
            <a:ext cx="652743" cy="400110"/>
          </a:xfrm>
          <a:prstGeom prst="rect">
            <a:avLst/>
          </a:prstGeom>
          <a:noFill/>
        </p:spPr>
        <p:txBody>
          <a:bodyPr wrap="none" rtlCol="0">
            <a:spAutoFit/>
          </a:bodyPr>
          <a:lstStyle/>
          <a:p>
            <a:r>
              <a:rPr lang="en-US" sz="2000" b="1" dirty="0">
                <a:solidFill>
                  <a:prstClr val="black"/>
                </a:solidFill>
              </a:rPr>
              <a:t>15m</a:t>
            </a: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38" name="TextBox 37"/>
          <p:cNvSpPr txBox="1"/>
          <p:nvPr/>
        </p:nvSpPr>
        <p:spPr>
          <a:xfrm rot="2302758">
            <a:off x="7321466" y="4155763"/>
            <a:ext cx="652743" cy="400110"/>
          </a:xfrm>
          <a:prstGeom prst="rect">
            <a:avLst/>
          </a:prstGeom>
          <a:noFill/>
        </p:spPr>
        <p:txBody>
          <a:bodyPr wrap="none" rtlCol="0">
            <a:spAutoFit/>
          </a:bodyPr>
          <a:lstStyle/>
          <a:p>
            <a:r>
              <a:rPr lang="en-US" sz="2000" b="1" dirty="0">
                <a:solidFill>
                  <a:prstClr val="black"/>
                </a:solidFill>
              </a:rPr>
              <a:t>20m</a:t>
            </a:r>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a:solidFill>
                  <a:srgbClr val="FF0000"/>
                </a:solidFill>
              </a:rPr>
              <a:t>T</a:t>
            </a: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a:solidFill>
                  <a:srgbClr val="FF0000"/>
                </a:solidFill>
              </a:rPr>
              <a:t>S</a:t>
            </a:r>
          </a:p>
        </p:txBody>
      </p:sp>
    </p:spTree>
    <p:extLst>
      <p:ext uri="{BB962C8B-B14F-4D97-AF65-F5344CB8AC3E}">
        <p14:creationId xmlns:p14="http://schemas.microsoft.com/office/powerpoint/2010/main" val="7816121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Arrow Connector 31"/>
          <p:cNvCxnSpPr>
            <a:endCxn id="7" idx="6"/>
          </p:cNvCxnSpPr>
          <p:nvPr/>
        </p:nvCxnSpPr>
        <p:spPr>
          <a:xfrm flipH="1">
            <a:off x="6916271" y="4974925"/>
            <a:ext cx="1111623" cy="2891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8" idx="6"/>
          </p:cNvCxnSpPr>
          <p:nvPr/>
        </p:nvCxnSpPr>
        <p:spPr>
          <a:xfrm flipH="1" flipV="1">
            <a:off x="6916272" y="4251026"/>
            <a:ext cx="1111622" cy="5378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2"/>
          </p:cNvCxnSpPr>
          <p:nvPr/>
        </p:nvCxnSpPr>
        <p:spPr>
          <a:xfrm>
            <a:off x="820271" y="2012574"/>
            <a:ext cx="1264022" cy="1013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a:solidFill>
                  <a:prstClr val="black"/>
                </a:solidFill>
              </a:rPr>
              <a:t>20m</a:t>
            </a:r>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a:solidFill>
                  <a:prstClr val="black"/>
                </a:solidFill>
              </a:rPr>
              <a:t>5m</a:t>
            </a:r>
          </a:p>
        </p:txBody>
      </p:sp>
      <p:sp>
        <p:nvSpPr>
          <p:cNvPr id="25" name="TextBox 24"/>
          <p:cNvSpPr txBox="1"/>
          <p:nvPr/>
        </p:nvSpPr>
        <p:spPr>
          <a:xfrm rot="2390636">
            <a:off x="1367957" y="2187858"/>
            <a:ext cx="652743" cy="400110"/>
          </a:xfrm>
          <a:prstGeom prst="rect">
            <a:avLst/>
          </a:prstGeom>
          <a:noFill/>
        </p:spPr>
        <p:txBody>
          <a:bodyPr wrap="none" rtlCol="0">
            <a:spAutoFit/>
          </a:bodyPr>
          <a:lstStyle/>
          <a:p>
            <a:r>
              <a:rPr lang="en-US" sz="2000" b="1" dirty="0">
                <a:solidFill>
                  <a:prstClr val="black"/>
                </a:solidFill>
              </a:rPr>
              <a:t>15m</a:t>
            </a: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38" name="TextBox 37"/>
          <p:cNvSpPr txBox="1"/>
          <p:nvPr/>
        </p:nvSpPr>
        <p:spPr>
          <a:xfrm rot="2302758">
            <a:off x="7321466" y="4155763"/>
            <a:ext cx="652743" cy="400110"/>
          </a:xfrm>
          <a:prstGeom prst="rect">
            <a:avLst/>
          </a:prstGeom>
          <a:noFill/>
        </p:spPr>
        <p:txBody>
          <a:bodyPr wrap="none" rtlCol="0">
            <a:spAutoFit/>
          </a:bodyPr>
          <a:lstStyle/>
          <a:p>
            <a:r>
              <a:rPr lang="en-US" sz="2000" b="1" dirty="0">
                <a:solidFill>
                  <a:prstClr val="black"/>
                </a:solidFill>
              </a:rPr>
              <a:t>20m</a:t>
            </a:r>
          </a:p>
        </p:txBody>
      </p:sp>
      <p:sp>
        <p:nvSpPr>
          <p:cNvPr id="39" name="TextBox 38"/>
          <p:cNvSpPr txBox="1"/>
          <p:nvPr/>
        </p:nvSpPr>
        <p:spPr>
          <a:xfrm rot="20534462">
            <a:off x="6977622" y="4764779"/>
            <a:ext cx="652743" cy="400110"/>
          </a:xfrm>
          <a:prstGeom prst="rect">
            <a:avLst/>
          </a:prstGeom>
          <a:noFill/>
        </p:spPr>
        <p:txBody>
          <a:bodyPr wrap="none" rtlCol="0">
            <a:spAutoFit/>
          </a:bodyPr>
          <a:lstStyle/>
          <a:p>
            <a:r>
              <a:rPr lang="en-US" sz="2000" b="1" dirty="0">
                <a:solidFill>
                  <a:prstClr val="black"/>
                </a:solidFill>
              </a:rPr>
              <a:t>15m</a:t>
            </a:r>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a:solidFill>
                  <a:srgbClr val="FF0000"/>
                </a:solidFill>
              </a:rPr>
              <a:t>T</a:t>
            </a: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a:solidFill>
                  <a:srgbClr val="FF0000"/>
                </a:solidFill>
              </a:rPr>
              <a:t>S</a:t>
            </a:r>
          </a:p>
        </p:txBody>
      </p:sp>
    </p:spTree>
    <p:extLst>
      <p:ext uri="{BB962C8B-B14F-4D97-AF65-F5344CB8AC3E}">
        <p14:creationId xmlns:p14="http://schemas.microsoft.com/office/powerpoint/2010/main" val="397549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Cambria"/>
                <a:ea typeface="Cambria"/>
                <a:cs typeface="Cambria"/>
                <a:sym typeface="Cambria"/>
              </a:rPr>
              <a:t>Scenario</a:t>
            </a:r>
            <a:endParaRPr lang="en-US" dirty="0">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srgbClr val="000000"/>
                </a:solidFill>
              </a:rPr>
              <a:pPr/>
              <a:t>5</a:t>
            </a:fld>
            <a:endParaRPr lang="en">
              <a:solidFill>
                <a:srgbClr val="000000"/>
              </a:solidFill>
            </a:endParaRPr>
          </a:p>
        </p:txBody>
      </p:sp>
      <p:grpSp>
        <p:nvGrpSpPr>
          <p:cNvPr id="8" name="Group 7"/>
          <p:cNvGrpSpPr/>
          <p:nvPr/>
        </p:nvGrpSpPr>
        <p:grpSpPr>
          <a:xfrm>
            <a:off x="497974" y="2295465"/>
            <a:ext cx="2172806" cy="2233416"/>
            <a:chOff x="-42886" y="3161112"/>
            <a:chExt cx="2172806" cy="2233416"/>
          </a:xfrm>
        </p:grpSpPr>
        <p:grpSp>
          <p:nvGrpSpPr>
            <p:cNvPr id="2" name="Group 1"/>
            <p:cNvGrpSpPr/>
            <p:nvPr/>
          </p:nvGrpSpPr>
          <p:grpSpPr>
            <a:xfrm>
              <a:off x="433917" y="3161112"/>
              <a:ext cx="1219200" cy="1638701"/>
              <a:chOff x="1209565" y="3078635"/>
              <a:chExt cx="1219200" cy="1722166"/>
            </a:xfrm>
          </p:grpSpPr>
          <p:sp>
            <p:nvSpPr>
              <p:cNvPr id="10" name="TextBox 9"/>
              <p:cNvSpPr txBox="1"/>
              <p:nvPr/>
            </p:nvSpPr>
            <p:spPr>
              <a:xfrm>
                <a:off x="1243174" y="4380312"/>
                <a:ext cx="1151982" cy="420489"/>
              </a:xfrm>
              <a:prstGeom prst="rect">
                <a:avLst/>
              </a:prstGeom>
              <a:noFill/>
            </p:spPr>
            <p:txBody>
              <a:bodyPr wrap="none" rtlCol="0">
                <a:spAutoFit/>
              </a:bodyPr>
              <a:lstStyle/>
              <a:p>
                <a:r>
                  <a:rPr lang="en-US" sz="2000" b="1" dirty="0" err="1">
                    <a:solidFill>
                      <a:srgbClr val="000000"/>
                    </a:solidFill>
                    <a:latin typeface="Cambria" pitchFamily="18" charset="0"/>
                    <a:cs typeface="Times New Roman" pitchFamily="18" charset="0"/>
                  </a:rPr>
                  <a:t>Khương</a:t>
                </a:r>
                <a:endParaRPr lang="en-US" sz="2000" b="1" dirty="0">
                  <a:solidFill>
                    <a:srgbClr val="000000"/>
                  </a:solidFill>
                  <a:latin typeface="Cambria" pitchFamily="18" charset="0"/>
                  <a:cs typeface="Times New Roman" pitchFamily="18" charset="0"/>
                </a:endParaRPr>
              </a:p>
            </p:txBody>
          </p:sp>
          <p:pic>
            <p:nvPicPr>
              <p:cNvPr id="15"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209565" y="3078635"/>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p:cNvSpPr txBox="1"/>
            <p:nvPr/>
          </p:nvSpPr>
          <p:spPr>
            <a:xfrm>
              <a:off x="-42886" y="5025196"/>
              <a:ext cx="2172806" cy="369332"/>
            </a:xfrm>
            <a:prstGeom prst="rect">
              <a:avLst/>
            </a:prstGeom>
            <a:noFill/>
          </p:spPr>
          <p:txBody>
            <a:bodyPr wrap="square" rtlCol="0">
              <a:spAutoFit/>
            </a:bodyPr>
            <a:lstStyle/>
            <a:p>
              <a:r>
                <a:rPr lang="en-US" dirty="0" err="1">
                  <a:solidFill>
                    <a:srgbClr val="FF0000"/>
                  </a:solidFill>
                  <a:latin typeface="Cambria" pitchFamily="18" charset="0"/>
                </a:rPr>
                <a:t>Công</a:t>
              </a:r>
              <a:r>
                <a:rPr lang="en-US" dirty="0">
                  <a:solidFill>
                    <a:srgbClr val="FF0000"/>
                  </a:solidFill>
                  <a:latin typeface="Cambria" pitchFamily="18" charset="0"/>
                </a:rPr>
                <a:t> </a:t>
              </a:r>
              <a:r>
                <a:rPr lang="en-US" dirty="0" err="1">
                  <a:solidFill>
                    <a:srgbClr val="FF0000"/>
                  </a:solidFill>
                  <a:latin typeface="Cambria" pitchFamily="18" charset="0"/>
                </a:rPr>
                <a:t>Viên</a:t>
              </a:r>
              <a:r>
                <a:rPr lang="en-US" dirty="0">
                  <a:solidFill>
                    <a:srgbClr val="FF0000"/>
                  </a:solidFill>
                  <a:latin typeface="Cambria" pitchFamily="18" charset="0"/>
                </a:rPr>
                <a:t> Tao </a:t>
              </a:r>
              <a:r>
                <a:rPr lang="en-US" dirty="0" err="1">
                  <a:solidFill>
                    <a:srgbClr val="FF0000"/>
                  </a:solidFill>
                  <a:latin typeface="Cambria" pitchFamily="18" charset="0"/>
                </a:rPr>
                <a:t>Đàn</a:t>
              </a:r>
              <a:endParaRPr lang="en-US" dirty="0">
                <a:solidFill>
                  <a:srgbClr val="FF0000"/>
                </a:solidFill>
                <a:latin typeface="Cambria" pitchFamily="18" charset="0"/>
                <a:cs typeface="Times New Roman" pitchFamily="18" charset="0"/>
              </a:endParaRPr>
            </a:p>
          </p:txBody>
        </p:sp>
      </p:grpSp>
      <p:sp>
        <p:nvSpPr>
          <p:cNvPr id="13" name="TextBox 12"/>
          <p:cNvSpPr txBox="1"/>
          <p:nvPr/>
        </p:nvSpPr>
        <p:spPr>
          <a:xfrm>
            <a:off x="3001150" y="5725126"/>
            <a:ext cx="1161160" cy="400110"/>
          </a:xfrm>
          <a:prstGeom prst="rect">
            <a:avLst/>
          </a:prstGeom>
          <a:noFill/>
        </p:spPr>
        <p:txBody>
          <a:bodyPr wrap="square" rtlCol="0">
            <a:spAutoFit/>
          </a:bodyPr>
          <a:lstStyle/>
          <a:p>
            <a:r>
              <a:rPr lang="vi-VN" sz="2000" b="1" dirty="0">
                <a:solidFill>
                  <a:srgbClr val="000000"/>
                </a:solidFill>
                <a:latin typeface="Cambria" pitchFamily="18" charset="0"/>
                <a:cs typeface="Times New Roman" pitchFamily="18" charset="0"/>
              </a:rPr>
              <a:t>Bạn gái</a:t>
            </a:r>
            <a:endParaRPr lang="en-US" sz="2000" b="1" dirty="0">
              <a:solidFill>
                <a:srgbClr val="000000"/>
              </a:solidFill>
              <a:latin typeface="Cambria" pitchFamily="18" charset="0"/>
              <a:cs typeface="Times New Roman" pitchFamily="18" charset="0"/>
            </a:endParaRPr>
          </a:p>
        </p:txBody>
      </p:sp>
      <p:sp>
        <p:nvSpPr>
          <p:cNvPr id="12" name="TextBox 11"/>
          <p:cNvSpPr txBox="1"/>
          <p:nvPr/>
        </p:nvSpPr>
        <p:spPr>
          <a:xfrm>
            <a:off x="2698672" y="6208185"/>
            <a:ext cx="1766116" cy="369332"/>
          </a:xfrm>
          <a:prstGeom prst="rect">
            <a:avLst/>
          </a:prstGeom>
          <a:noFill/>
        </p:spPr>
        <p:txBody>
          <a:bodyPr wrap="square" rtlCol="0">
            <a:spAutoFit/>
          </a:bodyPr>
          <a:lstStyle/>
          <a:p>
            <a:pPr algn="ctr"/>
            <a:r>
              <a:rPr lang="en-US" dirty="0" err="1">
                <a:solidFill>
                  <a:srgbClr val="FF0000"/>
                </a:solidFill>
                <a:latin typeface="Cambria" pitchFamily="18" charset="0"/>
              </a:rPr>
              <a:t>Bến</a:t>
            </a:r>
            <a:r>
              <a:rPr lang="en-US" dirty="0">
                <a:solidFill>
                  <a:srgbClr val="FF0000"/>
                </a:solidFill>
                <a:latin typeface="Cambria" pitchFamily="18" charset="0"/>
              </a:rPr>
              <a:t> </a:t>
            </a:r>
            <a:r>
              <a:rPr lang="en-US" dirty="0" err="1">
                <a:solidFill>
                  <a:srgbClr val="FF0000"/>
                </a:solidFill>
                <a:latin typeface="Cambria" pitchFamily="18" charset="0"/>
              </a:rPr>
              <a:t>xe</a:t>
            </a:r>
            <a:r>
              <a:rPr lang="en-US" dirty="0">
                <a:solidFill>
                  <a:srgbClr val="FF0000"/>
                </a:solidFill>
                <a:latin typeface="Cambria" pitchFamily="18" charset="0"/>
              </a:rPr>
              <a:t> </a:t>
            </a:r>
            <a:r>
              <a:rPr lang="en-US" dirty="0" err="1">
                <a:solidFill>
                  <a:srgbClr val="FF0000"/>
                </a:solidFill>
                <a:latin typeface="Cambria" pitchFamily="18" charset="0"/>
              </a:rPr>
              <a:t>quận</a:t>
            </a:r>
            <a:r>
              <a:rPr lang="en-US" dirty="0">
                <a:solidFill>
                  <a:srgbClr val="FF0000"/>
                </a:solidFill>
                <a:latin typeface="Cambria" pitchFamily="18" charset="0"/>
              </a:rPr>
              <a:t> 8</a:t>
            </a:r>
            <a:endParaRPr lang="en-US" dirty="0">
              <a:solidFill>
                <a:srgbClr val="FF0000"/>
              </a:solidFill>
              <a:latin typeface="Cambria" pitchFamily="18" charset="0"/>
              <a:cs typeface="Times New Roman" pitchFamily="18" charset="0"/>
            </a:endParaRPr>
          </a:p>
        </p:txBody>
      </p:sp>
      <p:pic>
        <p:nvPicPr>
          <p:cNvPr id="1026" name="Picture 2" descr="C:\Users\ngoan\Desktop\image\ngoa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3110" y="4401358"/>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317483" y="5553138"/>
            <a:ext cx="914400" cy="400110"/>
          </a:xfrm>
          <a:prstGeom prst="rect">
            <a:avLst/>
          </a:prstGeom>
          <a:noFill/>
        </p:spPr>
        <p:txBody>
          <a:bodyPr wrap="square" rtlCol="0">
            <a:spAutoFit/>
          </a:bodyPr>
          <a:lstStyle/>
          <a:p>
            <a:r>
              <a:rPr lang="en-US" sz="2000" b="1" dirty="0" err="1">
                <a:solidFill>
                  <a:srgbClr val="000000"/>
                </a:solidFill>
                <a:latin typeface="Cambria" pitchFamily="18" charset="0"/>
                <a:cs typeface="Times New Roman" pitchFamily="18" charset="0"/>
              </a:rPr>
              <a:t>Mẹ</a:t>
            </a:r>
            <a:endParaRPr lang="en-US" sz="2000" b="1" dirty="0">
              <a:solidFill>
                <a:srgbClr val="000000"/>
              </a:solidFill>
              <a:latin typeface="Cambria" pitchFamily="18" charset="0"/>
              <a:cs typeface="Times New Roman" pitchFamily="18" charset="0"/>
            </a:endParaRPr>
          </a:p>
        </p:txBody>
      </p:sp>
      <p:sp>
        <p:nvSpPr>
          <p:cNvPr id="16" name="TextBox 15"/>
          <p:cNvSpPr txBox="1"/>
          <p:nvPr/>
        </p:nvSpPr>
        <p:spPr>
          <a:xfrm>
            <a:off x="6323994" y="6126042"/>
            <a:ext cx="2654490" cy="369332"/>
          </a:xfrm>
          <a:prstGeom prst="rect">
            <a:avLst/>
          </a:prstGeom>
          <a:noFill/>
        </p:spPr>
        <p:txBody>
          <a:bodyPr wrap="square" rtlCol="0">
            <a:spAutoFit/>
          </a:bodyPr>
          <a:lstStyle/>
          <a:p>
            <a:r>
              <a:rPr lang="en-US" dirty="0">
                <a:solidFill>
                  <a:srgbClr val="FF0000"/>
                </a:solidFill>
                <a:latin typeface="Cambria" pitchFamily="18" charset="0"/>
              </a:rPr>
              <a:t>280 </a:t>
            </a:r>
            <a:r>
              <a:rPr lang="en-US" dirty="0" err="1">
                <a:solidFill>
                  <a:srgbClr val="FF0000"/>
                </a:solidFill>
                <a:latin typeface="Cambria" pitchFamily="18" charset="0"/>
              </a:rPr>
              <a:t>Nguyễn</a:t>
            </a:r>
            <a:r>
              <a:rPr lang="en-US" dirty="0">
                <a:solidFill>
                  <a:srgbClr val="FF0000"/>
                </a:solidFill>
                <a:latin typeface="Cambria" pitchFamily="18" charset="0"/>
              </a:rPr>
              <a:t> </a:t>
            </a:r>
            <a:r>
              <a:rPr lang="en-US" dirty="0" err="1">
                <a:solidFill>
                  <a:srgbClr val="FF0000"/>
                </a:solidFill>
                <a:latin typeface="Cambria" pitchFamily="18" charset="0"/>
              </a:rPr>
              <a:t>Đình</a:t>
            </a:r>
            <a:r>
              <a:rPr lang="en-US" dirty="0">
                <a:solidFill>
                  <a:srgbClr val="FF0000"/>
                </a:solidFill>
                <a:latin typeface="Cambria" pitchFamily="18" charset="0"/>
              </a:rPr>
              <a:t> </a:t>
            </a:r>
            <a:r>
              <a:rPr lang="en-US" dirty="0" err="1">
                <a:solidFill>
                  <a:srgbClr val="FF0000"/>
                </a:solidFill>
                <a:latin typeface="Cambria" pitchFamily="18" charset="0"/>
              </a:rPr>
              <a:t>Chiểu</a:t>
            </a:r>
            <a:endParaRPr lang="en-US" dirty="0">
              <a:solidFill>
                <a:srgbClr val="FF0000"/>
              </a:solidFill>
              <a:latin typeface="Cambria" pitchFamily="18" charset="0"/>
              <a:cs typeface="Times New Roman" pitchFamily="18" charset="0"/>
            </a:endParaRPr>
          </a:p>
        </p:txBody>
      </p:sp>
      <p:pic>
        <p:nvPicPr>
          <p:cNvPr id="17" name="Picture 2" descr="C:\Users\ngoan\Desktop\image\Office-Client-Female-Light-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0595" y="4116266"/>
            <a:ext cx="1161288" cy="116128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4931059" y="3228168"/>
            <a:ext cx="1191402" cy="400110"/>
          </a:xfrm>
          <a:prstGeom prst="rect">
            <a:avLst/>
          </a:prstGeom>
          <a:noFill/>
        </p:spPr>
        <p:txBody>
          <a:bodyPr wrap="square" rtlCol="0">
            <a:spAutoFit/>
          </a:bodyPr>
          <a:lstStyle/>
          <a:p>
            <a:r>
              <a:rPr lang="en-US" sz="2000" b="1" dirty="0" err="1">
                <a:solidFill>
                  <a:srgbClr val="000000"/>
                </a:solidFill>
                <a:latin typeface="Cambria" pitchFamily="18" charset="0"/>
                <a:cs typeface="Times New Roman" pitchFamily="18" charset="0"/>
              </a:rPr>
              <a:t>Bà</a:t>
            </a:r>
            <a:r>
              <a:rPr lang="en-US" sz="2000" b="1" dirty="0">
                <a:solidFill>
                  <a:srgbClr val="000000"/>
                </a:solidFill>
                <a:latin typeface="Cambria" pitchFamily="18" charset="0"/>
                <a:cs typeface="Times New Roman" pitchFamily="18" charset="0"/>
              </a:rPr>
              <a:t> </a:t>
            </a:r>
            <a:r>
              <a:rPr lang="en-US" sz="2000" b="1" dirty="0" err="1">
                <a:solidFill>
                  <a:srgbClr val="000000"/>
                </a:solidFill>
                <a:latin typeface="Cambria" pitchFamily="18" charset="0"/>
                <a:cs typeface="Times New Roman" pitchFamily="18" charset="0"/>
              </a:rPr>
              <a:t>Nội</a:t>
            </a:r>
            <a:endParaRPr lang="en-US" sz="2000" b="1" dirty="0">
              <a:solidFill>
                <a:srgbClr val="000000"/>
              </a:solidFill>
              <a:latin typeface="Cambria" pitchFamily="18" charset="0"/>
              <a:cs typeface="Times New Roman" pitchFamily="18" charset="0"/>
            </a:endParaRPr>
          </a:p>
        </p:txBody>
      </p:sp>
      <p:sp>
        <p:nvSpPr>
          <p:cNvPr id="22" name="TextBox 21"/>
          <p:cNvSpPr txBox="1"/>
          <p:nvPr/>
        </p:nvSpPr>
        <p:spPr>
          <a:xfrm>
            <a:off x="4067950" y="3766257"/>
            <a:ext cx="2640842" cy="369332"/>
          </a:xfrm>
          <a:prstGeom prst="rect">
            <a:avLst/>
          </a:prstGeom>
          <a:noFill/>
        </p:spPr>
        <p:txBody>
          <a:bodyPr wrap="square" rtlCol="0">
            <a:spAutoFit/>
          </a:bodyPr>
          <a:lstStyle/>
          <a:p>
            <a:r>
              <a:rPr lang="en-US" dirty="0" err="1">
                <a:solidFill>
                  <a:srgbClr val="FF0000"/>
                </a:solidFill>
                <a:latin typeface="Cambria" pitchFamily="18" charset="0"/>
              </a:rPr>
              <a:t>VinCom</a:t>
            </a:r>
            <a:r>
              <a:rPr lang="en-US" dirty="0">
                <a:solidFill>
                  <a:srgbClr val="FF0000"/>
                </a:solidFill>
                <a:latin typeface="Cambria" pitchFamily="18" charset="0"/>
              </a:rPr>
              <a:t> </a:t>
            </a:r>
            <a:r>
              <a:rPr lang="en-US" dirty="0" err="1">
                <a:solidFill>
                  <a:srgbClr val="FF0000"/>
                </a:solidFill>
                <a:latin typeface="Cambria" pitchFamily="18" charset="0"/>
              </a:rPr>
              <a:t>Lê</a:t>
            </a:r>
            <a:r>
              <a:rPr lang="en-US" dirty="0">
                <a:solidFill>
                  <a:srgbClr val="FF0000"/>
                </a:solidFill>
                <a:latin typeface="Cambria" pitchFamily="18" charset="0"/>
              </a:rPr>
              <a:t> </a:t>
            </a:r>
            <a:r>
              <a:rPr lang="en-US" dirty="0" err="1">
                <a:solidFill>
                  <a:srgbClr val="FF0000"/>
                </a:solidFill>
                <a:latin typeface="Cambria" pitchFamily="18" charset="0"/>
              </a:rPr>
              <a:t>Thánh</a:t>
            </a:r>
            <a:r>
              <a:rPr lang="en-US" dirty="0">
                <a:solidFill>
                  <a:srgbClr val="FF0000"/>
                </a:solidFill>
                <a:latin typeface="Cambria" pitchFamily="18" charset="0"/>
              </a:rPr>
              <a:t> </a:t>
            </a:r>
            <a:r>
              <a:rPr lang="en-US" dirty="0" err="1">
                <a:solidFill>
                  <a:srgbClr val="FF0000"/>
                </a:solidFill>
                <a:latin typeface="Cambria" pitchFamily="18" charset="0"/>
              </a:rPr>
              <a:t>Tôn</a:t>
            </a:r>
            <a:endParaRPr lang="en-US" dirty="0">
              <a:solidFill>
                <a:srgbClr val="FF0000"/>
              </a:solidFill>
              <a:latin typeface="Cambria" pitchFamily="18" charset="0"/>
              <a:cs typeface="Times New Roman" pitchFamily="18" charset="0"/>
            </a:endParaRPr>
          </a:p>
        </p:txBody>
      </p:sp>
      <p:pic>
        <p:nvPicPr>
          <p:cNvPr id="23" name="Picture 2" descr="C:\Users\ngoan\Desktop\image\Religions-Muslim-Female-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7727" y="2007791"/>
            <a:ext cx="1161288" cy="116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7528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Arrow Connector 34"/>
          <p:cNvCxnSpPr/>
          <p:nvPr/>
        </p:nvCxnSpPr>
        <p:spPr>
          <a:xfrm flipH="1">
            <a:off x="6916270" y="5230421"/>
            <a:ext cx="1246094" cy="8516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7" idx="6"/>
          </p:cNvCxnSpPr>
          <p:nvPr/>
        </p:nvCxnSpPr>
        <p:spPr>
          <a:xfrm flipH="1">
            <a:off x="6916271" y="4974925"/>
            <a:ext cx="1111623" cy="2891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8" idx="6"/>
          </p:cNvCxnSpPr>
          <p:nvPr/>
        </p:nvCxnSpPr>
        <p:spPr>
          <a:xfrm flipH="1" flipV="1">
            <a:off x="6916272" y="4251026"/>
            <a:ext cx="1111622" cy="5378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2"/>
          </p:cNvCxnSpPr>
          <p:nvPr/>
        </p:nvCxnSpPr>
        <p:spPr>
          <a:xfrm>
            <a:off x="820271" y="2012574"/>
            <a:ext cx="1264022" cy="1013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a:solidFill>
                  <a:prstClr val="black"/>
                </a:solidFill>
              </a:rPr>
              <a:t>20m</a:t>
            </a:r>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a:solidFill>
                  <a:prstClr val="black"/>
                </a:solidFill>
              </a:rPr>
              <a:t>5m</a:t>
            </a:r>
          </a:p>
        </p:txBody>
      </p:sp>
      <p:sp>
        <p:nvSpPr>
          <p:cNvPr id="25" name="TextBox 24"/>
          <p:cNvSpPr txBox="1"/>
          <p:nvPr/>
        </p:nvSpPr>
        <p:spPr>
          <a:xfrm rot="2390636">
            <a:off x="1367957" y="2187858"/>
            <a:ext cx="652743" cy="400110"/>
          </a:xfrm>
          <a:prstGeom prst="rect">
            <a:avLst/>
          </a:prstGeom>
          <a:noFill/>
        </p:spPr>
        <p:txBody>
          <a:bodyPr wrap="none" rtlCol="0">
            <a:spAutoFit/>
          </a:bodyPr>
          <a:lstStyle/>
          <a:p>
            <a:r>
              <a:rPr lang="en-US" sz="2000" b="1" dirty="0">
                <a:solidFill>
                  <a:prstClr val="black"/>
                </a:solidFill>
              </a:rPr>
              <a:t>15m</a:t>
            </a: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38" name="TextBox 37"/>
          <p:cNvSpPr txBox="1"/>
          <p:nvPr/>
        </p:nvSpPr>
        <p:spPr>
          <a:xfrm rot="2302758">
            <a:off x="7321466" y="4155763"/>
            <a:ext cx="652743" cy="400110"/>
          </a:xfrm>
          <a:prstGeom prst="rect">
            <a:avLst/>
          </a:prstGeom>
          <a:noFill/>
        </p:spPr>
        <p:txBody>
          <a:bodyPr wrap="none" rtlCol="0">
            <a:spAutoFit/>
          </a:bodyPr>
          <a:lstStyle/>
          <a:p>
            <a:r>
              <a:rPr lang="en-US" sz="2000" b="1" dirty="0">
                <a:solidFill>
                  <a:prstClr val="black"/>
                </a:solidFill>
              </a:rPr>
              <a:t>20m</a:t>
            </a:r>
          </a:p>
        </p:txBody>
      </p:sp>
      <p:sp>
        <p:nvSpPr>
          <p:cNvPr id="39" name="TextBox 38"/>
          <p:cNvSpPr txBox="1"/>
          <p:nvPr/>
        </p:nvSpPr>
        <p:spPr>
          <a:xfrm rot="20534462">
            <a:off x="6977622" y="4764779"/>
            <a:ext cx="652743" cy="400110"/>
          </a:xfrm>
          <a:prstGeom prst="rect">
            <a:avLst/>
          </a:prstGeom>
          <a:noFill/>
        </p:spPr>
        <p:txBody>
          <a:bodyPr wrap="none" rtlCol="0">
            <a:spAutoFit/>
          </a:bodyPr>
          <a:lstStyle/>
          <a:p>
            <a:r>
              <a:rPr lang="en-US" sz="2000" b="1" dirty="0">
                <a:solidFill>
                  <a:prstClr val="black"/>
                </a:solidFill>
              </a:rPr>
              <a:t>15m</a:t>
            </a:r>
          </a:p>
        </p:txBody>
      </p:sp>
      <p:sp>
        <p:nvSpPr>
          <p:cNvPr id="40" name="TextBox 39"/>
          <p:cNvSpPr txBox="1"/>
          <p:nvPr/>
        </p:nvSpPr>
        <p:spPr>
          <a:xfrm rot="19779979">
            <a:off x="7094091" y="5392345"/>
            <a:ext cx="522900" cy="400110"/>
          </a:xfrm>
          <a:prstGeom prst="rect">
            <a:avLst/>
          </a:prstGeom>
          <a:noFill/>
        </p:spPr>
        <p:txBody>
          <a:bodyPr wrap="none" rtlCol="0">
            <a:spAutoFit/>
          </a:bodyPr>
          <a:lstStyle/>
          <a:p>
            <a:r>
              <a:rPr lang="en-US" sz="2000" b="1" dirty="0">
                <a:solidFill>
                  <a:prstClr val="black"/>
                </a:solidFill>
              </a:rPr>
              <a:t>5m</a:t>
            </a:r>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a:solidFill>
                  <a:srgbClr val="FF0000"/>
                </a:solidFill>
              </a:rPr>
              <a:t>T</a:t>
            </a: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a:solidFill>
                  <a:srgbClr val="FF0000"/>
                </a:solidFill>
              </a:rPr>
              <a:t>S</a:t>
            </a:r>
          </a:p>
        </p:txBody>
      </p:sp>
    </p:spTree>
    <p:extLst>
      <p:ext uri="{BB962C8B-B14F-4D97-AF65-F5344CB8AC3E}">
        <p14:creationId xmlns:p14="http://schemas.microsoft.com/office/powerpoint/2010/main" val="7976947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1158039" y="2787483"/>
            <a:ext cx="6846971" cy="1325563"/>
          </a:xfrm>
        </p:spPr>
        <p:txBody>
          <a:bodyPr>
            <a:normAutofit/>
          </a:bodyPr>
          <a:lstStyle/>
          <a:p>
            <a:r>
              <a:rPr lang="en-US" sz="7200" dirty="0" smtClean="0">
                <a:solidFill>
                  <a:schemeClr val="bg1"/>
                </a:solidFill>
              </a:rPr>
              <a:t>Raptor algorithm</a:t>
            </a:r>
            <a:endParaRPr lang="en-US" sz="7200" dirty="0">
              <a:solidFill>
                <a:schemeClr val="bg1"/>
              </a:solidFill>
            </a:endParaRPr>
          </a:p>
        </p:txBody>
      </p:sp>
    </p:spTree>
    <p:extLst>
      <p:ext uri="{BB962C8B-B14F-4D97-AF65-F5344CB8AC3E}">
        <p14:creationId xmlns:p14="http://schemas.microsoft.com/office/powerpoint/2010/main" val="1146331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algorithm synonym</a:t>
            </a:r>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52</a:t>
            </a:fld>
            <a:endParaRPr lang="en">
              <a:solidFill>
                <a:srgbClr val="000000"/>
              </a:solidFill>
            </a:endParaRPr>
          </a:p>
        </p:txBody>
      </p:sp>
      <p:sp>
        <p:nvSpPr>
          <p:cNvPr id="5" name="TextBox 4"/>
          <p:cNvSpPr txBox="1"/>
          <p:nvPr/>
        </p:nvSpPr>
        <p:spPr>
          <a:xfrm>
            <a:off x="689811" y="2181726"/>
            <a:ext cx="6179897" cy="523220"/>
          </a:xfrm>
          <a:prstGeom prst="rect">
            <a:avLst/>
          </a:prstGeom>
          <a:noFill/>
        </p:spPr>
        <p:txBody>
          <a:bodyPr wrap="none" rtlCol="0">
            <a:spAutoFit/>
          </a:bodyPr>
          <a:lstStyle/>
          <a:p>
            <a:r>
              <a:rPr lang="en-US" sz="2800" dirty="0">
                <a:solidFill>
                  <a:srgbClr val="000000"/>
                </a:solidFill>
              </a:rPr>
              <a:t>K: maximum number of bus transfers.</a:t>
            </a:r>
          </a:p>
        </p:txBody>
      </p:sp>
    </p:spTree>
    <p:extLst>
      <p:ext uri="{BB962C8B-B14F-4D97-AF65-F5344CB8AC3E}">
        <p14:creationId xmlns:p14="http://schemas.microsoft.com/office/powerpoint/2010/main" val="6371574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algorithm synonym</a:t>
            </a:r>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53</a:t>
            </a:fld>
            <a:endParaRPr lang="en">
              <a:solidFill>
                <a:srgbClr val="000000"/>
              </a:solidFill>
            </a:endParaRPr>
          </a:p>
        </p:txBody>
      </p:sp>
      <p:sp>
        <p:nvSpPr>
          <p:cNvPr id="5" name="TextBox 4"/>
          <p:cNvSpPr txBox="1"/>
          <p:nvPr/>
        </p:nvSpPr>
        <p:spPr>
          <a:xfrm>
            <a:off x="689811" y="2181726"/>
            <a:ext cx="6179897" cy="523220"/>
          </a:xfrm>
          <a:prstGeom prst="rect">
            <a:avLst/>
          </a:prstGeom>
          <a:noFill/>
        </p:spPr>
        <p:txBody>
          <a:bodyPr wrap="none" rtlCol="0">
            <a:spAutoFit/>
          </a:bodyPr>
          <a:lstStyle/>
          <a:p>
            <a:r>
              <a:rPr lang="en-US" sz="2800" dirty="0">
                <a:solidFill>
                  <a:srgbClr val="000000"/>
                </a:solidFill>
              </a:rPr>
              <a:t>K: maximum number of bus transfers.</a:t>
            </a:r>
          </a:p>
        </p:txBody>
      </p:sp>
      <p:graphicFrame>
        <p:nvGraphicFramePr>
          <p:cNvPr id="8" name="Table 7"/>
          <p:cNvGraphicFramePr>
            <a:graphicFrameLocks noGrp="1"/>
          </p:cNvGraphicFramePr>
          <p:nvPr>
            <p:extLst/>
          </p:nvPr>
        </p:nvGraphicFramePr>
        <p:xfrm>
          <a:off x="292676" y="3720109"/>
          <a:ext cx="8264116" cy="1493520"/>
        </p:xfrm>
        <a:graphic>
          <a:graphicData uri="http://schemas.openxmlformats.org/drawingml/2006/table">
            <a:tbl>
              <a:tblPr firstRow="1" bandRow="1"/>
              <a:tblGrid>
                <a:gridCol w="1364520"/>
                <a:gridCol w="963986"/>
                <a:gridCol w="1057275"/>
                <a:gridCol w="963376"/>
                <a:gridCol w="1322203"/>
                <a:gridCol w="1228305"/>
                <a:gridCol w="1364451"/>
              </a:tblGrid>
              <a:tr h="0">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solidFill>
                          <a:srgbClr val="FF0000"/>
                        </a:solidFill>
                        <a:latin typeface="Cambria" charset="0"/>
                        <a:ea typeface="Cambria" charset="0"/>
                        <a:cs typeface="Cambria" charset="0"/>
                      </a:endParaRPr>
                    </a:p>
                    <a:p>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6</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70840">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6</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70840">
                <a:tc gridSpan="7">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Tree>
    <p:extLst>
      <p:ext uri="{BB962C8B-B14F-4D97-AF65-F5344CB8AC3E}">
        <p14:creationId xmlns:p14="http://schemas.microsoft.com/office/powerpoint/2010/main" val="10481866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algorithm synonym</a:t>
            </a:r>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54</a:t>
            </a:fld>
            <a:endParaRPr lang="en">
              <a:solidFill>
                <a:srgbClr val="000000"/>
              </a:solidFill>
            </a:endParaRPr>
          </a:p>
        </p:txBody>
      </p:sp>
      <p:sp>
        <p:nvSpPr>
          <p:cNvPr id="5" name="TextBox 4"/>
          <p:cNvSpPr txBox="1"/>
          <p:nvPr/>
        </p:nvSpPr>
        <p:spPr>
          <a:xfrm>
            <a:off x="689811" y="2181726"/>
            <a:ext cx="6179897" cy="523220"/>
          </a:xfrm>
          <a:prstGeom prst="rect">
            <a:avLst/>
          </a:prstGeom>
          <a:noFill/>
        </p:spPr>
        <p:txBody>
          <a:bodyPr wrap="none" rtlCol="0">
            <a:spAutoFit/>
          </a:bodyPr>
          <a:lstStyle/>
          <a:p>
            <a:r>
              <a:rPr lang="en-US" sz="2800" dirty="0">
                <a:solidFill>
                  <a:srgbClr val="000000"/>
                </a:solidFill>
              </a:rPr>
              <a:t>K: maximum number of bus transfers.</a:t>
            </a:r>
          </a:p>
        </p:txBody>
      </p:sp>
      <p:graphicFrame>
        <p:nvGraphicFramePr>
          <p:cNvPr id="8" name="Table 7"/>
          <p:cNvGraphicFramePr>
            <a:graphicFrameLocks noGrp="1"/>
          </p:cNvGraphicFramePr>
          <p:nvPr>
            <p:extLst/>
          </p:nvPr>
        </p:nvGraphicFramePr>
        <p:xfrm>
          <a:off x="292676" y="3720109"/>
          <a:ext cx="8264116" cy="1493520"/>
        </p:xfrm>
        <a:graphic>
          <a:graphicData uri="http://schemas.openxmlformats.org/drawingml/2006/table">
            <a:tbl>
              <a:tblPr firstRow="1" bandRow="1"/>
              <a:tblGrid>
                <a:gridCol w="1364520"/>
                <a:gridCol w="963986"/>
                <a:gridCol w="1057275"/>
                <a:gridCol w="963376"/>
                <a:gridCol w="1322203"/>
                <a:gridCol w="1228305"/>
                <a:gridCol w="1364451"/>
              </a:tblGrid>
              <a:tr h="0">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solidFill>
                          <a:srgbClr val="FF0000"/>
                        </a:solidFill>
                        <a:latin typeface="Cambria" charset="0"/>
                        <a:ea typeface="Cambria" charset="0"/>
                        <a:cs typeface="Cambria" charset="0"/>
                      </a:endParaRPr>
                    </a:p>
                    <a:p>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1pPr>
                      <a:lvl2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2pPr>
                      <a:lvl3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3pPr>
                      <a:lvl4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4pPr>
                      <a:lvl5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5pPr>
                      <a:lvl6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6pPr>
                      <a:lvl7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7pPr>
                      <a:lvl8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8pPr>
                      <a:lvl9pPr marR="0" algn="l" rtl="0">
                        <a:lnSpc>
                          <a:spcPct val="100000"/>
                        </a:lnSpc>
                        <a:spcBef>
                          <a:spcPts val="0"/>
                        </a:spcBef>
                        <a:spcAft>
                          <a:spcPts val="0"/>
                        </a:spcAft>
                        <a:buNone/>
                        <a:defRPr sz="1050" b="1" i="0" u="none" strike="noStrike" cap="none" baseline="0">
                          <a:solidFill>
                            <a:schemeClr val="lt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6</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70840">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6</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70840">
                <a:tc gridSpan="7">
                  <a:txBody>
                    <a:bodyPr/>
                    <a:lstStyle>
                      <a:lvl1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1pPr>
                      <a:lvl2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2pPr>
                      <a:lvl3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3pPr>
                      <a:lvl4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4pPr>
                      <a:lvl5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5pPr>
                      <a:lvl6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6pPr>
                      <a:lvl7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7pPr>
                      <a:lvl8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8pPr>
                      <a:lvl9pPr marR="0" algn="l" rtl="0">
                        <a:lnSpc>
                          <a:spcPct val="100000"/>
                        </a:lnSpc>
                        <a:spcBef>
                          <a:spcPts val="0"/>
                        </a:spcBef>
                        <a:spcAft>
                          <a:spcPts val="0"/>
                        </a:spcAft>
                        <a:buNone/>
                        <a:defRPr sz="1050" b="0" i="0" u="none" strike="noStrike" cap="none" baseline="0">
                          <a:solidFill>
                            <a:schemeClr val="dk1"/>
                          </a:solidFill>
                          <a:latin typeface="Calibri" panose="020F0502020204030204"/>
                          <a:ea typeface=""/>
                          <a:cs typeface=""/>
                          <a:sym typeface="Arial"/>
                          <a:rtl val="0"/>
                        </a:defRPr>
                      </a:lvl9pPr>
                    </a:lstStyle>
                    <a:p>
                      <a:r>
                        <a:rPr lang="en-US" sz="2000" dirty="0" smtClean="0">
                          <a:latin typeface="Cambria" charset="0"/>
                          <a:ea typeface="Cambria" charset="0"/>
                          <a:cs typeface="Cambria" charset="0"/>
                        </a:rPr>
                        <a:t>Improve Station (4, 5)</a:t>
                      </a:r>
                      <a:r>
                        <a:rPr lang="en-US" sz="2000" baseline="0" dirty="0" smtClean="0">
                          <a:latin typeface="Cambria" charset="0"/>
                          <a:ea typeface="Cambria" charset="0"/>
                          <a:cs typeface="Cambria" charset="0"/>
                        </a:rPr>
                        <a:t>  (1,2,3)</a:t>
                      </a:r>
                      <a:endParaRPr lang="en-US" sz="2000" dirty="0">
                        <a:latin typeface="Cambria" charset="0"/>
                        <a:ea typeface="Cambria" charset="0"/>
                        <a:cs typeface="Cambria"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Tree>
    <p:extLst>
      <p:ext uri="{BB962C8B-B14F-4D97-AF65-F5344CB8AC3E}">
        <p14:creationId xmlns:p14="http://schemas.microsoft.com/office/powerpoint/2010/main" val="7959806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445625"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32303" y="3784502"/>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7956578" y="4346799"/>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043557" y="4410679"/>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09546" y="4058184"/>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3835" y="3739413"/>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4171" y="4454239"/>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Tree>
    <p:extLst>
      <p:ext uri="{BB962C8B-B14F-4D97-AF65-F5344CB8AC3E}">
        <p14:creationId xmlns:p14="http://schemas.microsoft.com/office/powerpoint/2010/main" val="18130092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graphicFrame>
        <p:nvGraphicFramePr>
          <p:cNvPr id="2" name="Table 1"/>
          <p:cNvGraphicFramePr>
            <a:graphicFrameLocks noGrp="1"/>
          </p:cNvGraphicFramePr>
          <p:nvPr>
            <p:extLst/>
          </p:nvPr>
        </p:nvGraphicFramePr>
        <p:xfrm>
          <a:off x="156557" y="119994"/>
          <a:ext cx="8264116" cy="701040"/>
        </p:xfrm>
        <a:graphic>
          <a:graphicData uri="http://schemas.openxmlformats.org/drawingml/2006/table">
            <a:tbl>
              <a:tblPr firstRow="1" bandRow="1">
                <a:tableStyleId>{5C22544A-7EE6-4342-B048-85BDC9FD1C3A}</a:tableStyleId>
              </a:tblPr>
              <a:tblGrid>
                <a:gridCol w="1364520"/>
                <a:gridCol w="963986"/>
                <a:gridCol w="1057275"/>
                <a:gridCol w="1093830"/>
                <a:gridCol w="1267327"/>
                <a:gridCol w="1152727"/>
                <a:gridCol w="1364451"/>
              </a:tblGrid>
              <a:tr h="3038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K=0</a:t>
                      </a:r>
                    </a:p>
                    <a:p>
                      <a:pPr algn="ct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834158" y="4911369"/>
            <a:ext cx="538930" cy="400110"/>
          </a:xfrm>
          <a:prstGeom prst="rect">
            <a:avLst/>
          </a:prstGeom>
          <a:noFill/>
        </p:spPr>
        <p:txBody>
          <a:bodyPr wrap="none" rtlCol="0">
            <a:spAutoFit/>
          </a:bodyPr>
          <a:lstStyle/>
          <a:p>
            <a:r>
              <a:rPr lang="en-US" sz="2000" b="1" dirty="0">
                <a:solidFill>
                  <a:prstClr val="black"/>
                </a:solidFill>
              </a:rPr>
              <a:t>INF</a:t>
            </a: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a:solidFill>
                  <a:prstClr val="black"/>
                </a:solidFill>
              </a:rPr>
              <a:t>INF</a:t>
            </a: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a:solidFill>
                  <a:prstClr val="black"/>
                </a:solidFill>
              </a:rPr>
              <a:t>INF</a:t>
            </a: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a:solidFill>
                  <a:prstClr val="black"/>
                </a:solidFill>
              </a:rPr>
              <a:t>INF</a:t>
            </a: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a:solidFill>
                  <a:prstClr val="black"/>
                </a:solidFill>
              </a:rPr>
              <a:t>INF</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sp>
        <p:nvSpPr>
          <p:cNvPr id="18" name="Rectangle 17"/>
          <p:cNvSpPr/>
          <p:nvPr/>
        </p:nvSpPr>
        <p:spPr>
          <a:xfrm>
            <a:off x="3017915" y="1398787"/>
            <a:ext cx="30141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solidFill>
                  <a:prstClr val="black"/>
                </a:solidFill>
              </a:rPr>
              <a:t>Initialize State</a:t>
            </a:r>
          </a:p>
        </p:txBody>
      </p:sp>
    </p:spTree>
    <p:extLst>
      <p:ext uri="{BB962C8B-B14F-4D97-AF65-F5344CB8AC3E}">
        <p14:creationId xmlns:p14="http://schemas.microsoft.com/office/powerpoint/2010/main" val="6014008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834158" y="4911369"/>
            <a:ext cx="538930" cy="400110"/>
          </a:xfrm>
          <a:prstGeom prst="rect">
            <a:avLst/>
          </a:prstGeom>
          <a:noFill/>
        </p:spPr>
        <p:txBody>
          <a:bodyPr wrap="none" rtlCol="0">
            <a:spAutoFit/>
          </a:bodyPr>
          <a:lstStyle/>
          <a:p>
            <a:r>
              <a:rPr lang="en-US" sz="2000" b="1" dirty="0">
                <a:solidFill>
                  <a:prstClr val="black"/>
                </a:solidFill>
              </a:rPr>
              <a:t>INF</a:t>
            </a: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a:solidFill>
                  <a:prstClr val="black"/>
                </a:solidFill>
              </a:rPr>
              <a:t>INF</a:t>
            </a: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a:solidFill>
                  <a:prstClr val="black"/>
                </a:solidFill>
              </a:rPr>
              <a:t>INF</a:t>
            </a: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a:solidFill>
                  <a:prstClr val="black"/>
                </a:solidFill>
              </a:rPr>
              <a:t>INF</a:t>
            </a: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a:solidFill>
                  <a:prstClr val="black"/>
                </a:solidFill>
              </a:rPr>
              <a:t>INF</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extLst/>
          </p:nvPr>
        </p:nvGraphicFramePr>
        <p:xfrm>
          <a:off x="156557" y="119994"/>
          <a:ext cx="8264116" cy="109728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K=0</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bl>
          </a:graphicData>
        </a:graphic>
      </p:graphicFrame>
      <p:sp>
        <p:nvSpPr>
          <p:cNvPr id="51" name="Rectangle 50"/>
          <p:cNvSpPr/>
          <p:nvPr/>
        </p:nvSpPr>
        <p:spPr>
          <a:xfrm>
            <a:off x="2836436" y="1402268"/>
            <a:ext cx="30141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solidFill>
                  <a:prstClr val="black"/>
                </a:solidFill>
              </a:rPr>
              <a:t>Initialize State</a:t>
            </a:r>
          </a:p>
        </p:txBody>
      </p:sp>
    </p:spTree>
    <p:extLst>
      <p:ext uri="{BB962C8B-B14F-4D97-AF65-F5344CB8AC3E}">
        <p14:creationId xmlns:p14="http://schemas.microsoft.com/office/powerpoint/2010/main" val="16857910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834158" y="4911369"/>
            <a:ext cx="538930" cy="400110"/>
          </a:xfrm>
          <a:prstGeom prst="rect">
            <a:avLst/>
          </a:prstGeom>
          <a:noFill/>
        </p:spPr>
        <p:txBody>
          <a:bodyPr wrap="none" rtlCol="0">
            <a:spAutoFit/>
          </a:bodyPr>
          <a:lstStyle/>
          <a:p>
            <a:r>
              <a:rPr lang="en-US" sz="2000" b="1" dirty="0">
                <a:solidFill>
                  <a:prstClr val="black"/>
                </a:solidFill>
              </a:rPr>
              <a:t>INF</a:t>
            </a: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a:solidFill>
                  <a:prstClr val="black"/>
                </a:solidFill>
              </a:rPr>
              <a:t>INF</a:t>
            </a: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a:solidFill>
                  <a:prstClr val="black"/>
                </a:solidFill>
              </a:rPr>
              <a:t>INF</a:t>
            </a: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a:solidFill>
                  <a:prstClr val="black"/>
                </a:solidFill>
              </a:rPr>
              <a:t>INF</a:t>
            </a: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a:solidFill>
                  <a:prstClr val="black"/>
                </a:solidFill>
              </a:rPr>
              <a:t>INF</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K=0</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1" name="Rectangle 50"/>
          <p:cNvSpPr/>
          <p:nvPr/>
        </p:nvSpPr>
        <p:spPr>
          <a:xfrm>
            <a:off x="3316169" y="2153154"/>
            <a:ext cx="2585843" cy="5315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prstClr val="black"/>
                </a:solidFill>
              </a:rPr>
              <a:t>Initialize State</a:t>
            </a:r>
          </a:p>
        </p:txBody>
      </p:sp>
    </p:spTree>
    <p:extLst>
      <p:ext uri="{BB962C8B-B14F-4D97-AF65-F5344CB8AC3E}">
        <p14:creationId xmlns:p14="http://schemas.microsoft.com/office/powerpoint/2010/main" val="13386409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09786" y="4927033"/>
            <a:ext cx="644728" cy="400110"/>
          </a:xfrm>
          <a:prstGeom prst="rect">
            <a:avLst/>
          </a:prstGeom>
          <a:noFill/>
        </p:spPr>
        <p:txBody>
          <a:bodyPr wrap="none" rtlCol="0">
            <a:spAutoFit/>
          </a:bodyPr>
          <a:lstStyle/>
          <a:p>
            <a:r>
              <a:rPr lang="en-US" sz="2000" b="1" dirty="0">
                <a:solidFill>
                  <a:srgbClr val="FF0000"/>
                </a:solidFill>
              </a:rPr>
              <a:t>8:00</a:t>
            </a: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a:solidFill>
                  <a:prstClr val="black"/>
                </a:solidFill>
              </a:rPr>
              <a:t>INF</a:t>
            </a: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a:solidFill>
                  <a:prstClr val="black"/>
                </a:solidFill>
              </a:rPr>
              <a:t>INF</a:t>
            </a: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a:solidFill>
                  <a:prstClr val="black"/>
                </a:solidFill>
              </a:rPr>
              <a:t>INF</a:t>
            </a: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a:solidFill>
                  <a:prstClr val="black"/>
                </a:solidFill>
              </a:rPr>
              <a:t>INF</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latin typeface="Cambria" charset="0"/>
                          <a:ea typeface="Cambria" charset="0"/>
                          <a:cs typeface="Cambria" charset="0"/>
                        </a:rPr>
                        <a:t>K=0</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4" name="Rectangle 53"/>
          <p:cNvSpPr/>
          <p:nvPr/>
        </p:nvSpPr>
        <p:spPr>
          <a:xfrm>
            <a:off x="3187994" y="2228298"/>
            <a:ext cx="2585843" cy="5315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prstClr val="black"/>
                </a:solidFill>
              </a:rPr>
              <a:t>Initialize State</a:t>
            </a:r>
          </a:p>
        </p:txBody>
      </p:sp>
    </p:spTree>
    <p:extLst>
      <p:ext uri="{BB962C8B-B14F-4D97-AF65-F5344CB8AC3E}">
        <p14:creationId xmlns:p14="http://schemas.microsoft.com/office/powerpoint/2010/main" val="1500096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Problem</a:t>
            </a:r>
            <a:endParaRPr lang="en-US" sz="5400"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6</a:t>
            </a:fld>
            <a:endParaRPr lang="en">
              <a:solidFill>
                <a:srgbClr val="000000"/>
              </a:solidFill>
            </a:endParaRPr>
          </a:p>
        </p:txBody>
      </p:sp>
      <p:grpSp>
        <p:nvGrpSpPr>
          <p:cNvPr id="6" name="Group 5"/>
          <p:cNvGrpSpPr/>
          <p:nvPr/>
        </p:nvGrpSpPr>
        <p:grpSpPr>
          <a:xfrm>
            <a:off x="936671" y="2252387"/>
            <a:ext cx="1415772" cy="3760650"/>
            <a:chOff x="663715" y="2416939"/>
            <a:chExt cx="1415772" cy="3760650"/>
          </a:xfrm>
        </p:grpSpPr>
        <p:pic>
          <p:nvPicPr>
            <p:cNvPr id="1027" name="Picture 3" descr="C:\Users\ngoan\Desktop\image\google_maps2.png"/>
            <p:cNvPicPr>
              <a:picLocks noChangeAspect="1" noChangeArrowheads="1"/>
            </p:cNvPicPr>
            <p:nvPr/>
          </p:nvPicPr>
          <p:blipFill rotWithShape="1">
            <a:blip r:embed="rId3">
              <a:extLst>
                <a:ext uri="{28A0092B-C50C-407E-A947-70E740481C1C}">
                  <a14:useLocalDpi xmlns:a14="http://schemas.microsoft.com/office/drawing/2010/main" val="0"/>
                </a:ext>
              </a:extLst>
            </a:blip>
            <a:srcRect l="19030" r="19030" b="16512"/>
            <a:stretch/>
          </p:blipFill>
          <p:spPr bwMode="auto">
            <a:xfrm>
              <a:off x="805218" y="2416939"/>
              <a:ext cx="1132764" cy="11451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219" y="4525962"/>
              <a:ext cx="1132764" cy="1117809"/>
            </a:xfrm>
            <a:prstGeom prst="rect">
              <a:avLst/>
            </a:prstGeom>
          </p:spPr>
        </p:pic>
        <p:sp>
          <p:nvSpPr>
            <p:cNvPr id="15" name="TextBox 14"/>
            <p:cNvSpPr txBox="1"/>
            <p:nvPr/>
          </p:nvSpPr>
          <p:spPr>
            <a:xfrm>
              <a:off x="663715" y="3679776"/>
              <a:ext cx="1415772" cy="369332"/>
            </a:xfrm>
            <a:prstGeom prst="rect">
              <a:avLst/>
            </a:prstGeom>
            <a:noFill/>
          </p:spPr>
          <p:txBody>
            <a:bodyPr wrap="none" rtlCol="0">
              <a:spAutoFit/>
            </a:bodyPr>
            <a:lstStyle/>
            <a:p>
              <a:r>
                <a:rPr lang="en-US" b="1" dirty="0">
                  <a:solidFill>
                    <a:srgbClr val="FF0000"/>
                  </a:solidFill>
                  <a:latin typeface="Cambria" pitchFamily="18" charset="0"/>
                </a:rPr>
                <a:t>Google Map</a:t>
              </a:r>
            </a:p>
          </p:txBody>
        </p:sp>
        <p:sp>
          <p:nvSpPr>
            <p:cNvPr id="16" name="TextBox 15"/>
            <p:cNvSpPr txBox="1"/>
            <p:nvPr/>
          </p:nvSpPr>
          <p:spPr>
            <a:xfrm>
              <a:off x="828021" y="5808257"/>
              <a:ext cx="1087157" cy="369332"/>
            </a:xfrm>
            <a:prstGeom prst="rect">
              <a:avLst/>
            </a:prstGeom>
            <a:noFill/>
          </p:spPr>
          <p:txBody>
            <a:bodyPr wrap="none" rtlCol="0">
              <a:spAutoFit/>
            </a:bodyPr>
            <a:lstStyle/>
            <a:p>
              <a:r>
                <a:rPr lang="en-US" b="1" dirty="0">
                  <a:solidFill>
                    <a:srgbClr val="FF0000"/>
                  </a:solidFill>
                  <a:latin typeface="Cambria" pitchFamily="18" charset="0"/>
                </a:rPr>
                <a:t>Bus Map</a:t>
              </a:r>
            </a:p>
          </p:txBody>
        </p:sp>
      </p:grpSp>
    </p:spTree>
    <p:extLst>
      <p:ext uri="{BB962C8B-B14F-4D97-AF65-F5344CB8AC3E}">
        <p14:creationId xmlns:p14="http://schemas.microsoft.com/office/powerpoint/2010/main" val="1471610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a:solidFill>
                  <a:prstClr val="black"/>
                </a:solidFill>
              </a:rPr>
              <a:t>INF</a:t>
            </a: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a:solidFill>
                  <a:prstClr val="black"/>
                </a:solidFill>
              </a:rPr>
              <a:t>INF</a:t>
            </a: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a:solidFill>
                  <a:prstClr val="black"/>
                </a:solidFill>
              </a:rPr>
              <a:t>INF</a:t>
            </a: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a:solidFill>
                  <a:prstClr val="black"/>
                </a:solidFill>
              </a:rPr>
              <a:t>INF</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K=0</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(1)</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1" name="Rectangle 50"/>
          <p:cNvSpPr/>
          <p:nvPr/>
        </p:nvSpPr>
        <p:spPr>
          <a:xfrm>
            <a:off x="3316169" y="2153154"/>
            <a:ext cx="2585843" cy="5315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prstClr val="black"/>
                </a:solidFill>
              </a:rPr>
              <a:t>Initialize State</a:t>
            </a:r>
          </a:p>
        </p:txBody>
      </p:sp>
    </p:spTree>
    <p:extLst>
      <p:ext uri="{BB962C8B-B14F-4D97-AF65-F5344CB8AC3E}">
        <p14:creationId xmlns:p14="http://schemas.microsoft.com/office/powerpoint/2010/main" val="6692043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a:solidFill>
                  <a:prstClr val="black"/>
                </a:solidFill>
              </a:rPr>
              <a:t>INF</a:t>
            </a: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a:solidFill>
                  <a:prstClr val="black"/>
                </a:solidFill>
              </a:rPr>
              <a:t>INF</a:t>
            </a: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a:solidFill>
                  <a:prstClr val="black"/>
                </a:solidFill>
              </a:rPr>
              <a:t>INF</a:t>
            </a: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a:solidFill>
                  <a:prstClr val="black"/>
                </a:solidFill>
              </a:rPr>
              <a:t>INF</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a:solidFill>
                  <a:prstClr val="black"/>
                </a:solidFill>
              </a:rPr>
              <a:t>Process Station: 1</a:t>
            </a:r>
          </a:p>
        </p:txBody>
      </p:sp>
      <p:sp>
        <p:nvSpPr>
          <p:cNvPr id="51" name="Rectangle 50"/>
          <p:cNvSpPr/>
          <p:nvPr/>
        </p:nvSpPr>
        <p:spPr>
          <a:xfrm>
            <a:off x="3316169" y="2153154"/>
            <a:ext cx="2585843" cy="5315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prstClr val="black"/>
                </a:solidFill>
              </a:rPr>
              <a:t>Running State</a:t>
            </a:r>
          </a:p>
        </p:txBody>
      </p:sp>
    </p:spTree>
    <p:extLst>
      <p:ext uri="{BB962C8B-B14F-4D97-AF65-F5344CB8AC3E}">
        <p14:creationId xmlns:p14="http://schemas.microsoft.com/office/powerpoint/2010/main" val="9455838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a:solidFill>
                  <a:prstClr val="black"/>
                </a:solidFill>
              </a:rPr>
              <a:t>INF</a:t>
            </a: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a:solidFill>
                  <a:prstClr val="black"/>
                </a:solidFill>
              </a:rPr>
              <a:t>INF</a:t>
            </a: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a:solidFill>
                  <a:prstClr val="black"/>
                </a:solidFill>
              </a:rPr>
              <a:t>INF</a:t>
            </a: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a:solidFill>
                  <a:prstClr val="black"/>
                </a:solidFill>
              </a:rPr>
              <a:t>INF</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a:solidFill>
                  <a:prstClr val="black"/>
                </a:solidFill>
              </a:rPr>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a:solidFill>
                  <a:prstClr val="black"/>
                </a:solidFill>
              </a:rPr>
              <a:t>Process Route: 27</a:t>
            </a:r>
          </a:p>
        </p:txBody>
      </p:sp>
    </p:spTree>
    <p:extLst>
      <p:ext uri="{BB962C8B-B14F-4D97-AF65-F5344CB8AC3E}">
        <p14:creationId xmlns:p14="http://schemas.microsoft.com/office/powerpoint/2010/main" val="10493337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a:solidFill>
                  <a:prstClr val="black"/>
                </a:solidFill>
              </a:rPr>
              <a:t>INF</a:t>
            </a: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a:solidFill>
                  <a:prstClr val="black"/>
                </a:solidFill>
              </a:rPr>
              <a:t>INF</a:t>
            </a: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a:solidFill>
                  <a:prstClr val="black"/>
                </a:solidFill>
              </a:rPr>
              <a:t>INF</a:t>
            </a: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a:solidFill>
                  <a:prstClr val="black"/>
                </a:solidFill>
              </a:rPr>
              <a:t>INF</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a:solidFill>
                  <a:prstClr val="black"/>
                </a:solidFill>
              </a:rPr>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a:solidFill>
                  <a:prstClr val="black"/>
                </a:solidFill>
              </a:rPr>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a:solidFill>
                  <a:srgbClr val="00B0F0"/>
                </a:solidFill>
              </a:rPr>
              <a:t>8:05</a:t>
            </a:r>
          </a:p>
        </p:txBody>
      </p:sp>
      <p:sp>
        <p:nvSpPr>
          <p:cNvPr id="54" name="TextBox 53"/>
          <p:cNvSpPr txBox="1"/>
          <p:nvPr/>
        </p:nvSpPr>
        <p:spPr>
          <a:xfrm>
            <a:off x="2896130" y="5973658"/>
            <a:ext cx="644728" cy="400110"/>
          </a:xfrm>
          <a:prstGeom prst="rect">
            <a:avLst/>
          </a:prstGeom>
          <a:noFill/>
        </p:spPr>
        <p:txBody>
          <a:bodyPr wrap="none" rtlCol="0">
            <a:spAutoFit/>
          </a:bodyPr>
          <a:lstStyle/>
          <a:p>
            <a:r>
              <a:rPr lang="en-US" sz="2000" b="1" i="1" dirty="0">
                <a:solidFill>
                  <a:srgbClr val="00B0F0"/>
                </a:solidFill>
              </a:rPr>
              <a:t>8:10</a:t>
            </a:r>
          </a:p>
        </p:txBody>
      </p:sp>
      <p:sp>
        <p:nvSpPr>
          <p:cNvPr id="59" name="TextBox 58"/>
          <p:cNvSpPr txBox="1"/>
          <p:nvPr/>
        </p:nvSpPr>
        <p:spPr>
          <a:xfrm>
            <a:off x="6521645" y="6021784"/>
            <a:ext cx="644728" cy="400110"/>
          </a:xfrm>
          <a:prstGeom prst="rect">
            <a:avLst/>
          </a:prstGeom>
          <a:noFill/>
        </p:spPr>
        <p:txBody>
          <a:bodyPr wrap="none" rtlCol="0">
            <a:spAutoFit/>
          </a:bodyPr>
          <a:lstStyle/>
          <a:p>
            <a:r>
              <a:rPr lang="en-US" sz="2000" b="1" i="1" dirty="0">
                <a:solidFill>
                  <a:srgbClr val="00B0F0"/>
                </a:solidFill>
              </a:rPr>
              <a:t>8:15</a:t>
            </a:r>
          </a:p>
        </p:txBody>
      </p:sp>
    </p:spTree>
    <p:extLst>
      <p:ext uri="{BB962C8B-B14F-4D97-AF65-F5344CB8AC3E}">
        <p14:creationId xmlns:p14="http://schemas.microsoft.com/office/powerpoint/2010/main" val="10171481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a:solidFill>
                  <a:prstClr val="black"/>
                </a:solidFill>
              </a:rPr>
              <a:t>INF</a:t>
            </a: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a:solidFill>
                  <a:prstClr val="black"/>
                </a:solidFill>
              </a:rPr>
              <a:t>INF</a:t>
            </a: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a:solidFill>
                  <a:prstClr val="black"/>
                </a:solidFill>
              </a:rPr>
              <a:t>INF</a:t>
            </a: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a:solidFill>
                  <a:prstClr val="black"/>
                </a:solidFill>
              </a:rPr>
              <a:t>INF</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a:solidFill>
                  <a:prstClr val="black"/>
                </a:solidFill>
              </a:rPr>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a:solidFill>
                  <a:prstClr val="black"/>
                </a:solidFill>
              </a:rPr>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a:solidFill>
                  <a:srgbClr val="00B0F0"/>
                </a:solidFill>
              </a:rPr>
              <a:t>8:05</a:t>
            </a:r>
          </a:p>
        </p:txBody>
      </p:sp>
      <p:sp>
        <p:nvSpPr>
          <p:cNvPr id="54" name="TextBox 53"/>
          <p:cNvSpPr txBox="1"/>
          <p:nvPr/>
        </p:nvSpPr>
        <p:spPr>
          <a:xfrm>
            <a:off x="2896130" y="5973658"/>
            <a:ext cx="644728" cy="400110"/>
          </a:xfrm>
          <a:prstGeom prst="rect">
            <a:avLst/>
          </a:prstGeom>
          <a:noFill/>
        </p:spPr>
        <p:txBody>
          <a:bodyPr wrap="none" rtlCol="0">
            <a:spAutoFit/>
          </a:bodyPr>
          <a:lstStyle/>
          <a:p>
            <a:r>
              <a:rPr lang="en-US" sz="2000" b="1" i="1" dirty="0">
                <a:solidFill>
                  <a:srgbClr val="00B0F0"/>
                </a:solidFill>
              </a:rPr>
              <a:t>8:10</a:t>
            </a:r>
          </a:p>
        </p:txBody>
      </p:sp>
      <p:sp>
        <p:nvSpPr>
          <p:cNvPr id="59" name="TextBox 58"/>
          <p:cNvSpPr txBox="1"/>
          <p:nvPr/>
        </p:nvSpPr>
        <p:spPr>
          <a:xfrm>
            <a:off x="6521645" y="6021784"/>
            <a:ext cx="644728" cy="400110"/>
          </a:xfrm>
          <a:prstGeom prst="rect">
            <a:avLst/>
          </a:prstGeom>
          <a:noFill/>
        </p:spPr>
        <p:txBody>
          <a:bodyPr wrap="none" rtlCol="0">
            <a:spAutoFit/>
          </a:bodyPr>
          <a:lstStyle/>
          <a:p>
            <a:r>
              <a:rPr lang="en-US" sz="2000" b="1" i="1" dirty="0">
                <a:solidFill>
                  <a:srgbClr val="00B0F0"/>
                </a:solidFill>
              </a:rPr>
              <a:t>8:15</a:t>
            </a:r>
          </a:p>
        </p:txBody>
      </p:sp>
    </p:spTree>
    <p:extLst>
      <p:ext uri="{BB962C8B-B14F-4D97-AF65-F5344CB8AC3E}">
        <p14:creationId xmlns:p14="http://schemas.microsoft.com/office/powerpoint/2010/main" val="123833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repeatCount="0" fill="hold" grpId="0" nodeType="withEffect">
                                  <p:stCondLst>
                                    <p:cond delay="0"/>
                                  </p:stCondLst>
                                  <p:childTnLst>
                                    <p:animEffect transition="out" filter="blinds(horizontal)">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0033 -0.03819 L -0.04045 -0.09004 " pathEditMode="relative" ptsTypes="AA">
                                      <p:cBhvr>
                                        <p:cTn id="9" dur="2000" fill="hold"/>
                                        <p:tgtEl>
                                          <p:spTgt spid="5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i="1" dirty="0">
                <a:solidFill>
                  <a:srgbClr val="00B0F0"/>
                </a:solidFill>
              </a:rPr>
              <a:t>8:10</a:t>
            </a: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a:solidFill>
                  <a:prstClr val="black"/>
                </a:solidFill>
              </a:rPr>
              <a:t>INF</a:t>
            </a: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a:solidFill>
                  <a:prstClr val="black"/>
                </a:solidFill>
              </a:rPr>
              <a:t>INF</a:t>
            </a: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a:solidFill>
                  <a:prstClr val="black"/>
                </a:solidFill>
              </a:rPr>
              <a:t>INF</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a:solidFill>
                  <a:prstClr val="black"/>
                </a:solidFill>
              </a:rPr>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a:solidFill>
                  <a:prstClr val="black"/>
                </a:solidFill>
              </a:rPr>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a:solidFill>
                  <a:srgbClr val="00B0F0"/>
                </a:solidFill>
              </a:rPr>
              <a:t>8:05</a:t>
            </a:r>
          </a:p>
        </p:txBody>
      </p:sp>
      <p:sp>
        <p:nvSpPr>
          <p:cNvPr id="59" name="TextBox 58"/>
          <p:cNvSpPr txBox="1"/>
          <p:nvPr/>
        </p:nvSpPr>
        <p:spPr>
          <a:xfrm>
            <a:off x="6521645" y="6021784"/>
            <a:ext cx="644728" cy="400110"/>
          </a:xfrm>
          <a:prstGeom prst="rect">
            <a:avLst/>
          </a:prstGeom>
          <a:noFill/>
        </p:spPr>
        <p:txBody>
          <a:bodyPr wrap="none" rtlCol="0">
            <a:spAutoFit/>
          </a:bodyPr>
          <a:lstStyle/>
          <a:p>
            <a:r>
              <a:rPr lang="en-US" sz="2000" b="1" i="1" dirty="0">
                <a:solidFill>
                  <a:srgbClr val="00B0F0"/>
                </a:solidFill>
              </a:rPr>
              <a:t>8:15</a:t>
            </a:r>
          </a:p>
        </p:txBody>
      </p:sp>
    </p:spTree>
    <p:extLst>
      <p:ext uri="{BB962C8B-B14F-4D97-AF65-F5344CB8AC3E}">
        <p14:creationId xmlns:p14="http://schemas.microsoft.com/office/powerpoint/2010/main" val="146595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grpId="0" nodeType="withEffect">
                                  <p:stCondLst>
                                    <p:cond delay="0"/>
                                  </p:stCondLst>
                                  <p:childTnLst>
                                    <p:animEffect transition="out" filter="blinds(horizontal)">
                                      <p:cBhvr>
                                        <p:cTn id="6" dur="500"/>
                                        <p:tgtEl>
                                          <p:spTgt spid="38"/>
                                        </p:tgtEl>
                                      </p:cBhvr>
                                    </p:animEffect>
                                    <p:set>
                                      <p:cBhvr>
                                        <p:cTn id="7" dur="1" fill="hold">
                                          <p:stCondLst>
                                            <p:cond delay="499"/>
                                          </p:stCondLst>
                                        </p:cTn>
                                        <p:tgtEl>
                                          <p:spTgt spid="38"/>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00052 -0.0088 L -0.02952 -0.08357 " pathEditMode="relative" ptsTypes="AA">
                                      <p:cBhvr>
                                        <p:cTn id="9" dur="2000" fill="hold"/>
                                        <p:tgtEl>
                                          <p:spTgt spid="5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i="1" dirty="0">
                <a:solidFill>
                  <a:srgbClr val="00B0F0"/>
                </a:solidFill>
              </a:rPr>
              <a:t>8:10</a:t>
            </a: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a:solidFill>
                  <a:prstClr val="black"/>
                </a:solidFill>
              </a:rPr>
              <a:t>INF</a:t>
            </a: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a:solidFill>
                  <a:prstClr val="black"/>
                </a:solidFill>
              </a:rPr>
              <a:t>INF</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a:solidFill>
                  <a:prstClr val="black"/>
                </a:solidFill>
              </a:rPr>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a:solidFill>
                  <a:prstClr val="black"/>
                </a:solidFill>
              </a:rPr>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a:solidFill>
                  <a:srgbClr val="00B0F0"/>
                </a:solidFill>
              </a:rPr>
              <a:t>8:05</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i="1" dirty="0">
                <a:solidFill>
                  <a:srgbClr val="00B0F0"/>
                </a:solidFill>
              </a:rPr>
              <a:t>8:15</a:t>
            </a:r>
          </a:p>
        </p:txBody>
      </p:sp>
    </p:spTree>
    <p:extLst>
      <p:ext uri="{BB962C8B-B14F-4D97-AF65-F5344CB8AC3E}">
        <p14:creationId xmlns:p14="http://schemas.microsoft.com/office/powerpoint/2010/main" val="1876510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i="1" dirty="0">
                <a:solidFill>
                  <a:srgbClr val="00B0F0"/>
                </a:solidFill>
              </a:rPr>
              <a:t>8:10</a:t>
            </a: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a:solidFill>
                  <a:prstClr val="black"/>
                </a:solidFill>
              </a:rPr>
              <a:t>INF</a:t>
            </a: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a:solidFill>
                  <a:prstClr val="black"/>
                </a:solidFill>
              </a:rPr>
              <a:t>INF</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a:solidFill>
                  <a:prstClr val="black"/>
                </a:solidFill>
              </a:rPr>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a:solidFill>
                  <a:prstClr val="black"/>
                </a:solidFill>
              </a:rPr>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a:solidFill>
                  <a:srgbClr val="00B0F0"/>
                </a:solidFill>
              </a:rPr>
              <a:t>8:05</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i="1" dirty="0">
                <a:solidFill>
                  <a:srgbClr val="00B0F0"/>
                </a:solidFill>
              </a:rPr>
              <a:t>8:15</a:t>
            </a:r>
          </a:p>
        </p:txBody>
      </p:sp>
    </p:spTree>
    <p:extLst>
      <p:ext uri="{BB962C8B-B14F-4D97-AF65-F5344CB8AC3E}">
        <p14:creationId xmlns:p14="http://schemas.microsoft.com/office/powerpoint/2010/main" val="13456909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i="1" dirty="0">
                <a:solidFill>
                  <a:srgbClr val="00B0F0"/>
                </a:solidFill>
              </a:rPr>
              <a:t>8:10</a:t>
            </a: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a:solidFill>
                  <a:prstClr val="black"/>
                </a:solidFill>
              </a:rPr>
              <a:t>INF</a:t>
            </a: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a:solidFill>
                  <a:prstClr val="black"/>
                </a:solidFill>
              </a:rPr>
              <a:t>INF</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(2,3)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a:solidFill>
                  <a:prstClr val="black"/>
                </a:solidFill>
              </a:rPr>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a:solidFill>
                  <a:prstClr val="black"/>
                </a:solidFill>
              </a:rPr>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a:solidFill>
                  <a:srgbClr val="00B0F0"/>
                </a:solidFill>
              </a:rPr>
              <a:t>8:05</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i="1" dirty="0">
                <a:solidFill>
                  <a:srgbClr val="00B0F0"/>
                </a:solidFill>
              </a:rPr>
              <a:t>8:15</a:t>
            </a:r>
          </a:p>
        </p:txBody>
      </p:sp>
    </p:spTree>
    <p:extLst>
      <p:ext uri="{BB962C8B-B14F-4D97-AF65-F5344CB8AC3E}">
        <p14:creationId xmlns:p14="http://schemas.microsoft.com/office/powerpoint/2010/main" val="18776277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a:solidFill>
                  <a:prstClr val="black"/>
                </a:solidFill>
              </a:rPr>
              <a:t>8:10</a:t>
            </a: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a:solidFill>
                  <a:prstClr val="black"/>
                </a:solidFill>
              </a:rPr>
              <a:t>INF</a:t>
            </a: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a:solidFill>
                  <a:prstClr val="black"/>
                </a:solidFill>
              </a:rPr>
              <a:t>INF</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(2,3)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a:solidFill>
                  <a:prstClr val="black"/>
                </a:solidFill>
              </a:rPr>
              <a:t>8:15</a:t>
            </a:r>
          </a:p>
        </p:txBody>
      </p:sp>
    </p:spTree>
    <p:extLst>
      <p:ext uri="{BB962C8B-B14F-4D97-AF65-F5344CB8AC3E}">
        <p14:creationId xmlns:p14="http://schemas.microsoft.com/office/powerpoint/2010/main" val="17267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Problem</a:t>
            </a:r>
            <a:endParaRPr lang="en-US" sz="5400"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7</a:t>
            </a:fld>
            <a:endParaRPr lang="en">
              <a:solidFill>
                <a:srgbClr val="000000"/>
              </a:solidFill>
            </a:endParaRPr>
          </a:p>
        </p:txBody>
      </p:sp>
      <p:sp>
        <p:nvSpPr>
          <p:cNvPr id="3" name="TextBox 2"/>
          <p:cNvSpPr txBox="1"/>
          <p:nvPr/>
        </p:nvSpPr>
        <p:spPr>
          <a:xfrm>
            <a:off x="5892593" y="5274439"/>
            <a:ext cx="1997535" cy="369332"/>
          </a:xfrm>
          <a:prstGeom prst="rect">
            <a:avLst/>
          </a:prstGeom>
          <a:noFill/>
        </p:spPr>
        <p:txBody>
          <a:bodyPr wrap="none" rtlCol="0">
            <a:spAutoFit/>
          </a:bodyPr>
          <a:lstStyle/>
          <a:p>
            <a:r>
              <a:rPr lang="en-US" b="1" dirty="0">
                <a:solidFill>
                  <a:srgbClr val="FF0000"/>
                </a:solidFill>
                <a:latin typeface="Cambria" pitchFamily="18" charset="0"/>
              </a:rPr>
              <a:t>Search &gt; 2 points</a:t>
            </a:r>
          </a:p>
        </p:txBody>
      </p:sp>
      <p:cxnSp>
        <p:nvCxnSpPr>
          <p:cNvPr id="10" name="Straight Arrow Connector 9"/>
          <p:cNvCxnSpPr>
            <a:stCxn id="1027" idx="3"/>
            <a:endCxn id="1026" idx="1"/>
          </p:cNvCxnSpPr>
          <p:nvPr/>
        </p:nvCxnSpPr>
        <p:spPr>
          <a:xfrm>
            <a:off x="2210938" y="2824951"/>
            <a:ext cx="3766022" cy="11809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050" name="Picture 2" descr="C:\Users\ngoan\Desktop\image\vista_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86419">
            <a:off x="3332779" y="301722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6960" y="3091515"/>
            <a:ext cx="1828800" cy="18288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936671" y="2252387"/>
            <a:ext cx="1415772" cy="3760650"/>
            <a:chOff x="663715" y="2416939"/>
            <a:chExt cx="1415772" cy="3760650"/>
          </a:xfrm>
        </p:grpSpPr>
        <p:pic>
          <p:nvPicPr>
            <p:cNvPr id="1027" name="Picture 3" descr="C:\Users\ngoan\Desktop\image\google_maps2.png"/>
            <p:cNvPicPr>
              <a:picLocks noChangeAspect="1" noChangeArrowheads="1"/>
            </p:cNvPicPr>
            <p:nvPr/>
          </p:nvPicPr>
          <p:blipFill rotWithShape="1">
            <a:blip r:embed="rId5">
              <a:extLst>
                <a:ext uri="{28A0092B-C50C-407E-A947-70E740481C1C}">
                  <a14:useLocalDpi xmlns:a14="http://schemas.microsoft.com/office/drawing/2010/main" val="0"/>
                </a:ext>
              </a:extLst>
            </a:blip>
            <a:srcRect l="19030" r="19030" b="16512"/>
            <a:stretch/>
          </p:blipFill>
          <p:spPr bwMode="auto">
            <a:xfrm>
              <a:off x="805218" y="2416939"/>
              <a:ext cx="1132764" cy="11451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219" y="4525962"/>
              <a:ext cx="1132764" cy="1117809"/>
            </a:xfrm>
            <a:prstGeom prst="rect">
              <a:avLst/>
            </a:prstGeom>
          </p:spPr>
        </p:pic>
        <p:sp>
          <p:nvSpPr>
            <p:cNvPr id="15" name="TextBox 14"/>
            <p:cNvSpPr txBox="1"/>
            <p:nvPr/>
          </p:nvSpPr>
          <p:spPr>
            <a:xfrm>
              <a:off x="663715" y="3679776"/>
              <a:ext cx="1415772" cy="369332"/>
            </a:xfrm>
            <a:prstGeom prst="rect">
              <a:avLst/>
            </a:prstGeom>
            <a:noFill/>
          </p:spPr>
          <p:txBody>
            <a:bodyPr wrap="none" rtlCol="0">
              <a:spAutoFit/>
            </a:bodyPr>
            <a:lstStyle/>
            <a:p>
              <a:r>
                <a:rPr lang="en-US" b="1" dirty="0">
                  <a:solidFill>
                    <a:srgbClr val="FF0000"/>
                  </a:solidFill>
                  <a:latin typeface="Cambria" pitchFamily="18" charset="0"/>
                </a:rPr>
                <a:t>Google Map</a:t>
              </a:r>
            </a:p>
          </p:txBody>
        </p:sp>
        <p:sp>
          <p:nvSpPr>
            <p:cNvPr id="16" name="TextBox 15"/>
            <p:cNvSpPr txBox="1"/>
            <p:nvPr/>
          </p:nvSpPr>
          <p:spPr>
            <a:xfrm>
              <a:off x="828021" y="5808257"/>
              <a:ext cx="1087157" cy="369332"/>
            </a:xfrm>
            <a:prstGeom prst="rect">
              <a:avLst/>
            </a:prstGeom>
            <a:noFill/>
          </p:spPr>
          <p:txBody>
            <a:bodyPr wrap="none" rtlCol="0">
              <a:spAutoFit/>
            </a:bodyPr>
            <a:lstStyle/>
            <a:p>
              <a:r>
                <a:rPr lang="en-US" b="1" dirty="0">
                  <a:solidFill>
                    <a:srgbClr val="FF0000"/>
                  </a:solidFill>
                  <a:latin typeface="Cambria" pitchFamily="18" charset="0"/>
                </a:rPr>
                <a:t>Bus Map</a:t>
              </a:r>
            </a:p>
          </p:txBody>
        </p:sp>
      </p:grpSp>
      <p:cxnSp>
        <p:nvCxnSpPr>
          <p:cNvPr id="19" name="Straight Arrow Connector 18"/>
          <p:cNvCxnSpPr>
            <a:stCxn id="14" idx="3"/>
            <a:endCxn id="1026" idx="1"/>
          </p:cNvCxnSpPr>
          <p:nvPr/>
        </p:nvCxnSpPr>
        <p:spPr>
          <a:xfrm flipV="1">
            <a:off x="2210939" y="4005915"/>
            <a:ext cx="3766021" cy="914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24" name="Picture 2" descr="C:\Users\ngoan\Desktop\image\vista_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957058">
            <a:off x="3326833" y="4424596"/>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5087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a:solidFill>
                  <a:prstClr val="black"/>
                </a:solidFill>
              </a:rPr>
              <a:t>8:10</a:t>
            </a: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a:solidFill>
                  <a:prstClr val="black"/>
                </a:solidFill>
              </a:rPr>
              <a:t>INF</a:t>
            </a: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a:solidFill>
                  <a:prstClr val="black"/>
                </a:solidFill>
              </a:rPr>
              <a:t>INF</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a:solidFill>
                  <a:prstClr val="black"/>
                </a:solidFill>
              </a:rPr>
              <a:t>Process Station: 2</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a:solidFill>
                  <a:prstClr val="black"/>
                </a:solidFill>
              </a:rPr>
              <a:t>8:15</a:t>
            </a:r>
          </a:p>
        </p:txBody>
      </p:sp>
    </p:spTree>
    <p:extLst>
      <p:ext uri="{BB962C8B-B14F-4D97-AF65-F5344CB8AC3E}">
        <p14:creationId xmlns:p14="http://schemas.microsoft.com/office/powerpoint/2010/main" val="2983447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a:solidFill>
                  <a:prstClr val="black"/>
                </a:solidFill>
              </a:rPr>
              <a:t>8:10</a:t>
            </a: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a:solidFill>
                  <a:prstClr val="black"/>
                </a:solidFill>
              </a:rPr>
              <a:t>INF</a:t>
            </a: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a:solidFill>
                  <a:prstClr val="black"/>
                </a:solidFill>
              </a:rPr>
              <a:t>INF</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a:solidFill>
                  <a:prstClr val="black"/>
                </a:solidFill>
              </a:rPr>
              <a:t>Process Station</a:t>
            </a:r>
            <a:r>
              <a:rPr lang="en-US" sz="2000" b="1">
                <a:solidFill>
                  <a:prstClr val="black"/>
                </a:solidFill>
              </a:rPr>
              <a:t>: 2</a:t>
            </a:r>
            <a:endParaRPr lang="en-US" sz="2000" b="1" dirty="0">
              <a:solidFill>
                <a:prstClr val="black"/>
              </a:solidFill>
            </a:endParaRPr>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a:solidFill>
                  <a:prstClr val="black"/>
                </a:solidFill>
              </a:rPr>
              <a:t>Process Route: 27,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a:solidFill>
                  <a:prstClr val="black"/>
                </a:solidFill>
              </a:rPr>
              <a:t>8:15</a:t>
            </a:r>
          </a:p>
        </p:txBody>
      </p:sp>
    </p:spTree>
    <p:extLst>
      <p:ext uri="{BB962C8B-B14F-4D97-AF65-F5344CB8AC3E}">
        <p14:creationId xmlns:p14="http://schemas.microsoft.com/office/powerpoint/2010/main" val="20535156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a:solidFill>
                  <a:prstClr val="black"/>
                </a:solidFill>
              </a:rPr>
              <a:t>8:10</a:t>
            </a: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a:solidFill>
                  <a:prstClr val="black"/>
                </a:solidFill>
              </a:rPr>
              <a:t>INF</a:t>
            </a: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a:solidFill>
                  <a:prstClr val="black"/>
                </a:solidFill>
              </a:rPr>
              <a:t>INF</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a:solidFill>
                  <a:prstClr val="black"/>
                </a:solidFill>
              </a:rPr>
              <a:t>Process Station</a:t>
            </a:r>
            <a:r>
              <a:rPr lang="en-US" sz="2000" b="1">
                <a:solidFill>
                  <a:prstClr val="black"/>
                </a:solidFill>
              </a:rPr>
              <a:t>: 2</a:t>
            </a:r>
            <a:endParaRPr lang="en-US" sz="2000" b="1" dirty="0">
              <a:solidFill>
                <a:prstClr val="black"/>
              </a:solidFill>
            </a:endParaRPr>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a:solidFill>
                  <a:prstClr val="black"/>
                </a:solidFill>
              </a:rPr>
              <a:t>Process Route: </a:t>
            </a:r>
            <a:r>
              <a:rPr lang="en-US" sz="2000" b="1" strike="sngStrike" dirty="0">
                <a:solidFill>
                  <a:prstClr val="black"/>
                </a:solidFill>
              </a:rPr>
              <a:t>27</a:t>
            </a:r>
            <a:r>
              <a:rPr lang="en-US" sz="2000" b="1" dirty="0">
                <a:solidFill>
                  <a:prstClr val="black"/>
                </a:solidFill>
              </a:rPr>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a:solidFill>
                  <a:prstClr val="black"/>
                </a:solidFill>
              </a:rPr>
              <a:t>8:15</a:t>
            </a:r>
          </a:p>
        </p:txBody>
      </p:sp>
    </p:spTree>
    <p:extLst>
      <p:ext uri="{BB962C8B-B14F-4D97-AF65-F5344CB8AC3E}">
        <p14:creationId xmlns:p14="http://schemas.microsoft.com/office/powerpoint/2010/main" val="122713271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a:solidFill>
                  <a:prstClr val="black"/>
                </a:solidFill>
              </a:rPr>
              <a:t>8:10</a:t>
            </a: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a:solidFill>
                  <a:prstClr val="black"/>
                </a:solidFill>
              </a:rPr>
              <a:t>INF</a:t>
            </a: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a:solidFill>
                  <a:prstClr val="black"/>
                </a:solidFill>
              </a:rPr>
              <a:t>INF</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a:solidFill>
                  <a:prstClr val="black"/>
                </a:solidFill>
              </a:rPr>
              <a:t>Process Station</a:t>
            </a:r>
            <a:r>
              <a:rPr lang="en-US" sz="2000" b="1">
                <a:solidFill>
                  <a:prstClr val="black"/>
                </a:solidFill>
              </a:rPr>
              <a:t>: 2</a:t>
            </a:r>
            <a:endParaRPr lang="en-US" sz="2000" b="1" dirty="0">
              <a:solidFill>
                <a:prstClr val="black"/>
              </a:solidFill>
            </a:endParaRPr>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a:solidFill>
                  <a:prstClr val="black"/>
                </a:solidFill>
              </a:rPr>
              <a:t>Process Route: </a:t>
            </a:r>
            <a:r>
              <a:rPr lang="en-US" sz="2000" b="1" strike="sngStrike" dirty="0">
                <a:solidFill>
                  <a:prstClr val="black"/>
                </a:solidFill>
              </a:rPr>
              <a:t>27</a:t>
            </a:r>
            <a:r>
              <a:rPr lang="en-US" sz="2000" b="1" dirty="0">
                <a:solidFill>
                  <a:prstClr val="black"/>
                </a:solidFill>
              </a:rPr>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a:solidFill>
                  <a:prstClr val="black"/>
                </a:solidFill>
              </a:rPr>
              <a:t>8:15</a:t>
            </a:r>
          </a:p>
        </p:txBody>
      </p:sp>
      <p:sp>
        <p:nvSpPr>
          <p:cNvPr id="18" name="TextBox 17"/>
          <p:cNvSpPr txBox="1"/>
          <p:nvPr/>
        </p:nvSpPr>
        <p:spPr>
          <a:xfrm>
            <a:off x="1844843" y="5425011"/>
            <a:ext cx="644728" cy="400110"/>
          </a:xfrm>
          <a:prstGeom prst="rect">
            <a:avLst/>
          </a:prstGeom>
          <a:noFill/>
        </p:spPr>
        <p:txBody>
          <a:bodyPr wrap="none" rtlCol="0">
            <a:spAutoFit/>
          </a:bodyPr>
          <a:lstStyle/>
          <a:p>
            <a:r>
              <a:rPr lang="en-US" sz="2000" b="1" dirty="0">
                <a:solidFill>
                  <a:srgbClr val="70AD47">
                    <a:lumMod val="75000"/>
                  </a:srgbClr>
                </a:solidFill>
              </a:rPr>
              <a:t>8:20</a:t>
            </a:r>
          </a:p>
        </p:txBody>
      </p:sp>
      <p:sp>
        <p:nvSpPr>
          <p:cNvPr id="54" name="TextBox 53"/>
          <p:cNvSpPr txBox="1"/>
          <p:nvPr/>
        </p:nvSpPr>
        <p:spPr>
          <a:xfrm>
            <a:off x="2237873" y="3909030"/>
            <a:ext cx="644728" cy="400110"/>
          </a:xfrm>
          <a:prstGeom prst="rect">
            <a:avLst/>
          </a:prstGeom>
          <a:noFill/>
        </p:spPr>
        <p:txBody>
          <a:bodyPr wrap="none" rtlCol="0">
            <a:spAutoFit/>
          </a:bodyPr>
          <a:lstStyle/>
          <a:p>
            <a:r>
              <a:rPr lang="en-US" sz="2000" b="1" dirty="0">
                <a:solidFill>
                  <a:srgbClr val="70AD47">
                    <a:lumMod val="75000"/>
                  </a:srgbClr>
                </a:solidFill>
              </a:rPr>
              <a:t>8:25</a:t>
            </a:r>
          </a:p>
        </p:txBody>
      </p:sp>
    </p:spTree>
    <p:extLst>
      <p:ext uri="{BB962C8B-B14F-4D97-AF65-F5344CB8AC3E}">
        <p14:creationId xmlns:p14="http://schemas.microsoft.com/office/powerpoint/2010/main" val="213414609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a:solidFill>
                  <a:prstClr val="black"/>
                </a:solidFill>
              </a:rPr>
              <a:t>8:10</a:t>
            </a: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a:solidFill>
                  <a:prstClr val="black"/>
                </a:solidFill>
              </a:rPr>
              <a:t>INF</a:t>
            </a: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a:solidFill>
                  <a:prstClr val="black"/>
                </a:solidFill>
              </a:rPr>
              <a:t>INF</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a:solidFill>
                  <a:prstClr val="black"/>
                </a:solidFill>
              </a:rPr>
              <a:t>Process Station</a:t>
            </a:r>
            <a:r>
              <a:rPr lang="en-US" sz="2000" b="1">
                <a:solidFill>
                  <a:prstClr val="black"/>
                </a:solidFill>
              </a:rPr>
              <a:t>: 2</a:t>
            </a:r>
            <a:endParaRPr lang="en-US" sz="2000" b="1" dirty="0">
              <a:solidFill>
                <a:prstClr val="black"/>
              </a:solidFill>
            </a:endParaRPr>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a:solidFill>
                  <a:prstClr val="black"/>
                </a:solidFill>
              </a:rPr>
              <a:t>Process Route: </a:t>
            </a:r>
            <a:r>
              <a:rPr lang="en-US" sz="2000" b="1" strike="sngStrike" dirty="0">
                <a:solidFill>
                  <a:prstClr val="black"/>
                </a:solidFill>
              </a:rPr>
              <a:t>27</a:t>
            </a:r>
            <a:r>
              <a:rPr lang="en-US" sz="2000" b="1" dirty="0">
                <a:solidFill>
                  <a:prstClr val="black"/>
                </a:solidFill>
              </a:rPr>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a:solidFill>
                  <a:prstClr val="black"/>
                </a:solidFill>
              </a:rPr>
              <a:t>8:15</a:t>
            </a:r>
          </a:p>
        </p:txBody>
      </p:sp>
      <p:sp>
        <p:nvSpPr>
          <p:cNvPr id="18" name="TextBox 17"/>
          <p:cNvSpPr txBox="1"/>
          <p:nvPr/>
        </p:nvSpPr>
        <p:spPr>
          <a:xfrm>
            <a:off x="1844843" y="5425011"/>
            <a:ext cx="644728" cy="400110"/>
          </a:xfrm>
          <a:prstGeom prst="rect">
            <a:avLst/>
          </a:prstGeom>
          <a:noFill/>
        </p:spPr>
        <p:txBody>
          <a:bodyPr wrap="none" rtlCol="0">
            <a:spAutoFit/>
          </a:bodyPr>
          <a:lstStyle/>
          <a:p>
            <a:r>
              <a:rPr lang="en-US" sz="2000" b="1" dirty="0">
                <a:solidFill>
                  <a:srgbClr val="70AD47">
                    <a:lumMod val="75000"/>
                  </a:srgbClr>
                </a:solidFill>
              </a:rPr>
              <a:t>8:20</a:t>
            </a:r>
          </a:p>
        </p:txBody>
      </p:sp>
      <p:sp>
        <p:nvSpPr>
          <p:cNvPr id="54" name="TextBox 53"/>
          <p:cNvSpPr txBox="1"/>
          <p:nvPr/>
        </p:nvSpPr>
        <p:spPr>
          <a:xfrm>
            <a:off x="2237873" y="3909030"/>
            <a:ext cx="644728" cy="400110"/>
          </a:xfrm>
          <a:prstGeom prst="rect">
            <a:avLst/>
          </a:prstGeom>
          <a:noFill/>
        </p:spPr>
        <p:txBody>
          <a:bodyPr wrap="none" rtlCol="0">
            <a:spAutoFit/>
          </a:bodyPr>
          <a:lstStyle/>
          <a:p>
            <a:r>
              <a:rPr lang="en-US" sz="2000" b="1" dirty="0">
                <a:solidFill>
                  <a:srgbClr val="70AD47">
                    <a:lumMod val="75000"/>
                  </a:srgbClr>
                </a:solidFill>
              </a:rPr>
              <a:t>8:25</a:t>
            </a:r>
          </a:p>
        </p:txBody>
      </p:sp>
    </p:spTree>
    <p:extLst>
      <p:ext uri="{BB962C8B-B14F-4D97-AF65-F5344CB8AC3E}">
        <p14:creationId xmlns:p14="http://schemas.microsoft.com/office/powerpoint/2010/main" val="132149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grpId="0" nodeType="withEffect">
                                  <p:stCondLst>
                                    <p:cond delay="0"/>
                                  </p:stCondLst>
                                  <p:childTnLst>
                                    <p:animEffect transition="out" filter="blinds(horizontal)">
                                      <p:cBhvr>
                                        <p:cTn id="6" dur="500"/>
                                        <p:tgtEl>
                                          <p:spTgt spid="39"/>
                                        </p:tgtEl>
                                      </p:cBhvr>
                                    </p:animEffect>
                                    <p:set>
                                      <p:cBhvr>
                                        <p:cTn id="7" dur="1" fill="hold">
                                          <p:stCondLst>
                                            <p:cond delay="499"/>
                                          </p:stCondLst>
                                        </p:cTn>
                                        <p:tgtEl>
                                          <p:spTgt spid="39"/>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02379 0.00348 L 0.09358 -0.05486 " pathEditMode="relative" ptsTypes="AA">
                                      <p:cBhvr>
                                        <p:cTn id="9" dur="2000" fill="hold"/>
                                        <p:tgtEl>
                                          <p:spTgt spid="5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a:solidFill>
                  <a:prstClr val="black"/>
                </a:solidFill>
              </a:rPr>
              <a:t>8:10</a:t>
            </a:r>
          </a:p>
        </p:txBody>
      </p:sp>
      <p:sp>
        <p:nvSpPr>
          <p:cNvPr id="39" name="TextBox 38"/>
          <p:cNvSpPr txBox="1"/>
          <p:nvPr/>
        </p:nvSpPr>
        <p:spPr>
          <a:xfrm>
            <a:off x="3047966" y="3692166"/>
            <a:ext cx="644728" cy="400110"/>
          </a:xfrm>
          <a:prstGeom prst="rect">
            <a:avLst/>
          </a:prstGeom>
          <a:noFill/>
        </p:spPr>
        <p:txBody>
          <a:bodyPr wrap="none" rtlCol="0">
            <a:spAutoFit/>
          </a:bodyPr>
          <a:lstStyle/>
          <a:p>
            <a:r>
              <a:rPr lang="en-US" sz="2000" b="1" dirty="0">
                <a:solidFill>
                  <a:srgbClr val="70AD47">
                    <a:lumMod val="75000"/>
                  </a:srgbClr>
                </a:solidFill>
              </a:rPr>
              <a:t>8:25</a:t>
            </a: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a:solidFill>
                  <a:prstClr val="black"/>
                </a:solidFill>
              </a:rPr>
              <a:t>INF</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  (4)</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a:solidFill>
                  <a:prstClr val="black"/>
                </a:solidFill>
              </a:rPr>
              <a:t>Process Station</a:t>
            </a:r>
            <a:r>
              <a:rPr lang="en-US" sz="2000" b="1">
                <a:solidFill>
                  <a:prstClr val="black"/>
                </a:solidFill>
              </a:rPr>
              <a:t>: 2</a:t>
            </a:r>
            <a:endParaRPr lang="en-US" sz="2000" b="1" dirty="0">
              <a:solidFill>
                <a:prstClr val="black"/>
              </a:solidFill>
            </a:endParaRPr>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a:solidFill>
                  <a:prstClr val="black"/>
                </a:solidFill>
              </a:rPr>
              <a:t>Process Route: </a:t>
            </a:r>
            <a:r>
              <a:rPr lang="en-US" sz="2000" b="1" strike="sngStrike" dirty="0">
                <a:solidFill>
                  <a:prstClr val="black"/>
                </a:solidFill>
              </a:rPr>
              <a:t>27</a:t>
            </a:r>
            <a:r>
              <a:rPr lang="en-US" sz="2000" b="1" dirty="0">
                <a:solidFill>
                  <a:prstClr val="black"/>
                </a:solidFill>
              </a:rPr>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a:solidFill>
                  <a:prstClr val="black"/>
                </a:solidFill>
              </a:rPr>
              <a:t>8:15</a:t>
            </a:r>
          </a:p>
        </p:txBody>
      </p:sp>
      <p:sp>
        <p:nvSpPr>
          <p:cNvPr id="18" name="TextBox 17"/>
          <p:cNvSpPr txBox="1"/>
          <p:nvPr/>
        </p:nvSpPr>
        <p:spPr>
          <a:xfrm>
            <a:off x="1844843" y="5425011"/>
            <a:ext cx="644728" cy="400110"/>
          </a:xfrm>
          <a:prstGeom prst="rect">
            <a:avLst/>
          </a:prstGeom>
          <a:noFill/>
        </p:spPr>
        <p:txBody>
          <a:bodyPr wrap="none" rtlCol="0">
            <a:spAutoFit/>
          </a:bodyPr>
          <a:lstStyle/>
          <a:p>
            <a:r>
              <a:rPr lang="en-US" sz="2000" b="1" dirty="0">
                <a:solidFill>
                  <a:srgbClr val="70AD47">
                    <a:lumMod val="75000"/>
                  </a:srgbClr>
                </a:solidFill>
              </a:rPr>
              <a:t>8:20</a:t>
            </a:r>
          </a:p>
        </p:txBody>
      </p:sp>
    </p:spTree>
    <p:extLst>
      <p:ext uri="{BB962C8B-B14F-4D97-AF65-F5344CB8AC3E}">
        <p14:creationId xmlns:p14="http://schemas.microsoft.com/office/powerpoint/2010/main" val="110823507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a:solidFill>
                  <a:prstClr val="black"/>
                </a:solidFill>
              </a:rPr>
              <a:t>8:10</a:t>
            </a: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a:solidFill>
                  <a:prstClr val="black"/>
                </a:solidFill>
              </a:rPr>
              <a:t>INF</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  (4)</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a:solidFill>
                  <a:prstClr val="black"/>
                </a:solidFill>
              </a:rPr>
              <a:t>Process Station</a:t>
            </a:r>
            <a:r>
              <a:rPr lang="en-US" sz="2000" b="1">
                <a:solidFill>
                  <a:prstClr val="black"/>
                </a:solidFill>
              </a:rPr>
              <a:t>: 2</a:t>
            </a:r>
            <a:endParaRPr lang="en-US" sz="2000" b="1" dirty="0">
              <a:solidFill>
                <a:prstClr val="black"/>
              </a:solidFill>
            </a:endParaRPr>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a:solidFill>
                  <a:prstClr val="black"/>
                </a:solidFill>
              </a:rPr>
              <a:t>Process Route: </a:t>
            </a:r>
            <a:r>
              <a:rPr lang="en-US" sz="2000" b="1" strike="sngStrike" dirty="0">
                <a:solidFill>
                  <a:prstClr val="black"/>
                </a:solidFill>
              </a:rPr>
              <a:t>27</a:t>
            </a:r>
            <a:r>
              <a:rPr lang="en-US" sz="2000" b="1" dirty="0">
                <a:solidFill>
                  <a:prstClr val="black"/>
                </a:solidFill>
              </a:rPr>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a:solidFill>
                  <a:prstClr val="black"/>
                </a:solidFill>
              </a:rPr>
              <a:t>8:15</a:t>
            </a: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a:solidFill>
                  <a:prstClr val="black"/>
                </a:solidFill>
              </a:rPr>
              <a:t>8:25</a:t>
            </a:r>
          </a:p>
        </p:txBody>
      </p:sp>
    </p:spTree>
    <p:extLst>
      <p:ext uri="{BB962C8B-B14F-4D97-AF65-F5344CB8AC3E}">
        <p14:creationId xmlns:p14="http://schemas.microsoft.com/office/powerpoint/2010/main" val="9812519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a:solidFill>
                  <a:prstClr val="black"/>
                </a:solidFill>
              </a:rPr>
              <a:t>8:10</a:t>
            </a: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a:solidFill>
                  <a:prstClr val="black"/>
                </a:solidFill>
              </a:rPr>
              <a:t>8:20</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(4)</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a:solidFill>
                  <a:prstClr val="black"/>
                </a:solidFill>
              </a:rPr>
              <a:t>Process Station: 3</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a:solidFill>
                  <a:prstClr val="black"/>
                </a:solidFill>
              </a:rPr>
              <a:t>8:15</a:t>
            </a: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a:solidFill>
                  <a:prstClr val="black"/>
                </a:solidFill>
              </a:rPr>
              <a:t>8:25</a:t>
            </a:r>
          </a:p>
        </p:txBody>
      </p:sp>
    </p:spTree>
    <p:extLst>
      <p:ext uri="{BB962C8B-B14F-4D97-AF65-F5344CB8AC3E}">
        <p14:creationId xmlns:p14="http://schemas.microsoft.com/office/powerpoint/2010/main" val="137377479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a:solidFill>
                  <a:prstClr val="black"/>
                </a:solidFill>
              </a:rPr>
              <a:t>8:10</a:t>
            </a: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a:solidFill>
                  <a:prstClr val="black"/>
                </a:solidFill>
              </a:rPr>
              <a:t>8:20</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(4,5)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a:solidFill>
                  <a:prstClr val="black"/>
                </a:solidFill>
              </a:rPr>
              <a:t>8:15</a:t>
            </a: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a:solidFill>
                  <a:prstClr val="black"/>
                </a:solidFill>
              </a:rPr>
              <a:t>8:25</a:t>
            </a:r>
          </a:p>
        </p:txBody>
      </p:sp>
    </p:spTree>
    <p:extLst>
      <p:ext uri="{BB962C8B-B14F-4D97-AF65-F5344CB8AC3E}">
        <p14:creationId xmlns:p14="http://schemas.microsoft.com/office/powerpoint/2010/main" val="14362738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a:solidFill>
                  <a:prstClr val="black"/>
                </a:solidFill>
              </a:rPr>
              <a:t>8:10</a:t>
            </a: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a:solidFill>
                  <a:prstClr val="black"/>
                </a:solidFill>
              </a:rPr>
              <a:t>8:20</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a:solidFill>
                  <a:prstClr val="black"/>
                </a:solidFill>
              </a:rPr>
              <a:t>8:15</a:t>
            </a: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a:solidFill>
                  <a:prstClr val="black"/>
                </a:solidFill>
              </a:rPr>
              <a:t>8:25</a:t>
            </a:r>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a:solidFill>
                  <a:prstClr val="black"/>
                </a:solidFill>
              </a:rPr>
              <a:t>Process Station: 4</a:t>
            </a:r>
          </a:p>
        </p:txBody>
      </p:sp>
      <p:sp>
        <p:nvSpPr>
          <p:cNvPr id="60" name="TextBox 59"/>
          <p:cNvSpPr txBox="1"/>
          <p:nvPr/>
        </p:nvSpPr>
        <p:spPr>
          <a:xfrm>
            <a:off x="102447" y="2210652"/>
            <a:ext cx="2065694" cy="400110"/>
          </a:xfrm>
          <a:prstGeom prst="rect">
            <a:avLst/>
          </a:prstGeom>
          <a:noFill/>
        </p:spPr>
        <p:txBody>
          <a:bodyPr wrap="none" rtlCol="0">
            <a:spAutoFit/>
          </a:bodyPr>
          <a:lstStyle/>
          <a:p>
            <a:r>
              <a:rPr lang="en-US" sz="2000" b="1" dirty="0">
                <a:solidFill>
                  <a:prstClr val="black"/>
                </a:solidFill>
              </a:rPr>
              <a:t>Process Route: 18</a:t>
            </a:r>
          </a:p>
        </p:txBody>
      </p:sp>
    </p:spTree>
    <p:extLst>
      <p:ext uri="{BB962C8B-B14F-4D97-AF65-F5344CB8AC3E}">
        <p14:creationId xmlns:p14="http://schemas.microsoft.com/office/powerpoint/2010/main" val="1738589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8</a:t>
            </a:fld>
            <a:endParaRPr lang="en">
              <a:solidFill>
                <a:srgbClr val="000000"/>
              </a:solidFill>
            </a:endParaRPr>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cxnSp>
        <p:nvCxnSpPr>
          <p:cNvPr id="11" name="Straight Arrow Connector 10"/>
          <p:cNvCxnSpPr>
            <a:stCxn id="7" idx="1"/>
            <a:endCxn id="9" idx="3"/>
          </p:cNvCxnSpPr>
          <p:nvPr/>
        </p:nvCxnSpPr>
        <p:spPr>
          <a:xfrm flipH="1" flipV="1">
            <a:off x="1712226" y="4463412"/>
            <a:ext cx="2166455" cy="1235678"/>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a:solidFill>
                  <a:srgbClr val="FF0000"/>
                </a:solidFill>
                <a:latin typeface="Cambria" pitchFamily="18" charset="0"/>
              </a:rPr>
              <a:t>2 points</a:t>
            </a:r>
          </a:p>
        </p:txBody>
      </p:sp>
      <p:sp>
        <p:nvSpPr>
          <p:cNvPr id="14" name="TextBox 13"/>
          <p:cNvSpPr txBox="1"/>
          <p:nvPr/>
        </p:nvSpPr>
        <p:spPr>
          <a:xfrm>
            <a:off x="3746340" y="6133081"/>
            <a:ext cx="1636282" cy="400110"/>
          </a:xfrm>
          <a:prstGeom prst="rect">
            <a:avLst/>
          </a:prstGeom>
          <a:noFill/>
        </p:spPr>
        <p:txBody>
          <a:bodyPr wrap="none" rtlCol="0">
            <a:spAutoFit/>
          </a:bodyPr>
          <a:lstStyle/>
          <a:p>
            <a:r>
              <a:rPr lang="en-US" sz="2000" b="1" dirty="0">
                <a:solidFill>
                  <a:srgbClr val="FF0000"/>
                </a:solidFill>
                <a:latin typeface="Cambria" pitchFamily="18" charset="0"/>
              </a:rPr>
              <a:t>Street Route</a:t>
            </a:r>
          </a:p>
        </p:txBody>
      </p:sp>
      <p:pic>
        <p:nvPicPr>
          <p:cNvPr id="9"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777612"/>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9333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8</a:t>
            </a: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a:solidFill>
                  <a:prstClr val="black"/>
                </a:solidFill>
              </a:rPr>
              <a:t>8:10</a:t>
            </a: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a:solidFill>
                  <a:prstClr val="black"/>
                </a:solidFill>
              </a:rPr>
              <a:t>8:20</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a:solidFill>
                  <a:prstClr val="black"/>
                </a:solidFill>
              </a:rPr>
              <a:t>8:15</a:t>
            </a: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a:solidFill>
                  <a:prstClr val="black"/>
                </a:solidFill>
              </a:rPr>
              <a:t>8:25</a:t>
            </a:r>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a:solidFill>
                  <a:prstClr val="black"/>
                </a:solidFill>
              </a:rPr>
              <a:t>Process Station: 4</a:t>
            </a:r>
          </a:p>
        </p:txBody>
      </p:sp>
      <p:sp>
        <p:nvSpPr>
          <p:cNvPr id="2" name="TextBox 1"/>
          <p:cNvSpPr txBox="1"/>
          <p:nvPr/>
        </p:nvSpPr>
        <p:spPr>
          <a:xfrm>
            <a:off x="3112167" y="4372847"/>
            <a:ext cx="644728" cy="400110"/>
          </a:xfrm>
          <a:prstGeom prst="rect">
            <a:avLst/>
          </a:prstGeom>
          <a:noFill/>
        </p:spPr>
        <p:txBody>
          <a:bodyPr wrap="none" rtlCol="0">
            <a:spAutoFit/>
          </a:bodyPr>
          <a:lstStyle/>
          <a:p>
            <a:r>
              <a:rPr lang="en-US" sz="2000" b="1" dirty="0">
                <a:solidFill>
                  <a:srgbClr val="FF0000"/>
                </a:solidFill>
              </a:rPr>
              <a:t>8:30</a:t>
            </a: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a:solidFill>
                  <a:srgbClr val="FF0000"/>
                </a:solidFill>
              </a:rPr>
              <a:t>8:35</a:t>
            </a:r>
          </a:p>
        </p:txBody>
      </p:sp>
      <p:sp>
        <p:nvSpPr>
          <p:cNvPr id="61" name="TextBox 60"/>
          <p:cNvSpPr txBox="1"/>
          <p:nvPr/>
        </p:nvSpPr>
        <p:spPr>
          <a:xfrm>
            <a:off x="7243012" y="4380870"/>
            <a:ext cx="644728" cy="400110"/>
          </a:xfrm>
          <a:prstGeom prst="rect">
            <a:avLst/>
          </a:prstGeom>
          <a:noFill/>
        </p:spPr>
        <p:txBody>
          <a:bodyPr wrap="none" rtlCol="0">
            <a:spAutoFit/>
          </a:bodyPr>
          <a:lstStyle/>
          <a:p>
            <a:r>
              <a:rPr lang="en-US" sz="2000" b="1" dirty="0">
                <a:solidFill>
                  <a:srgbClr val="FF0000"/>
                </a:solidFill>
              </a:rPr>
              <a:t>8:40</a:t>
            </a:r>
          </a:p>
        </p:txBody>
      </p:sp>
      <p:sp>
        <p:nvSpPr>
          <p:cNvPr id="64" name="TextBox 63"/>
          <p:cNvSpPr txBox="1"/>
          <p:nvPr/>
        </p:nvSpPr>
        <p:spPr>
          <a:xfrm>
            <a:off x="102447" y="2210652"/>
            <a:ext cx="2065694" cy="400110"/>
          </a:xfrm>
          <a:prstGeom prst="rect">
            <a:avLst/>
          </a:prstGeom>
          <a:noFill/>
        </p:spPr>
        <p:txBody>
          <a:bodyPr wrap="none" rtlCol="0">
            <a:spAutoFit/>
          </a:bodyPr>
          <a:lstStyle/>
          <a:p>
            <a:r>
              <a:rPr lang="en-US" sz="2000" b="1" dirty="0">
                <a:solidFill>
                  <a:prstClr val="black"/>
                </a:solidFill>
              </a:rPr>
              <a:t>Process Route: 18</a:t>
            </a:r>
          </a:p>
        </p:txBody>
      </p:sp>
    </p:spTree>
    <p:extLst>
      <p:ext uri="{BB962C8B-B14F-4D97-AF65-F5344CB8AC3E}">
        <p14:creationId xmlns:p14="http://schemas.microsoft.com/office/powerpoint/2010/main" val="18120153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8</a:t>
            </a: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a:solidFill>
                  <a:prstClr val="black"/>
                </a:solidFill>
              </a:rPr>
              <a:t>8:10</a:t>
            </a: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a:solidFill>
                  <a:prstClr val="black"/>
                </a:solidFill>
              </a:rPr>
              <a:t>8:20</a:t>
            </a: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a:solidFill>
                  <a:prstClr val="black"/>
                </a:solidFill>
              </a:rPr>
              <a:t>INF</a:t>
            </a: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a:solidFill>
                  <a:prstClr val="black"/>
                </a:solidFill>
              </a:rPr>
              <a:t>8:15</a:t>
            </a: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a:solidFill>
                  <a:prstClr val="black"/>
                </a:solidFill>
              </a:rPr>
              <a:t>8:25</a:t>
            </a:r>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a:solidFill>
                  <a:prstClr val="black"/>
                </a:solidFill>
              </a:rPr>
              <a:t>Process Station: 4</a:t>
            </a:r>
          </a:p>
        </p:txBody>
      </p:sp>
      <p:sp>
        <p:nvSpPr>
          <p:cNvPr id="2" name="TextBox 1"/>
          <p:cNvSpPr txBox="1"/>
          <p:nvPr/>
        </p:nvSpPr>
        <p:spPr>
          <a:xfrm>
            <a:off x="3112167" y="4372847"/>
            <a:ext cx="644728" cy="400110"/>
          </a:xfrm>
          <a:prstGeom prst="rect">
            <a:avLst/>
          </a:prstGeom>
          <a:noFill/>
        </p:spPr>
        <p:txBody>
          <a:bodyPr wrap="none" rtlCol="0">
            <a:spAutoFit/>
          </a:bodyPr>
          <a:lstStyle/>
          <a:p>
            <a:r>
              <a:rPr lang="en-US" sz="2000" b="1" dirty="0">
                <a:solidFill>
                  <a:srgbClr val="FF0000"/>
                </a:solidFill>
              </a:rPr>
              <a:t>8:30</a:t>
            </a: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a:solidFill>
                  <a:srgbClr val="FF0000"/>
                </a:solidFill>
              </a:rPr>
              <a:t>8:35</a:t>
            </a:r>
          </a:p>
        </p:txBody>
      </p:sp>
      <p:sp>
        <p:nvSpPr>
          <p:cNvPr id="61" name="TextBox 60"/>
          <p:cNvSpPr txBox="1"/>
          <p:nvPr/>
        </p:nvSpPr>
        <p:spPr>
          <a:xfrm>
            <a:off x="7243012" y="4380870"/>
            <a:ext cx="644728" cy="400110"/>
          </a:xfrm>
          <a:prstGeom prst="rect">
            <a:avLst/>
          </a:prstGeom>
          <a:noFill/>
        </p:spPr>
        <p:txBody>
          <a:bodyPr wrap="none" rtlCol="0">
            <a:spAutoFit/>
          </a:bodyPr>
          <a:lstStyle/>
          <a:p>
            <a:r>
              <a:rPr lang="en-US" sz="2000" b="1" dirty="0">
                <a:solidFill>
                  <a:srgbClr val="FF0000"/>
                </a:solidFill>
              </a:rPr>
              <a:t>8:40</a:t>
            </a:r>
          </a:p>
        </p:txBody>
      </p:sp>
      <p:sp>
        <p:nvSpPr>
          <p:cNvPr id="62" name="TextBox 61"/>
          <p:cNvSpPr txBox="1"/>
          <p:nvPr/>
        </p:nvSpPr>
        <p:spPr>
          <a:xfrm>
            <a:off x="102447" y="2210652"/>
            <a:ext cx="2065694" cy="400110"/>
          </a:xfrm>
          <a:prstGeom prst="rect">
            <a:avLst/>
          </a:prstGeom>
          <a:noFill/>
        </p:spPr>
        <p:txBody>
          <a:bodyPr wrap="none" rtlCol="0">
            <a:spAutoFit/>
          </a:bodyPr>
          <a:lstStyle/>
          <a:p>
            <a:r>
              <a:rPr lang="en-US" sz="2000" b="1" dirty="0">
                <a:solidFill>
                  <a:prstClr val="black"/>
                </a:solidFill>
              </a:rPr>
              <a:t>Process Route: 18</a:t>
            </a:r>
          </a:p>
        </p:txBody>
      </p:sp>
    </p:spTree>
    <p:extLst>
      <p:ext uri="{BB962C8B-B14F-4D97-AF65-F5344CB8AC3E}">
        <p14:creationId xmlns:p14="http://schemas.microsoft.com/office/powerpoint/2010/main" val="107633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grpId="0" nodeType="withEffect">
                                  <p:stCondLst>
                                    <p:cond delay="0"/>
                                  </p:stCondLst>
                                  <p:childTnLst>
                                    <p:animEffect transition="out" filter="blinds(horizontal)">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0059 -0.01644 L -0.01684 -0.15255 " pathEditMode="relative" ptsTypes="AA">
                                      <p:cBhvr>
                                        <p:cTn id="9" dur="2000" fill="hold"/>
                                        <p:tgtEl>
                                          <p:spTgt spid="6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8</a:t>
            </a: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a:solidFill>
                  <a:prstClr val="black"/>
                </a:solidFill>
              </a:rPr>
              <a:t>8:10</a:t>
            </a: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a:solidFill>
                  <a:prstClr val="black"/>
                </a:solidFill>
              </a:rPr>
              <a:t>8:20</a:t>
            </a: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a:solidFill>
                  <a:prstClr val="black"/>
                </a:solidFill>
              </a:rPr>
              <a:t>8:15</a:t>
            </a: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a:solidFill>
                  <a:prstClr val="black"/>
                </a:solidFill>
              </a:rPr>
              <a:t>8:25</a:t>
            </a:r>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a:solidFill>
                  <a:prstClr val="black"/>
                </a:solidFill>
              </a:rPr>
              <a:t>Process Station: 4</a:t>
            </a:r>
          </a:p>
        </p:txBody>
      </p:sp>
      <p:sp>
        <p:nvSpPr>
          <p:cNvPr id="2" name="TextBox 1"/>
          <p:cNvSpPr txBox="1"/>
          <p:nvPr/>
        </p:nvSpPr>
        <p:spPr>
          <a:xfrm>
            <a:off x="3112167" y="4372847"/>
            <a:ext cx="644728" cy="400110"/>
          </a:xfrm>
          <a:prstGeom prst="rect">
            <a:avLst/>
          </a:prstGeom>
          <a:noFill/>
        </p:spPr>
        <p:txBody>
          <a:bodyPr wrap="none" rtlCol="0">
            <a:spAutoFit/>
          </a:bodyPr>
          <a:lstStyle/>
          <a:p>
            <a:r>
              <a:rPr lang="en-US" sz="2000" b="1" dirty="0">
                <a:solidFill>
                  <a:srgbClr val="FF0000"/>
                </a:solidFill>
              </a:rPr>
              <a:t>8:30</a:t>
            </a: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a:solidFill>
                  <a:srgbClr val="FF0000"/>
                </a:solidFill>
              </a:rPr>
              <a:t>8:35</a:t>
            </a: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a:solidFill>
                  <a:srgbClr val="FF0000"/>
                </a:solidFill>
              </a:rPr>
              <a:t>8:40</a:t>
            </a:r>
          </a:p>
        </p:txBody>
      </p:sp>
      <p:sp>
        <p:nvSpPr>
          <p:cNvPr id="62" name="TextBox 61"/>
          <p:cNvSpPr txBox="1"/>
          <p:nvPr/>
        </p:nvSpPr>
        <p:spPr>
          <a:xfrm>
            <a:off x="102447" y="2210652"/>
            <a:ext cx="2065694" cy="400110"/>
          </a:xfrm>
          <a:prstGeom prst="rect">
            <a:avLst/>
          </a:prstGeom>
          <a:noFill/>
        </p:spPr>
        <p:txBody>
          <a:bodyPr wrap="none" rtlCol="0">
            <a:spAutoFit/>
          </a:bodyPr>
          <a:lstStyle/>
          <a:p>
            <a:r>
              <a:rPr lang="en-US" sz="2000" b="1" dirty="0">
                <a:solidFill>
                  <a:prstClr val="black"/>
                </a:solidFill>
              </a:rPr>
              <a:t>Process Route: 18</a:t>
            </a:r>
          </a:p>
        </p:txBody>
      </p:sp>
    </p:spTree>
    <p:extLst>
      <p:ext uri="{BB962C8B-B14F-4D97-AF65-F5344CB8AC3E}">
        <p14:creationId xmlns:p14="http://schemas.microsoft.com/office/powerpoint/2010/main" val="177350337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8</a:t>
            </a: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a:solidFill>
                  <a:prstClr val="black"/>
                </a:solidFill>
              </a:rPr>
              <a:t>8:10</a:t>
            </a: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a:solidFill>
                  <a:prstClr val="black"/>
                </a:solidFill>
              </a:rPr>
              <a:t>8:20</a:t>
            </a: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a:solidFill>
                  <a:prstClr val="black"/>
                </a:solidFill>
              </a:rPr>
              <a:t>8:15</a:t>
            </a: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a:solidFill>
                  <a:prstClr val="black"/>
                </a:solidFill>
              </a:rPr>
              <a:t>8:25</a:t>
            </a:r>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a:solidFill>
                  <a:prstClr val="black"/>
                </a:solidFill>
              </a:rPr>
              <a:t>Process Station: 5</a:t>
            </a: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a:solidFill>
                  <a:prstClr val="black"/>
                </a:solidFill>
              </a:rPr>
              <a:t>8:40</a:t>
            </a:r>
          </a:p>
        </p:txBody>
      </p:sp>
    </p:spTree>
    <p:extLst>
      <p:ext uri="{BB962C8B-B14F-4D97-AF65-F5344CB8AC3E}">
        <p14:creationId xmlns:p14="http://schemas.microsoft.com/office/powerpoint/2010/main" val="19816965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8</a:t>
            </a: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a:solidFill>
                  <a:prstClr val="black"/>
                </a:solidFill>
              </a:rPr>
              <a:t>8:10</a:t>
            </a: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a:solidFill>
                  <a:prstClr val="black"/>
                </a:solidFill>
              </a:rPr>
              <a:t>8:20</a:t>
            </a: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a:solidFill>
                  <a:prstClr val="black"/>
                </a:solidFill>
              </a:rPr>
              <a:t>8:15</a:t>
            </a: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a:solidFill>
                  <a:prstClr val="black"/>
                </a:solidFill>
              </a:rPr>
              <a:t>8:25</a:t>
            </a:r>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a:solidFill>
                  <a:prstClr val="black"/>
                </a:solidFill>
              </a:rPr>
              <a:t>Process Station: 5</a:t>
            </a: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a:solidFill>
                  <a:prstClr val="black"/>
                </a:solidFill>
              </a:rPr>
              <a:t>8:40</a:t>
            </a:r>
          </a:p>
        </p:txBody>
      </p:sp>
      <p:sp>
        <p:nvSpPr>
          <p:cNvPr id="42" name="TextBox 41"/>
          <p:cNvSpPr txBox="1"/>
          <p:nvPr/>
        </p:nvSpPr>
        <p:spPr>
          <a:xfrm>
            <a:off x="102447" y="2210652"/>
            <a:ext cx="2448812" cy="400110"/>
          </a:xfrm>
          <a:prstGeom prst="rect">
            <a:avLst/>
          </a:prstGeom>
          <a:noFill/>
        </p:spPr>
        <p:txBody>
          <a:bodyPr wrap="none" rtlCol="0">
            <a:spAutoFit/>
          </a:bodyPr>
          <a:lstStyle/>
          <a:p>
            <a:r>
              <a:rPr lang="en-US" sz="2000" b="1" dirty="0">
                <a:solidFill>
                  <a:prstClr val="black"/>
                </a:solidFill>
              </a:rPr>
              <a:t>Process Route: </a:t>
            </a:r>
            <a:r>
              <a:rPr lang="en-US" sz="2000" b="1" strike="sngStrike" dirty="0">
                <a:solidFill>
                  <a:prstClr val="black"/>
                </a:solidFill>
              </a:rPr>
              <a:t>55</a:t>
            </a:r>
            <a:r>
              <a:rPr lang="en-US" sz="2000" b="1" dirty="0">
                <a:solidFill>
                  <a:prstClr val="black"/>
                </a:solidFill>
              </a:rPr>
              <a:t>, 18</a:t>
            </a:r>
          </a:p>
        </p:txBody>
      </p:sp>
    </p:spTree>
    <p:extLst>
      <p:ext uri="{BB962C8B-B14F-4D97-AF65-F5344CB8AC3E}">
        <p14:creationId xmlns:p14="http://schemas.microsoft.com/office/powerpoint/2010/main" val="203767150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8</a:t>
            </a: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a:solidFill>
                  <a:prstClr val="black"/>
                </a:solidFill>
              </a:rPr>
              <a:t>8:10</a:t>
            </a: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a:solidFill>
                  <a:prstClr val="black"/>
                </a:solidFill>
              </a:rPr>
              <a:t>8:20</a:t>
            </a: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a:solidFill>
                  <a:prstClr val="black"/>
                </a:solidFill>
              </a:rPr>
              <a:t>8:15</a:t>
            </a: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a:solidFill>
                  <a:prstClr val="black"/>
                </a:solidFill>
              </a:rPr>
              <a:t>8:25</a:t>
            </a:r>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a:solidFill>
                  <a:prstClr val="black"/>
                </a:solidFill>
              </a:rPr>
              <a:t>Process Station: 5</a:t>
            </a: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a:solidFill>
                  <a:prstClr val="black"/>
                </a:solidFill>
              </a:rPr>
              <a:t>8:40</a:t>
            </a:r>
          </a:p>
        </p:txBody>
      </p:sp>
      <p:sp>
        <p:nvSpPr>
          <p:cNvPr id="42" name="TextBox 41"/>
          <p:cNvSpPr txBox="1"/>
          <p:nvPr/>
        </p:nvSpPr>
        <p:spPr>
          <a:xfrm>
            <a:off x="102447" y="2210652"/>
            <a:ext cx="2448812" cy="400110"/>
          </a:xfrm>
          <a:prstGeom prst="rect">
            <a:avLst/>
          </a:prstGeom>
          <a:noFill/>
        </p:spPr>
        <p:txBody>
          <a:bodyPr wrap="none" rtlCol="0">
            <a:spAutoFit/>
          </a:bodyPr>
          <a:lstStyle/>
          <a:p>
            <a:r>
              <a:rPr lang="en-US" sz="2000" b="1" dirty="0">
                <a:solidFill>
                  <a:prstClr val="black"/>
                </a:solidFill>
              </a:rPr>
              <a:t>Process Route: </a:t>
            </a:r>
            <a:r>
              <a:rPr lang="en-US" sz="2000" b="1" strike="sngStrike" dirty="0">
                <a:solidFill>
                  <a:prstClr val="black"/>
                </a:solidFill>
              </a:rPr>
              <a:t>55</a:t>
            </a:r>
            <a:r>
              <a:rPr lang="en-US" sz="2000" b="1" dirty="0">
                <a:solidFill>
                  <a:prstClr val="black"/>
                </a:solidFill>
              </a:rPr>
              <a:t>, 18</a:t>
            </a: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a:solidFill>
                  <a:srgbClr val="FF0000"/>
                </a:solidFill>
              </a:rPr>
              <a:t>8:25</a:t>
            </a:r>
          </a:p>
        </p:txBody>
      </p:sp>
      <p:sp>
        <p:nvSpPr>
          <p:cNvPr id="62" name="TextBox 61"/>
          <p:cNvSpPr txBox="1"/>
          <p:nvPr/>
        </p:nvSpPr>
        <p:spPr>
          <a:xfrm>
            <a:off x="7267077" y="4388891"/>
            <a:ext cx="644728" cy="400110"/>
          </a:xfrm>
          <a:prstGeom prst="rect">
            <a:avLst/>
          </a:prstGeom>
          <a:noFill/>
        </p:spPr>
        <p:txBody>
          <a:bodyPr wrap="none" rtlCol="0">
            <a:spAutoFit/>
          </a:bodyPr>
          <a:lstStyle/>
          <a:p>
            <a:r>
              <a:rPr lang="en-US" sz="2000" b="1" dirty="0">
                <a:solidFill>
                  <a:srgbClr val="FF0000"/>
                </a:solidFill>
              </a:rPr>
              <a:t>8:30</a:t>
            </a:r>
          </a:p>
        </p:txBody>
      </p:sp>
    </p:spTree>
    <p:extLst>
      <p:ext uri="{BB962C8B-B14F-4D97-AF65-F5344CB8AC3E}">
        <p14:creationId xmlns:p14="http://schemas.microsoft.com/office/powerpoint/2010/main" val="122329944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8</a:t>
            </a: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a:solidFill>
                  <a:prstClr val="black"/>
                </a:solidFill>
              </a:rPr>
              <a:t>8:10</a:t>
            </a: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a:solidFill>
                  <a:prstClr val="black"/>
                </a:solidFill>
              </a:rPr>
              <a:t>8:20</a:t>
            </a: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a:solidFill>
                  <a:prstClr val="black"/>
                </a:solidFill>
              </a:rPr>
              <a:t>8:15</a:t>
            </a: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a:solidFill>
                  <a:prstClr val="black"/>
                </a:solidFill>
              </a:rPr>
              <a:t>8:25</a:t>
            </a:r>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a:solidFill>
                  <a:prstClr val="black"/>
                </a:solidFill>
              </a:rPr>
              <a:t>Process Station: 5</a:t>
            </a: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a:solidFill>
                  <a:prstClr val="black"/>
                </a:solidFill>
              </a:rPr>
              <a:t>8:40</a:t>
            </a:r>
          </a:p>
        </p:txBody>
      </p:sp>
      <p:sp>
        <p:nvSpPr>
          <p:cNvPr id="42" name="TextBox 41"/>
          <p:cNvSpPr txBox="1"/>
          <p:nvPr/>
        </p:nvSpPr>
        <p:spPr>
          <a:xfrm>
            <a:off x="102447" y="2210652"/>
            <a:ext cx="2448812" cy="400110"/>
          </a:xfrm>
          <a:prstGeom prst="rect">
            <a:avLst/>
          </a:prstGeom>
          <a:noFill/>
        </p:spPr>
        <p:txBody>
          <a:bodyPr wrap="none" rtlCol="0">
            <a:spAutoFit/>
          </a:bodyPr>
          <a:lstStyle/>
          <a:p>
            <a:r>
              <a:rPr lang="en-US" sz="2000" b="1" dirty="0">
                <a:solidFill>
                  <a:prstClr val="black"/>
                </a:solidFill>
              </a:rPr>
              <a:t>Process Route: </a:t>
            </a:r>
            <a:r>
              <a:rPr lang="en-US" sz="2000" b="1" strike="sngStrike" dirty="0">
                <a:solidFill>
                  <a:prstClr val="black"/>
                </a:solidFill>
              </a:rPr>
              <a:t>55</a:t>
            </a:r>
            <a:r>
              <a:rPr lang="en-US" sz="2000" b="1" dirty="0">
                <a:solidFill>
                  <a:prstClr val="black"/>
                </a:solidFill>
              </a:rPr>
              <a:t>, 18</a:t>
            </a: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a:solidFill>
                  <a:srgbClr val="FF0000"/>
                </a:solidFill>
              </a:rPr>
              <a:t>8:25</a:t>
            </a:r>
          </a:p>
        </p:txBody>
      </p:sp>
      <p:sp>
        <p:nvSpPr>
          <p:cNvPr id="62" name="TextBox 61"/>
          <p:cNvSpPr txBox="1"/>
          <p:nvPr/>
        </p:nvSpPr>
        <p:spPr>
          <a:xfrm>
            <a:off x="7267077" y="4388891"/>
            <a:ext cx="644728" cy="400110"/>
          </a:xfrm>
          <a:prstGeom prst="rect">
            <a:avLst/>
          </a:prstGeom>
          <a:noFill/>
        </p:spPr>
        <p:txBody>
          <a:bodyPr wrap="none" rtlCol="0">
            <a:spAutoFit/>
          </a:bodyPr>
          <a:lstStyle/>
          <a:p>
            <a:r>
              <a:rPr lang="en-US" sz="2000" b="1" dirty="0">
                <a:solidFill>
                  <a:srgbClr val="FF0000"/>
                </a:solidFill>
              </a:rPr>
              <a:t>8:30</a:t>
            </a:r>
          </a:p>
        </p:txBody>
      </p:sp>
    </p:spTree>
    <p:extLst>
      <p:ext uri="{BB962C8B-B14F-4D97-AF65-F5344CB8AC3E}">
        <p14:creationId xmlns:p14="http://schemas.microsoft.com/office/powerpoint/2010/main" val="213273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grpId="0" nodeType="withEffect">
                                  <p:stCondLst>
                                    <p:cond delay="0"/>
                                  </p:stCondLst>
                                  <p:childTnLst>
                                    <p:animEffect transition="out" filter="blinds(horizontal)">
                                      <p:cBhvr>
                                        <p:cTn id="6" dur="500"/>
                                        <p:tgtEl>
                                          <p:spTgt spid="61"/>
                                        </p:tgtEl>
                                      </p:cBhvr>
                                    </p:animEffect>
                                    <p:set>
                                      <p:cBhvr>
                                        <p:cTn id="7" dur="1" fill="hold">
                                          <p:stCondLst>
                                            <p:cond delay="499"/>
                                          </p:stCondLst>
                                        </p:cTn>
                                        <p:tgtEl>
                                          <p:spTgt spid="61"/>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02066 -0.01759 L -0.0177 -0.15949 " pathEditMode="relative" ptsTypes="AA">
                                      <p:cBhvr>
                                        <p:cTn id="9" dur="2000" fill="hold"/>
                                        <p:tgtEl>
                                          <p:spTgt spid="6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8</a:t>
            </a: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a:solidFill>
                  <a:prstClr val="black"/>
                </a:solidFill>
              </a:rPr>
              <a:t>55</a:t>
            </a:r>
          </a:p>
        </p:txBody>
      </p:sp>
      <p:sp>
        <p:nvSpPr>
          <p:cNvPr id="3" name="Rectangle 2"/>
          <p:cNvSpPr/>
          <p:nvPr/>
        </p:nvSpPr>
        <p:spPr>
          <a:xfrm>
            <a:off x="2474280" y="5762335"/>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a:solidFill>
                  <a:prstClr val="black"/>
                </a:solidFill>
              </a:rPr>
              <a:t>8:00</a:t>
            </a: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a:solidFill>
                  <a:prstClr val="black"/>
                </a:solidFill>
              </a:rPr>
              <a:t>8:10</a:t>
            </a: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a:solidFill>
                  <a:prstClr val="black"/>
                </a:solidFill>
              </a:rPr>
              <a:t>8:20</a:t>
            </a: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a:solidFill>
                  <a:prstClr val="black"/>
                </a:solidFill>
              </a:rPr>
              <a:t>8:15</a:t>
            </a: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a:solidFill>
                  <a:prstClr val="black"/>
                </a:solidFill>
              </a:rPr>
              <a:t>8:25</a:t>
            </a: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a:solidFill>
                  <a:prstClr val="black"/>
                </a:solidFill>
              </a:rPr>
              <a:t>8:30</a:t>
            </a:r>
          </a:p>
        </p:txBody>
      </p:sp>
    </p:spTree>
    <p:extLst>
      <p:ext uri="{BB962C8B-B14F-4D97-AF65-F5344CB8AC3E}">
        <p14:creationId xmlns:p14="http://schemas.microsoft.com/office/powerpoint/2010/main" val="12334585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p:cNvSpPr/>
          <p:nvPr/>
        </p:nvSpPr>
        <p:spPr>
          <a:xfrm>
            <a:off x="6373906" y="5327930"/>
            <a:ext cx="2205318" cy="522122"/>
          </a:xfrm>
          <a:custGeom>
            <a:avLst/>
            <a:gdLst>
              <a:gd name="connsiteX0" fmla="*/ 0 w 2205318"/>
              <a:gd name="connsiteY0" fmla="*/ 225705 h 522122"/>
              <a:gd name="connsiteX1" fmla="*/ 632012 w 2205318"/>
              <a:gd name="connsiteY1" fmla="*/ 10552 h 522122"/>
              <a:gd name="connsiteX2" fmla="*/ 1358153 w 2205318"/>
              <a:gd name="connsiteY2" fmla="*/ 521541 h 522122"/>
              <a:gd name="connsiteX3" fmla="*/ 2205318 w 2205318"/>
              <a:gd name="connsiteY3" fmla="*/ 91235 h 522122"/>
            </a:gdLst>
            <a:ahLst/>
            <a:cxnLst>
              <a:cxn ang="0">
                <a:pos x="connsiteX0" y="connsiteY0"/>
              </a:cxn>
              <a:cxn ang="0">
                <a:pos x="connsiteX1" y="connsiteY1"/>
              </a:cxn>
              <a:cxn ang="0">
                <a:pos x="connsiteX2" y="connsiteY2"/>
              </a:cxn>
              <a:cxn ang="0">
                <a:pos x="connsiteX3" y="connsiteY3"/>
              </a:cxn>
            </a:cxnLst>
            <a:rect l="l" t="t" r="r" b="b"/>
            <a:pathLst>
              <a:path w="2205318" h="522122">
                <a:moveTo>
                  <a:pt x="0" y="225705"/>
                </a:moveTo>
                <a:cubicBezTo>
                  <a:pt x="202826" y="93475"/>
                  <a:pt x="405653" y="-38754"/>
                  <a:pt x="632012" y="10552"/>
                </a:cubicBezTo>
                <a:cubicBezTo>
                  <a:pt x="858371" y="59858"/>
                  <a:pt x="1095935" y="508094"/>
                  <a:pt x="1358153" y="521541"/>
                </a:cubicBezTo>
                <a:cubicBezTo>
                  <a:pt x="1620371" y="534988"/>
                  <a:pt x="1912844" y="313111"/>
                  <a:pt x="2205318" y="91235"/>
                </a:cubicBezTo>
              </a:path>
            </a:pathLst>
          </a:custGeom>
          <a:noFill/>
          <a:ln w="127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Freeform 26"/>
          <p:cNvSpPr/>
          <p:nvPr/>
        </p:nvSpPr>
        <p:spPr>
          <a:xfrm>
            <a:off x="6008900" y="3738282"/>
            <a:ext cx="648888" cy="1815353"/>
          </a:xfrm>
          <a:custGeom>
            <a:avLst/>
            <a:gdLst>
              <a:gd name="connsiteX0" fmla="*/ 405347 w 648888"/>
              <a:gd name="connsiteY0" fmla="*/ 1815353 h 1815353"/>
              <a:gd name="connsiteX1" fmla="*/ 1935 w 648888"/>
              <a:gd name="connsiteY1" fmla="*/ 1573306 h 1815353"/>
              <a:gd name="connsiteX2" fmla="*/ 243982 w 648888"/>
              <a:gd name="connsiteY2" fmla="*/ 1129553 h 1815353"/>
              <a:gd name="connsiteX3" fmla="*/ 42276 w 648888"/>
              <a:gd name="connsiteY3" fmla="*/ 537883 h 1815353"/>
              <a:gd name="connsiteX4" fmla="*/ 607053 w 648888"/>
              <a:gd name="connsiteY4" fmla="*/ 389965 h 1815353"/>
              <a:gd name="connsiteX5" fmla="*/ 607053 w 648888"/>
              <a:gd name="connsiteY5" fmla="*/ 0 h 181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888" h="1815353">
                <a:moveTo>
                  <a:pt x="405347" y="1815353"/>
                </a:moveTo>
                <a:cubicBezTo>
                  <a:pt x="217088" y="1751479"/>
                  <a:pt x="28829" y="1687606"/>
                  <a:pt x="1935" y="1573306"/>
                </a:cubicBezTo>
                <a:cubicBezTo>
                  <a:pt x="-24959" y="1459006"/>
                  <a:pt x="237258" y="1302123"/>
                  <a:pt x="243982" y="1129553"/>
                </a:cubicBezTo>
                <a:cubicBezTo>
                  <a:pt x="250705" y="956982"/>
                  <a:pt x="-18236" y="661148"/>
                  <a:pt x="42276" y="537883"/>
                </a:cubicBezTo>
                <a:cubicBezTo>
                  <a:pt x="102788" y="414618"/>
                  <a:pt x="512924" y="479612"/>
                  <a:pt x="607053" y="389965"/>
                </a:cubicBezTo>
                <a:cubicBezTo>
                  <a:pt x="701182" y="300318"/>
                  <a:pt x="607053" y="0"/>
                  <a:pt x="607053" y="0"/>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Freeform 9"/>
          <p:cNvSpPr/>
          <p:nvPr/>
        </p:nvSpPr>
        <p:spPr>
          <a:xfrm>
            <a:off x="6589059" y="3079308"/>
            <a:ext cx="2138082" cy="726210"/>
          </a:xfrm>
          <a:custGeom>
            <a:avLst/>
            <a:gdLst>
              <a:gd name="connsiteX0" fmla="*/ 0 w 2138082"/>
              <a:gd name="connsiteY0" fmla="*/ 645527 h 726210"/>
              <a:gd name="connsiteX1" fmla="*/ 658906 w 2138082"/>
              <a:gd name="connsiteY1" fmla="*/ 68 h 726210"/>
              <a:gd name="connsiteX2" fmla="*/ 1452282 w 2138082"/>
              <a:gd name="connsiteY2" fmla="*/ 605186 h 726210"/>
              <a:gd name="connsiteX3" fmla="*/ 2138082 w 2138082"/>
              <a:gd name="connsiteY3" fmla="*/ 726210 h 726210"/>
            </a:gdLst>
            <a:ahLst/>
            <a:cxnLst>
              <a:cxn ang="0">
                <a:pos x="connsiteX0" y="connsiteY0"/>
              </a:cxn>
              <a:cxn ang="0">
                <a:pos x="connsiteX1" y="connsiteY1"/>
              </a:cxn>
              <a:cxn ang="0">
                <a:pos x="connsiteX2" y="connsiteY2"/>
              </a:cxn>
              <a:cxn ang="0">
                <a:pos x="connsiteX3" y="connsiteY3"/>
              </a:cxn>
            </a:cxnLst>
            <a:rect l="l" t="t" r="r" b="b"/>
            <a:pathLst>
              <a:path w="2138082" h="726210">
                <a:moveTo>
                  <a:pt x="0" y="645527"/>
                </a:moveTo>
                <a:cubicBezTo>
                  <a:pt x="208429" y="326159"/>
                  <a:pt x="416859" y="6791"/>
                  <a:pt x="658906" y="68"/>
                </a:cubicBezTo>
                <a:cubicBezTo>
                  <a:pt x="900953" y="-6656"/>
                  <a:pt x="1205753" y="484162"/>
                  <a:pt x="1452282" y="605186"/>
                </a:cubicBezTo>
                <a:cubicBezTo>
                  <a:pt x="1698811" y="726210"/>
                  <a:pt x="2138082" y="726210"/>
                  <a:pt x="2138082" y="7262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Freeform 27"/>
          <p:cNvSpPr/>
          <p:nvPr/>
        </p:nvSpPr>
        <p:spPr>
          <a:xfrm>
            <a:off x="6306645" y="2393576"/>
            <a:ext cx="297756" cy="1317812"/>
          </a:xfrm>
          <a:custGeom>
            <a:avLst/>
            <a:gdLst>
              <a:gd name="connsiteX0" fmla="*/ 282414 w 297756"/>
              <a:gd name="connsiteY0" fmla="*/ 1317812 h 1317812"/>
              <a:gd name="connsiteX1" fmla="*/ 26 w 297756"/>
              <a:gd name="connsiteY1" fmla="*/ 887506 h 1317812"/>
              <a:gd name="connsiteX2" fmla="*/ 295861 w 297756"/>
              <a:gd name="connsiteY2" fmla="*/ 591671 h 1317812"/>
              <a:gd name="connsiteX3" fmla="*/ 134496 w 297756"/>
              <a:gd name="connsiteY3" fmla="*/ 0 h 1317812"/>
            </a:gdLst>
            <a:ahLst/>
            <a:cxnLst>
              <a:cxn ang="0">
                <a:pos x="connsiteX0" y="connsiteY0"/>
              </a:cxn>
              <a:cxn ang="0">
                <a:pos x="connsiteX1" y="connsiteY1"/>
              </a:cxn>
              <a:cxn ang="0">
                <a:pos x="connsiteX2" y="connsiteY2"/>
              </a:cxn>
              <a:cxn ang="0">
                <a:pos x="connsiteX3" y="connsiteY3"/>
              </a:cxn>
            </a:cxnLst>
            <a:rect l="l" t="t" r="r" b="b"/>
            <a:pathLst>
              <a:path w="297756" h="1317812">
                <a:moveTo>
                  <a:pt x="282414" y="1317812"/>
                </a:moveTo>
                <a:cubicBezTo>
                  <a:pt x="140099" y="1163170"/>
                  <a:pt x="-2215" y="1008529"/>
                  <a:pt x="26" y="887506"/>
                </a:cubicBezTo>
                <a:cubicBezTo>
                  <a:pt x="2267" y="766483"/>
                  <a:pt x="273449" y="739589"/>
                  <a:pt x="295861" y="591671"/>
                </a:cubicBezTo>
                <a:cubicBezTo>
                  <a:pt x="318273" y="443753"/>
                  <a:pt x="134496" y="0"/>
                  <a:pt x="134496" y="0"/>
                </a:cubicBezTo>
              </a:path>
            </a:pathLst>
          </a:custGeom>
          <a:noFill/>
          <a:ln w="127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Freeform 49"/>
          <p:cNvSpPr/>
          <p:nvPr/>
        </p:nvSpPr>
        <p:spPr>
          <a:xfrm>
            <a:off x="5257800" y="5593976"/>
            <a:ext cx="1398494" cy="1062105"/>
          </a:xfrm>
          <a:custGeom>
            <a:avLst/>
            <a:gdLst>
              <a:gd name="connsiteX0" fmla="*/ 0 w 1398494"/>
              <a:gd name="connsiteY0" fmla="*/ 1048871 h 1062105"/>
              <a:gd name="connsiteX1" fmla="*/ 53788 w 1398494"/>
              <a:gd name="connsiteY1" fmla="*/ 1021977 h 1062105"/>
              <a:gd name="connsiteX2" fmla="*/ 282388 w 1398494"/>
              <a:gd name="connsiteY2" fmla="*/ 712695 h 1062105"/>
              <a:gd name="connsiteX3" fmla="*/ 1143000 w 1398494"/>
              <a:gd name="connsiteY3" fmla="*/ 1021977 h 1062105"/>
              <a:gd name="connsiteX4" fmla="*/ 1398494 w 1398494"/>
              <a:gd name="connsiteY4" fmla="*/ 389965 h 1062105"/>
              <a:gd name="connsiteX5" fmla="*/ 1143000 w 1398494"/>
              <a:gd name="connsiteY5" fmla="*/ 0 h 1062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494" h="1062105">
                <a:moveTo>
                  <a:pt x="0" y="1048871"/>
                </a:moveTo>
                <a:cubicBezTo>
                  <a:pt x="3361" y="1063438"/>
                  <a:pt x="6723" y="1078006"/>
                  <a:pt x="53788" y="1021977"/>
                </a:cubicBezTo>
                <a:cubicBezTo>
                  <a:pt x="100853" y="965948"/>
                  <a:pt x="100853" y="712695"/>
                  <a:pt x="282388" y="712695"/>
                </a:cubicBezTo>
                <a:cubicBezTo>
                  <a:pt x="463923" y="712695"/>
                  <a:pt x="956982" y="1075765"/>
                  <a:pt x="1143000" y="1021977"/>
                </a:cubicBezTo>
                <a:cubicBezTo>
                  <a:pt x="1329018" y="968189"/>
                  <a:pt x="1398494" y="560294"/>
                  <a:pt x="1398494" y="389965"/>
                </a:cubicBezTo>
                <a:cubicBezTo>
                  <a:pt x="1398494" y="219636"/>
                  <a:pt x="1143000" y="0"/>
                  <a:pt x="1143000" y="0"/>
                </a:cubicBezTo>
              </a:path>
            </a:pathLst>
          </a:custGeom>
          <a:noFill/>
          <a:ln w="127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Freeform 10"/>
          <p:cNvSpPr/>
          <p:nvPr/>
        </p:nvSpPr>
        <p:spPr>
          <a:xfrm>
            <a:off x="146645" y="4916620"/>
            <a:ext cx="6213814" cy="1349709"/>
          </a:xfrm>
          <a:custGeom>
            <a:avLst/>
            <a:gdLst>
              <a:gd name="connsiteX0" fmla="*/ 41614 w 6213814"/>
              <a:gd name="connsiteY0" fmla="*/ 1349709 h 1349709"/>
              <a:gd name="connsiteX1" fmla="*/ 55061 w 6213814"/>
              <a:gd name="connsiteY1" fmla="*/ 731145 h 1349709"/>
              <a:gd name="connsiteX2" fmla="*/ 579496 w 6213814"/>
              <a:gd name="connsiteY2" fmla="*/ 435309 h 1349709"/>
              <a:gd name="connsiteX3" fmla="*/ 1023249 w 6213814"/>
              <a:gd name="connsiteY3" fmla="*/ 5004 h 1349709"/>
              <a:gd name="connsiteX4" fmla="*/ 2139355 w 6213814"/>
              <a:gd name="connsiteY4" fmla="*/ 744592 h 1349709"/>
              <a:gd name="connsiteX5" fmla="*/ 3443720 w 6213814"/>
              <a:gd name="connsiteY5" fmla="*/ 852168 h 1349709"/>
              <a:gd name="connsiteX6" fmla="*/ 4385014 w 6213814"/>
              <a:gd name="connsiteY6" fmla="*/ 233604 h 1349709"/>
              <a:gd name="connsiteX7" fmla="*/ 5487673 w 6213814"/>
              <a:gd name="connsiteY7" fmla="*/ 637015 h 1349709"/>
              <a:gd name="connsiteX8" fmla="*/ 6213814 w 6213814"/>
              <a:gd name="connsiteY8" fmla="*/ 637015 h 134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13814" h="1349709">
                <a:moveTo>
                  <a:pt x="41614" y="1349709"/>
                </a:moveTo>
                <a:cubicBezTo>
                  <a:pt x="3514" y="1116627"/>
                  <a:pt x="-34586" y="883545"/>
                  <a:pt x="55061" y="731145"/>
                </a:cubicBezTo>
                <a:cubicBezTo>
                  <a:pt x="144708" y="578745"/>
                  <a:pt x="418131" y="556332"/>
                  <a:pt x="579496" y="435309"/>
                </a:cubicBezTo>
                <a:cubicBezTo>
                  <a:pt x="740861" y="314286"/>
                  <a:pt x="763273" y="-46543"/>
                  <a:pt x="1023249" y="5004"/>
                </a:cubicBezTo>
                <a:cubicBezTo>
                  <a:pt x="1283225" y="56551"/>
                  <a:pt x="1735943" y="603398"/>
                  <a:pt x="2139355" y="744592"/>
                </a:cubicBezTo>
                <a:cubicBezTo>
                  <a:pt x="2542767" y="885786"/>
                  <a:pt x="3069444" y="937333"/>
                  <a:pt x="3443720" y="852168"/>
                </a:cubicBezTo>
                <a:cubicBezTo>
                  <a:pt x="3817996" y="767003"/>
                  <a:pt x="4044355" y="269463"/>
                  <a:pt x="4385014" y="233604"/>
                </a:cubicBezTo>
                <a:cubicBezTo>
                  <a:pt x="4725673" y="197745"/>
                  <a:pt x="5182873" y="569780"/>
                  <a:pt x="5487673" y="637015"/>
                </a:cubicBezTo>
                <a:cubicBezTo>
                  <a:pt x="5792473" y="704250"/>
                  <a:pt x="6213814" y="637015"/>
                  <a:pt x="6213814" y="63701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Freeform 7"/>
          <p:cNvSpPr/>
          <p:nvPr/>
        </p:nvSpPr>
        <p:spPr>
          <a:xfrm>
            <a:off x="219241" y="3563926"/>
            <a:ext cx="6396712" cy="972277"/>
          </a:xfrm>
          <a:custGeom>
            <a:avLst/>
            <a:gdLst>
              <a:gd name="connsiteX0" fmla="*/ 90041 w 6396712"/>
              <a:gd name="connsiteY0" fmla="*/ 416403 h 972277"/>
              <a:gd name="connsiteX1" fmla="*/ 157277 w 6396712"/>
              <a:gd name="connsiteY1" fmla="*/ 497086 h 972277"/>
              <a:gd name="connsiteX2" fmla="*/ 1542324 w 6396712"/>
              <a:gd name="connsiteY2" fmla="*/ 860156 h 972277"/>
              <a:gd name="connsiteX3" fmla="*/ 2497065 w 6396712"/>
              <a:gd name="connsiteY3" fmla="*/ 53333 h 972277"/>
              <a:gd name="connsiteX4" fmla="*/ 3586277 w 6396712"/>
              <a:gd name="connsiteY4" fmla="*/ 174356 h 972277"/>
              <a:gd name="connsiteX5" fmla="*/ 4083818 w 6396712"/>
              <a:gd name="connsiteY5" fmla="*/ 967733 h 972277"/>
              <a:gd name="connsiteX6" fmla="*/ 5751253 w 6396712"/>
              <a:gd name="connsiteY6" fmla="*/ 483639 h 972277"/>
              <a:gd name="connsiteX7" fmla="*/ 6396712 w 6396712"/>
              <a:gd name="connsiteY7" fmla="*/ 160909 h 97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96712" h="972277">
                <a:moveTo>
                  <a:pt x="90041" y="416403"/>
                </a:moveTo>
                <a:cubicBezTo>
                  <a:pt x="2635" y="419765"/>
                  <a:pt x="-84770" y="423127"/>
                  <a:pt x="157277" y="497086"/>
                </a:cubicBezTo>
                <a:cubicBezTo>
                  <a:pt x="399324" y="571045"/>
                  <a:pt x="1152359" y="934115"/>
                  <a:pt x="1542324" y="860156"/>
                </a:cubicBezTo>
                <a:cubicBezTo>
                  <a:pt x="1932289" y="786197"/>
                  <a:pt x="2156406" y="167633"/>
                  <a:pt x="2497065" y="53333"/>
                </a:cubicBezTo>
                <a:cubicBezTo>
                  <a:pt x="2837724" y="-60967"/>
                  <a:pt x="3321818" y="21956"/>
                  <a:pt x="3586277" y="174356"/>
                </a:cubicBezTo>
                <a:cubicBezTo>
                  <a:pt x="3850736" y="326756"/>
                  <a:pt x="3722989" y="916186"/>
                  <a:pt x="4083818" y="967733"/>
                </a:cubicBezTo>
                <a:cubicBezTo>
                  <a:pt x="4444647" y="1019280"/>
                  <a:pt x="5365771" y="618110"/>
                  <a:pt x="5751253" y="483639"/>
                </a:cubicBezTo>
                <a:cubicBezTo>
                  <a:pt x="6136735" y="349168"/>
                  <a:pt x="6396712" y="160909"/>
                  <a:pt x="6396712" y="160909"/>
                </a:cubicBezTo>
              </a:path>
            </a:pathLst>
          </a:cu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8484455" y="5327956"/>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564765" y="2541495"/>
            <a:ext cx="1751802" cy="4114800"/>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127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645894" y="5606122"/>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09365" y="5377327"/>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564765" y="5082889"/>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1</a:t>
            </a:r>
          </a:p>
        </p:txBody>
      </p:sp>
      <p:sp>
        <p:nvSpPr>
          <p:cNvPr id="17" name="Oval 16"/>
          <p:cNvSpPr/>
          <p:nvPr/>
        </p:nvSpPr>
        <p:spPr>
          <a:xfrm>
            <a:off x="784663" y="5043900"/>
            <a:ext cx="196956" cy="196956"/>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20" name="Oval 19"/>
          <p:cNvSpPr/>
          <p:nvPr/>
        </p:nvSpPr>
        <p:spPr>
          <a:xfrm>
            <a:off x="3888472" y="5487457"/>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21" name="Oval 20"/>
          <p:cNvSpPr/>
          <p:nvPr/>
        </p:nvSpPr>
        <p:spPr>
          <a:xfrm>
            <a:off x="5116692" y="5268756"/>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22" name="Oval 21"/>
          <p:cNvSpPr/>
          <p:nvPr/>
        </p:nvSpPr>
        <p:spPr>
          <a:xfrm>
            <a:off x="7556608" y="5698917"/>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23" name="Triangle 22"/>
          <p:cNvSpPr/>
          <p:nvPr/>
        </p:nvSpPr>
        <p:spPr>
          <a:xfrm rot="2956754">
            <a:off x="8586744" y="5141050"/>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Oval 24"/>
          <p:cNvSpPr/>
          <p:nvPr/>
        </p:nvSpPr>
        <p:spPr>
          <a:xfrm>
            <a:off x="2643790" y="6154177"/>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26" name="Oval 25"/>
          <p:cNvSpPr/>
          <p:nvPr/>
        </p:nvSpPr>
        <p:spPr>
          <a:xfrm>
            <a:off x="2027428" y="6400800"/>
            <a:ext cx="184042" cy="184042"/>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29" name="Oval 28"/>
          <p:cNvSpPr/>
          <p:nvPr/>
        </p:nvSpPr>
        <p:spPr>
          <a:xfrm>
            <a:off x="2440666" y="4832199"/>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0" name="Oval 29"/>
          <p:cNvSpPr/>
          <p:nvPr/>
        </p:nvSpPr>
        <p:spPr>
          <a:xfrm>
            <a:off x="2982982" y="433227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1" name="Oval 30"/>
          <p:cNvSpPr/>
          <p:nvPr/>
        </p:nvSpPr>
        <p:spPr>
          <a:xfrm>
            <a:off x="5781249" y="6322173"/>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2" name="Oval 31"/>
          <p:cNvSpPr/>
          <p:nvPr/>
        </p:nvSpPr>
        <p:spPr>
          <a:xfrm>
            <a:off x="6531826" y="6093624"/>
            <a:ext cx="170648" cy="170648"/>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3" name="Oval 32"/>
          <p:cNvSpPr/>
          <p:nvPr/>
        </p:nvSpPr>
        <p:spPr>
          <a:xfrm>
            <a:off x="6025323" y="5005766"/>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4" name="Oval 33"/>
          <p:cNvSpPr/>
          <p:nvPr/>
        </p:nvSpPr>
        <p:spPr>
          <a:xfrm>
            <a:off x="6070935" y="4403660"/>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5" name="Oval 34"/>
          <p:cNvSpPr/>
          <p:nvPr/>
        </p:nvSpPr>
        <p:spPr>
          <a:xfrm>
            <a:off x="3096887" y="3428619"/>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428562" y="3559833"/>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7" name="Oval 36"/>
          <p:cNvSpPr/>
          <p:nvPr/>
        </p:nvSpPr>
        <p:spPr>
          <a:xfrm>
            <a:off x="1472744" y="4274152"/>
            <a:ext cx="184042" cy="184042"/>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8" name="Oval 37"/>
          <p:cNvSpPr/>
          <p:nvPr/>
        </p:nvSpPr>
        <p:spPr>
          <a:xfrm>
            <a:off x="2229087" y="3838453"/>
            <a:ext cx="184042" cy="184042"/>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9" name="Oval 38"/>
          <p:cNvSpPr/>
          <p:nvPr/>
        </p:nvSpPr>
        <p:spPr>
          <a:xfrm>
            <a:off x="3998191" y="4244499"/>
            <a:ext cx="184042" cy="184042"/>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0" name="Oval 39"/>
          <p:cNvSpPr/>
          <p:nvPr/>
        </p:nvSpPr>
        <p:spPr>
          <a:xfrm>
            <a:off x="5510304" y="4116623"/>
            <a:ext cx="184042" cy="184042"/>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619490" y="3298858"/>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solidFill>
                  <a:prstClr val="black"/>
                </a:solidFill>
              </a:rPr>
              <a:t>6</a:t>
            </a:r>
          </a:p>
        </p:txBody>
      </p:sp>
      <p:sp>
        <p:nvSpPr>
          <p:cNvPr id="43" name="Oval 42"/>
          <p:cNvSpPr/>
          <p:nvPr/>
        </p:nvSpPr>
        <p:spPr>
          <a:xfrm>
            <a:off x="2977419" y="2416150"/>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336541" y="2295571"/>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833048" y="2216204"/>
            <a:ext cx="329398" cy="283964"/>
          </a:xfrm>
          <a:prstGeom prst="triangl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202833" y="2107579"/>
            <a:ext cx="329398" cy="283964"/>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630339" y="3728377"/>
            <a:ext cx="184042" cy="18404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670898" y="3779615"/>
            <a:ext cx="329398" cy="28396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8420672" y="4817682"/>
            <a:ext cx="495649" cy="461665"/>
          </a:xfrm>
          <a:prstGeom prst="rect">
            <a:avLst/>
          </a:prstGeom>
          <a:noFill/>
        </p:spPr>
        <p:txBody>
          <a:bodyPr wrap="none" rtlCol="0">
            <a:spAutoFit/>
          </a:bodyPr>
          <a:lstStyle/>
          <a:p>
            <a:r>
              <a:rPr lang="en-US" sz="2400" b="1" dirty="0">
                <a:solidFill>
                  <a:prstClr val="black"/>
                </a:solidFill>
              </a:rPr>
              <a:t>27</a:t>
            </a:r>
          </a:p>
        </p:txBody>
      </p:sp>
      <p:sp>
        <p:nvSpPr>
          <p:cNvPr id="55" name="TextBox 54"/>
          <p:cNvSpPr txBox="1"/>
          <p:nvPr/>
        </p:nvSpPr>
        <p:spPr>
          <a:xfrm>
            <a:off x="8470848" y="3295176"/>
            <a:ext cx="495649" cy="461665"/>
          </a:xfrm>
          <a:prstGeom prst="rect">
            <a:avLst/>
          </a:prstGeom>
          <a:noFill/>
        </p:spPr>
        <p:txBody>
          <a:bodyPr wrap="none" rtlCol="0">
            <a:spAutoFit/>
          </a:bodyPr>
          <a:lstStyle/>
          <a:p>
            <a:r>
              <a:rPr lang="en-US" sz="2400" b="1" dirty="0">
                <a:solidFill>
                  <a:prstClr val="black"/>
                </a:solidFill>
              </a:rPr>
              <a:t>18</a:t>
            </a:r>
          </a:p>
        </p:txBody>
      </p:sp>
      <p:sp>
        <p:nvSpPr>
          <p:cNvPr id="56" name="TextBox 55"/>
          <p:cNvSpPr txBox="1"/>
          <p:nvPr/>
        </p:nvSpPr>
        <p:spPr>
          <a:xfrm>
            <a:off x="2706568" y="1837647"/>
            <a:ext cx="495649" cy="461665"/>
          </a:xfrm>
          <a:prstGeom prst="rect">
            <a:avLst/>
          </a:prstGeom>
          <a:noFill/>
        </p:spPr>
        <p:txBody>
          <a:bodyPr wrap="none" rtlCol="0">
            <a:spAutoFit/>
          </a:bodyPr>
          <a:lstStyle/>
          <a:p>
            <a:r>
              <a:rPr lang="en-US" sz="2400" b="1" dirty="0">
                <a:solidFill>
                  <a:prstClr val="black"/>
                </a:solidFill>
              </a:rPr>
              <a:t>24</a:t>
            </a:r>
          </a:p>
        </p:txBody>
      </p:sp>
      <p:sp>
        <p:nvSpPr>
          <p:cNvPr id="57" name="TextBox 56"/>
          <p:cNvSpPr txBox="1"/>
          <p:nvPr/>
        </p:nvSpPr>
        <p:spPr>
          <a:xfrm>
            <a:off x="6036177" y="1752092"/>
            <a:ext cx="495649" cy="461665"/>
          </a:xfrm>
          <a:prstGeom prst="rect">
            <a:avLst/>
          </a:prstGeom>
          <a:noFill/>
        </p:spPr>
        <p:txBody>
          <a:bodyPr wrap="none" rtlCol="0">
            <a:spAutoFit/>
          </a:bodyPr>
          <a:lstStyle/>
          <a:p>
            <a:r>
              <a:rPr lang="en-US" sz="2400" b="1" dirty="0">
                <a:solidFill>
                  <a:prstClr val="black"/>
                </a:solidFill>
              </a:rPr>
              <a:t>55</a:t>
            </a:r>
          </a:p>
        </p:txBody>
      </p:sp>
      <p:sp>
        <p:nvSpPr>
          <p:cNvPr id="42" name="Oval 41"/>
          <p:cNvSpPr/>
          <p:nvPr/>
        </p:nvSpPr>
        <p:spPr>
          <a:xfrm>
            <a:off x="3096887" y="291133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9" name="Oval 48"/>
          <p:cNvSpPr/>
          <p:nvPr/>
        </p:nvSpPr>
        <p:spPr>
          <a:xfrm>
            <a:off x="6454432" y="2895237"/>
            <a:ext cx="184042" cy="184042"/>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 name="Rectangle 2"/>
          <p:cNvSpPr/>
          <p:nvPr/>
        </p:nvSpPr>
        <p:spPr>
          <a:xfrm>
            <a:off x="2644359" y="5543833"/>
            <a:ext cx="340158" cy="461665"/>
          </a:xfrm>
          <a:prstGeom prst="rect">
            <a:avLst/>
          </a:prstGeom>
        </p:spPr>
        <p:txBody>
          <a:bodyPr wrap="none">
            <a:spAutoFit/>
          </a:bodyPr>
          <a:lstStyle/>
          <a:p>
            <a:r>
              <a:rPr lang="en-US" sz="2400" b="1" dirty="0">
                <a:solidFill>
                  <a:prstClr val="black"/>
                </a:solidFill>
              </a:rPr>
              <a:t>2</a:t>
            </a:r>
            <a:endParaRPr lang="en-US" sz="2400" dirty="0">
              <a:solidFill>
                <a:prstClr val="black"/>
              </a:solidFill>
            </a:endParaRPr>
          </a:p>
        </p:txBody>
      </p:sp>
      <p:sp>
        <p:nvSpPr>
          <p:cNvPr id="5" name="Rectangle 4"/>
          <p:cNvSpPr/>
          <p:nvPr/>
        </p:nvSpPr>
        <p:spPr>
          <a:xfrm>
            <a:off x="6208986" y="5329273"/>
            <a:ext cx="340158" cy="461665"/>
          </a:xfrm>
          <a:prstGeom prst="rect">
            <a:avLst/>
          </a:prstGeom>
        </p:spPr>
        <p:txBody>
          <a:bodyPr wrap="none">
            <a:spAutoFit/>
          </a:bodyPr>
          <a:lstStyle/>
          <a:p>
            <a:r>
              <a:rPr lang="en-US" sz="2400" b="1" dirty="0">
                <a:solidFill>
                  <a:prstClr val="black"/>
                </a:solidFill>
              </a:rPr>
              <a:t>3</a:t>
            </a:r>
            <a:endParaRPr lang="en-US" sz="2400" dirty="0">
              <a:solidFill>
                <a:prstClr val="black"/>
              </a:solidFill>
            </a:endParaRPr>
          </a:p>
        </p:txBody>
      </p:sp>
      <p:sp>
        <p:nvSpPr>
          <p:cNvPr id="6" name="Rectangle 5"/>
          <p:cNvSpPr/>
          <p:nvPr/>
        </p:nvSpPr>
        <p:spPr>
          <a:xfrm>
            <a:off x="3077451" y="3378122"/>
            <a:ext cx="340158" cy="461665"/>
          </a:xfrm>
          <a:prstGeom prst="rect">
            <a:avLst/>
          </a:prstGeom>
        </p:spPr>
        <p:txBody>
          <a:bodyPr wrap="none">
            <a:spAutoFit/>
          </a:bodyPr>
          <a:lstStyle/>
          <a:p>
            <a:r>
              <a:rPr lang="en-US" sz="2400" b="1" dirty="0">
                <a:solidFill>
                  <a:prstClr val="black"/>
                </a:solidFill>
              </a:rPr>
              <a:t>4</a:t>
            </a:r>
            <a:endParaRPr lang="en-US" sz="2400" dirty="0">
              <a:solidFill>
                <a:prstClr val="black"/>
              </a:solidFill>
            </a:endParaRPr>
          </a:p>
        </p:txBody>
      </p:sp>
      <p:sp>
        <p:nvSpPr>
          <p:cNvPr id="7" name="Rectangle 6"/>
          <p:cNvSpPr/>
          <p:nvPr/>
        </p:nvSpPr>
        <p:spPr>
          <a:xfrm>
            <a:off x="6454432" y="3513424"/>
            <a:ext cx="340158" cy="461665"/>
          </a:xfrm>
          <a:prstGeom prst="rect">
            <a:avLst/>
          </a:prstGeom>
        </p:spPr>
        <p:txBody>
          <a:bodyPr wrap="none">
            <a:spAutoFit/>
          </a:bodyPr>
          <a:lstStyle/>
          <a:p>
            <a:r>
              <a:rPr lang="en-US" sz="2400" b="1" dirty="0">
                <a:solidFill>
                  <a:prstClr val="black"/>
                </a:solidFill>
              </a:rPr>
              <a:t>5</a:t>
            </a:r>
            <a:endParaRPr lang="en-US" sz="2400" dirty="0">
              <a:solidFill>
                <a:prstClr val="black"/>
              </a:solidFill>
            </a:endParaRPr>
          </a:p>
        </p:txBody>
      </p:sp>
      <p:sp>
        <p:nvSpPr>
          <p:cNvPr id="54" name="Oval 53"/>
          <p:cNvSpPr/>
          <p:nvPr/>
        </p:nvSpPr>
        <p:spPr>
          <a:xfrm>
            <a:off x="323234" y="5424397"/>
            <a:ext cx="196956" cy="196956"/>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61" name="TextBox 60"/>
          <p:cNvSpPr txBox="1"/>
          <p:nvPr/>
        </p:nvSpPr>
        <p:spPr>
          <a:xfrm>
            <a:off x="6531826" y="2567510"/>
            <a:ext cx="644728" cy="400110"/>
          </a:xfrm>
          <a:prstGeom prst="rect">
            <a:avLst/>
          </a:prstGeom>
          <a:noFill/>
        </p:spPr>
        <p:txBody>
          <a:bodyPr wrap="none" rtlCol="0">
            <a:spAutoFit/>
          </a:bodyPr>
          <a:lstStyle/>
          <a:p>
            <a:r>
              <a:rPr lang="en-US" sz="2000" b="1" dirty="0">
                <a:solidFill>
                  <a:prstClr val="black"/>
                </a:solidFill>
              </a:rPr>
              <a:t>8:27</a:t>
            </a:r>
          </a:p>
        </p:txBody>
      </p:sp>
      <p:sp>
        <p:nvSpPr>
          <p:cNvPr id="58" name="TextBox 57"/>
          <p:cNvSpPr txBox="1"/>
          <p:nvPr/>
        </p:nvSpPr>
        <p:spPr>
          <a:xfrm>
            <a:off x="7568985" y="2916013"/>
            <a:ext cx="644728" cy="400110"/>
          </a:xfrm>
          <a:prstGeom prst="rect">
            <a:avLst/>
          </a:prstGeom>
          <a:noFill/>
        </p:spPr>
        <p:txBody>
          <a:bodyPr wrap="none" rtlCol="0">
            <a:spAutoFit/>
          </a:bodyPr>
          <a:lstStyle/>
          <a:p>
            <a:r>
              <a:rPr lang="en-US" sz="2000" b="1" dirty="0">
                <a:solidFill>
                  <a:srgbClr val="FF0000"/>
                </a:solidFill>
              </a:rPr>
              <a:t>8:28</a:t>
            </a:r>
          </a:p>
        </p:txBody>
      </p:sp>
      <p:graphicFrame>
        <p:nvGraphicFramePr>
          <p:cNvPr id="59" name="Table 5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Tree>
    <p:extLst>
      <p:ext uri="{BB962C8B-B14F-4D97-AF65-F5344CB8AC3E}">
        <p14:creationId xmlns:p14="http://schemas.microsoft.com/office/powerpoint/2010/main" val="107847427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Demo bus four points optimize</a:t>
            </a:r>
            <a:endParaRPr lang="en-US" dirty="0">
              <a:latin typeface="Cambria" pitchFamily="18" charset="0"/>
            </a:endParaRPr>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89</a:t>
            </a:fld>
            <a:endParaRPr lang="en">
              <a:solidFill>
                <a:srgbClr val="000000"/>
              </a:solidFill>
            </a:endParaRPr>
          </a:p>
        </p:txBody>
      </p:sp>
      <p:sp>
        <p:nvSpPr>
          <p:cNvPr id="5" name="Rectangle 4"/>
          <p:cNvSpPr/>
          <p:nvPr/>
        </p:nvSpPr>
        <p:spPr>
          <a:xfrm>
            <a:off x="457200" y="2527462"/>
            <a:ext cx="8503920" cy="1969770"/>
          </a:xfrm>
          <a:prstGeom prst="rect">
            <a:avLst/>
          </a:prstGeom>
        </p:spPr>
        <p:txBody>
          <a:bodyPr wrap="square">
            <a:spAutoFit/>
          </a:bodyPr>
          <a:lstStyle/>
          <a:p>
            <a:pPr marL="514350" lvl="1" indent="-171450">
              <a:spcBef>
                <a:spcPts val="375"/>
              </a:spcBef>
              <a:defRPr sz="2600">
                <a:solidFill>
                  <a:srgbClr val="C00000"/>
                </a:solidFill>
                <a:latin typeface="Cambria"/>
                <a:ea typeface="Cambria"/>
                <a:cs typeface="Cambria"/>
                <a:sym typeface="Cambria"/>
              </a:defRPr>
            </a:pPr>
            <a:r>
              <a:rPr lang="en-US" sz="2800" dirty="0">
                <a:solidFill>
                  <a:srgbClr val="C00000"/>
                </a:solidFill>
                <a:latin typeface="Cambria"/>
                <a:ea typeface="Cambria"/>
                <a:cs typeface="Cambria"/>
                <a:sym typeface="Cambria"/>
              </a:rPr>
              <a:t>Start location:</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Bến</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xe</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quận</a:t>
            </a:r>
            <a:r>
              <a:rPr lang="en-US" sz="2800" dirty="0">
                <a:solidFill>
                  <a:srgbClr val="000000"/>
                </a:solidFill>
                <a:latin typeface="Cambria"/>
                <a:ea typeface="Cambria"/>
                <a:cs typeface="Cambria"/>
                <a:sym typeface="Cambria"/>
              </a:rPr>
              <a:t> 8</a:t>
            </a:r>
            <a:endParaRPr lang="en-US" sz="2800" dirty="0">
              <a:solidFill>
                <a:srgbClr val="C00000"/>
              </a:solidFill>
              <a:latin typeface="Cambria"/>
              <a:ea typeface="Cambria"/>
              <a:cs typeface="Cambria"/>
              <a:sym typeface="Cambria"/>
            </a:endParaRPr>
          </a:p>
          <a:p>
            <a:pPr marL="514350" lvl="1" indent="-171450">
              <a:spcBef>
                <a:spcPts val="375"/>
              </a:spcBef>
              <a:defRPr sz="2600">
                <a:solidFill>
                  <a:srgbClr val="C00000"/>
                </a:solidFill>
                <a:latin typeface="Cambria"/>
                <a:ea typeface="Cambria"/>
                <a:cs typeface="Cambria"/>
                <a:sym typeface="Cambria"/>
              </a:defRPr>
            </a:pPr>
            <a:r>
              <a:rPr lang="en-US" sz="2800" dirty="0">
                <a:solidFill>
                  <a:srgbClr val="C00000"/>
                </a:solidFill>
                <a:latin typeface="Cambria"/>
                <a:ea typeface="Cambria"/>
                <a:cs typeface="Cambria"/>
                <a:sym typeface="Cambria"/>
              </a:rPr>
              <a:t>First middle location: </a:t>
            </a:r>
            <a:r>
              <a:rPr lang="en-US" sz="2800" dirty="0">
                <a:solidFill>
                  <a:srgbClr val="000000"/>
                </a:solidFill>
                <a:latin typeface="Cambria"/>
                <a:ea typeface="Cambria"/>
                <a:cs typeface="Cambria"/>
                <a:sym typeface="Cambria"/>
              </a:rPr>
              <a:t>280 </a:t>
            </a:r>
            <a:r>
              <a:rPr lang="en-US" sz="2800" dirty="0" err="1">
                <a:solidFill>
                  <a:srgbClr val="000000"/>
                </a:solidFill>
                <a:latin typeface="Cambria"/>
                <a:ea typeface="Cambria"/>
                <a:cs typeface="Cambria"/>
                <a:sym typeface="Cambria"/>
              </a:rPr>
              <a:t>Nguyễn</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Đình</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Chiểu</a:t>
            </a:r>
            <a:endParaRPr lang="en-US" sz="2800" dirty="0">
              <a:solidFill>
                <a:srgbClr val="000000"/>
              </a:solidFill>
              <a:latin typeface="Cambria"/>
              <a:ea typeface="Cambria"/>
              <a:cs typeface="Cambria"/>
              <a:sym typeface="Cambria"/>
            </a:endParaRPr>
          </a:p>
          <a:p>
            <a:pPr marL="514350" lvl="1" indent="-171450">
              <a:spcBef>
                <a:spcPts val="375"/>
              </a:spcBef>
              <a:defRPr sz="2600">
                <a:solidFill>
                  <a:srgbClr val="C00000"/>
                </a:solidFill>
                <a:latin typeface="Cambria"/>
                <a:ea typeface="Cambria"/>
                <a:cs typeface="Cambria"/>
                <a:sym typeface="Cambria"/>
              </a:defRPr>
            </a:pPr>
            <a:r>
              <a:rPr lang="en-US" sz="2800" dirty="0">
                <a:solidFill>
                  <a:srgbClr val="C00000"/>
                </a:solidFill>
                <a:latin typeface="Cambria"/>
                <a:ea typeface="Cambria"/>
                <a:cs typeface="Cambria"/>
                <a:sym typeface="Cambria"/>
              </a:rPr>
              <a:t>Second middle location: </a:t>
            </a:r>
            <a:r>
              <a:rPr lang="en-US" sz="2800" dirty="0" err="1">
                <a:solidFill>
                  <a:srgbClr val="000000"/>
                </a:solidFill>
                <a:latin typeface="Cambria"/>
                <a:ea typeface="Cambria"/>
                <a:cs typeface="Cambria"/>
                <a:sym typeface="Cambria"/>
              </a:rPr>
              <a:t>VinCom</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Lê</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Thánh</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Tôn</a:t>
            </a:r>
            <a:r>
              <a:rPr lang="en-US" sz="2800" dirty="0">
                <a:solidFill>
                  <a:srgbClr val="C00000"/>
                </a:solidFill>
                <a:latin typeface="Cambria"/>
                <a:ea typeface="Cambria"/>
                <a:cs typeface="Cambria"/>
                <a:sym typeface="Cambria"/>
              </a:rPr>
              <a:t> </a:t>
            </a:r>
          </a:p>
          <a:p>
            <a:pPr marL="514350" lvl="1" indent="-171450">
              <a:spcBef>
                <a:spcPts val="375"/>
              </a:spcBef>
              <a:defRPr sz="2600">
                <a:solidFill>
                  <a:srgbClr val="C00000"/>
                </a:solidFill>
                <a:latin typeface="Cambria"/>
                <a:ea typeface="Cambria"/>
                <a:cs typeface="Cambria"/>
                <a:sym typeface="Cambria"/>
              </a:defRPr>
            </a:pPr>
            <a:r>
              <a:rPr lang="en-US" sz="2800" dirty="0">
                <a:solidFill>
                  <a:srgbClr val="C00000"/>
                </a:solidFill>
                <a:latin typeface="Cambria"/>
                <a:ea typeface="Cambria"/>
                <a:cs typeface="Cambria"/>
                <a:sym typeface="Cambria"/>
              </a:rPr>
              <a:t>End location: </a:t>
            </a:r>
            <a:r>
              <a:rPr lang="en-US" sz="2800" dirty="0" err="1">
                <a:solidFill>
                  <a:srgbClr val="000000"/>
                </a:solidFill>
                <a:latin typeface="Cambria"/>
                <a:ea typeface="Cambria"/>
                <a:cs typeface="Cambria"/>
                <a:sym typeface="Cambria"/>
              </a:rPr>
              <a:t>Công</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Viên</a:t>
            </a:r>
            <a:r>
              <a:rPr lang="en-US" sz="2800" dirty="0">
                <a:solidFill>
                  <a:srgbClr val="000000"/>
                </a:solidFill>
                <a:latin typeface="Cambria"/>
                <a:ea typeface="Cambria"/>
                <a:cs typeface="Cambria"/>
                <a:sym typeface="Cambria"/>
              </a:rPr>
              <a:t> Tao </a:t>
            </a:r>
            <a:r>
              <a:rPr lang="en-US" sz="2800" dirty="0" err="1">
                <a:solidFill>
                  <a:srgbClr val="000000"/>
                </a:solidFill>
                <a:latin typeface="Cambria"/>
                <a:ea typeface="Cambria"/>
                <a:cs typeface="Cambria"/>
                <a:sym typeface="Cambria"/>
              </a:rPr>
              <a:t>Đàn</a:t>
            </a:r>
            <a:r>
              <a:rPr lang="en-US" sz="2800" dirty="0">
                <a:solidFill>
                  <a:srgbClr val="000000"/>
                </a:solidFill>
                <a:latin typeface="Cambria"/>
                <a:ea typeface="Cambria"/>
                <a:cs typeface="Cambria"/>
                <a:sym typeface="Cambria"/>
              </a:rPr>
              <a:t> </a:t>
            </a:r>
            <a:endParaRPr lang="en-US" sz="2800" dirty="0">
              <a:solidFill>
                <a:srgbClr val="C00000"/>
              </a:solidFill>
              <a:latin typeface="Cambria"/>
              <a:ea typeface="Cambria"/>
              <a:cs typeface="Cambria"/>
              <a:sym typeface="Cambria"/>
            </a:endParaRPr>
          </a:p>
        </p:txBody>
      </p:sp>
    </p:spTree>
    <p:extLst>
      <p:ext uri="{BB962C8B-B14F-4D97-AF65-F5344CB8AC3E}">
        <p14:creationId xmlns:p14="http://schemas.microsoft.com/office/powerpoint/2010/main" val="1728295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9</a:t>
            </a:fld>
            <a:endParaRPr lang="en">
              <a:solidFill>
                <a:srgbClr val="000000"/>
              </a:solidFill>
            </a:endParaRPr>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cxnSp>
        <p:nvCxnSpPr>
          <p:cNvPr id="11" name="Straight Arrow Connector 10"/>
          <p:cNvCxnSpPr>
            <a:stCxn id="7" idx="1"/>
            <a:endCxn id="16" idx="3"/>
          </p:cNvCxnSpPr>
          <p:nvPr/>
        </p:nvCxnSpPr>
        <p:spPr>
          <a:xfrm flipH="1" flipV="1">
            <a:off x="1712226" y="4463412"/>
            <a:ext cx="2166455" cy="1235678"/>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a:solidFill>
                  <a:srgbClr val="FF0000"/>
                </a:solidFill>
                <a:latin typeface="Cambria" pitchFamily="18" charset="0"/>
              </a:rPr>
              <a:t>2 points</a:t>
            </a:r>
          </a:p>
        </p:txBody>
      </p:sp>
      <p:sp>
        <p:nvSpPr>
          <p:cNvPr id="14" name="TextBox 13"/>
          <p:cNvSpPr txBox="1"/>
          <p:nvPr/>
        </p:nvSpPr>
        <p:spPr>
          <a:xfrm>
            <a:off x="3746340" y="6133081"/>
            <a:ext cx="1636282" cy="400110"/>
          </a:xfrm>
          <a:prstGeom prst="rect">
            <a:avLst/>
          </a:prstGeom>
          <a:noFill/>
        </p:spPr>
        <p:txBody>
          <a:bodyPr wrap="none" rtlCol="0">
            <a:spAutoFit/>
          </a:bodyPr>
          <a:lstStyle/>
          <a:p>
            <a:r>
              <a:rPr lang="en-US" sz="2000" b="1" dirty="0">
                <a:solidFill>
                  <a:srgbClr val="FF0000"/>
                </a:solidFill>
                <a:latin typeface="Cambria" pitchFamily="18" charset="0"/>
              </a:rPr>
              <a:t>Street Route</a:t>
            </a:r>
          </a:p>
        </p:txBody>
      </p:sp>
      <p:cxnSp>
        <p:nvCxnSpPr>
          <p:cNvPr id="13" name="Straight Arrow Connector 12"/>
          <p:cNvCxnSpPr>
            <a:stCxn id="7" idx="0"/>
            <a:endCxn id="17" idx="2"/>
          </p:cNvCxnSpPr>
          <p:nvPr/>
        </p:nvCxnSpPr>
        <p:spPr>
          <a:xfrm flipV="1">
            <a:off x="4564481" y="3014267"/>
            <a:ext cx="0" cy="199902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709200" y="3014267"/>
            <a:ext cx="1346844" cy="400110"/>
          </a:xfrm>
          <a:prstGeom prst="rect">
            <a:avLst/>
          </a:prstGeom>
          <a:noFill/>
        </p:spPr>
        <p:txBody>
          <a:bodyPr wrap="none" rtlCol="0">
            <a:spAutoFit/>
          </a:bodyPr>
          <a:lstStyle/>
          <a:p>
            <a:r>
              <a:rPr lang="en-US" sz="2000" b="1" dirty="0">
                <a:solidFill>
                  <a:srgbClr val="FF0000"/>
                </a:solidFill>
                <a:latin typeface="Cambria" pitchFamily="18" charset="0"/>
              </a:rPr>
              <a:t>&gt; 2 points</a:t>
            </a:r>
          </a:p>
        </p:txBody>
      </p:sp>
      <p:pic>
        <p:nvPicPr>
          <p:cNvPr id="16"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777612"/>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681" y="1642667"/>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93203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Cambria"/>
                <a:ea typeface="Cambria"/>
                <a:cs typeface="Cambria"/>
                <a:sym typeface="Cambria"/>
              </a:rPr>
              <a:t>Scenario</a:t>
            </a:r>
            <a:endParaRPr lang="en-US" dirty="0">
              <a:latin typeface="Cambria"/>
              <a:ea typeface="Cambria"/>
              <a:cs typeface="Cambria"/>
              <a:sym typeface="Cambria"/>
            </a:endParaRPr>
          </a:p>
        </p:txBody>
      </p:sp>
      <p:sp>
        <p:nvSpPr>
          <p:cNvPr id="5" name="Slide Number Placeholder 4"/>
          <p:cNvSpPr>
            <a:spLocks noGrp="1"/>
          </p:cNvSpPr>
          <p:nvPr>
            <p:ph type="sldNum" idx="12"/>
          </p:nvPr>
        </p:nvSpPr>
        <p:spPr/>
        <p:txBody>
          <a:bodyPr/>
          <a:lstStyle/>
          <a:p>
            <a:fld id="{00000000-1234-1234-1234-123412341234}" type="slidenum">
              <a:rPr lang="en" smtClean="0">
                <a:solidFill>
                  <a:prstClr val="black">
                    <a:tint val="75000"/>
                  </a:prstClr>
                </a:solidFill>
              </a:rPr>
              <a:pPr/>
              <a:t>90</a:t>
            </a:fld>
            <a:endParaRPr lang="en">
              <a:solidFill>
                <a:prstClr val="black">
                  <a:tint val="75000"/>
                </a:prstClr>
              </a:solidFill>
            </a:endParaRPr>
          </a:p>
        </p:txBody>
      </p:sp>
      <p:grpSp>
        <p:nvGrpSpPr>
          <p:cNvPr id="8" name="Group 7"/>
          <p:cNvGrpSpPr/>
          <p:nvPr/>
        </p:nvGrpSpPr>
        <p:grpSpPr>
          <a:xfrm>
            <a:off x="497974" y="2295465"/>
            <a:ext cx="2172806" cy="2233416"/>
            <a:chOff x="-42886" y="3161112"/>
            <a:chExt cx="2172806" cy="2233416"/>
          </a:xfrm>
        </p:grpSpPr>
        <p:grpSp>
          <p:nvGrpSpPr>
            <p:cNvPr id="2" name="Group 1"/>
            <p:cNvGrpSpPr/>
            <p:nvPr/>
          </p:nvGrpSpPr>
          <p:grpSpPr>
            <a:xfrm>
              <a:off x="433917" y="3161112"/>
              <a:ext cx="1219200" cy="1638701"/>
              <a:chOff x="1209565" y="3078635"/>
              <a:chExt cx="1219200" cy="1722166"/>
            </a:xfrm>
          </p:grpSpPr>
          <p:sp>
            <p:nvSpPr>
              <p:cNvPr id="10" name="TextBox 9"/>
              <p:cNvSpPr txBox="1"/>
              <p:nvPr/>
            </p:nvSpPr>
            <p:spPr>
              <a:xfrm>
                <a:off x="1243174" y="4380312"/>
                <a:ext cx="1151982" cy="420489"/>
              </a:xfrm>
              <a:prstGeom prst="rect">
                <a:avLst/>
              </a:prstGeom>
              <a:noFill/>
            </p:spPr>
            <p:txBody>
              <a:bodyPr wrap="none" rtlCol="0">
                <a:spAutoFit/>
              </a:bodyPr>
              <a:lstStyle/>
              <a:p>
                <a:r>
                  <a:rPr lang="en-US" sz="2000" b="1" dirty="0" err="1" smtClean="0">
                    <a:solidFill>
                      <a:prstClr val="black"/>
                    </a:solidFill>
                    <a:latin typeface="Cambria" pitchFamily="18" charset="0"/>
                    <a:cs typeface="Times New Roman" pitchFamily="18" charset="0"/>
                  </a:rPr>
                  <a:t>Khương</a:t>
                </a:r>
                <a:endParaRPr lang="en-US" sz="2000" b="1" dirty="0">
                  <a:solidFill>
                    <a:prstClr val="black"/>
                  </a:solidFill>
                  <a:latin typeface="Cambria" pitchFamily="18" charset="0"/>
                  <a:cs typeface="Times New Roman" pitchFamily="18" charset="0"/>
                </a:endParaRPr>
              </a:p>
            </p:txBody>
          </p:sp>
          <p:pic>
            <p:nvPicPr>
              <p:cNvPr id="15"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209565" y="3078635"/>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p:cNvSpPr txBox="1"/>
            <p:nvPr/>
          </p:nvSpPr>
          <p:spPr>
            <a:xfrm>
              <a:off x="-42886" y="5025196"/>
              <a:ext cx="2172806" cy="369332"/>
            </a:xfrm>
            <a:prstGeom prst="rect">
              <a:avLst/>
            </a:prstGeom>
            <a:noFill/>
          </p:spPr>
          <p:txBody>
            <a:bodyPr wrap="square" rtlCol="0">
              <a:spAutoFit/>
            </a:bodyPr>
            <a:lstStyle/>
            <a:p>
              <a:r>
                <a:rPr lang="en-US" dirty="0" err="1">
                  <a:solidFill>
                    <a:srgbClr val="FF0000"/>
                  </a:solidFill>
                  <a:latin typeface="Cambria" pitchFamily="18" charset="0"/>
                </a:rPr>
                <a:t>Công</a:t>
              </a:r>
              <a:r>
                <a:rPr lang="en-US" dirty="0">
                  <a:solidFill>
                    <a:srgbClr val="FF0000"/>
                  </a:solidFill>
                  <a:latin typeface="Cambria" pitchFamily="18" charset="0"/>
                </a:rPr>
                <a:t> </a:t>
              </a:r>
              <a:r>
                <a:rPr lang="en-US" dirty="0" err="1">
                  <a:solidFill>
                    <a:srgbClr val="FF0000"/>
                  </a:solidFill>
                  <a:latin typeface="Cambria" pitchFamily="18" charset="0"/>
                </a:rPr>
                <a:t>Viên</a:t>
              </a:r>
              <a:r>
                <a:rPr lang="en-US" dirty="0">
                  <a:solidFill>
                    <a:srgbClr val="FF0000"/>
                  </a:solidFill>
                  <a:latin typeface="Cambria" pitchFamily="18" charset="0"/>
                </a:rPr>
                <a:t> Tao </a:t>
              </a:r>
              <a:r>
                <a:rPr lang="en-US" dirty="0" err="1">
                  <a:solidFill>
                    <a:srgbClr val="FF0000"/>
                  </a:solidFill>
                  <a:latin typeface="Cambria" pitchFamily="18" charset="0"/>
                </a:rPr>
                <a:t>Đàn</a:t>
              </a:r>
              <a:endParaRPr lang="en-US" dirty="0">
                <a:solidFill>
                  <a:srgbClr val="FF0000"/>
                </a:solidFill>
                <a:latin typeface="Cambria" pitchFamily="18" charset="0"/>
                <a:cs typeface="Times New Roman" pitchFamily="18" charset="0"/>
              </a:endParaRPr>
            </a:p>
          </p:txBody>
        </p:sp>
      </p:grpSp>
      <p:pic>
        <p:nvPicPr>
          <p:cNvPr id="1026" name="Picture 2" descr="C:\Users\ngoan\Desktop\image\compan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5175" y="2133600"/>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Users\ngoan\Desktop\image\24598-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24384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90590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91</a:t>
            </a:fld>
            <a:endParaRPr lang="en">
              <a:solidFill>
                <a:prstClr val="black">
                  <a:tint val="75000"/>
                </a:prstClr>
              </a:solidFill>
            </a:endParaRPr>
          </a:p>
        </p:txBody>
      </p:sp>
      <p:sp>
        <p:nvSpPr>
          <p:cNvPr id="7" name="Shape 139"/>
          <p:cNvSpPr>
            <a:spLocks noGrp="1"/>
          </p:cNvSpPr>
          <p:nvPr>
            <p:ph type="title"/>
          </p:nvPr>
        </p:nvSpPr>
        <p:spPr>
          <a:xfrm>
            <a:off x="220284" y="304800"/>
            <a:ext cx="8885207" cy="844004"/>
          </a:xfrm>
          <a:prstGeom prst="rect">
            <a:avLst/>
          </a:prstGeom>
        </p:spPr>
        <p:txBody>
          <a:bodyPr/>
          <a:lstStyle>
            <a:lvl1pPr>
              <a:defRPr sz="3600">
                <a:latin typeface="Cambria"/>
                <a:ea typeface="Cambria"/>
                <a:cs typeface="Cambria"/>
                <a:sym typeface="Cambria"/>
              </a:defRPr>
            </a:lvl1pPr>
          </a:lstStyle>
          <a:p>
            <a:pPr algn="ctr"/>
            <a:r>
              <a:rPr lang="en-US" dirty="0"/>
              <a:t>Scenario</a:t>
            </a:r>
            <a:endParaRPr dirty="0"/>
          </a:p>
        </p:txBody>
      </p:sp>
      <p:pic>
        <p:nvPicPr>
          <p:cNvPr id="10"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20284" y="3004283"/>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ngoan\Desktop\image\bw-anonymous-pers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75418" y="3004283"/>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ngoan\Desktop\image\bw-anonymous-pers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4429" y="5263288"/>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ngoan\Desktop\image\bw-anonymous-pers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2985" y="5263288"/>
            <a:ext cx="1069848" cy="106984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a:stCxn id="10" idx="1"/>
            <a:endCxn id="2050" idx="1"/>
          </p:cNvCxnSpPr>
          <p:nvPr/>
        </p:nvCxnSpPr>
        <p:spPr>
          <a:xfrm>
            <a:off x="1290132" y="3539207"/>
            <a:ext cx="2185286" cy="0"/>
          </a:xfrm>
          <a:prstGeom prst="straightConnector1">
            <a:avLst/>
          </a:prstGeom>
          <a:ln>
            <a:tailEnd type="triangle" w="med" len="med"/>
          </a:ln>
        </p:spPr>
        <p:style>
          <a:lnRef idx="3">
            <a:schemeClr val="accent1"/>
          </a:lnRef>
          <a:fillRef idx="0">
            <a:schemeClr val="accent1"/>
          </a:fillRef>
          <a:effectRef idx="2">
            <a:schemeClr val="accent1"/>
          </a:effectRef>
          <a:fontRef idx="minor">
            <a:schemeClr val="tx1"/>
          </a:fontRef>
        </p:style>
      </p:cxnSp>
      <p:cxnSp>
        <p:nvCxnSpPr>
          <p:cNvPr id="6" name="Straight Arrow Connector 5"/>
          <p:cNvCxnSpPr>
            <a:stCxn id="2050" idx="2"/>
            <a:endCxn id="11" idx="0"/>
          </p:cNvCxnSpPr>
          <p:nvPr/>
        </p:nvCxnSpPr>
        <p:spPr>
          <a:xfrm>
            <a:off x="4010342" y="4074131"/>
            <a:ext cx="9011" cy="1189157"/>
          </a:xfrm>
          <a:prstGeom prst="straightConnector1">
            <a:avLst/>
          </a:prstGeom>
          <a:ln>
            <a:tailEnd type="triangle" w="med" len="med"/>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a:stCxn id="11" idx="3"/>
            <a:endCxn id="12" idx="1"/>
          </p:cNvCxnSpPr>
          <p:nvPr/>
        </p:nvCxnSpPr>
        <p:spPr>
          <a:xfrm>
            <a:off x="4554277" y="5798212"/>
            <a:ext cx="209870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Oval 22"/>
          <p:cNvSpPr/>
          <p:nvPr/>
        </p:nvSpPr>
        <p:spPr>
          <a:xfrm>
            <a:off x="6072485" y="2747681"/>
            <a:ext cx="2230848" cy="1677785"/>
          </a:xfrm>
          <a:prstGeom prst="ellipse">
            <a:avLst/>
          </a:prstGeom>
          <a:solidFill>
            <a:schemeClr val="accent1"/>
          </a:solidFill>
          <a:effectLst>
            <a:outerShdw blurRad="63500" sx="102000" sy="102000" algn="ctr" rotWithShape="0">
              <a:prstClr val="black">
                <a:alpha val="40000"/>
              </a:prstClr>
            </a:outerShdw>
            <a:reflection endPos="0" dist="50800" dir="5400000" sy="-100000" algn="bl" rotWithShape="0"/>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white"/>
                </a:solidFill>
                <a:latin typeface="Cambria" pitchFamily="18" charset="0"/>
              </a:rPr>
              <a:t>Best Order ?</a:t>
            </a:r>
            <a:endParaRPr lang="en-US" sz="2000" dirty="0">
              <a:solidFill>
                <a:prstClr val="white"/>
              </a:solidFill>
              <a:latin typeface="Cambria" pitchFamily="18" charset="0"/>
            </a:endParaRPr>
          </a:p>
        </p:txBody>
      </p:sp>
      <p:pic>
        <p:nvPicPr>
          <p:cNvPr id="15" name="Picture 2" descr="C:\Users\ngoan\Desktop\image\ngoa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2131" y="1634210"/>
            <a:ext cx="1161288" cy="1161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ngoan\Desktop\image\Office-Client-Female-Ligh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5431" y="1625428"/>
            <a:ext cx="1161288" cy="116128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ngoan\Desktop\image\Religions-Muslim-Female-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5266" y="1625428"/>
            <a:ext cx="1161288" cy="116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10069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92</a:t>
            </a:fld>
            <a:endParaRPr lang="en">
              <a:solidFill>
                <a:prstClr val="black">
                  <a:tint val="75000"/>
                </a:prstClr>
              </a:solidFill>
            </a:endParaRPr>
          </a:p>
        </p:txBody>
      </p:sp>
      <p:pic>
        <p:nvPicPr>
          <p:cNvPr id="1028" name="Picture 4" descr="C:\Users\ngoan\Desktop\image\24598-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6961" y="3218312"/>
            <a:ext cx="1828800" cy="18288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stCxn id="1027" idx="3"/>
            <a:endCxn id="1028" idx="1"/>
          </p:cNvCxnSpPr>
          <p:nvPr/>
        </p:nvCxnSpPr>
        <p:spPr>
          <a:xfrm>
            <a:off x="3282292" y="4132712"/>
            <a:ext cx="2694669" cy="0"/>
          </a:xfrm>
          <a:prstGeom prst="straightConnector1">
            <a:avLst/>
          </a:prstGeom>
          <a:ln w="101600">
            <a:tailEnd type="triangle"/>
          </a:ln>
        </p:spPr>
        <p:style>
          <a:lnRef idx="3">
            <a:schemeClr val="dk1"/>
          </a:lnRef>
          <a:fillRef idx="0">
            <a:schemeClr val="dk1"/>
          </a:fillRef>
          <a:effectRef idx="2">
            <a:schemeClr val="dk1"/>
          </a:effectRef>
          <a:fontRef idx="minor">
            <a:schemeClr val="tx1"/>
          </a:fontRef>
        </p:style>
      </p:cxnSp>
      <p:grpSp>
        <p:nvGrpSpPr>
          <p:cNvPr id="8" name="Group 7"/>
          <p:cNvGrpSpPr/>
          <p:nvPr/>
        </p:nvGrpSpPr>
        <p:grpSpPr>
          <a:xfrm>
            <a:off x="843892" y="3218312"/>
            <a:ext cx="2438400" cy="2425459"/>
            <a:chOff x="843892" y="3218312"/>
            <a:chExt cx="2438400" cy="2425459"/>
          </a:xfrm>
        </p:grpSpPr>
        <p:pic>
          <p:nvPicPr>
            <p:cNvPr id="1027" name="Picture 3" descr="C:\Users\ngoan\Desktop\image\google_map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892" y="3218312"/>
              <a:ext cx="2438400" cy="1828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355206" y="5274439"/>
              <a:ext cx="1415772" cy="369332"/>
            </a:xfrm>
            <a:prstGeom prst="rect">
              <a:avLst/>
            </a:prstGeom>
            <a:noFill/>
          </p:spPr>
          <p:txBody>
            <a:bodyPr wrap="none" rtlCol="0">
              <a:spAutoFit/>
            </a:bodyPr>
            <a:lstStyle/>
            <a:p>
              <a:r>
                <a:rPr lang="en-US" b="1" dirty="0" smtClean="0">
                  <a:solidFill>
                    <a:srgbClr val="FF0000"/>
                  </a:solidFill>
                  <a:latin typeface="Cambria" pitchFamily="18" charset="0"/>
                </a:rPr>
                <a:t>Google Map</a:t>
              </a:r>
              <a:endParaRPr lang="en-US" b="1" dirty="0">
                <a:solidFill>
                  <a:srgbClr val="FF0000"/>
                </a:solidFill>
                <a:latin typeface="Cambria" pitchFamily="18" charset="0"/>
              </a:endParaRPr>
            </a:p>
          </p:txBody>
        </p:sp>
      </p:grpSp>
    </p:spTree>
    <p:extLst>
      <p:ext uri="{BB962C8B-B14F-4D97-AF65-F5344CB8AC3E}">
        <p14:creationId xmlns:p14="http://schemas.microsoft.com/office/powerpoint/2010/main" val="109299677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93</a:t>
            </a:fld>
            <a:endParaRPr lang="en">
              <a:solidFill>
                <a:prstClr val="black">
                  <a:tint val="75000"/>
                </a:prstClr>
              </a:solidFill>
            </a:endParaRPr>
          </a:p>
        </p:txBody>
      </p:sp>
      <p:sp>
        <p:nvSpPr>
          <p:cNvPr id="3" name="TextBox 2"/>
          <p:cNvSpPr txBox="1"/>
          <p:nvPr/>
        </p:nvSpPr>
        <p:spPr>
          <a:xfrm>
            <a:off x="5892593" y="5274439"/>
            <a:ext cx="1997535" cy="369332"/>
          </a:xfrm>
          <a:prstGeom prst="rect">
            <a:avLst/>
          </a:prstGeom>
          <a:noFill/>
        </p:spPr>
        <p:txBody>
          <a:bodyPr wrap="none" rtlCol="0">
            <a:spAutoFit/>
          </a:bodyPr>
          <a:lstStyle/>
          <a:p>
            <a:r>
              <a:rPr lang="en-US" b="1" dirty="0" smtClean="0">
                <a:solidFill>
                  <a:srgbClr val="FF0000"/>
                </a:solidFill>
                <a:latin typeface="Cambria" pitchFamily="18" charset="0"/>
              </a:rPr>
              <a:t>Search &gt; 2 points</a:t>
            </a:r>
            <a:endParaRPr lang="en-US" b="1" dirty="0">
              <a:solidFill>
                <a:srgbClr val="FF0000"/>
              </a:solidFill>
              <a:latin typeface="Cambria" pitchFamily="18" charset="0"/>
            </a:endParaRPr>
          </a:p>
        </p:txBody>
      </p:sp>
      <p:pic>
        <p:nvPicPr>
          <p:cNvPr id="9" name="Picture 4" descr="C:\Users\ngoan\Desktop\image\24598-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6961" y="3218312"/>
            <a:ext cx="1828800" cy="18288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a:stCxn id="12" idx="3"/>
            <a:endCxn id="9" idx="1"/>
          </p:cNvCxnSpPr>
          <p:nvPr/>
        </p:nvCxnSpPr>
        <p:spPr>
          <a:xfrm>
            <a:off x="3282292" y="4132712"/>
            <a:ext cx="2694669" cy="0"/>
          </a:xfrm>
          <a:prstGeom prst="straightConnector1">
            <a:avLst/>
          </a:prstGeom>
          <a:ln w="101600">
            <a:tailEnd type="triangle"/>
          </a:ln>
        </p:spPr>
        <p:style>
          <a:lnRef idx="3">
            <a:schemeClr val="dk1"/>
          </a:lnRef>
          <a:fillRef idx="0">
            <a:schemeClr val="dk1"/>
          </a:fillRef>
          <a:effectRef idx="2">
            <a:schemeClr val="dk1"/>
          </a:effectRef>
          <a:fontRef idx="minor">
            <a:schemeClr val="tx1"/>
          </a:fontRef>
        </p:style>
      </p:cxnSp>
      <p:grpSp>
        <p:nvGrpSpPr>
          <p:cNvPr id="11" name="Group 10"/>
          <p:cNvGrpSpPr/>
          <p:nvPr/>
        </p:nvGrpSpPr>
        <p:grpSpPr>
          <a:xfrm>
            <a:off x="843892" y="3218312"/>
            <a:ext cx="2438400" cy="2425459"/>
            <a:chOff x="843892" y="3218312"/>
            <a:chExt cx="2438400" cy="2425459"/>
          </a:xfrm>
        </p:grpSpPr>
        <p:pic>
          <p:nvPicPr>
            <p:cNvPr id="12" name="Picture 3" descr="C:\Users\ngoan\Desktop\image\google_map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892" y="3218312"/>
              <a:ext cx="24384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355206" y="5274439"/>
              <a:ext cx="1415772" cy="369332"/>
            </a:xfrm>
            <a:prstGeom prst="rect">
              <a:avLst/>
            </a:prstGeom>
            <a:noFill/>
          </p:spPr>
          <p:txBody>
            <a:bodyPr wrap="none" rtlCol="0">
              <a:spAutoFit/>
            </a:bodyPr>
            <a:lstStyle/>
            <a:p>
              <a:r>
                <a:rPr lang="en-US" b="1" dirty="0" smtClean="0">
                  <a:solidFill>
                    <a:srgbClr val="FF0000"/>
                  </a:solidFill>
                  <a:latin typeface="Cambria" pitchFamily="18" charset="0"/>
                </a:rPr>
                <a:t>Google Map</a:t>
              </a:r>
              <a:endParaRPr lang="en-US" b="1" dirty="0">
                <a:solidFill>
                  <a:srgbClr val="FF0000"/>
                </a:solidFill>
                <a:latin typeface="Cambria" pitchFamily="18" charset="0"/>
              </a:endParaRPr>
            </a:p>
          </p:txBody>
        </p:sp>
      </p:grpSp>
      <p:pic>
        <p:nvPicPr>
          <p:cNvPr id="2050" name="Picture 2" descr="C:\Users\ngoan\Desktop\image\vista_19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72426" y="3675512"/>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89606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94</a:t>
            </a:fld>
            <a:endParaRPr lang="en">
              <a:solidFill>
                <a:prstClr val="black">
                  <a:tint val="75000"/>
                </a:prstClr>
              </a:solidFill>
            </a:endParaRPr>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pic>
        <p:nvPicPr>
          <p:cNvPr id="3074" name="Picture 2" descr="C:\Users\ngoan\Desktop\image\24598-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887724"/>
            <a:ext cx="1371600" cy="13716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a:stCxn id="7" idx="1"/>
            <a:endCxn id="3074" idx="3"/>
          </p:cNvCxnSpPr>
          <p:nvPr/>
        </p:nvCxnSpPr>
        <p:spPr>
          <a:xfrm flipH="1" flipV="1">
            <a:off x="1712226" y="4573524"/>
            <a:ext cx="2166455" cy="1125566"/>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smtClean="0">
                <a:solidFill>
                  <a:srgbClr val="FF0000"/>
                </a:solidFill>
                <a:latin typeface="Cambria" pitchFamily="18" charset="0"/>
              </a:rPr>
              <a:t>2 points</a:t>
            </a:r>
            <a:endParaRPr lang="en-US" sz="2000" b="1" dirty="0">
              <a:solidFill>
                <a:srgbClr val="FF0000"/>
              </a:solidFill>
              <a:latin typeface="Cambria" pitchFamily="18" charset="0"/>
            </a:endParaRPr>
          </a:p>
        </p:txBody>
      </p:sp>
      <p:sp>
        <p:nvSpPr>
          <p:cNvPr id="14" name="TextBox 13"/>
          <p:cNvSpPr txBox="1"/>
          <p:nvPr/>
        </p:nvSpPr>
        <p:spPr>
          <a:xfrm>
            <a:off x="3746340" y="6133081"/>
            <a:ext cx="1636282" cy="400110"/>
          </a:xfrm>
          <a:prstGeom prst="rect">
            <a:avLst/>
          </a:prstGeom>
          <a:noFill/>
        </p:spPr>
        <p:txBody>
          <a:bodyPr wrap="none" rtlCol="0">
            <a:spAutoFit/>
          </a:bodyPr>
          <a:lstStyle/>
          <a:p>
            <a:r>
              <a:rPr lang="en-US" sz="2000" b="1" dirty="0" smtClean="0">
                <a:solidFill>
                  <a:srgbClr val="FF0000"/>
                </a:solidFill>
                <a:latin typeface="Cambria" pitchFamily="18" charset="0"/>
              </a:rPr>
              <a:t>Street Route</a:t>
            </a:r>
            <a:endParaRPr lang="en-US" sz="2000" b="1" dirty="0">
              <a:solidFill>
                <a:srgbClr val="FF0000"/>
              </a:solidFill>
              <a:latin typeface="Cambria" pitchFamily="18" charset="0"/>
            </a:endParaRPr>
          </a:p>
        </p:txBody>
      </p:sp>
    </p:spTree>
    <p:extLst>
      <p:ext uri="{BB962C8B-B14F-4D97-AF65-F5344CB8AC3E}">
        <p14:creationId xmlns:p14="http://schemas.microsoft.com/office/powerpoint/2010/main" val="45323520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95</a:t>
            </a:fld>
            <a:endParaRPr lang="en">
              <a:solidFill>
                <a:prstClr val="black">
                  <a:tint val="75000"/>
                </a:prstClr>
              </a:solidFill>
            </a:endParaRPr>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pic>
        <p:nvPicPr>
          <p:cNvPr id="3074" name="Picture 2" descr="C:\Users\ngoan\Desktop\image\24598-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887724"/>
            <a:ext cx="1371600" cy="13716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a:stCxn id="7" idx="1"/>
            <a:endCxn id="3074" idx="3"/>
          </p:cNvCxnSpPr>
          <p:nvPr/>
        </p:nvCxnSpPr>
        <p:spPr>
          <a:xfrm flipH="1" flipV="1">
            <a:off x="1712226" y="4573524"/>
            <a:ext cx="2166455" cy="1125566"/>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smtClean="0">
                <a:solidFill>
                  <a:srgbClr val="FF0000"/>
                </a:solidFill>
                <a:latin typeface="Cambria" pitchFamily="18" charset="0"/>
              </a:rPr>
              <a:t>2 points</a:t>
            </a:r>
            <a:endParaRPr lang="en-US" sz="2000" b="1" dirty="0">
              <a:solidFill>
                <a:srgbClr val="FF0000"/>
              </a:solidFill>
              <a:latin typeface="Cambria" pitchFamily="18" charset="0"/>
            </a:endParaRPr>
          </a:p>
        </p:txBody>
      </p:sp>
      <p:sp>
        <p:nvSpPr>
          <p:cNvPr id="14" name="TextBox 13"/>
          <p:cNvSpPr txBox="1"/>
          <p:nvPr/>
        </p:nvSpPr>
        <p:spPr>
          <a:xfrm>
            <a:off x="3746340" y="6133081"/>
            <a:ext cx="1636282" cy="400110"/>
          </a:xfrm>
          <a:prstGeom prst="rect">
            <a:avLst/>
          </a:prstGeom>
          <a:noFill/>
        </p:spPr>
        <p:txBody>
          <a:bodyPr wrap="none" rtlCol="0">
            <a:spAutoFit/>
          </a:bodyPr>
          <a:lstStyle/>
          <a:p>
            <a:r>
              <a:rPr lang="en-US" sz="2000" b="1" dirty="0" smtClean="0">
                <a:solidFill>
                  <a:srgbClr val="FF0000"/>
                </a:solidFill>
                <a:latin typeface="Cambria" pitchFamily="18" charset="0"/>
              </a:rPr>
              <a:t>Street Route</a:t>
            </a:r>
            <a:endParaRPr lang="en-US" sz="2000" b="1" dirty="0">
              <a:solidFill>
                <a:srgbClr val="FF0000"/>
              </a:solidFill>
              <a:latin typeface="Cambria" pitchFamily="18" charset="0"/>
            </a:endParaRPr>
          </a:p>
        </p:txBody>
      </p:sp>
      <p:pic>
        <p:nvPicPr>
          <p:cNvPr id="9" name="Picture 2" descr="C:\Users\ngoan\Desktop\image\24598-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681" y="1642667"/>
            <a:ext cx="1371600" cy="13716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a:stCxn id="7" idx="0"/>
            <a:endCxn id="9" idx="2"/>
          </p:cNvCxnSpPr>
          <p:nvPr/>
        </p:nvCxnSpPr>
        <p:spPr>
          <a:xfrm flipV="1">
            <a:off x="4564481" y="3014267"/>
            <a:ext cx="0" cy="199902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709200" y="3014267"/>
            <a:ext cx="1346844" cy="400110"/>
          </a:xfrm>
          <a:prstGeom prst="rect">
            <a:avLst/>
          </a:prstGeom>
          <a:noFill/>
        </p:spPr>
        <p:txBody>
          <a:bodyPr wrap="none" rtlCol="0">
            <a:spAutoFit/>
          </a:bodyPr>
          <a:lstStyle/>
          <a:p>
            <a:r>
              <a:rPr lang="en-US" sz="2000" b="1" dirty="0" smtClean="0">
                <a:solidFill>
                  <a:srgbClr val="FF0000"/>
                </a:solidFill>
                <a:latin typeface="Cambria" pitchFamily="18" charset="0"/>
              </a:rPr>
              <a:t>&gt; 2 points</a:t>
            </a:r>
            <a:endParaRPr lang="en-US" sz="2000" b="1" dirty="0">
              <a:solidFill>
                <a:srgbClr val="FF0000"/>
              </a:solidFill>
              <a:latin typeface="Cambria" pitchFamily="18" charset="0"/>
            </a:endParaRPr>
          </a:p>
        </p:txBody>
      </p:sp>
    </p:spTree>
    <p:extLst>
      <p:ext uri="{BB962C8B-B14F-4D97-AF65-F5344CB8AC3E}">
        <p14:creationId xmlns:p14="http://schemas.microsoft.com/office/powerpoint/2010/main" val="136878481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96</a:t>
            </a:fld>
            <a:endParaRPr lang="en">
              <a:solidFill>
                <a:prstClr val="black">
                  <a:tint val="75000"/>
                </a:prstClr>
              </a:solidFill>
            </a:endParaRPr>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pic>
        <p:nvPicPr>
          <p:cNvPr id="3074" name="Picture 2" descr="C:\Users\ngoan\Desktop\image\24598-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887724"/>
            <a:ext cx="1371600" cy="13716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a:stCxn id="7" idx="1"/>
            <a:endCxn id="3074" idx="3"/>
          </p:cNvCxnSpPr>
          <p:nvPr/>
        </p:nvCxnSpPr>
        <p:spPr>
          <a:xfrm flipH="1" flipV="1">
            <a:off x="1712226" y="4573524"/>
            <a:ext cx="2166455" cy="1125566"/>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smtClean="0">
                <a:solidFill>
                  <a:srgbClr val="FF0000"/>
                </a:solidFill>
                <a:latin typeface="Cambria" pitchFamily="18" charset="0"/>
              </a:rPr>
              <a:t>2 points</a:t>
            </a:r>
            <a:endParaRPr lang="en-US" sz="2000" b="1" dirty="0">
              <a:solidFill>
                <a:srgbClr val="FF0000"/>
              </a:solidFill>
              <a:latin typeface="Cambria" pitchFamily="18" charset="0"/>
            </a:endParaRPr>
          </a:p>
        </p:txBody>
      </p:sp>
      <p:sp>
        <p:nvSpPr>
          <p:cNvPr id="14" name="TextBox 13"/>
          <p:cNvSpPr txBox="1"/>
          <p:nvPr/>
        </p:nvSpPr>
        <p:spPr>
          <a:xfrm>
            <a:off x="3746340" y="6133081"/>
            <a:ext cx="1636282" cy="400110"/>
          </a:xfrm>
          <a:prstGeom prst="rect">
            <a:avLst/>
          </a:prstGeom>
          <a:noFill/>
        </p:spPr>
        <p:txBody>
          <a:bodyPr wrap="none" rtlCol="0">
            <a:spAutoFit/>
          </a:bodyPr>
          <a:lstStyle/>
          <a:p>
            <a:r>
              <a:rPr lang="en-US" sz="2000" b="1" dirty="0" smtClean="0">
                <a:solidFill>
                  <a:srgbClr val="FF0000"/>
                </a:solidFill>
                <a:latin typeface="Cambria" pitchFamily="18" charset="0"/>
              </a:rPr>
              <a:t>Street Route</a:t>
            </a:r>
            <a:endParaRPr lang="en-US" sz="2000" b="1" dirty="0">
              <a:solidFill>
                <a:srgbClr val="FF0000"/>
              </a:solidFill>
              <a:latin typeface="Cambria" pitchFamily="18" charset="0"/>
            </a:endParaRPr>
          </a:p>
        </p:txBody>
      </p:sp>
      <p:pic>
        <p:nvPicPr>
          <p:cNvPr id="9" name="Picture 2" descr="C:\Users\ngoan\Desktop\image\24598-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681" y="1642667"/>
            <a:ext cx="1371600" cy="13716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a:stCxn id="7" idx="0"/>
            <a:endCxn id="9" idx="2"/>
          </p:cNvCxnSpPr>
          <p:nvPr/>
        </p:nvCxnSpPr>
        <p:spPr>
          <a:xfrm flipV="1">
            <a:off x="4564481" y="3014267"/>
            <a:ext cx="0" cy="199902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709200" y="3014267"/>
            <a:ext cx="1346844" cy="400110"/>
          </a:xfrm>
          <a:prstGeom prst="rect">
            <a:avLst/>
          </a:prstGeom>
          <a:noFill/>
        </p:spPr>
        <p:txBody>
          <a:bodyPr wrap="none" rtlCol="0">
            <a:spAutoFit/>
          </a:bodyPr>
          <a:lstStyle/>
          <a:p>
            <a:r>
              <a:rPr lang="en-US" sz="2000" b="1" dirty="0" smtClean="0">
                <a:solidFill>
                  <a:srgbClr val="FF0000"/>
                </a:solidFill>
                <a:latin typeface="Cambria" pitchFamily="18" charset="0"/>
              </a:rPr>
              <a:t>&gt; 2 points</a:t>
            </a:r>
            <a:endParaRPr lang="en-US" sz="2000" b="1" dirty="0">
              <a:solidFill>
                <a:srgbClr val="FF0000"/>
              </a:solidFill>
              <a:latin typeface="Cambria" pitchFamily="18" charset="0"/>
            </a:endParaRPr>
          </a:p>
        </p:txBody>
      </p:sp>
      <p:pic>
        <p:nvPicPr>
          <p:cNvPr id="15" name="Picture 2" descr="C:\Users\ngoan\Desktop\image\24598-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3887724"/>
            <a:ext cx="1371600" cy="13716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3"/>
            <a:endCxn id="15" idx="1"/>
          </p:cNvCxnSpPr>
          <p:nvPr/>
        </p:nvCxnSpPr>
        <p:spPr>
          <a:xfrm flipV="1">
            <a:off x="5250281" y="4573524"/>
            <a:ext cx="2064919" cy="1125566"/>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6662193" y="5059269"/>
            <a:ext cx="2443298" cy="400110"/>
          </a:xfrm>
          <a:prstGeom prst="rect">
            <a:avLst/>
          </a:prstGeom>
          <a:noFill/>
        </p:spPr>
        <p:txBody>
          <a:bodyPr wrap="none" rtlCol="0">
            <a:spAutoFit/>
          </a:bodyPr>
          <a:lstStyle/>
          <a:p>
            <a:r>
              <a:rPr lang="en-US" sz="2000" b="1" dirty="0" smtClean="0">
                <a:solidFill>
                  <a:srgbClr val="FF0000"/>
                </a:solidFill>
                <a:latin typeface="Cambria" pitchFamily="18" charset="0"/>
              </a:rPr>
              <a:t>&gt; 2 points optimize</a:t>
            </a:r>
            <a:endParaRPr lang="en-US" sz="2000" b="1" dirty="0">
              <a:solidFill>
                <a:srgbClr val="FF0000"/>
              </a:solidFill>
              <a:latin typeface="Cambria" pitchFamily="18" charset="0"/>
            </a:endParaRPr>
          </a:p>
        </p:txBody>
      </p:sp>
    </p:spTree>
    <p:extLst>
      <p:ext uri="{BB962C8B-B14F-4D97-AF65-F5344CB8AC3E}">
        <p14:creationId xmlns:p14="http://schemas.microsoft.com/office/powerpoint/2010/main" val="103702381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97</a:t>
            </a:fld>
            <a:endParaRPr lang="en">
              <a:solidFill>
                <a:prstClr val="black">
                  <a:tint val="75000"/>
                </a:prstClr>
              </a:solidFill>
            </a:endParaRPr>
          </a:p>
        </p:txBody>
      </p:sp>
      <p:sp>
        <p:nvSpPr>
          <p:cNvPr id="6" name="Shape 144"/>
          <p:cNvSpPr>
            <a:spLocks noGrp="1"/>
          </p:cNvSpPr>
          <p:nvPr>
            <p:ph type="title"/>
          </p:nvPr>
        </p:nvSpPr>
        <p:spPr>
          <a:xfrm>
            <a:off x="332118" y="353375"/>
            <a:ext cx="8499023" cy="621945"/>
          </a:xfrm>
          <a:prstGeom prst="rect">
            <a:avLst/>
          </a:prstGeom>
        </p:spPr>
        <p:txBody>
          <a:bodyPr>
            <a:normAutofit fontScale="90000"/>
          </a:bodyPr>
          <a:lstStyle>
            <a:lvl1pPr>
              <a:defRPr sz="3600">
                <a:latin typeface="Cambria"/>
                <a:ea typeface="Cambria"/>
                <a:cs typeface="Cambria"/>
                <a:sym typeface="Cambria"/>
              </a:defRPr>
            </a:lvl1pPr>
          </a:lstStyle>
          <a:p>
            <a:pPr algn="ctr"/>
            <a:r>
              <a:rPr lang="en-US" dirty="0"/>
              <a:t>Architecture</a:t>
            </a:r>
            <a:endParaRPr lang="en-US" dirty="0">
              <a:latin typeface="Times New Roman" pitchFamily="18" charset="0"/>
              <a:cs typeface="Times New Roman" pitchFamily="18" charset="0"/>
            </a:endParaRPr>
          </a:p>
        </p:txBody>
      </p:sp>
      <p:pic>
        <p:nvPicPr>
          <p:cNvPr id="4098" name="Picture 2" descr="C:\Users\ngoan\Desktop\motorAtriture.png"/>
          <p:cNvPicPr>
            <a:picLocks noChangeAspect="1" noChangeArrowheads="1"/>
          </p:cNvPicPr>
          <p:nvPr/>
        </p:nvPicPr>
        <p:blipFill rotWithShape="1">
          <a:blip r:embed="rId3">
            <a:extLst>
              <a:ext uri="{28A0092B-C50C-407E-A947-70E740481C1C}">
                <a14:useLocalDpi xmlns:a14="http://schemas.microsoft.com/office/drawing/2010/main" val="0"/>
              </a:ext>
            </a:extLst>
          </a:blip>
          <a:srcRect b="40443"/>
          <a:stretch/>
        </p:blipFill>
        <p:spPr bwMode="auto">
          <a:xfrm>
            <a:off x="685800" y="1905000"/>
            <a:ext cx="7467600" cy="4114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6954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916081" y="2234267"/>
            <a:ext cx="7886700" cy="1325563"/>
          </a:xfrm>
        </p:spPr>
        <p:txBody>
          <a:bodyPr>
            <a:normAutofit fontScale="90000"/>
          </a:bodyPr>
          <a:lstStyle/>
          <a:p>
            <a:r>
              <a:rPr lang="en-US" sz="6600" dirty="0" smtClean="0">
                <a:solidFill>
                  <a:schemeClr val="bg1"/>
                </a:solidFill>
                <a:latin typeface="Cambria" charset="0"/>
                <a:ea typeface="Cambria" charset="0"/>
                <a:cs typeface="Cambria" charset="0"/>
              </a:rPr>
              <a:t>Search Motorbike Four Points Optimize</a:t>
            </a:r>
            <a:endParaRPr lang="en-US" sz="6600" dirty="0">
              <a:solidFill>
                <a:schemeClr val="bg1"/>
              </a:solidFill>
              <a:latin typeface="Cambria" charset="0"/>
              <a:ea typeface="Cambria" charset="0"/>
              <a:cs typeface="Cambria" charset="0"/>
            </a:endParaRPr>
          </a:p>
        </p:txBody>
      </p:sp>
    </p:spTree>
    <p:extLst>
      <p:ext uri="{BB962C8B-B14F-4D97-AF65-F5344CB8AC3E}">
        <p14:creationId xmlns:p14="http://schemas.microsoft.com/office/powerpoint/2010/main" val="10196444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goan\Desktop\image\zK11Va5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834" t="8332" b="14167"/>
          <a:stretch/>
        </p:blipFill>
        <p:spPr bwMode="auto">
          <a:xfrm>
            <a:off x="3711837" y="441960"/>
            <a:ext cx="1630680" cy="141732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1936376" y="2667000"/>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6553200" y="265982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TextBox 2"/>
          <p:cNvSpPr txBox="1"/>
          <p:nvPr/>
        </p:nvSpPr>
        <p:spPr>
          <a:xfrm>
            <a:off x="1806387" y="3413760"/>
            <a:ext cx="824753" cy="461665"/>
          </a:xfrm>
          <a:prstGeom prst="rect">
            <a:avLst/>
          </a:prstGeom>
          <a:noFill/>
        </p:spPr>
        <p:txBody>
          <a:bodyPr wrap="square" rtlCol="0">
            <a:spAutoFit/>
          </a:bodyPr>
          <a:lstStyle/>
          <a:p>
            <a:r>
              <a:rPr lang="en-US" sz="2400" dirty="0" smtClean="0">
                <a:solidFill>
                  <a:srgbClr val="FF0000"/>
                </a:solidFill>
                <a:latin typeface="Cambria" pitchFamily="18" charset="0"/>
              </a:rPr>
              <a:t>Start</a:t>
            </a:r>
            <a:endParaRPr lang="en-US" sz="2400" dirty="0">
              <a:solidFill>
                <a:srgbClr val="FF0000"/>
              </a:solidFill>
              <a:latin typeface="Cambria" pitchFamily="18" charset="0"/>
            </a:endParaRPr>
          </a:p>
        </p:txBody>
      </p:sp>
      <p:sp>
        <p:nvSpPr>
          <p:cNvPr id="7" name="TextBox 6"/>
          <p:cNvSpPr txBox="1"/>
          <p:nvPr/>
        </p:nvSpPr>
        <p:spPr>
          <a:xfrm>
            <a:off x="6553200" y="3413760"/>
            <a:ext cx="762000" cy="461665"/>
          </a:xfrm>
          <a:prstGeom prst="rect">
            <a:avLst/>
          </a:prstGeom>
          <a:noFill/>
        </p:spPr>
        <p:txBody>
          <a:bodyPr wrap="square" rtlCol="0">
            <a:spAutoFit/>
          </a:bodyPr>
          <a:lstStyle/>
          <a:p>
            <a:r>
              <a:rPr lang="en-US" sz="2400" dirty="0">
                <a:solidFill>
                  <a:srgbClr val="FF0000"/>
                </a:solidFill>
                <a:latin typeface="Cambria" pitchFamily="18" charset="0"/>
              </a:rPr>
              <a:t>E</a:t>
            </a:r>
            <a:r>
              <a:rPr lang="en-US" sz="2400" dirty="0" smtClean="0">
                <a:solidFill>
                  <a:srgbClr val="FF0000"/>
                </a:solidFill>
                <a:latin typeface="Cambria" pitchFamily="18" charset="0"/>
              </a:rPr>
              <a:t>nd</a:t>
            </a:r>
            <a:endParaRPr lang="en-US" sz="2400" dirty="0">
              <a:solidFill>
                <a:srgbClr val="FF0000"/>
              </a:solidFill>
              <a:latin typeface="Cambria" pitchFamily="18" charset="0"/>
            </a:endParaRPr>
          </a:p>
        </p:txBody>
      </p:sp>
      <p:cxnSp>
        <p:nvCxnSpPr>
          <p:cNvPr id="8" name="Straight Arrow Connector 7"/>
          <p:cNvCxnSpPr>
            <a:stCxn id="4" idx="6"/>
            <a:endCxn id="5" idx="2"/>
          </p:cNvCxnSpPr>
          <p:nvPr/>
        </p:nvCxnSpPr>
        <p:spPr>
          <a:xfrm flipV="1">
            <a:off x="2501153" y="2942215"/>
            <a:ext cx="4052047" cy="717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548640" y="4876800"/>
            <a:ext cx="8077200" cy="646331"/>
          </a:xfrm>
          <a:prstGeom prst="rect">
            <a:avLst/>
          </a:prstGeom>
          <a:noFill/>
        </p:spPr>
        <p:txBody>
          <a:bodyPr wrap="square" rtlCol="0">
            <a:spAutoFit/>
          </a:bodyPr>
          <a:lstStyle/>
          <a:p>
            <a:r>
              <a:rPr lang="en-US" dirty="0" smtClean="0">
                <a:solidFill>
                  <a:prstClr val="black"/>
                </a:solidFill>
                <a:latin typeface="Cambria" pitchFamily="18" charset="0"/>
              </a:rPr>
              <a:t>https:</a:t>
            </a:r>
            <a:r>
              <a:rPr lang="en-US" dirty="0">
                <a:solidFill>
                  <a:prstClr val="black"/>
                </a:solidFill>
                <a:latin typeface="Cambria" pitchFamily="18" charset="0"/>
              </a:rPr>
              <a:t>//maps.googleapis.com/maps/api/directions/json?</a:t>
            </a:r>
            <a:r>
              <a:rPr lang="en-US" dirty="0">
                <a:solidFill>
                  <a:srgbClr val="FF0000"/>
                </a:solidFill>
                <a:latin typeface="Cambria" pitchFamily="18" charset="0"/>
              </a:rPr>
              <a:t>origin</a:t>
            </a:r>
            <a:r>
              <a:rPr lang="en-US" dirty="0">
                <a:solidFill>
                  <a:prstClr val="black"/>
                </a:solidFill>
                <a:latin typeface="Cambria" pitchFamily="18" charset="0"/>
              </a:rPr>
              <a:t>=Toronto&amp;</a:t>
            </a:r>
            <a:r>
              <a:rPr lang="en-US" dirty="0">
                <a:solidFill>
                  <a:srgbClr val="FF0000"/>
                </a:solidFill>
                <a:latin typeface="Cambria" pitchFamily="18" charset="0"/>
              </a:rPr>
              <a:t>destination</a:t>
            </a:r>
            <a:r>
              <a:rPr lang="en-US" dirty="0">
                <a:solidFill>
                  <a:prstClr val="black"/>
                </a:solidFill>
                <a:latin typeface="Cambria" pitchFamily="18" charset="0"/>
              </a:rPr>
              <a:t>=Montreal&amp;key=</a:t>
            </a:r>
            <a:r>
              <a:rPr lang="en-US" b="1" i="1" dirty="0">
                <a:solidFill>
                  <a:prstClr val="black"/>
                </a:solidFill>
                <a:latin typeface="Cambria" pitchFamily="18" charset="0"/>
              </a:rPr>
              <a:t>YOUR_API_KEY</a:t>
            </a:r>
            <a:endParaRPr lang="en-US" dirty="0">
              <a:solidFill>
                <a:prstClr val="black"/>
              </a:solidFill>
              <a:latin typeface="Cambria" pitchFamily="18" charset="0"/>
            </a:endParaRPr>
          </a:p>
        </p:txBody>
      </p:sp>
    </p:spTree>
    <p:extLst>
      <p:ext uri="{BB962C8B-B14F-4D97-AF65-F5344CB8AC3E}">
        <p14:creationId xmlns:p14="http://schemas.microsoft.com/office/powerpoint/2010/main" val="371880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5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6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7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6823</Words>
  <Application>Microsoft Macintosh PowerPoint</Application>
  <PresentationFormat>On-screen Show (4:3)</PresentationFormat>
  <Paragraphs>2567</Paragraphs>
  <Slides>200</Slides>
  <Notes>131</Notes>
  <HiddenSlides>0</HiddenSlides>
  <MMClips>0</MMClips>
  <ScaleCrop>false</ScaleCrop>
  <HeadingPairs>
    <vt:vector size="6" baseType="variant">
      <vt:variant>
        <vt:lpstr>Fonts Used</vt:lpstr>
      </vt:variant>
      <vt:variant>
        <vt:i4>6</vt:i4>
      </vt:variant>
      <vt:variant>
        <vt:lpstr>Theme</vt:lpstr>
      </vt:variant>
      <vt:variant>
        <vt:i4>12</vt:i4>
      </vt:variant>
      <vt:variant>
        <vt:lpstr>Slide Titles</vt:lpstr>
      </vt:variant>
      <vt:variant>
        <vt:i4>200</vt:i4>
      </vt:variant>
    </vt:vector>
  </HeadingPairs>
  <TitlesOfParts>
    <vt:vector size="218" baseType="lpstr">
      <vt:lpstr>Arial</vt:lpstr>
      <vt:lpstr>Calibri</vt:lpstr>
      <vt:lpstr>Calibri Light</vt:lpstr>
      <vt:lpstr>Cambria</vt:lpstr>
      <vt:lpstr>Cambria Math</vt:lpstr>
      <vt:lpstr>Times New Roman</vt:lpstr>
      <vt:lpstr>Office Theme</vt:lpstr>
      <vt:lpstr>biz</vt:lpstr>
      <vt:lpstr>1_biz</vt:lpstr>
      <vt:lpstr>2_biz</vt:lpstr>
      <vt:lpstr>1_Office Theme</vt:lpstr>
      <vt:lpstr>2_Office Theme</vt:lpstr>
      <vt:lpstr>3_biz</vt:lpstr>
      <vt:lpstr>3_Office Theme</vt:lpstr>
      <vt:lpstr>4_Office Theme</vt:lpstr>
      <vt:lpstr>5_Office Theme</vt:lpstr>
      <vt:lpstr>6_Office Theme</vt:lpstr>
      <vt:lpstr>7_Office Theme</vt:lpstr>
      <vt:lpstr>Smart Wear on Your Route</vt:lpstr>
      <vt:lpstr>Scenario</vt:lpstr>
      <vt:lpstr>Scenario</vt:lpstr>
      <vt:lpstr>Scenario</vt:lpstr>
      <vt:lpstr>Scenario</vt:lpstr>
      <vt:lpstr>Problem</vt:lpstr>
      <vt:lpstr>Problem</vt:lpstr>
      <vt:lpstr>Solution</vt:lpstr>
      <vt:lpstr>Solution</vt:lpstr>
      <vt:lpstr>Solution</vt:lpstr>
      <vt:lpstr>Architecture</vt:lpstr>
      <vt:lpstr>Building Entity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Raptor algorithm</vt:lpstr>
      <vt:lpstr>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Raptor algorithm</vt:lpstr>
      <vt:lpstr>algorithm synonym</vt:lpstr>
      <vt:lpstr>algorithm synonym</vt:lpstr>
      <vt:lpstr>algorithm synonym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bus four points optimize</vt:lpstr>
      <vt:lpstr>Scenario</vt:lpstr>
      <vt:lpstr>Scenario</vt:lpstr>
      <vt:lpstr>Problem</vt:lpstr>
      <vt:lpstr>Problem</vt:lpstr>
      <vt:lpstr>Solution</vt:lpstr>
      <vt:lpstr>Solution</vt:lpstr>
      <vt:lpstr>Solution</vt:lpstr>
      <vt:lpstr>Architecture</vt:lpstr>
      <vt:lpstr>Search Motorbike Four Points Optimize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vt:lpstr>
      <vt:lpstr>Step</vt:lpstr>
      <vt:lpstr>Step</vt:lpstr>
      <vt:lpstr>Step</vt:lpstr>
      <vt:lpstr>Step</vt:lpstr>
      <vt:lpstr>Step</vt:lpstr>
      <vt:lpstr>Leg</vt:lpstr>
      <vt:lpstr>Leg</vt:lpstr>
      <vt:lpstr>Class Diagram</vt:lpstr>
      <vt:lpstr>Leg</vt:lpstr>
      <vt:lpstr>Leg</vt:lpstr>
      <vt:lpstr>Leg</vt:lpstr>
      <vt:lpstr>Class Diagram</vt:lpstr>
      <vt:lpstr>Demo four points optimize</vt:lpstr>
      <vt:lpstr>Scenario</vt:lpstr>
      <vt:lpstr>Problem</vt:lpstr>
      <vt:lpstr>Solution</vt:lpstr>
      <vt:lpstr>Map offline</vt:lpstr>
      <vt:lpstr>Map offline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vt:lpstr>
      <vt:lpstr>Solution</vt:lpstr>
      <vt:lpstr>Architecture</vt:lpstr>
      <vt:lpstr>Architecture</vt:lpstr>
      <vt:lpstr>Architecture</vt:lpstr>
      <vt:lpstr>Architecture</vt:lpstr>
      <vt:lpstr>Architecture</vt:lpstr>
      <vt:lpstr>PowerPoint Presentation</vt:lpstr>
      <vt:lpstr>Architecture</vt:lpstr>
      <vt:lpstr>Architecture</vt:lpstr>
      <vt:lpstr>Architecture</vt:lpstr>
      <vt:lpstr>Architecture</vt:lpstr>
      <vt:lpstr>DEMO</vt:lpstr>
      <vt:lpstr>Scenario</vt:lpstr>
      <vt:lpstr>Scenario</vt:lpstr>
      <vt:lpstr>PowerPoint Presentation</vt:lpstr>
      <vt:lpstr>PowerPoint Presentation</vt:lpstr>
      <vt:lpstr>PowerPoint Presentation</vt:lpstr>
      <vt:lpstr>Problem</vt:lpstr>
      <vt:lpstr>Solution</vt:lpstr>
      <vt:lpstr>Detect wrong way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 Come</vt:lpstr>
      <vt:lpstr>Future plans</vt:lpstr>
      <vt:lpstr>Future plans</vt:lpstr>
      <vt:lpstr>Future plans</vt:lpstr>
      <vt:lpstr>Future plans</vt:lpstr>
      <vt:lpstr>Future plans</vt:lpstr>
      <vt:lpstr>Future plans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Wear on Your Route</dc:title>
  <dc:creator>Huynh Quang Thao</dc:creator>
  <cp:lastModifiedBy>Huynh Quang Thao</cp:lastModifiedBy>
  <cp:revision>9</cp:revision>
  <dcterms:created xsi:type="dcterms:W3CDTF">2015-12-12T12:59:05Z</dcterms:created>
  <dcterms:modified xsi:type="dcterms:W3CDTF">2015-12-12T13:13:46Z</dcterms:modified>
</cp:coreProperties>
</file>