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sldIdLst>
    <p:sldId id="354" r:id="rId2"/>
    <p:sldId id="345" r:id="rId3"/>
    <p:sldId id="346" r:id="rId4"/>
    <p:sldId id="347" r:id="rId5"/>
    <p:sldId id="348" r:id="rId6"/>
    <p:sldId id="349" r:id="rId7"/>
    <p:sldId id="35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392"/>
    <p:restoredTop sz="50000" autoAdjust="0"/>
  </p:normalViewPr>
  <p:slideViewPr>
    <p:cSldViewPr snapToGrid="0" snapToObjects="1">
      <p:cViewPr>
        <p:scale>
          <a:sx n="70" d="100"/>
          <a:sy n="70" d="100"/>
        </p:scale>
        <p:origin x="848" y="1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638E9B-52C4-DC4B-9E8A-4837C38FE505}" type="datetimeFigureOut">
              <a:rPr lang="en-US" smtClean="0"/>
              <a:t>12/11/15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99C3E7-3278-1243-886F-92FF82204DB1}" type="slidenum">
              <a:rPr lang="en-US" smtClean="0"/>
              <a:t>‹#›</a:t>
            </a:fld>
            <a:endParaRPr lang="en-US"/>
          </a:p>
        </p:txBody>
      </p:sp>
    </p:spTree>
    <p:extLst>
      <p:ext uri="{BB962C8B-B14F-4D97-AF65-F5344CB8AC3E}">
        <p14:creationId xmlns:p14="http://schemas.microsoft.com/office/powerpoint/2010/main" val="60663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Anh Khương hôm đó xe máy bị hư. Không thể đến nhà mọi người được. Anh Khương bèn nghĩ ra cách đi xe buýt.</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t>1</a:t>
            </a:fld>
            <a:endParaRPr lang="en-US"/>
          </a:p>
        </p:txBody>
      </p:sp>
    </p:spTree>
    <p:extLst>
      <p:ext uri="{BB962C8B-B14F-4D97-AF65-F5344CB8AC3E}">
        <p14:creationId xmlns:p14="http://schemas.microsoft.com/office/powerpoint/2010/main" val="1060484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Hiện tại có phần mềm BusMap của Sở giao thông vận tại và Google Map. Cả hai phần mềm không hỗ trợ tìm đường đi xe buýt nhiều hơn hai điểm.  Anh Khương rất bối rối.</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t>2</a:t>
            </a:fld>
            <a:endParaRPr lang="en-US"/>
          </a:p>
        </p:txBody>
      </p:sp>
    </p:spTree>
    <p:extLst>
      <p:ext uri="{BB962C8B-B14F-4D97-AF65-F5344CB8AC3E}">
        <p14:creationId xmlns:p14="http://schemas.microsoft.com/office/powerpoint/2010/main" val="659208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vi-VN" dirty="0" smtClean="0"/>
              <a:t>Do vây, hệ thống chúng tôi cung cấp chức năng tìm kiếm xe buýt để giúp anh Khương vượt qua khó khăn này.</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t>3</a:t>
            </a:fld>
            <a:endParaRPr lang="en-US"/>
          </a:p>
        </p:txBody>
      </p:sp>
    </p:spTree>
    <p:extLst>
      <p:ext uri="{BB962C8B-B14F-4D97-AF65-F5344CB8AC3E}">
        <p14:creationId xmlns:p14="http://schemas.microsoft.com/office/powerpoint/2010/main" val="800715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vi-VN" dirty="0" smtClean="0"/>
              <a:t>Hệ thống chúng tôi cung cấp tìm đường đi xe buýt nhiều hơn hai điểm.</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t>4</a:t>
            </a:fld>
            <a:endParaRPr lang="en-US"/>
          </a:p>
        </p:txBody>
      </p:sp>
    </p:spTree>
    <p:extLst>
      <p:ext uri="{BB962C8B-B14F-4D97-AF65-F5344CB8AC3E}">
        <p14:creationId xmlns:p14="http://schemas.microsoft.com/office/powerpoint/2010/main" val="800715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vi-VN" dirty="0" smtClean="0"/>
              <a:t>Hệ thống chúng tôi cung cấp tìm đường đi xe buýt nhiều hơn hai điểm</a:t>
            </a:r>
            <a:r>
              <a:rPr lang="vi-VN" baseline="0" dirty="0" smtClean="0"/>
              <a:t> </a:t>
            </a:r>
            <a:r>
              <a:rPr lang="vi-VN" baseline="0" dirty="0" smtClean="0"/>
              <a:t>có tối ưu. </a:t>
            </a:r>
            <a:endParaRPr lang="en-US" dirty="0" smtClean="0"/>
          </a:p>
        </p:txBody>
      </p:sp>
      <p:sp>
        <p:nvSpPr>
          <p:cNvPr id="4" name="Slide Number Placeholder 3"/>
          <p:cNvSpPr>
            <a:spLocks noGrp="1"/>
          </p:cNvSpPr>
          <p:nvPr>
            <p:ph type="sldNum" sz="quarter" idx="10"/>
          </p:nvPr>
        </p:nvSpPr>
        <p:spPr/>
        <p:txBody>
          <a:bodyPr/>
          <a:lstStyle/>
          <a:p>
            <a:fld id="{2599C3E7-3278-1243-886F-92FF82204DB1}" type="slidenum">
              <a:rPr lang="en-US" smtClean="0"/>
              <a:t>5</a:t>
            </a:fld>
            <a:endParaRPr lang="en-US"/>
          </a:p>
        </p:txBody>
      </p:sp>
    </p:spTree>
    <p:extLst>
      <p:ext uri="{BB962C8B-B14F-4D97-AF65-F5344CB8AC3E}">
        <p14:creationId xmlns:p14="http://schemas.microsoft.com/office/powerpoint/2010/main" val="800715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Tôi</a:t>
            </a:r>
            <a:r>
              <a:rPr lang="en-US" baseline="0" dirty="0" smtClean="0"/>
              <a:t> </a:t>
            </a:r>
            <a:r>
              <a:rPr lang="en-US" baseline="0" dirty="0" err="1" smtClean="0"/>
              <a:t>xin</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về</a:t>
            </a:r>
            <a:r>
              <a:rPr lang="en-US" baseline="0" dirty="0" smtClean="0"/>
              <a:t> </a:t>
            </a:r>
            <a:r>
              <a:rPr lang="en-US" baseline="0" dirty="0" err="1" smtClean="0"/>
              <a:t>kiến</a:t>
            </a:r>
            <a:r>
              <a:rPr lang="en-US" baseline="0" dirty="0" smtClean="0"/>
              <a:t> </a:t>
            </a:r>
            <a:r>
              <a:rPr lang="en-US" baseline="0" dirty="0" err="1" smtClean="0"/>
              <a:t>trúc</a:t>
            </a:r>
            <a:r>
              <a:rPr lang="en-US" baseline="0" dirty="0" smtClean="0"/>
              <a:t>….</a:t>
            </a:r>
            <a:r>
              <a:rPr lang="en-US" baseline="0" dirty="0" err="1" smtClean="0"/>
              <a:t>và</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t>6</a:t>
            </a:fld>
            <a:endParaRPr lang="en-US"/>
          </a:p>
        </p:txBody>
      </p:sp>
    </p:spTree>
    <p:extLst>
      <p:ext uri="{BB962C8B-B14F-4D97-AF65-F5344CB8AC3E}">
        <p14:creationId xmlns:p14="http://schemas.microsoft.com/office/powerpoint/2010/main" val="1292004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Chúng</a:t>
            </a:r>
            <a:r>
              <a:rPr lang="en-US" baseline="0" dirty="0" smtClean="0"/>
              <a:t>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bắt</a:t>
            </a:r>
            <a:r>
              <a:rPr lang="en-US" baseline="0" dirty="0" smtClean="0"/>
              <a:t> </a:t>
            </a:r>
            <a:r>
              <a:rPr lang="en-US" baseline="0" dirty="0" err="1" smtClean="0"/>
              <a:t>đầu</a:t>
            </a:r>
            <a:r>
              <a:rPr lang="en-US" baseline="0" dirty="0" smtClean="0"/>
              <a:t> demo 4 </a:t>
            </a:r>
            <a:r>
              <a:rPr lang="en-US" baseline="0" dirty="0" err="1" smtClean="0"/>
              <a:t>điểm</a:t>
            </a:r>
            <a:r>
              <a:rPr lang="en-US" baseline="0" dirty="0" smtClean="0"/>
              <a:t> </a:t>
            </a:r>
            <a:r>
              <a:rPr lang="en-US" baseline="0" dirty="0" err="1" smtClean="0"/>
              <a:t>xe</a:t>
            </a:r>
            <a:r>
              <a:rPr lang="en-US" baseline="0" dirty="0" smtClean="0"/>
              <a:t> </a:t>
            </a:r>
            <a:r>
              <a:rPr lang="en-US" baseline="0" dirty="0" err="1" smtClean="0"/>
              <a:t>buyt</a:t>
            </a:r>
            <a:r>
              <a:rPr lang="en-US" baseline="0" smtClean="0"/>
              <a:t> tối</a:t>
            </a:r>
            <a:r>
              <a:rPr lang="en-US" baseline="0" dirty="0" smtClean="0"/>
              <a:t> </a:t>
            </a:r>
            <a:r>
              <a:rPr lang="en-US" baseline="0" dirty="0" err="1" smtClean="0"/>
              <a:t>ưu</a:t>
            </a:r>
            <a:r>
              <a:rPr lang="en-US" baseline="0" dirty="0" smtClean="0"/>
              <a:t> </a:t>
            </a:r>
            <a:r>
              <a:rPr lang="en-US" baseline="0" dirty="0" err="1" smtClean="0"/>
              <a:t>với</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a:t>
            </a:r>
            <a:r>
              <a:rPr lang="en-US" baseline="0" dirty="0" err="1" smtClean="0"/>
              <a:t>các</a:t>
            </a:r>
            <a:r>
              <a:rPr lang="en-US" baseline="0" dirty="0" smtClean="0"/>
              <a:t> </a:t>
            </a:r>
            <a:r>
              <a:rPr lang="en-US" baseline="0" dirty="0" err="1" smtClean="0"/>
              <a:t>điểm</a:t>
            </a:r>
            <a:r>
              <a:rPr lang="en-US" baseline="0" dirty="0" smtClean="0"/>
              <a:t> </a:t>
            </a:r>
            <a:r>
              <a:rPr lang="en-US" baseline="0" dirty="0" err="1" smtClean="0"/>
              <a:t>như</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a:t>
            </a:r>
          </a:p>
          <a:p>
            <a:r>
              <a:rPr lang="en-US" baseline="0" dirty="0" smtClean="0"/>
              <a:t>(</a:t>
            </a:r>
            <a:r>
              <a:rPr lang="en-US" baseline="0" dirty="0" err="1" smtClean="0"/>
              <a:t>bật</a:t>
            </a:r>
            <a:r>
              <a:rPr lang="en-US" baseline="0" dirty="0" smtClean="0"/>
              <a:t> </a:t>
            </a:r>
            <a:r>
              <a:rPr lang="en-US" baseline="0" dirty="0" err="1" smtClean="0"/>
              <a:t>thiệt</a:t>
            </a:r>
            <a:r>
              <a:rPr lang="en-US" baseline="0" dirty="0" smtClean="0"/>
              <a:t> </a:t>
            </a:r>
            <a:r>
              <a:rPr lang="en-US" baseline="0" dirty="0" err="1" smtClean="0"/>
              <a:t>bị</a:t>
            </a:r>
            <a:r>
              <a:rPr lang="en-US" baseline="0" dirty="0" smtClean="0"/>
              <a:t> demo) </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t>7</a:t>
            </a:fld>
            <a:endParaRPr lang="en-US"/>
          </a:p>
        </p:txBody>
      </p:sp>
    </p:spTree>
    <p:extLst>
      <p:ext uri="{BB962C8B-B14F-4D97-AF65-F5344CB8AC3E}">
        <p14:creationId xmlns:p14="http://schemas.microsoft.com/office/powerpoint/2010/main" val="3142087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p:nvPr/>
        </p:nvSpPr>
        <p:spPr>
          <a:xfrm>
            <a:off x="0" y="2"/>
            <a:ext cx="9144000" cy="1532999"/>
          </a:xfrm>
          <a:prstGeom prst="rect">
            <a:avLst/>
          </a:prstGeom>
          <a:solidFill>
            <a:srgbClr val="2388DB"/>
          </a:solidFill>
          <a:ln>
            <a:noFill/>
          </a:ln>
        </p:spPr>
        <p:txBody>
          <a:bodyPr lIns="68569" tIns="34275" rIns="68569" bIns="34275" anchor="ctr" anchorCtr="0">
            <a:noAutofit/>
          </a:bodyPr>
          <a:lstStyle/>
          <a:p>
            <a:endParaRPr sz="1050" kern="0">
              <a:solidFill>
                <a:srgbClr val="000000"/>
              </a:solidFill>
              <a:ea typeface="Arial"/>
              <a:cs typeface="Arial"/>
              <a:sym typeface="Arial"/>
              <a:rtl val="0"/>
            </a:endParaRPr>
          </a:p>
        </p:txBody>
      </p:sp>
      <p:cxnSp>
        <p:nvCxnSpPr>
          <p:cNvPr id="16" name="Shape 16"/>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91316673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2" y="6333136"/>
            <a:ext cx="548699" cy="524699"/>
          </a:xfrm>
          <a:prstGeom prst="rect">
            <a:avLst/>
          </a:prstGeom>
          <a:noFill/>
          <a:ln>
            <a:noFill/>
          </a:ln>
        </p:spPr>
        <p:txBody>
          <a:bodyPr lIns="91425" tIns="91425" rIns="91425" bIns="91425" anchor="ctr" anchorCtr="0">
            <a:noAutofit/>
          </a:bodyPr>
          <a:lstStyle/>
          <a:p>
            <a:pPr algn="r"/>
            <a:fld id="{00000000-1234-1234-1234-123412341234}" type="slidenum">
              <a:rPr lang="en" sz="975" kern="0">
                <a:solidFill>
                  <a:srgbClr val="2388DB"/>
                </a:solidFill>
                <a:ea typeface="Arial"/>
                <a:cs typeface="Arial"/>
                <a:sym typeface="Arial"/>
                <a:rtl val="0"/>
              </a:rPr>
              <a:pPr algn="r"/>
              <a:t>‹#›</a:t>
            </a:fld>
            <a:endParaRPr lang="en" sz="975" kern="0">
              <a:solidFill>
                <a:srgbClr val="2388DB"/>
              </a:solidFill>
              <a:ea typeface="Arial"/>
              <a:cs typeface="Arial"/>
              <a:sym typeface="Arial"/>
              <a:rtl val="0"/>
            </a:endParaRPr>
          </a:p>
        </p:txBody>
      </p:sp>
    </p:spTree>
    <p:extLst>
      <p:ext uri="{BB962C8B-B14F-4D97-AF65-F5344CB8AC3E}">
        <p14:creationId xmlns:p14="http://schemas.microsoft.com/office/powerpoint/2010/main" val="1230740458"/>
      </p:ext>
    </p:extLst>
  </p:cSld>
  <p:clrMap bg1="lt1" tx1="dk1" bg2="dk2" tx2="lt2" accent1="accent1" accent2="accent2" accent3="accent3" accent4="accent4" accent5="accent5" accent6="accent6" hlink="hlink" folHlink="folHlink"/>
  <p:sldLayoutIdLst>
    <p:sldLayoutId id="2147483662"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 smtClean="0"/>
              <a:pPr/>
              <a:t>1</a:t>
            </a:fld>
            <a:endParaRPr lang="en"/>
          </a:p>
        </p:txBody>
      </p:sp>
      <p:sp>
        <p:nvSpPr>
          <p:cNvPr id="7" name="Shape 139"/>
          <p:cNvSpPr>
            <a:spLocks noGrp="1"/>
          </p:cNvSpPr>
          <p:nvPr>
            <p:ph type="title"/>
          </p:nvPr>
        </p:nvSpPr>
        <p:spPr>
          <a:xfrm>
            <a:off x="143113" y="333620"/>
            <a:ext cx="3310858" cy="844004"/>
          </a:xfrm>
          <a:prstGeom prst="rect">
            <a:avLst/>
          </a:prstGeom>
        </p:spPr>
        <p:txBody>
          <a:bodyPr/>
          <a:lstStyle>
            <a:lvl1pPr>
              <a:defRPr sz="3600">
                <a:latin typeface="Cambria"/>
                <a:ea typeface="Cambria"/>
                <a:cs typeface="Cambria"/>
                <a:sym typeface="Cambria"/>
              </a:defRPr>
            </a:lvl1pPr>
          </a:lstStyle>
          <a:p>
            <a:pPr algn="ctr"/>
            <a:r>
              <a:rPr lang="en-US" sz="5400" dirty="0"/>
              <a:t>Scenario</a:t>
            </a:r>
            <a:endParaRPr sz="5400" dirty="0"/>
          </a:p>
        </p:txBody>
      </p:sp>
      <p:pic>
        <p:nvPicPr>
          <p:cNvPr id="10" name="Picture 3" descr="C:\Users\ngoan\Desktop\image\tha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27547" y="1677833"/>
            <a:ext cx="1069848" cy="1069848"/>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ngoan\Desktop\image\24598-2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4123" y="3748100"/>
            <a:ext cx="1069848" cy="1069848"/>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p:cNvCxnSpPr/>
          <p:nvPr/>
        </p:nvCxnSpPr>
        <p:spPr>
          <a:xfrm flipH="1">
            <a:off x="2384123" y="3748100"/>
            <a:ext cx="1069848" cy="10698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384123" y="3748100"/>
            <a:ext cx="1177943" cy="1069848"/>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pic>
        <p:nvPicPr>
          <p:cNvPr id="1026" name="Picture 2" descr="C:\Users\ngoan\Desktop\image\ngoa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3971" y="1677833"/>
            <a:ext cx="1069848" cy="106984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ngoan\Desktop\image\Office-Client-Female-Light-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4701" y="1677833"/>
            <a:ext cx="1069848" cy="10698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ngoan\Desktop\image\Religions-Muslim-Female-ico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74549" y="1677833"/>
            <a:ext cx="1069848" cy="1069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2936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Problem</a:t>
            </a:r>
            <a:endParaRPr lang="en-US" sz="5400" dirty="0"/>
          </a:p>
        </p:txBody>
      </p:sp>
      <p:sp>
        <p:nvSpPr>
          <p:cNvPr id="4" name="Slide Number Placeholder 3"/>
          <p:cNvSpPr>
            <a:spLocks noGrp="1"/>
          </p:cNvSpPr>
          <p:nvPr>
            <p:ph type="sldNum" idx="12"/>
          </p:nvPr>
        </p:nvSpPr>
        <p:spPr/>
        <p:txBody>
          <a:bodyPr/>
          <a:lstStyle/>
          <a:p>
            <a:fld id="{00000000-1234-1234-1234-123412341234}" type="slidenum">
              <a:rPr lang="en" smtClean="0"/>
              <a:pPr/>
              <a:t>2</a:t>
            </a:fld>
            <a:endParaRPr lang="en"/>
          </a:p>
        </p:txBody>
      </p:sp>
      <p:sp>
        <p:nvSpPr>
          <p:cNvPr id="3" name="TextBox 2"/>
          <p:cNvSpPr txBox="1"/>
          <p:nvPr/>
        </p:nvSpPr>
        <p:spPr>
          <a:xfrm>
            <a:off x="5892593" y="5274439"/>
            <a:ext cx="1997535" cy="369332"/>
          </a:xfrm>
          <a:prstGeom prst="rect">
            <a:avLst/>
          </a:prstGeom>
          <a:noFill/>
        </p:spPr>
        <p:txBody>
          <a:bodyPr wrap="none" rtlCol="0">
            <a:spAutoFit/>
          </a:bodyPr>
          <a:lstStyle/>
          <a:p>
            <a:r>
              <a:rPr lang="en-US" b="1" dirty="0" smtClean="0">
                <a:solidFill>
                  <a:srgbClr val="FF0000"/>
                </a:solidFill>
                <a:latin typeface="Cambria" pitchFamily="18" charset="0"/>
              </a:rPr>
              <a:t>Search &gt; 2 points</a:t>
            </a:r>
            <a:endParaRPr lang="en-US" b="1" dirty="0">
              <a:solidFill>
                <a:srgbClr val="FF0000"/>
              </a:solidFill>
              <a:latin typeface="Cambria" pitchFamily="18" charset="0"/>
            </a:endParaRPr>
          </a:p>
        </p:txBody>
      </p:sp>
      <p:cxnSp>
        <p:nvCxnSpPr>
          <p:cNvPr id="10" name="Straight Arrow Connector 9"/>
          <p:cNvCxnSpPr>
            <a:stCxn id="1027" idx="3"/>
            <a:endCxn id="1026" idx="1"/>
          </p:cNvCxnSpPr>
          <p:nvPr/>
        </p:nvCxnSpPr>
        <p:spPr>
          <a:xfrm>
            <a:off x="2210938" y="2824951"/>
            <a:ext cx="3766022" cy="11809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050" name="Picture 2" descr="C:\Users\ngoan\Desktop\image\vista_19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86419">
            <a:off x="3332779" y="3017223"/>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ngoan\Desktop\image\b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6960" y="3091515"/>
            <a:ext cx="1828800" cy="18288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936671" y="2252387"/>
            <a:ext cx="1415772" cy="3760650"/>
            <a:chOff x="663715" y="2416939"/>
            <a:chExt cx="1415772" cy="3760650"/>
          </a:xfrm>
        </p:grpSpPr>
        <p:pic>
          <p:nvPicPr>
            <p:cNvPr id="1027" name="Picture 3" descr="C:\Users\ngoan\Desktop\image\google_maps2.png"/>
            <p:cNvPicPr>
              <a:picLocks noChangeAspect="1" noChangeArrowheads="1"/>
            </p:cNvPicPr>
            <p:nvPr/>
          </p:nvPicPr>
          <p:blipFill rotWithShape="1">
            <a:blip r:embed="rId5">
              <a:extLst>
                <a:ext uri="{28A0092B-C50C-407E-A947-70E740481C1C}">
                  <a14:useLocalDpi xmlns:a14="http://schemas.microsoft.com/office/drawing/2010/main" val="0"/>
                </a:ext>
              </a:extLst>
            </a:blip>
            <a:srcRect l="19030" r="19030" b="16512"/>
            <a:stretch/>
          </p:blipFill>
          <p:spPr bwMode="auto">
            <a:xfrm>
              <a:off x="805218" y="2416939"/>
              <a:ext cx="1132764" cy="11451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5219" y="4525962"/>
              <a:ext cx="1132764" cy="1117809"/>
            </a:xfrm>
            <a:prstGeom prst="rect">
              <a:avLst/>
            </a:prstGeom>
          </p:spPr>
        </p:pic>
        <p:sp>
          <p:nvSpPr>
            <p:cNvPr id="15" name="TextBox 14"/>
            <p:cNvSpPr txBox="1"/>
            <p:nvPr/>
          </p:nvSpPr>
          <p:spPr>
            <a:xfrm>
              <a:off x="663715" y="3679776"/>
              <a:ext cx="1415772" cy="369332"/>
            </a:xfrm>
            <a:prstGeom prst="rect">
              <a:avLst/>
            </a:prstGeom>
            <a:noFill/>
          </p:spPr>
          <p:txBody>
            <a:bodyPr wrap="none" rtlCol="0">
              <a:spAutoFit/>
            </a:bodyPr>
            <a:lstStyle/>
            <a:p>
              <a:r>
                <a:rPr lang="en-US" b="1" dirty="0" smtClean="0">
                  <a:solidFill>
                    <a:srgbClr val="FF0000"/>
                  </a:solidFill>
                  <a:latin typeface="Cambria" pitchFamily="18" charset="0"/>
                </a:rPr>
                <a:t>Google Map</a:t>
              </a:r>
              <a:endParaRPr lang="en-US" b="1" dirty="0">
                <a:solidFill>
                  <a:srgbClr val="FF0000"/>
                </a:solidFill>
                <a:latin typeface="Cambria" pitchFamily="18" charset="0"/>
              </a:endParaRPr>
            </a:p>
          </p:txBody>
        </p:sp>
        <p:sp>
          <p:nvSpPr>
            <p:cNvPr id="16" name="TextBox 15"/>
            <p:cNvSpPr txBox="1"/>
            <p:nvPr/>
          </p:nvSpPr>
          <p:spPr>
            <a:xfrm>
              <a:off x="828021" y="5808257"/>
              <a:ext cx="1087157" cy="369332"/>
            </a:xfrm>
            <a:prstGeom prst="rect">
              <a:avLst/>
            </a:prstGeom>
            <a:noFill/>
          </p:spPr>
          <p:txBody>
            <a:bodyPr wrap="none" rtlCol="0">
              <a:spAutoFit/>
            </a:bodyPr>
            <a:lstStyle/>
            <a:p>
              <a:r>
                <a:rPr lang="en-US" b="1" dirty="0" smtClean="0">
                  <a:solidFill>
                    <a:srgbClr val="FF0000"/>
                  </a:solidFill>
                  <a:latin typeface="Cambria" pitchFamily="18" charset="0"/>
                </a:rPr>
                <a:t>Bus Map</a:t>
              </a:r>
              <a:endParaRPr lang="en-US" b="1" dirty="0">
                <a:solidFill>
                  <a:srgbClr val="FF0000"/>
                </a:solidFill>
                <a:latin typeface="Cambria" pitchFamily="18" charset="0"/>
              </a:endParaRPr>
            </a:p>
          </p:txBody>
        </p:sp>
      </p:grpSp>
      <p:cxnSp>
        <p:nvCxnSpPr>
          <p:cNvPr id="19" name="Straight Arrow Connector 18"/>
          <p:cNvCxnSpPr>
            <a:stCxn id="14" idx="3"/>
            <a:endCxn id="1026" idx="1"/>
          </p:cNvCxnSpPr>
          <p:nvPr/>
        </p:nvCxnSpPr>
        <p:spPr>
          <a:xfrm flipV="1">
            <a:off x="2210939" y="4005915"/>
            <a:ext cx="3766021" cy="914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24" name="Picture 2" descr="C:\Users\ngoan\Desktop\image\vista_19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957058">
            <a:off x="3326833" y="4424596"/>
            <a:ext cx="457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2851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3</a:t>
            </a:fld>
            <a:endParaRPr lang="en"/>
          </a:p>
        </p:txBody>
      </p:sp>
      <p:pic>
        <p:nvPicPr>
          <p:cNvPr id="7" name="Picture 6"/>
          <p:cNvPicPr>
            <a:picLocks noChangeAspect="1"/>
          </p:cNvPicPr>
          <p:nvPr/>
        </p:nvPicPr>
        <p:blipFill>
          <a:blip r:embed="rId3"/>
          <a:stretch>
            <a:fillRect/>
          </a:stretch>
        </p:blipFill>
        <p:spPr>
          <a:xfrm>
            <a:off x="3878681" y="5013290"/>
            <a:ext cx="1371600" cy="1371600"/>
          </a:xfrm>
          <a:prstGeom prst="rect">
            <a:avLst/>
          </a:prstGeom>
        </p:spPr>
      </p:pic>
      <p:cxnSp>
        <p:nvCxnSpPr>
          <p:cNvPr id="11" name="Straight Arrow Connector 10"/>
          <p:cNvCxnSpPr>
            <a:stCxn id="7" idx="1"/>
            <a:endCxn id="9" idx="3"/>
          </p:cNvCxnSpPr>
          <p:nvPr/>
        </p:nvCxnSpPr>
        <p:spPr>
          <a:xfrm flipH="1" flipV="1">
            <a:off x="1712226" y="4463412"/>
            <a:ext cx="2166455" cy="1235678"/>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457200" y="5059269"/>
            <a:ext cx="1138453" cy="400110"/>
          </a:xfrm>
          <a:prstGeom prst="rect">
            <a:avLst/>
          </a:prstGeom>
          <a:noFill/>
        </p:spPr>
        <p:txBody>
          <a:bodyPr wrap="none" rtlCol="0">
            <a:spAutoFit/>
          </a:bodyPr>
          <a:lstStyle/>
          <a:p>
            <a:r>
              <a:rPr lang="en-US" sz="2000" b="1" dirty="0" smtClean="0">
                <a:solidFill>
                  <a:srgbClr val="FF0000"/>
                </a:solidFill>
                <a:latin typeface="Cambria" pitchFamily="18" charset="0"/>
              </a:rPr>
              <a:t>2 points</a:t>
            </a:r>
            <a:endParaRPr lang="en-US" sz="2000" b="1" dirty="0">
              <a:solidFill>
                <a:srgbClr val="FF0000"/>
              </a:solidFill>
              <a:latin typeface="Cambria" pitchFamily="18" charset="0"/>
            </a:endParaRPr>
          </a:p>
        </p:txBody>
      </p:sp>
      <p:sp>
        <p:nvSpPr>
          <p:cNvPr id="14" name="TextBox 13"/>
          <p:cNvSpPr txBox="1"/>
          <p:nvPr/>
        </p:nvSpPr>
        <p:spPr>
          <a:xfrm>
            <a:off x="3746340" y="6133081"/>
            <a:ext cx="1636282" cy="400110"/>
          </a:xfrm>
          <a:prstGeom prst="rect">
            <a:avLst/>
          </a:prstGeom>
          <a:noFill/>
        </p:spPr>
        <p:txBody>
          <a:bodyPr wrap="none" rtlCol="0">
            <a:spAutoFit/>
          </a:bodyPr>
          <a:lstStyle/>
          <a:p>
            <a:r>
              <a:rPr lang="en-US" sz="2000" b="1" dirty="0" smtClean="0">
                <a:solidFill>
                  <a:srgbClr val="FF0000"/>
                </a:solidFill>
                <a:latin typeface="Cambria" pitchFamily="18" charset="0"/>
              </a:rPr>
              <a:t>Street Route</a:t>
            </a:r>
            <a:endParaRPr lang="en-US" sz="2000" b="1" dirty="0">
              <a:solidFill>
                <a:srgbClr val="FF0000"/>
              </a:solidFill>
              <a:latin typeface="Cambria" pitchFamily="18" charset="0"/>
            </a:endParaRPr>
          </a:p>
        </p:txBody>
      </p:sp>
      <p:pic>
        <p:nvPicPr>
          <p:cNvPr id="9" name="Picture 2" descr="C:\Users\ngoan\Desktop\image\b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626" y="3777612"/>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20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4</a:t>
            </a:fld>
            <a:endParaRPr lang="en"/>
          </a:p>
        </p:txBody>
      </p:sp>
      <p:pic>
        <p:nvPicPr>
          <p:cNvPr id="7" name="Picture 6"/>
          <p:cNvPicPr>
            <a:picLocks noChangeAspect="1"/>
          </p:cNvPicPr>
          <p:nvPr/>
        </p:nvPicPr>
        <p:blipFill>
          <a:blip r:embed="rId3"/>
          <a:stretch>
            <a:fillRect/>
          </a:stretch>
        </p:blipFill>
        <p:spPr>
          <a:xfrm>
            <a:off x="3878681" y="5013290"/>
            <a:ext cx="1371600" cy="1371600"/>
          </a:xfrm>
          <a:prstGeom prst="rect">
            <a:avLst/>
          </a:prstGeom>
        </p:spPr>
      </p:pic>
      <p:cxnSp>
        <p:nvCxnSpPr>
          <p:cNvPr id="11" name="Straight Arrow Connector 10"/>
          <p:cNvCxnSpPr>
            <a:stCxn id="7" idx="1"/>
            <a:endCxn id="16" idx="3"/>
          </p:cNvCxnSpPr>
          <p:nvPr/>
        </p:nvCxnSpPr>
        <p:spPr>
          <a:xfrm flipH="1" flipV="1">
            <a:off x="1712226" y="4463412"/>
            <a:ext cx="2166455" cy="1235678"/>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457200" y="5059269"/>
            <a:ext cx="1138453" cy="400110"/>
          </a:xfrm>
          <a:prstGeom prst="rect">
            <a:avLst/>
          </a:prstGeom>
          <a:noFill/>
        </p:spPr>
        <p:txBody>
          <a:bodyPr wrap="none" rtlCol="0">
            <a:spAutoFit/>
          </a:bodyPr>
          <a:lstStyle/>
          <a:p>
            <a:r>
              <a:rPr lang="en-US" sz="2000" b="1" dirty="0" smtClean="0">
                <a:solidFill>
                  <a:srgbClr val="FF0000"/>
                </a:solidFill>
                <a:latin typeface="Cambria" pitchFamily="18" charset="0"/>
              </a:rPr>
              <a:t>2 points</a:t>
            </a:r>
            <a:endParaRPr lang="en-US" sz="2000" b="1" dirty="0">
              <a:solidFill>
                <a:srgbClr val="FF0000"/>
              </a:solidFill>
              <a:latin typeface="Cambria" pitchFamily="18" charset="0"/>
            </a:endParaRPr>
          </a:p>
        </p:txBody>
      </p:sp>
      <p:sp>
        <p:nvSpPr>
          <p:cNvPr id="14" name="TextBox 13"/>
          <p:cNvSpPr txBox="1"/>
          <p:nvPr/>
        </p:nvSpPr>
        <p:spPr>
          <a:xfrm>
            <a:off x="3746340" y="6133081"/>
            <a:ext cx="1636282" cy="400110"/>
          </a:xfrm>
          <a:prstGeom prst="rect">
            <a:avLst/>
          </a:prstGeom>
          <a:noFill/>
        </p:spPr>
        <p:txBody>
          <a:bodyPr wrap="none" rtlCol="0">
            <a:spAutoFit/>
          </a:bodyPr>
          <a:lstStyle/>
          <a:p>
            <a:r>
              <a:rPr lang="en-US" sz="2000" b="1" dirty="0" smtClean="0">
                <a:solidFill>
                  <a:srgbClr val="FF0000"/>
                </a:solidFill>
                <a:latin typeface="Cambria" pitchFamily="18" charset="0"/>
              </a:rPr>
              <a:t>Street Route</a:t>
            </a:r>
            <a:endParaRPr lang="en-US" sz="2000" b="1" dirty="0">
              <a:solidFill>
                <a:srgbClr val="FF0000"/>
              </a:solidFill>
              <a:latin typeface="Cambria" pitchFamily="18" charset="0"/>
            </a:endParaRPr>
          </a:p>
        </p:txBody>
      </p:sp>
      <p:cxnSp>
        <p:nvCxnSpPr>
          <p:cNvPr id="13" name="Straight Arrow Connector 12"/>
          <p:cNvCxnSpPr>
            <a:stCxn id="7" idx="0"/>
            <a:endCxn id="17" idx="2"/>
          </p:cNvCxnSpPr>
          <p:nvPr/>
        </p:nvCxnSpPr>
        <p:spPr>
          <a:xfrm flipV="1">
            <a:off x="4564481" y="3014267"/>
            <a:ext cx="0" cy="1999023"/>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4709200" y="3014267"/>
            <a:ext cx="1346844" cy="400110"/>
          </a:xfrm>
          <a:prstGeom prst="rect">
            <a:avLst/>
          </a:prstGeom>
          <a:noFill/>
        </p:spPr>
        <p:txBody>
          <a:bodyPr wrap="none" rtlCol="0">
            <a:spAutoFit/>
          </a:bodyPr>
          <a:lstStyle/>
          <a:p>
            <a:r>
              <a:rPr lang="en-US" sz="2000" b="1" dirty="0" smtClean="0">
                <a:solidFill>
                  <a:srgbClr val="FF0000"/>
                </a:solidFill>
                <a:latin typeface="Cambria" pitchFamily="18" charset="0"/>
              </a:rPr>
              <a:t>&gt; 2 points</a:t>
            </a:r>
            <a:endParaRPr lang="en-US" sz="2000" b="1" dirty="0">
              <a:solidFill>
                <a:srgbClr val="FF0000"/>
              </a:solidFill>
              <a:latin typeface="Cambria" pitchFamily="18" charset="0"/>
            </a:endParaRPr>
          </a:p>
        </p:txBody>
      </p:sp>
      <p:pic>
        <p:nvPicPr>
          <p:cNvPr id="16" name="Picture 2" descr="C:\Users\ngoan\Desktop\image\b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626" y="3777612"/>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ngoan\Desktop\image\b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8681" y="1642667"/>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7868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5</a:t>
            </a:fld>
            <a:endParaRPr lang="en"/>
          </a:p>
        </p:txBody>
      </p:sp>
      <p:pic>
        <p:nvPicPr>
          <p:cNvPr id="7" name="Picture 6"/>
          <p:cNvPicPr>
            <a:picLocks noChangeAspect="1"/>
          </p:cNvPicPr>
          <p:nvPr/>
        </p:nvPicPr>
        <p:blipFill>
          <a:blip r:embed="rId3"/>
          <a:stretch>
            <a:fillRect/>
          </a:stretch>
        </p:blipFill>
        <p:spPr>
          <a:xfrm>
            <a:off x="3878681" y="5013290"/>
            <a:ext cx="1371600" cy="1371600"/>
          </a:xfrm>
          <a:prstGeom prst="rect">
            <a:avLst/>
          </a:prstGeom>
        </p:spPr>
      </p:pic>
      <p:cxnSp>
        <p:nvCxnSpPr>
          <p:cNvPr id="11" name="Straight Arrow Connector 10"/>
          <p:cNvCxnSpPr>
            <a:stCxn id="7" idx="1"/>
            <a:endCxn id="18" idx="3"/>
          </p:cNvCxnSpPr>
          <p:nvPr/>
        </p:nvCxnSpPr>
        <p:spPr>
          <a:xfrm flipH="1" flipV="1">
            <a:off x="1712226" y="4463412"/>
            <a:ext cx="2166455" cy="1235678"/>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457200" y="5059269"/>
            <a:ext cx="1138453" cy="400110"/>
          </a:xfrm>
          <a:prstGeom prst="rect">
            <a:avLst/>
          </a:prstGeom>
          <a:noFill/>
        </p:spPr>
        <p:txBody>
          <a:bodyPr wrap="none" rtlCol="0">
            <a:spAutoFit/>
          </a:bodyPr>
          <a:lstStyle/>
          <a:p>
            <a:r>
              <a:rPr lang="en-US" sz="2000" b="1" dirty="0" smtClean="0">
                <a:solidFill>
                  <a:srgbClr val="FF0000"/>
                </a:solidFill>
                <a:latin typeface="Cambria" pitchFamily="18" charset="0"/>
              </a:rPr>
              <a:t>2 points</a:t>
            </a:r>
            <a:endParaRPr lang="en-US" sz="2000" b="1" dirty="0">
              <a:solidFill>
                <a:srgbClr val="FF0000"/>
              </a:solidFill>
              <a:latin typeface="Cambria" pitchFamily="18" charset="0"/>
            </a:endParaRPr>
          </a:p>
        </p:txBody>
      </p:sp>
      <p:sp>
        <p:nvSpPr>
          <p:cNvPr id="14" name="TextBox 13"/>
          <p:cNvSpPr txBox="1"/>
          <p:nvPr/>
        </p:nvSpPr>
        <p:spPr>
          <a:xfrm>
            <a:off x="3746340" y="6133081"/>
            <a:ext cx="1636282" cy="400110"/>
          </a:xfrm>
          <a:prstGeom prst="rect">
            <a:avLst/>
          </a:prstGeom>
          <a:noFill/>
        </p:spPr>
        <p:txBody>
          <a:bodyPr wrap="none" rtlCol="0">
            <a:spAutoFit/>
          </a:bodyPr>
          <a:lstStyle/>
          <a:p>
            <a:r>
              <a:rPr lang="en-US" sz="2000" b="1" dirty="0" smtClean="0">
                <a:solidFill>
                  <a:srgbClr val="FF0000"/>
                </a:solidFill>
                <a:latin typeface="Cambria" pitchFamily="18" charset="0"/>
              </a:rPr>
              <a:t>Street Route</a:t>
            </a:r>
            <a:endParaRPr lang="en-US" sz="2000" b="1" dirty="0">
              <a:solidFill>
                <a:srgbClr val="FF0000"/>
              </a:solidFill>
              <a:latin typeface="Cambria" pitchFamily="18" charset="0"/>
            </a:endParaRPr>
          </a:p>
        </p:txBody>
      </p:sp>
      <p:cxnSp>
        <p:nvCxnSpPr>
          <p:cNvPr id="13" name="Straight Arrow Connector 12"/>
          <p:cNvCxnSpPr>
            <a:stCxn id="7" idx="0"/>
            <a:endCxn id="19" idx="2"/>
          </p:cNvCxnSpPr>
          <p:nvPr/>
        </p:nvCxnSpPr>
        <p:spPr>
          <a:xfrm flipV="1">
            <a:off x="4564481" y="3014267"/>
            <a:ext cx="0" cy="1999023"/>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4709200" y="3014267"/>
            <a:ext cx="1346844" cy="400110"/>
          </a:xfrm>
          <a:prstGeom prst="rect">
            <a:avLst/>
          </a:prstGeom>
          <a:noFill/>
        </p:spPr>
        <p:txBody>
          <a:bodyPr wrap="none" rtlCol="0">
            <a:spAutoFit/>
          </a:bodyPr>
          <a:lstStyle/>
          <a:p>
            <a:r>
              <a:rPr lang="en-US" sz="2000" b="1" dirty="0" smtClean="0">
                <a:solidFill>
                  <a:srgbClr val="FF0000"/>
                </a:solidFill>
                <a:latin typeface="Cambria" pitchFamily="18" charset="0"/>
              </a:rPr>
              <a:t>&gt; 2 points</a:t>
            </a:r>
            <a:endParaRPr lang="en-US" sz="2000" b="1" dirty="0">
              <a:solidFill>
                <a:srgbClr val="FF0000"/>
              </a:solidFill>
              <a:latin typeface="Cambria" pitchFamily="18" charset="0"/>
            </a:endParaRPr>
          </a:p>
        </p:txBody>
      </p:sp>
      <p:cxnSp>
        <p:nvCxnSpPr>
          <p:cNvPr id="16" name="Straight Arrow Connector 15"/>
          <p:cNvCxnSpPr>
            <a:stCxn id="7" idx="3"/>
            <a:endCxn id="20" idx="1"/>
          </p:cNvCxnSpPr>
          <p:nvPr/>
        </p:nvCxnSpPr>
        <p:spPr>
          <a:xfrm flipV="1">
            <a:off x="5250281" y="4450507"/>
            <a:ext cx="2064919" cy="1248583"/>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7" name="TextBox 16"/>
          <p:cNvSpPr txBox="1"/>
          <p:nvPr/>
        </p:nvSpPr>
        <p:spPr>
          <a:xfrm>
            <a:off x="6662193" y="5059269"/>
            <a:ext cx="2443298" cy="400110"/>
          </a:xfrm>
          <a:prstGeom prst="rect">
            <a:avLst/>
          </a:prstGeom>
          <a:noFill/>
        </p:spPr>
        <p:txBody>
          <a:bodyPr wrap="none" rtlCol="0">
            <a:spAutoFit/>
          </a:bodyPr>
          <a:lstStyle/>
          <a:p>
            <a:r>
              <a:rPr lang="en-US" sz="2000" b="1" dirty="0" smtClean="0">
                <a:solidFill>
                  <a:srgbClr val="FF0000"/>
                </a:solidFill>
                <a:latin typeface="Cambria" pitchFamily="18" charset="0"/>
              </a:rPr>
              <a:t>&gt; 2 points optimize</a:t>
            </a:r>
            <a:endParaRPr lang="en-US" sz="2000" b="1" dirty="0">
              <a:solidFill>
                <a:srgbClr val="FF0000"/>
              </a:solidFill>
              <a:latin typeface="Cambria" pitchFamily="18" charset="0"/>
            </a:endParaRPr>
          </a:p>
        </p:txBody>
      </p:sp>
      <p:pic>
        <p:nvPicPr>
          <p:cNvPr id="18" name="Picture 2" descr="C:\Users\ngoan\Desktop\image\b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626" y="3777612"/>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C:\Users\ngoan\Desktop\image\b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8681" y="1642667"/>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C:\Users\ngoan\Desktop\image\b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3764707"/>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903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 smtClean="0"/>
              <a:pPr/>
              <a:t>6</a:t>
            </a:fld>
            <a:endParaRPr lang="en"/>
          </a:p>
        </p:txBody>
      </p:sp>
      <p:sp>
        <p:nvSpPr>
          <p:cNvPr id="6" name="Shape 144"/>
          <p:cNvSpPr>
            <a:spLocks noGrp="1"/>
          </p:cNvSpPr>
          <p:nvPr>
            <p:ph type="title"/>
          </p:nvPr>
        </p:nvSpPr>
        <p:spPr>
          <a:xfrm>
            <a:off x="332118" y="353375"/>
            <a:ext cx="8499023" cy="621945"/>
          </a:xfrm>
          <a:prstGeom prst="rect">
            <a:avLst/>
          </a:prstGeom>
        </p:spPr>
        <p:txBody>
          <a:bodyPr/>
          <a:lstStyle>
            <a:lvl1pPr>
              <a:defRPr sz="3600">
                <a:latin typeface="Cambria"/>
                <a:ea typeface="Cambria"/>
                <a:cs typeface="Cambria"/>
                <a:sym typeface="Cambria"/>
              </a:defRPr>
            </a:lvl1pPr>
          </a:lstStyle>
          <a:p>
            <a:pPr algn="ctr"/>
            <a:r>
              <a:rPr lang="en-US" dirty="0"/>
              <a:t>Architecture</a:t>
            </a:r>
            <a:endParaRPr lang="en-US" dirty="0">
              <a:latin typeface="Times New Roman" pitchFamily="18" charset="0"/>
              <a:cs typeface="Times New Roman" pitchFamily="18" charset="0"/>
            </a:endParaRPr>
          </a:p>
        </p:txBody>
      </p:sp>
      <p:pic>
        <p:nvPicPr>
          <p:cNvPr id="3074" name="Picture 2" descr="C:\Users\ngoan\Desktop\bus.png"/>
          <p:cNvPicPr>
            <a:picLocks noChangeAspect="1" noChangeArrowheads="1"/>
          </p:cNvPicPr>
          <p:nvPr/>
        </p:nvPicPr>
        <p:blipFill rotWithShape="1">
          <a:blip r:embed="rId3">
            <a:extLst>
              <a:ext uri="{28A0092B-C50C-407E-A947-70E740481C1C}">
                <a14:useLocalDpi xmlns:a14="http://schemas.microsoft.com/office/drawing/2010/main" val="0"/>
              </a:ext>
            </a:extLst>
          </a:blip>
          <a:srcRect b="40635"/>
          <a:stretch/>
        </p:blipFill>
        <p:spPr bwMode="auto">
          <a:xfrm>
            <a:off x="1800225" y="2611556"/>
            <a:ext cx="5543550" cy="286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7768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Demo bus four points optimize</a:t>
            </a:r>
            <a:endParaRPr lang="en-US" dirty="0">
              <a:latin typeface="Cambria" pitchFamily="18" charset="0"/>
            </a:endParaRPr>
          </a:p>
        </p:txBody>
      </p:sp>
      <p:sp>
        <p:nvSpPr>
          <p:cNvPr id="4" name="Slide Number Placeholder 3"/>
          <p:cNvSpPr>
            <a:spLocks noGrp="1"/>
          </p:cNvSpPr>
          <p:nvPr>
            <p:ph type="sldNum" idx="12"/>
          </p:nvPr>
        </p:nvSpPr>
        <p:spPr/>
        <p:txBody>
          <a:bodyPr/>
          <a:lstStyle/>
          <a:p>
            <a:fld id="{00000000-1234-1234-1234-123412341234}" type="slidenum">
              <a:rPr lang="en" smtClean="0"/>
              <a:pPr/>
              <a:t>7</a:t>
            </a:fld>
            <a:endParaRPr lang="en"/>
          </a:p>
        </p:txBody>
      </p:sp>
      <p:sp>
        <p:nvSpPr>
          <p:cNvPr id="5" name="Rectangle 4"/>
          <p:cNvSpPr/>
          <p:nvPr/>
        </p:nvSpPr>
        <p:spPr>
          <a:xfrm>
            <a:off x="457200" y="2527462"/>
            <a:ext cx="8503920" cy="1969770"/>
          </a:xfrm>
          <a:prstGeom prst="rect">
            <a:avLst/>
          </a:prstGeom>
        </p:spPr>
        <p:txBody>
          <a:bodyPr wrap="square">
            <a:spAutoFit/>
          </a:bodyPr>
          <a:lstStyle/>
          <a:p>
            <a:pPr marL="514350" lvl="1" indent="-171450">
              <a:spcBef>
                <a:spcPts val="375"/>
              </a:spcBef>
              <a:defRPr sz="2600">
                <a:solidFill>
                  <a:srgbClr val="C00000"/>
                </a:solidFill>
                <a:latin typeface="Cambria"/>
                <a:ea typeface="Cambria"/>
                <a:cs typeface="Cambria"/>
                <a:sym typeface="Cambria"/>
              </a:defRPr>
            </a:pPr>
            <a:r>
              <a:rPr lang="en-US" sz="2800" dirty="0"/>
              <a:t>Start location:</a:t>
            </a:r>
            <a:r>
              <a:rPr lang="en-US" sz="2800" dirty="0">
                <a:solidFill>
                  <a:srgbClr val="000000"/>
                </a:solidFill>
              </a:rPr>
              <a:t>  </a:t>
            </a:r>
            <a:r>
              <a:rPr lang="en-US" sz="2800" dirty="0" err="1">
                <a:solidFill>
                  <a:srgbClr val="000000"/>
                </a:solidFill>
              </a:rPr>
              <a:t>Bến</a:t>
            </a:r>
            <a:r>
              <a:rPr lang="en-US" sz="2800" dirty="0">
                <a:solidFill>
                  <a:srgbClr val="000000"/>
                </a:solidFill>
              </a:rPr>
              <a:t> </a:t>
            </a:r>
            <a:r>
              <a:rPr lang="en-US" sz="2800" dirty="0" err="1">
                <a:solidFill>
                  <a:srgbClr val="000000"/>
                </a:solidFill>
              </a:rPr>
              <a:t>xe</a:t>
            </a:r>
            <a:r>
              <a:rPr lang="en-US" sz="2800" dirty="0">
                <a:solidFill>
                  <a:srgbClr val="000000"/>
                </a:solidFill>
              </a:rPr>
              <a:t> </a:t>
            </a:r>
            <a:r>
              <a:rPr lang="en-US" sz="2800" dirty="0" err="1">
                <a:solidFill>
                  <a:srgbClr val="000000"/>
                </a:solidFill>
              </a:rPr>
              <a:t>quận</a:t>
            </a:r>
            <a:r>
              <a:rPr lang="en-US" sz="2800" dirty="0">
                <a:solidFill>
                  <a:srgbClr val="000000"/>
                </a:solidFill>
              </a:rPr>
              <a:t> 8</a:t>
            </a:r>
            <a:endParaRPr lang="en-US" sz="2800" dirty="0"/>
          </a:p>
          <a:p>
            <a:pPr marL="514350" lvl="1" indent="-171450">
              <a:spcBef>
                <a:spcPts val="375"/>
              </a:spcBef>
              <a:defRPr sz="2600">
                <a:solidFill>
                  <a:srgbClr val="C00000"/>
                </a:solidFill>
                <a:latin typeface="Cambria"/>
                <a:ea typeface="Cambria"/>
                <a:cs typeface="Cambria"/>
                <a:sym typeface="Cambria"/>
              </a:defRPr>
            </a:pPr>
            <a:r>
              <a:rPr lang="en-US" sz="2800" dirty="0"/>
              <a:t>First middle location: </a:t>
            </a:r>
            <a:r>
              <a:rPr lang="en-US" sz="2800" dirty="0">
                <a:solidFill>
                  <a:srgbClr val="000000"/>
                </a:solidFill>
              </a:rPr>
              <a:t>280 </a:t>
            </a:r>
            <a:r>
              <a:rPr lang="en-US" sz="2800" dirty="0" err="1">
                <a:solidFill>
                  <a:srgbClr val="000000"/>
                </a:solidFill>
              </a:rPr>
              <a:t>Nguyễn</a:t>
            </a:r>
            <a:r>
              <a:rPr lang="en-US" sz="2800" dirty="0">
                <a:solidFill>
                  <a:srgbClr val="000000"/>
                </a:solidFill>
              </a:rPr>
              <a:t> </a:t>
            </a:r>
            <a:r>
              <a:rPr lang="en-US" sz="2800" dirty="0" err="1">
                <a:solidFill>
                  <a:srgbClr val="000000"/>
                </a:solidFill>
              </a:rPr>
              <a:t>Đình</a:t>
            </a:r>
            <a:r>
              <a:rPr lang="en-US" sz="2800" dirty="0">
                <a:solidFill>
                  <a:srgbClr val="000000"/>
                </a:solidFill>
              </a:rPr>
              <a:t> </a:t>
            </a:r>
            <a:r>
              <a:rPr lang="en-US" sz="2800" dirty="0" err="1">
                <a:solidFill>
                  <a:srgbClr val="000000"/>
                </a:solidFill>
              </a:rPr>
              <a:t>Chiểu</a:t>
            </a:r>
            <a:endParaRPr lang="en-US" sz="2800" dirty="0">
              <a:solidFill>
                <a:srgbClr val="000000"/>
              </a:solidFill>
            </a:endParaRPr>
          </a:p>
          <a:p>
            <a:pPr marL="514350" lvl="1" indent="-171450">
              <a:spcBef>
                <a:spcPts val="375"/>
              </a:spcBef>
              <a:defRPr sz="2600">
                <a:solidFill>
                  <a:srgbClr val="C00000"/>
                </a:solidFill>
                <a:latin typeface="Cambria"/>
                <a:ea typeface="Cambria"/>
                <a:cs typeface="Cambria"/>
                <a:sym typeface="Cambria"/>
              </a:defRPr>
            </a:pPr>
            <a:r>
              <a:rPr lang="en-US" sz="2800" dirty="0"/>
              <a:t>Second middle location: </a:t>
            </a:r>
            <a:r>
              <a:rPr lang="en-US" sz="2800" dirty="0" err="1">
                <a:solidFill>
                  <a:srgbClr val="000000"/>
                </a:solidFill>
              </a:rPr>
              <a:t>VinCom</a:t>
            </a:r>
            <a:r>
              <a:rPr lang="en-US" sz="2800" dirty="0">
                <a:solidFill>
                  <a:srgbClr val="000000"/>
                </a:solidFill>
              </a:rPr>
              <a:t> </a:t>
            </a:r>
            <a:r>
              <a:rPr lang="en-US" sz="2800" dirty="0" err="1">
                <a:solidFill>
                  <a:srgbClr val="000000"/>
                </a:solidFill>
              </a:rPr>
              <a:t>Lê</a:t>
            </a:r>
            <a:r>
              <a:rPr lang="en-US" sz="2800" dirty="0">
                <a:solidFill>
                  <a:srgbClr val="000000"/>
                </a:solidFill>
              </a:rPr>
              <a:t> </a:t>
            </a:r>
            <a:r>
              <a:rPr lang="en-US" sz="2800" dirty="0" err="1">
                <a:solidFill>
                  <a:srgbClr val="000000"/>
                </a:solidFill>
              </a:rPr>
              <a:t>Thánh</a:t>
            </a:r>
            <a:r>
              <a:rPr lang="en-US" sz="2800" dirty="0">
                <a:solidFill>
                  <a:srgbClr val="000000"/>
                </a:solidFill>
              </a:rPr>
              <a:t> </a:t>
            </a:r>
            <a:r>
              <a:rPr lang="en-US" sz="2800" dirty="0" err="1">
                <a:solidFill>
                  <a:srgbClr val="000000"/>
                </a:solidFill>
              </a:rPr>
              <a:t>Tôn</a:t>
            </a:r>
            <a:r>
              <a:rPr lang="en-US" sz="2800" dirty="0"/>
              <a:t> </a:t>
            </a:r>
          </a:p>
          <a:p>
            <a:pPr marL="514350" lvl="1" indent="-171450">
              <a:spcBef>
                <a:spcPts val="375"/>
              </a:spcBef>
              <a:defRPr sz="2600">
                <a:solidFill>
                  <a:srgbClr val="C00000"/>
                </a:solidFill>
                <a:latin typeface="Cambria"/>
                <a:ea typeface="Cambria"/>
                <a:cs typeface="Cambria"/>
                <a:sym typeface="Cambria"/>
              </a:defRPr>
            </a:pPr>
            <a:r>
              <a:rPr lang="en-US" sz="2800" dirty="0"/>
              <a:t>End location: </a:t>
            </a:r>
            <a:r>
              <a:rPr lang="en-US" sz="2800" dirty="0" err="1">
                <a:solidFill>
                  <a:srgbClr val="000000"/>
                </a:solidFill>
              </a:rPr>
              <a:t>Công</a:t>
            </a:r>
            <a:r>
              <a:rPr lang="en-US" sz="2800" dirty="0">
                <a:solidFill>
                  <a:srgbClr val="000000"/>
                </a:solidFill>
              </a:rPr>
              <a:t> </a:t>
            </a:r>
            <a:r>
              <a:rPr lang="en-US" sz="2800" dirty="0" err="1">
                <a:solidFill>
                  <a:srgbClr val="000000"/>
                </a:solidFill>
              </a:rPr>
              <a:t>Viên</a:t>
            </a:r>
            <a:r>
              <a:rPr lang="en-US" sz="2800" dirty="0">
                <a:solidFill>
                  <a:srgbClr val="000000"/>
                </a:solidFill>
              </a:rPr>
              <a:t> Tao </a:t>
            </a:r>
            <a:r>
              <a:rPr lang="en-US" sz="2800" dirty="0" err="1">
                <a:solidFill>
                  <a:srgbClr val="000000"/>
                </a:solidFill>
              </a:rPr>
              <a:t>Đàn</a:t>
            </a:r>
            <a:r>
              <a:rPr lang="en-US" sz="2800" dirty="0">
                <a:solidFill>
                  <a:srgbClr val="000000"/>
                </a:solidFill>
              </a:rPr>
              <a:t> </a:t>
            </a:r>
            <a:endParaRPr lang="en-US" sz="2800" dirty="0"/>
          </a:p>
        </p:txBody>
      </p:sp>
    </p:spTree>
    <p:extLst>
      <p:ext uri="{BB962C8B-B14F-4D97-AF65-F5344CB8AC3E}">
        <p14:creationId xmlns:p14="http://schemas.microsoft.com/office/powerpoint/2010/main" val="2762760130"/>
      </p:ext>
    </p:extLst>
  </p:cSld>
  <p:clrMapOvr>
    <a:masterClrMapping/>
  </p:clrMapOvr>
  <p:timing>
    <p:tnLst>
      <p:par>
        <p:cTn id="1" dur="indefinite" restart="never" nodeType="tmRoot"/>
      </p:par>
    </p:tnLst>
  </p:timing>
</p:sld>
</file>

<file path=ppt/theme/theme1.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1732</TotalTime>
  <Words>254</Words>
  <Application>Microsoft Macintosh PowerPoint</Application>
  <PresentationFormat>On-screen Show (4:3)</PresentationFormat>
  <Paragraphs>45</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Cambria</vt:lpstr>
      <vt:lpstr>Times New Roman</vt:lpstr>
      <vt:lpstr>Arial</vt:lpstr>
      <vt:lpstr>biz</vt:lpstr>
      <vt:lpstr>Scenario</vt:lpstr>
      <vt:lpstr>Problem</vt:lpstr>
      <vt:lpstr>Solution</vt:lpstr>
      <vt:lpstr>Solution</vt:lpstr>
      <vt:lpstr>Solution</vt:lpstr>
      <vt:lpstr>Architecture</vt:lpstr>
      <vt:lpstr>Demo bus four points optimize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Wear on Your Route</dc:title>
  <dc:creator>Huynh Quang Thao</dc:creator>
  <cp:lastModifiedBy>Huynh Quang Thao</cp:lastModifiedBy>
  <cp:revision>121</cp:revision>
  <dcterms:created xsi:type="dcterms:W3CDTF">2015-12-08T01:13:14Z</dcterms:created>
  <dcterms:modified xsi:type="dcterms:W3CDTF">2015-12-11T04:39:48Z</dcterms:modified>
</cp:coreProperties>
</file>