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6.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3" r:id="rId2"/>
    <p:sldMasterId id="2147483719" r:id="rId3"/>
  </p:sldMasterIdLst>
  <p:notesMasterIdLst>
    <p:notesMasterId r:id="rId35"/>
  </p:notesMasterIdLst>
  <p:sldIdLst>
    <p:sldId id="257" r:id="rId4"/>
    <p:sldId id="284" r:id="rId5"/>
    <p:sldId id="293" r:id="rId6"/>
    <p:sldId id="294" r:id="rId7"/>
    <p:sldId id="295" r:id="rId8"/>
    <p:sldId id="296" r:id="rId9"/>
    <p:sldId id="297" r:id="rId10"/>
    <p:sldId id="298" r:id="rId11"/>
    <p:sldId id="299" r:id="rId12"/>
    <p:sldId id="300" r:id="rId13"/>
    <p:sldId id="286" r:id="rId14"/>
    <p:sldId id="302" r:id="rId15"/>
    <p:sldId id="303" r:id="rId16"/>
    <p:sldId id="304" r:id="rId17"/>
    <p:sldId id="285" r:id="rId18"/>
    <p:sldId id="290" r:id="rId19"/>
    <p:sldId id="291" r:id="rId20"/>
    <p:sldId id="292" r:id="rId21"/>
    <p:sldId id="287" r:id="rId22"/>
    <p:sldId id="264" r:id="rId23"/>
    <p:sldId id="306" r:id="rId24"/>
    <p:sldId id="265" r:id="rId25"/>
    <p:sldId id="266" r:id="rId26"/>
    <p:sldId id="289" r:id="rId27"/>
    <p:sldId id="267" r:id="rId28"/>
    <p:sldId id="268" r:id="rId29"/>
    <p:sldId id="274" r:id="rId30"/>
    <p:sldId id="281" r:id="rId31"/>
    <p:sldId id="278" r:id="rId32"/>
    <p:sldId id="277" r:id="rId33"/>
    <p:sldId id="27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95"/>
    <p:restoredTop sz="50000" autoAdjust="0"/>
  </p:normalViewPr>
  <p:slideViewPr>
    <p:cSldViewPr snapToGrid="0" snapToObjects="1">
      <p:cViewPr varScale="1">
        <p:scale>
          <a:sx n="52" d="100"/>
          <a:sy n="52" d="100"/>
        </p:scale>
        <p:origin x="17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38E9B-52C4-DC4B-9E8A-4837C38FE505}" type="datetimeFigureOut">
              <a:rPr lang="en-US" smtClean="0"/>
              <a:t>12/11/15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C3E7-3278-1243-886F-92FF82204DB1}" type="slidenum">
              <a:rPr lang="en-US" smtClean="0"/>
              <a:t>‹#›</a:t>
            </a:fld>
            <a:endParaRPr lang="en-US"/>
          </a:p>
        </p:txBody>
      </p:sp>
    </p:spTree>
    <p:extLst>
      <p:ext uri="{BB962C8B-B14F-4D97-AF65-F5344CB8AC3E}">
        <p14:creationId xmlns:p14="http://schemas.microsoft.com/office/powerpoint/2010/main" val="6066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err="1"/>
              <a:t>Kính</a:t>
            </a:r>
            <a:r>
              <a:rPr lang="en" dirty="0"/>
              <a:t> </a:t>
            </a:r>
            <a:r>
              <a:rPr lang="en" dirty="0" err="1"/>
              <a:t>thưa</a:t>
            </a:r>
            <a:r>
              <a:rPr lang="en" dirty="0"/>
              <a:t> </a:t>
            </a:r>
            <a:r>
              <a:rPr lang="en" dirty="0" err="1"/>
              <a:t>hội</a:t>
            </a:r>
            <a:r>
              <a:rPr lang="en" dirty="0"/>
              <a:t> </a:t>
            </a:r>
            <a:r>
              <a:rPr lang="en" dirty="0" err="1"/>
              <a:t>đồng</a:t>
            </a:r>
            <a:r>
              <a:rPr lang="en" dirty="0"/>
              <a:t>, </a:t>
            </a:r>
            <a:r>
              <a:rPr lang="en" dirty="0" err="1"/>
              <a:t>quý</a:t>
            </a:r>
            <a:r>
              <a:rPr lang="en" dirty="0"/>
              <a:t> </a:t>
            </a:r>
            <a:r>
              <a:rPr lang="en" dirty="0" err="1"/>
              <a:t>thầy</a:t>
            </a:r>
            <a:r>
              <a:rPr lang="en" dirty="0"/>
              <a:t> </a:t>
            </a:r>
            <a:r>
              <a:rPr lang="en" dirty="0" err="1"/>
              <a:t>cô</a:t>
            </a:r>
            <a:r>
              <a:rPr lang="en" dirty="0"/>
              <a:t> </a:t>
            </a:r>
            <a:r>
              <a:rPr lang="en" dirty="0" err="1"/>
              <a:t>và</a:t>
            </a:r>
            <a:r>
              <a:rPr lang="en" dirty="0"/>
              <a:t> </a:t>
            </a:r>
            <a:r>
              <a:rPr lang="en" dirty="0" err="1"/>
              <a:t>các</a:t>
            </a:r>
            <a:r>
              <a:rPr lang="en" dirty="0"/>
              <a:t> </a:t>
            </a:r>
            <a:r>
              <a:rPr lang="en" dirty="0" err="1"/>
              <a:t>bạn</a:t>
            </a:r>
            <a:r>
              <a:rPr lang="en" dirty="0"/>
              <a:t>. </a:t>
            </a:r>
            <a:r>
              <a:rPr lang="en" dirty="0" err="1"/>
              <a:t>Hôm</a:t>
            </a:r>
            <a:r>
              <a:rPr lang="en" dirty="0"/>
              <a:t> nay </a:t>
            </a:r>
            <a:r>
              <a:rPr lang="en" dirty="0" err="1"/>
              <a:t>nhóm</a:t>
            </a:r>
            <a:r>
              <a:rPr lang="en" dirty="0"/>
              <a:t> </a:t>
            </a:r>
            <a:r>
              <a:rPr lang="en" dirty="0" err="1"/>
              <a:t>chúng</a:t>
            </a:r>
            <a:r>
              <a:rPr lang="en" dirty="0"/>
              <a:t> </a:t>
            </a:r>
            <a:r>
              <a:rPr lang="en" dirty="0" err="1"/>
              <a:t>tôi</a:t>
            </a:r>
            <a:r>
              <a:rPr lang="en" dirty="0"/>
              <a:t> </a:t>
            </a:r>
            <a:r>
              <a:rPr lang="en" dirty="0" err="1"/>
              <a:t>xin</a:t>
            </a:r>
            <a:r>
              <a:rPr lang="en" dirty="0"/>
              <a:t> </a:t>
            </a:r>
            <a:r>
              <a:rPr lang="en" dirty="0" err="1"/>
              <a:t>được</a:t>
            </a:r>
            <a:r>
              <a:rPr lang="en" dirty="0"/>
              <a:t> </a:t>
            </a:r>
            <a:r>
              <a:rPr lang="en" dirty="0" err="1"/>
              <a:t>phép</a:t>
            </a:r>
            <a:r>
              <a:rPr lang="en" dirty="0"/>
              <a:t> </a:t>
            </a:r>
            <a:r>
              <a:rPr lang="en" dirty="0" err="1"/>
              <a:t>giới</a:t>
            </a:r>
            <a:r>
              <a:rPr lang="en" dirty="0"/>
              <a:t> </a:t>
            </a:r>
            <a:r>
              <a:rPr lang="en" dirty="0" err="1"/>
              <a:t>thiệu</a:t>
            </a:r>
            <a:r>
              <a:rPr lang="en" dirty="0"/>
              <a:t> </a:t>
            </a:r>
            <a:r>
              <a:rPr lang="en" dirty="0" err="1"/>
              <a:t>đồ</a:t>
            </a:r>
            <a:r>
              <a:rPr lang="en" dirty="0"/>
              <a:t> </a:t>
            </a:r>
            <a:r>
              <a:rPr lang="en" dirty="0" err="1"/>
              <a:t>án</a:t>
            </a:r>
            <a:r>
              <a:rPr lang="en" dirty="0"/>
              <a:t> </a:t>
            </a:r>
            <a:r>
              <a:rPr lang="en" dirty="0" err="1"/>
              <a:t>tốt</a:t>
            </a:r>
            <a:r>
              <a:rPr lang="en" dirty="0"/>
              <a:t> </a:t>
            </a:r>
            <a:r>
              <a:rPr lang="en" dirty="0" err="1"/>
              <a:t>nghiệp</a:t>
            </a:r>
            <a:r>
              <a:rPr lang="en" dirty="0"/>
              <a:t> </a:t>
            </a:r>
            <a:r>
              <a:rPr lang="en-US" dirty="0" smtClean="0"/>
              <a:t>Smart Wear on Your Route</a:t>
            </a:r>
            <a:r>
              <a:rPr lang="en" dirty="0" smtClean="0"/>
              <a:t>, </a:t>
            </a:r>
            <a:r>
              <a:rPr lang="en" dirty="0" err="1"/>
              <a:t>tên</a:t>
            </a:r>
            <a:r>
              <a:rPr lang="en" dirty="0"/>
              <a:t> </a:t>
            </a:r>
            <a:r>
              <a:rPr lang="en" dirty="0" err="1"/>
              <a:t>tiếng</a:t>
            </a:r>
            <a:r>
              <a:rPr lang="en" dirty="0"/>
              <a:t> </a:t>
            </a:r>
            <a:r>
              <a:rPr lang="en" dirty="0" err="1"/>
              <a:t>Việt</a:t>
            </a:r>
            <a:r>
              <a:rPr lang="en" dirty="0"/>
              <a:t> </a:t>
            </a:r>
            <a:r>
              <a:rPr lang="en" dirty="0" err="1"/>
              <a:t>là</a:t>
            </a:r>
            <a:r>
              <a:rPr lang="en" dirty="0"/>
              <a:t> </a:t>
            </a:r>
            <a:r>
              <a:rPr lang="vi-VN" dirty="0" smtClean="0"/>
              <a:t>Đồng hồ thông minh trên đường đi của bạn</a:t>
            </a:r>
            <a:r>
              <a:rPr lang="en" dirty="0" smtClean="0"/>
              <a:t>. </a:t>
            </a:r>
            <a:r>
              <a:rPr lang="en" dirty="0" err="1"/>
              <a:t>Nhóm</a:t>
            </a:r>
            <a:r>
              <a:rPr lang="en" dirty="0"/>
              <a:t> </a:t>
            </a:r>
            <a:r>
              <a:rPr lang="en" dirty="0" err="1"/>
              <a:t>chúng</a:t>
            </a:r>
            <a:r>
              <a:rPr lang="en" dirty="0"/>
              <a:t> </a:t>
            </a:r>
            <a:r>
              <a:rPr lang="en" dirty="0" err="1"/>
              <a:t>tôi</a:t>
            </a:r>
            <a:r>
              <a:rPr lang="en" dirty="0"/>
              <a:t> </a:t>
            </a:r>
            <a:r>
              <a:rPr lang="en" dirty="0" err="1"/>
              <a:t>bao</a:t>
            </a:r>
            <a:r>
              <a:rPr lang="en" dirty="0"/>
              <a:t> </a:t>
            </a:r>
            <a:r>
              <a:rPr lang="en" dirty="0" err="1"/>
              <a:t>gồm</a:t>
            </a:r>
            <a:r>
              <a:rPr lang="en" dirty="0"/>
              <a:t> 4 </a:t>
            </a:r>
            <a:r>
              <a:rPr lang="en" dirty="0" err="1"/>
              <a:t>thành</a:t>
            </a:r>
            <a:r>
              <a:rPr lang="en" dirty="0"/>
              <a:t> </a:t>
            </a:r>
            <a:r>
              <a:rPr lang="en" dirty="0" err="1"/>
              <a:t>viên</a:t>
            </a:r>
            <a:r>
              <a:rPr lang="en" dirty="0"/>
              <a:t>… </a:t>
            </a:r>
            <a:r>
              <a:rPr lang="en" dirty="0" err="1"/>
              <a:t>dưới</a:t>
            </a:r>
            <a:r>
              <a:rPr lang="en" dirty="0"/>
              <a:t> </a:t>
            </a:r>
            <a:r>
              <a:rPr lang="en" dirty="0" err="1"/>
              <a:t>sự</a:t>
            </a:r>
            <a:r>
              <a:rPr lang="en" dirty="0"/>
              <a:t> </a:t>
            </a:r>
            <a:r>
              <a:rPr lang="en" dirty="0" err="1"/>
              <a:t>hướng</a:t>
            </a:r>
            <a:r>
              <a:rPr lang="en" dirty="0"/>
              <a:t> </a:t>
            </a:r>
            <a:r>
              <a:rPr lang="en" dirty="0" err="1"/>
              <a:t>dẫn</a:t>
            </a:r>
            <a:r>
              <a:rPr lang="en" dirty="0"/>
              <a:t> </a:t>
            </a:r>
            <a:r>
              <a:rPr lang="en" dirty="0" err="1"/>
              <a:t>của</a:t>
            </a:r>
            <a:r>
              <a:rPr lang="en" dirty="0"/>
              <a:t> </a:t>
            </a:r>
            <a:r>
              <a:rPr lang="en" dirty="0" err="1"/>
              <a:t>thầy</a:t>
            </a:r>
            <a:r>
              <a:rPr lang="en" dirty="0"/>
              <a:t> Kiều Trọng Khánh.</a:t>
            </a:r>
          </a:p>
        </p:txBody>
      </p:sp>
    </p:spTree>
    <p:extLst>
      <p:ext uri="{BB962C8B-B14F-4D97-AF65-F5344CB8AC3E}">
        <p14:creationId xmlns:p14="http://schemas.microsoft.com/office/powerpoint/2010/main" val="31051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t>1 </a:t>
            </a:r>
            <a:r>
              <a:rPr lang="en" b="1"/>
              <a:t>ứng dụng giả lập thiết bị đọc thẻ</a:t>
            </a:r>
            <a:r>
              <a:rPr lang="en"/>
              <a:t> chạy trên «smart phone» dành cho CSGT để kiểm tra thông tin bảo hiểm cũng như có thể thêm thông tin vi phạm của khách hàng.</a:t>
            </a:r>
          </a:p>
          <a:p>
            <a:pPr marL="457200" lvl="0" indent="0" rtl="0">
              <a:spcBef>
                <a:spcPts val="0"/>
              </a:spcBef>
              <a:buNone/>
            </a:pPr>
            <a:endParaRPr/>
          </a:p>
        </p:txBody>
      </p:sp>
    </p:spTree>
    <p:extLst>
      <p:ext uri="{BB962C8B-B14F-4D97-AF65-F5344CB8AC3E}">
        <p14:creationId xmlns:p14="http://schemas.microsoft.com/office/powerpoint/2010/main" val="19100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Đây là thiết kế mà chúng tôi </a:t>
            </a:r>
            <a:r>
              <a:rPr lang="en" b="1"/>
              <a:t>đề xuất</a:t>
            </a:r>
            <a:r>
              <a:rPr lang="en"/>
              <a:t> dành cho mô hình Nhiều công ty đa dịch vụ.</a:t>
            </a:r>
          </a:p>
          <a:p>
            <a:pPr marL="457200" lvl="0" indent="-228600" rtl="0">
              <a:spcBef>
                <a:spcPts val="0"/>
              </a:spcBef>
              <a:buChar char="-"/>
            </a:pPr>
            <a:r>
              <a:rPr lang="en"/>
              <a:t>Tại máy chủ trung tâm, chúng tôi cài đặt </a:t>
            </a:r>
            <a:r>
              <a:rPr lang="en" b="1"/>
              <a:t>thành phần dùng chung</a:t>
            </a:r>
            <a:r>
              <a:rPr lang="en"/>
              <a:t> để quản lý các thông tin chung của nhiều công ty.</a:t>
            </a:r>
          </a:p>
          <a:p>
            <a:pPr marL="457200" lvl="0" indent="-228600" rtl="0">
              <a:spcBef>
                <a:spcPts val="0"/>
              </a:spcBef>
              <a:buChar char="-"/>
            </a:pPr>
            <a:r>
              <a:rPr lang="en"/>
              <a:t>Sau đó, tại mỗi công ty chúng tôi sẽ </a:t>
            </a:r>
            <a:r>
              <a:rPr lang="en" b="1"/>
              <a:t>cài đặt lên module</a:t>
            </a:r>
            <a:r>
              <a:rPr lang="en"/>
              <a:t> các thành phần liên quan đến </a:t>
            </a:r>
            <a:r>
              <a:rPr lang="en" b="1"/>
              <a:t>nghiệp vụ riêng biệt của từng công ty</a:t>
            </a:r>
            <a:r>
              <a:rPr lang="en"/>
              <a:t>.</a:t>
            </a:r>
          </a:p>
          <a:p>
            <a:pPr marL="457200" lvl="0" indent="-228600">
              <a:spcBef>
                <a:spcPts val="0"/>
              </a:spcBef>
              <a:buChar char="-"/>
            </a:pPr>
            <a:r>
              <a:rPr lang="en"/>
              <a:t>Ở mô hình này chúng tôi chỉ đưa ra </a:t>
            </a:r>
            <a:r>
              <a:rPr lang="en" b="1"/>
              <a:t>góc nhìn tổng quát</a:t>
            </a:r>
            <a:r>
              <a:rPr lang="en"/>
              <a:t> về thiết kế của hệ thống, để triển khai thật sự thì cần phải </a:t>
            </a:r>
            <a:r>
              <a:rPr lang="en" b="1"/>
              <a:t>giải quyết rất nhiều bài toán phát sinh</a:t>
            </a:r>
            <a:r>
              <a:rPr lang="en"/>
              <a:t>.</a:t>
            </a:r>
          </a:p>
        </p:txBody>
      </p:sp>
    </p:spTree>
    <p:extLst>
      <p:ext uri="{BB962C8B-B14F-4D97-AF65-F5344CB8AC3E}">
        <p14:creationId xmlns:p14="http://schemas.microsoft.com/office/powerpoint/2010/main" val="1579021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Đây là thiết kế mà chúng tôi </a:t>
            </a:r>
            <a:r>
              <a:rPr lang="en" b="1"/>
              <a:t>đề xuất</a:t>
            </a:r>
            <a:r>
              <a:rPr lang="en"/>
              <a:t> dành cho mô hình Nhiều công ty đa dịch vụ.</a:t>
            </a:r>
          </a:p>
          <a:p>
            <a:pPr marL="457200" lvl="0" indent="-228600" rtl="0">
              <a:spcBef>
                <a:spcPts val="0"/>
              </a:spcBef>
              <a:buChar char="-"/>
            </a:pPr>
            <a:r>
              <a:rPr lang="en"/>
              <a:t>Tại máy chủ trung tâm, chúng tôi cài đặt </a:t>
            </a:r>
            <a:r>
              <a:rPr lang="en" b="1"/>
              <a:t>thành phần dùng chung</a:t>
            </a:r>
            <a:r>
              <a:rPr lang="en"/>
              <a:t> để quản lý các thông tin chung của nhiều công ty.</a:t>
            </a:r>
          </a:p>
          <a:p>
            <a:pPr marL="457200" lvl="0" indent="-228600" rtl="0">
              <a:spcBef>
                <a:spcPts val="0"/>
              </a:spcBef>
              <a:buChar char="-"/>
            </a:pPr>
            <a:r>
              <a:rPr lang="en"/>
              <a:t>Sau đó, tại mỗi công ty chúng tôi sẽ </a:t>
            </a:r>
            <a:r>
              <a:rPr lang="en" b="1"/>
              <a:t>cài đặt lên module</a:t>
            </a:r>
            <a:r>
              <a:rPr lang="en"/>
              <a:t> các thành phần liên quan đến </a:t>
            </a:r>
            <a:r>
              <a:rPr lang="en" b="1"/>
              <a:t>nghiệp vụ riêng biệt của từng công ty</a:t>
            </a:r>
            <a:r>
              <a:rPr lang="en"/>
              <a:t>.</a:t>
            </a:r>
          </a:p>
          <a:p>
            <a:pPr marL="457200" lvl="0" indent="-228600">
              <a:spcBef>
                <a:spcPts val="0"/>
              </a:spcBef>
              <a:buChar char="-"/>
            </a:pPr>
            <a:r>
              <a:rPr lang="en"/>
              <a:t>Ở mô hình này chúng tôi chỉ đưa ra </a:t>
            </a:r>
            <a:r>
              <a:rPr lang="en" b="1"/>
              <a:t>góc nhìn tổng quát</a:t>
            </a:r>
            <a:r>
              <a:rPr lang="en"/>
              <a:t> về thiết kế của hệ thống, để triển khai thật sự thì cần phải </a:t>
            </a:r>
            <a:r>
              <a:rPr lang="en" b="1"/>
              <a:t>giải quyết rất nhiều bài toán phát sinh</a:t>
            </a:r>
            <a:r>
              <a:rPr lang="en"/>
              <a:t>.</a:t>
            </a:r>
          </a:p>
        </p:txBody>
      </p:sp>
    </p:spTree>
    <p:extLst>
      <p:ext uri="{BB962C8B-B14F-4D97-AF65-F5344CB8AC3E}">
        <p14:creationId xmlns:p14="http://schemas.microsoft.com/office/powerpoint/2010/main" val="114392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Nhóm chúng tôi xin trình bày các nội dung sau:</a:t>
            </a:r>
          </a:p>
          <a:p>
            <a:pPr marL="457200" lvl="0" indent="-228600" rtl="0">
              <a:spcBef>
                <a:spcPts val="0"/>
              </a:spcBef>
              <a:buChar char="-"/>
            </a:pPr>
            <a:r>
              <a:rPr lang="en"/>
              <a:t>Thứ nhất là vấn đề hiện tại của bảo hiểm xe máy</a:t>
            </a:r>
          </a:p>
          <a:p>
            <a:pPr marL="457200" lvl="0" indent="-228600" rtl="0">
              <a:spcBef>
                <a:spcPts val="0"/>
              </a:spcBef>
              <a:buChar char="-"/>
            </a:pPr>
            <a:r>
              <a:rPr lang="en"/>
              <a:t>Thứ hai là giải pháp nhóm chúng tôi đưa ra</a:t>
            </a:r>
          </a:p>
          <a:p>
            <a:pPr marL="457200" lvl="0" indent="-228600" rtl="0">
              <a:spcBef>
                <a:spcPts val="0"/>
              </a:spcBef>
              <a:buChar char="-"/>
            </a:pPr>
            <a:r>
              <a:rPr lang="en"/>
              <a:t>Tiếp đến là phần giải thích các chức năng và demo</a:t>
            </a:r>
          </a:p>
          <a:p>
            <a:pPr marL="457200" lvl="0" indent="-228600" rtl="0">
              <a:spcBef>
                <a:spcPts val="0"/>
              </a:spcBef>
              <a:buChar char="-"/>
            </a:pPr>
            <a:r>
              <a:rPr lang="en"/>
              <a:t>Và cuối cùng là kế hoạch phát triển trong tương lai.</a:t>
            </a:r>
          </a:p>
          <a:p>
            <a:pPr lvl="0" rtl="0">
              <a:spcBef>
                <a:spcPts val="0"/>
              </a:spcBef>
              <a:buNone/>
            </a:pPr>
            <a:r>
              <a:rPr lang="en"/>
              <a:t>Sau đây anh Nguyễn Hữu Phúc sẽ trình bày về các vấn đề hiện tại của bảo hiểm xe máy</a:t>
            </a:r>
          </a:p>
        </p:txBody>
      </p:sp>
    </p:spTree>
    <p:extLst>
      <p:ext uri="{BB962C8B-B14F-4D97-AF65-F5344CB8AC3E}">
        <p14:creationId xmlns:p14="http://schemas.microsoft.com/office/powerpoint/2010/main" val="72891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60582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2"/>
            <a:ext cx="9144000" cy="4691399"/>
          </a:xfrm>
          <a:prstGeom prst="rect">
            <a:avLst/>
          </a:prstGeom>
          <a:solidFill>
            <a:schemeClr val="dk2"/>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5400"/>
            </a:lvl1pPr>
            <a:lvl2pPr>
              <a:spcBef>
                <a:spcPts val="0"/>
              </a:spcBef>
              <a:buSzPct val="100000"/>
              <a:defRPr sz="5400"/>
            </a:lvl2pPr>
            <a:lvl3pPr>
              <a:spcBef>
                <a:spcPts val="0"/>
              </a:spcBef>
              <a:buSzPct val="100000"/>
              <a:defRPr sz="5400"/>
            </a:lvl3pPr>
            <a:lvl4pPr>
              <a:spcBef>
                <a:spcPts val="0"/>
              </a:spcBef>
              <a:buSzPct val="100000"/>
              <a:defRPr sz="5400"/>
            </a:lvl4pPr>
            <a:lvl5pPr>
              <a:spcBef>
                <a:spcPts val="0"/>
              </a:spcBef>
              <a:buSzPct val="100000"/>
              <a:defRPr sz="5400"/>
            </a:lvl5pPr>
            <a:lvl6pPr>
              <a:spcBef>
                <a:spcPts val="0"/>
              </a:spcBef>
              <a:buSzPct val="100000"/>
              <a:defRPr sz="5400"/>
            </a:lvl6pPr>
            <a:lvl7pPr>
              <a:spcBef>
                <a:spcPts val="0"/>
              </a:spcBef>
              <a:buSzPct val="100000"/>
              <a:defRPr sz="5400"/>
            </a:lvl7pPr>
            <a:lvl8pPr>
              <a:spcBef>
                <a:spcPts val="0"/>
              </a:spcBef>
              <a:buSzPct val="100000"/>
              <a:defRPr sz="5400"/>
            </a:lvl8pPr>
            <a:lvl9pPr>
              <a:spcBef>
                <a:spcPts val="0"/>
              </a:spcBef>
              <a:buSzPct val="100000"/>
              <a:defRPr sz="5400"/>
            </a:lvl9pPr>
          </a:lstStyle>
          <a:p>
            <a:endParaRPr/>
          </a:p>
        </p:txBody>
      </p:sp>
      <p:sp>
        <p:nvSpPr>
          <p:cNvPr id="12" name="Shape 12"/>
          <p:cNvSpPr txBox="1">
            <a:spLocks noGrp="1"/>
          </p:cNvSpPr>
          <p:nvPr>
            <p:ph type="subTitle" idx="1"/>
          </p:nvPr>
        </p:nvSpPr>
        <p:spPr>
          <a:xfrm>
            <a:off x="685800" y="4836037"/>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2250">
                <a:solidFill>
                  <a:schemeClr val="dk2"/>
                </a:solidFill>
              </a:defRPr>
            </a:lvl2pPr>
            <a:lvl3pPr>
              <a:spcBef>
                <a:spcPts val="0"/>
              </a:spcBef>
              <a:buClr>
                <a:schemeClr val="dk2"/>
              </a:buClr>
              <a:buSzPct val="100000"/>
              <a:buNone/>
              <a:defRPr sz="2250">
                <a:solidFill>
                  <a:schemeClr val="dk2"/>
                </a:solidFill>
              </a:defRPr>
            </a:lvl3pPr>
            <a:lvl4pPr>
              <a:spcBef>
                <a:spcPts val="0"/>
              </a:spcBef>
              <a:buClr>
                <a:schemeClr val="dk2"/>
              </a:buClr>
              <a:buSzPct val="100000"/>
              <a:buNone/>
              <a:defRPr sz="2250">
                <a:solidFill>
                  <a:schemeClr val="dk2"/>
                </a:solidFill>
              </a:defRPr>
            </a:lvl4pPr>
            <a:lvl5pPr>
              <a:spcBef>
                <a:spcPts val="0"/>
              </a:spcBef>
              <a:buClr>
                <a:schemeClr val="dk2"/>
              </a:buClr>
              <a:buSzPct val="100000"/>
              <a:buNone/>
              <a:defRPr sz="2250">
                <a:solidFill>
                  <a:schemeClr val="dk2"/>
                </a:solidFill>
              </a:defRPr>
            </a:lvl5pPr>
            <a:lvl6pPr>
              <a:spcBef>
                <a:spcPts val="0"/>
              </a:spcBef>
              <a:buClr>
                <a:schemeClr val="dk2"/>
              </a:buClr>
              <a:buSzPct val="100000"/>
              <a:buNone/>
              <a:defRPr sz="2250">
                <a:solidFill>
                  <a:schemeClr val="dk2"/>
                </a:solidFill>
              </a:defRPr>
            </a:lvl6pPr>
            <a:lvl7pPr>
              <a:spcBef>
                <a:spcPts val="0"/>
              </a:spcBef>
              <a:buClr>
                <a:schemeClr val="dk2"/>
              </a:buClr>
              <a:buSzPct val="100000"/>
              <a:buNone/>
              <a:defRPr sz="2250">
                <a:solidFill>
                  <a:schemeClr val="dk2"/>
                </a:solidFill>
              </a:defRPr>
            </a:lvl7pPr>
            <a:lvl8pPr>
              <a:spcBef>
                <a:spcPts val="0"/>
              </a:spcBef>
              <a:buClr>
                <a:schemeClr val="dk2"/>
              </a:buClr>
              <a:buSzPct val="100000"/>
              <a:buNone/>
              <a:defRPr sz="2250">
                <a:solidFill>
                  <a:schemeClr val="dk2"/>
                </a:solidFill>
              </a:defRPr>
            </a:lvl8pPr>
            <a:lvl9pPr>
              <a:spcBef>
                <a:spcPts val="0"/>
              </a:spcBef>
              <a:buClr>
                <a:schemeClr val="dk2"/>
              </a:buClr>
              <a:buSzPct val="100000"/>
              <a:buNone/>
              <a:defRPr sz="2250">
                <a:solidFill>
                  <a:schemeClr val="dk2"/>
                </a:solidFill>
              </a:defRPr>
            </a:lvl9pPr>
          </a:lstStyle>
          <a:p>
            <a:endParaRPr/>
          </a:p>
        </p:txBody>
      </p:sp>
      <p:sp>
        <p:nvSpPr>
          <p:cNvPr id="13" name="Shape 13"/>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33922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4998749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3075050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831994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2143338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7987285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0765293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7267385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88472860"/>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90318453"/>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3566452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913166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4352776"/>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1052656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87499899"/>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86755707"/>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4170471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24872950"/>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34715489"/>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24957811"/>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53105077"/>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0463687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2"/>
            <a:ext cx="9144000" cy="1532999"/>
          </a:xfrm>
          <a:prstGeom prst="rect">
            <a:avLst/>
          </a:prstGeom>
          <a:solidFill>
            <a:schemeClr val="dk2"/>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5685275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9926630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19948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350">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80294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solidFill>
                  <a:schemeClr val="lt1"/>
                </a:solidFill>
              </a:rPr>
              <a:pPr/>
              <a:t>‹#›</a:t>
            </a:fld>
            <a:endParaRPr lang="en">
              <a:solidFill>
                <a:schemeClr val="lt1"/>
              </a:solidFill>
            </a:endParaRPr>
          </a:p>
        </p:txBody>
      </p:sp>
    </p:spTree>
    <p:extLst>
      <p:ext uri="{BB962C8B-B14F-4D97-AF65-F5344CB8AC3E}">
        <p14:creationId xmlns:p14="http://schemas.microsoft.com/office/powerpoint/2010/main" val="168584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579628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446606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0890946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theme" Target="../theme/theme3.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2307404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0588531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1634784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219973" y="2725031"/>
            <a:ext cx="8695427" cy="1648800"/>
          </a:xfrm>
          <a:prstGeom prst="rect">
            <a:avLst/>
          </a:prstGeom>
        </p:spPr>
        <p:txBody>
          <a:bodyPr lIns="68569" tIns="68569" rIns="68569" bIns="68569" anchor="b" anchorCtr="0">
            <a:noAutofit/>
          </a:bodyPr>
          <a:lstStyle/>
          <a:p>
            <a:pPr algn="ctr"/>
            <a:r>
              <a:rPr lang="en-US" sz="4950" dirty="0">
                <a:latin typeface="Cambria" charset="0"/>
                <a:ea typeface="Cambria" charset="0"/>
                <a:cs typeface="Cambria" charset="0"/>
              </a:rPr>
              <a:t>Smart Wear on Your Route</a:t>
            </a:r>
            <a:endParaRPr lang="en" sz="4950" dirty="0">
              <a:latin typeface="Cambria" charset="0"/>
              <a:ea typeface="Cambria" charset="0"/>
              <a:cs typeface="Cambria" charset="0"/>
            </a:endParaRPr>
          </a:p>
        </p:txBody>
      </p:sp>
      <p:sp>
        <p:nvSpPr>
          <p:cNvPr id="46" name="Shape 46"/>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1</a:t>
            </a:fld>
            <a:endParaRPr lang="en" dirty="0"/>
          </a:p>
        </p:txBody>
      </p:sp>
      <p:sp>
        <p:nvSpPr>
          <p:cNvPr id="44" name="Shape 44"/>
          <p:cNvSpPr txBox="1"/>
          <p:nvPr/>
        </p:nvSpPr>
        <p:spPr>
          <a:xfrm>
            <a:off x="90830" y="4997576"/>
            <a:ext cx="5568620" cy="1860423"/>
          </a:xfrm>
          <a:prstGeom prst="rect">
            <a:avLst/>
          </a:prstGeom>
          <a:noFill/>
          <a:ln>
            <a:noFill/>
          </a:ln>
        </p:spPr>
        <p:txBody>
          <a:bodyPr lIns="68569" tIns="68569" rIns="68569" bIns="68569" anchor="t" anchorCtr="0">
            <a:noAutofit/>
          </a:bodyPr>
          <a:lstStyle/>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Huỳnh Quang Thảo</a:t>
            </a:r>
            <a:r>
              <a:rPr lang="en" sz="2400" kern="0" dirty="0">
                <a:solidFill>
                  <a:srgbClr val="2388DB"/>
                </a:solidFill>
                <a:latin typeface="Cambria" charset="0"/>
                <a:ea typeface="Cambria" charset="0"/>
                <a:cs typeface="Cambria" charset="0"/>
                <a:sym typeface="Arial"/>
                <a:rtl val="0"/>
              </a:rPr>
              <a:t> – SE609</a:t>
            </a:r>
            <a:r>
              <a:rPr lang="vi-VN" sz="2400" kern="0" dirty="0">
                <a:solidFill>
                  <a:srgbClr val="2388DB"/>
                </a:solidFill>
                <a:latin typeface="Cambria" charset="0"/>
                <a:ea typeface="Cambria" charset="0"/>
                <a:cs typeface="Cambria" charset="0"/>
                <a:sym typeface="Arial"/>
                <a:rtl val="0"/>
              </a:rPr>
              <a:t>63</a:t>
            </a:r>
            <a:r>
              <a:rPr lang="en" sz="2400" kern="0" dirty="0">
                <a:solidFill>
                  <a:srgbClr val="2388DB"/>
                </a:solidFill>
                <a:latin typeface="Cambria" charset="0"/>
                <a:ea typeface="Cambria" charset="0"/>
                <a:cs typeface="Cambria" charset="0"/>
                <a:sym typeface="Arial"/>
                <a:rtl val="0"/>
              </a:rPr>
              <a:t> – Team Leader</a:t>
            </a: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Trần Thanh Ngoan</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Nguyễn Trung Nam</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Ngô Tiến Đạt</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659450" y="4997577"/>
            <a:ext cx="3326700" cy="1516500"/>
          </a:xfrm>
          <a:prstGeom prst="rect">
            <a:avLst/>
          </a:prstGeom>
          <a:noFill/>
          <a:ln>
            <a:noFill/>
          </a:ln>
        </p:spPr>
        <p:txBody>
          <a:bodyPr lIns="68569" tIns="68569" rIns="68569" bIns="68569" anchor="t" anchorCtr="0">
            <a:noAutofit/>
          </a:bodyPr>
          <a:lstStyle/>
          <a:p>
            <a:r>
              <a:rPr lang="en" sz="2400" kern="0" dirty="0">
                <a:solidFill>
                  <a:srgbClr val="2388DB"/>
                </a:solidFill>
                <a:latin typeface="Cambria" charset="0"/>
                <a:ea typeface="Cambria" charset="0"/>
                <a:cs typeface="Cambria" charset="0"/>
                <a:sym typeface="Arial"/>
                <a:rtl val="0"/>
              </a:rPr>
              <a:t>Supervisor:</a:t>
            </a:r>
          </a:p>
          <a:p>
            <a:r>
              <a:rPr lang="en" sz="2400" kern="0" dirty="0">
                <a:solidFill>
                  <a:srgbClr val="2388DB"/>
                </a:solidFill>
                <a:latin typeface="Cambria" charset="0"/>
                <a:ea typeface="Cambria" charset="0"/>
                <a:cs typeface="Cambria" charset="0"/>
                <a:sym typeface="Arial"/>
                <a:rtl val="0"/>
              </a:rPr>
              <a:t>Mr. Kiều Trọng Khánh</a:t>
            </a:r>
          </a:p>
        </p:txBody>
      </p:sp>
    </p:spTree>
    <p:extLst>
      <p:ext uri="{BB962C8B-B14F-4D97-AF65-F5344CB8AC3E}">
        <p14:creationId xmlns:p14="http://schemas.microsoft.com/office/powerpoint/2010/main" val="1409739846"/>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9474"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27"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989" y="5291546"/>
            <a:ext cx="770163" cy="77016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9" name="Straight Connector 28"/>
          <p:cNvCxnSpPr/>
          <p:nvPr/>
        </p:nvCxnSpPr>
        <p:spPr>
          <a:xfrm flipH="1">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1026"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819" y="5300907"/>
            <a:ext cx="721941" cy="721941"/>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p:cNvCxnSpPr/>
          <p:nvPr/>
        </p:nvCxnSpPr>
        <p:spPr>
          <a:xfrm>
            <a:off x="6719474"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31" name="Straight Connector 30"/>
          <p:cNvCxnSpPr/>
          <p:nvPr/>
        </p:nvCxnSpPr>
        <p:spPr>
          <a:xfrm flipH="1">
            <a:off x="6719474"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2373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11</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2050" name="Picture 2" descr="http://c1.f21.img.vnecdn.net/2015/02/13/mo-9725-14238037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20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12</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2050" name="Picture 2" descr="http://c1.f21.img.vnecdn.net/2015/02/13/mo-9725-14238037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flipH="1">
            <a:off x="597302" y="2881803"/>
            <a:ext cx="2721209" cy="27212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2243" y="2881805"/>
            <a:ext cx="2755900" cy="275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26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13</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2050" name="Picture 2" descr="http://c1.f21.img.vnecdn.net/2015/02/13/mo-9725-14238037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flipH="1">
            <a:off x="597302" y="2881803"/>
            <a:ext cx="2721209" cy="27212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2243" y="2881805"/>
            <a:ext cx="2755900" cy="275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4499429" y="3686629"/>
            <a:ext cx="1494971" cy="740500"/>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36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9" name="image2.jpg"/>
          <p:cNvPicPr>
            <a:picLocks noChangeAspect="1"/>
          </p:cNvPicPr>
          <p:nvPr/>
        </p:nvPicPr>
        <p:blipFill>
          <a:blip r:embed="rId2">
            <a:extLst/>
          </a:blip>
          <a:stretch>
            <a:fillRect/>
          </a:stretch>
        </p:blipFill>
        <p:spPr>
          <a:xfrm>
            <a:off x="5843553" y="2881803"/>
            <a:ext cx="2713239" cy="2713239"/>
          </a:xfrm>
          <a:prstGeom prst="rect">
            <a:avLst/>
          </a:prstGeom>
          <a:ln w="12700">
            <a:miter lim="400000"/>
          </a:ln>
        </p:spPr>
      </p:pic>
      <p:pic>
        <p:nvPicPr>
          <p:cNvPr id="2050" name="Picture 2" descr="http://c1.f21.img.vnecdn.net/2015/02/13/mo-9725-14238037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84" y="3040126"/>
            <a:ext cx="3524402" cy="23965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flipH="1">
            <a:off x="597302" y="2881803"/>
            <a:ext cx="2721209" cy="27212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2243" y="2881805"/>
            <a:ext cx="2755900" cy="275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4499429" y="3686629"/>
            <a:ext cx="1494971" cy="740500"/>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30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44"/>
          <p:cNvSpPr>
            <a:spLocks noGrp="1"/>
          </p:cNvSpPr>
          <p:nvPr>
            <p:ph type="title"/>
          </p:nvPr>
        </p:nvSpPr>
        <p:spPr>
          <a:xfrm>
            <a:off x="332118" y="353375"/>
            <a:ext cx="8499023" cy="621945"/>
          </a:xfrm>
          <a:prstGeom prst="rect">
            <a:avLst/>
          </a:prstGeom>
        </p:spPr>
        <p:txBody>
          <a:bodyPr/>
          <a:lstStyle>
            <a:lvl1pPr>
              <a:defRPr sz="3600">
                <a:latin typeface="Cambria"/>
                <a:ea typeface="Cambria"/>
                <a:cs typeface="Cambria"/>
                <a:sym typeface="Cambria"/>
              </a:defRPr>
            </a:lvl1pPr>
          </a:lstStyle>
          <a:p>
            <a:pPr algn="ctr"/>
            <a:r>
              <a:rPr dirty="0"/>
              <a:t>Problem 3</a:t>
            </a:r>
            <a:r>
              <a:rPr/>
              <a:t>: </a:t>
            </a:r>
            <a:r>
              <a:rPr smtClean="0"/>
              <a:t>voice </a:t>
            </a:r>
            <a:r>
              <a:rPr dirty="0" smtClean="0"/>
              <a:t>integration</a:t>
            </a:r>
            <a:endParaRPr dirty="0"/>
          </a:p>
        </p:txBody>
      </p:sp>
      <p:sp>
        <p:nvSpPr>
          <p:cNvPr id="4" name="Slide Number Placeholder 3"/>
          <p:cNvSpPr>
            <a:spLocks noGrp="1"/>
          </p:cNvSpPr>
          <p:nvPr>
            <p:ph type="sldNum" idx="12"/>
          </p:nvPr>
        </p:nvSpPr>
        <p:spPr/>
        <p:txBody>
          <a:bodyPr/>
          <a:lstStyle/>
          <a:p>
            <a:fld id="{00000000-1234-1234-1234-123412341234}" type="slidenum">
              <a:rPr lang="en" smtClean="0"/>
              <a:pPr/>
              <a:t>15</a:t>
            </a:fld>
            <a:endParaRPr lang="en"/>
          </a:p>
        </p:txBody>
      </p:sp>
      <p:sp>
        <p:nvSpPr>
          <p:cNvPr id="9" name="Shape 81"/>
          <p:cNvSpPr/>
          <p:nvPr/>
        </p:nvSpPr>
        <p:spPr>
          <a:xfrm>
            <a:off x="3424154" y="175284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
        <p:nvSpPr>
          <p:cNvPr id="10" name="Shape 80"/>
          <p:cNvSpPr/>
          <p:nvPr/>
        </p:nvSpPr>
        <p:spPr>
          <a:xfrm>
            <a:off x="1018706" y="1752846"/>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sp>
        <p:nvSpPr>
          <p:cNvPr id="11" name="Shape 80"/>
          <p:cNvSpPr/>
          <p:nvPr/>
        </p:nvSpPr>
        <p:spPr>
          <a:xfrm>
            <a:off x="2221430" y="1752846"/>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grpSp>
        <p:nvGrpSpPr>
          <p:cNvPr id="3" name="Group 2"/>
          <p:cNvGrpSpPr/>
          <p:nvPr/>
        </p:nvGrpSpPr>
        <p:grpSpPr>
          <a:xfrm>
            <a:off x="3424154" y="3508244"/>
            <a:ext cx="2075936" cy="1815243"/>
            <a:chOff x="3546390" y="3745311"/>
            <a:chExt cx="2075936" cy="1815243"/>
          </a:xfrm>
        </p:grpSpPr>
        <p:pic>
          <p:nvPicPr>
            <p:cNvPr id="12" name="image3.png"/>
            <p:cNvPicPr>
              <a:picLocks noChangeAspect="1"/>
            </p:cNvPicPr>
            <p:nvPr/>
          </p:nvPicPr>
          <p:blipFill rotWithShape="1">
            <a:blip r:embed="rId2">
              <a:extLst/>
            </a:blip>
            <a:srcRect l="48086" t="7785" r="6987" b="9158"/>
            <a:stretch/>
          </p:blipFill>
          <p:spPr>
            <a:xfrm>
              <a:off x="3546390" y="3745311"/>
              <a:ext cx="2075936" cy="1815243"/>
            </a:xfrm>
            <a:prstGeom prst="rect">
              <a:avLst/>
            </a:prstGeom>
            <a:ln w="12700">
              <a:miter lim="400000"/>
            </a:ln>
          </p:spPr>
        </p:pic>
        <p:sp>
          <p:nvSpPr>
            <p:cNvPr id="2" name="Oval 1"/>
            <p:cNvSpPr/>
            <p:nvPr/>
          </p:nvSpPr>
          <p:spPr>
            <a:xfrm>
              <a:off x="3657483" y="3814232"/>
              <a:ext cx="1761184" cy="1746321"/>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2106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xfrm>
            <a:off x="318408" y="1131094"/>
            <a:ext cx="8425543" cy="994172"/>
          </a:xfrm>
          <a:prstGeom prst="rect">
            <a:avLst/>
          </a:prstGeom>
        </p:spPr>
        <p:txBody>
          <a:bodyPr>
            <a:normAutofit fontScale="90000"/>
          </a:bodyPr>
          <a:lstStyle>
            <a:lvl1pPr>
              <a:defRPr sz="3600">
                <a:latin typeface="Cambria"/>
                <a:ea typeface="Cambria"/>
                <a:cs typeface="Cambria"/>
                <a:sym typeface="Cambria"/>
              </a:defRPr>
            </a:lvl1pPr>
          </a:lstStyle>
          <a:p>
            <a:r>
              <a:t>Problem 1: Missing Routing assist mobile application</a:t>
            </a:r>
          </a:p>
        </p:txBody>
      </p:sp>
      <p:sp>
        <p:nvSpPr>
          <p:cNvPr id="136" name="Shape 136"/>
          <p:cNvSpPr/>
          <p:nvPr/>
        </p:nvSpPr>
        <p:spPr>
          <a:xfrm flipV="1">
            <a:off x="0" y="1996167"/>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sp>
        <p:nvSpPr>
          <p:cNvPr id="137" name="Shape 137"/>
          <p:cNvSpPr>
            <a:spLocks noGrp="1"/>
          </p:cNvSpPr>
          <p:nvPr>
            <p:ph type="body" idx="1"/>
          </p:nvPr>
        </p:nvSpPr>
        <p:spPr>
          <a:xfrm>
            <a:off x="224517" y="2238715"/>
            <a:ext cx="8788856" cy="3651818"/>
          </a:xfrm>
          <a:prstGeom prst="rect">
            <a:avLst/>
          </a:prstGeom>
        </p:spPr>
        <p:txBody>
          <a:bodyPr>
            <a:normAutofit fontScale="77500" lnSpcReduction="20000"/>
          </a:bodyPr>
          <a:lstStyle/>
          <a:p>
            <a:pPr marL="156020" indent="-156020" defTabSz="624078">
              <a:spcBef>
                <a:spcPts val="675"/>
              </a:spcBef>
              <a:defRPr sz="2366">
                <a:solidFill>
                  <a:srgbClr val="C00000"/>
                </a:solidFill>
                <a:latin typeface="Cambria"/>
                <a:ea typeface="Cambria"/>
                <a:cs typeface="Cambria"/>
                <a:sym typeface="Cambria"/>
              </a:defRPr>
            </a:pPr>
            <a:r>
              <a:t>Currently mobile application on market:</a:t>
            </a:r>
          </a:p>
          <a:p>
            <a:pPr marL="468059" lvl="1" indent="-156020" defTabSz="624078">
              <a:spcBef>
                <a:spcPts val="300"/>
              </a:spcBef>
              <a:defRPr sz="2366">
                <a:solidFill>
                  <a:srgbClr val="0070C0"/>
                </a:solidFill>
                <a:latin typeface="Cambria"/>
                <a:ea typeface="Cambria"/>
                <a:cs typeface="Cambria"/>
                <a:sym typeface="Cambria"/>
              </a:defRPr>
            </a:pPr>
            <a:r>
              <a:t>BusMap:</a:t>
            </a:r>
            <a:r>
              <a:rPr>
                <a:solidFill>
                  <a:srgbClr val="000000"/>
                </a:solidFill>
              </a:rPr>
              <a:t> offcial mobile application of Ho Chi Minh Ministry of Communications and Transport that support finding bus route.   </a:t>
            </a:r>
            <a:endParaRPr sz="1638"/>
          </a:p>
          <a:p>
            <a:pPr marL="468059" lvl="1" indent="-156020" defTabSz="624078">
              <a:spcBef>
                <a:spcPts val="300"/>
              </a:spcBef>
              <a:defRPr sz="2366">
                <a:solidFill>
                  <a:srgbClr val="0070C0"/>
                </a:solidFill>
                <a:latin typeface="Cambria"/>
                <a:ea typeface="Cambria"/>
                <a:cs typeface="Cambria"/>
                <a:sym typeface="Cambria"/>
              </a:defRPr>
            </a:pPr>
            <a:r>
              <a:t>Google Map:</a:t>
            </a:r>
            <a:r>
              <a:rPr>
                <a:solidFill>
                  <a:srgbClr val="000000"/>
                </a:solidFill>
              </a:rPr>
              <a:t> supporting finding bus route and motorbike route.</a:t>
            </a:r>
          </a:p>
          <a:p>
            <a:pPr marL="156020" indent="-156020" defTabSz="624078">
              <a:spcBef>
                <a:spcPts val="675"/>
              </a:spcBef>
              <a:defRPr sz="2366">
                <a:solidFill>
                  <a:srgbClr val="C00000"/>
                </a:solidFill>
                <a:latin typeface="Cambria"/>
                <a:ea typeface="Cambria"/>
                <a:cs typeface="Cambria"/>
                <a:sym typeface="Cambria"/>
              </a:defRPr>
            </a:pPr>
            <a:r>
              <a:t>Limitation:</a:t>
            </a:r>
          </a:p>
          <a:p>
            <a:pPr marL="468059" lvl="1" indent="-156020" defTabSz="624078">
              <a:spcBef>
                <a:spcPts val="300"/>
              </a:spcBef>
              <a:defRPr sz="2366">
                <a:solidFill>
                  <a:srgbClr val="0070C0"/>
                </a:solidFill>
                <a:latin typeface="Cambria"/>
                <a:ea typeface="Cambria"/>
                <a:cs typeface="Cambria"/>
                <a:sym typeface="Cambria"/>
              </a:defRPr>
            </a:pPr>
            <a:r>
              <a:t>BusMap:</a:t>
            </a:r>
            <a:r>
              <a:rPr>
                <a:solidFill>
                  <a:srgbClr val="000000"/>
                </a:solidFill>
              </a:rPr>
              <a:t> just support finding bus route. Algorithm isn't well and doesn’t have some useful search conditions such as number of transfers, departure time or arrival time.   </a:t>
            </a:r>
          </a:p>
          <a:p>
            <a:pPr marL="468059" lvl="1" indent="-156020" defTabSz="624078">
              <a:spcBef>
                <a:spcPts val="300"/>
              </a:spcBef>
              <a:defRPr sz="2366">
                <a:solidFill>
                  <a:srgbClr val="0070C0"/>
                </a:solidFill>
                <a:latin typeface="Cambria"/>
                <a:ea typeface="Cambria"/>
                <a:cs typeface="Cambria"/>
                <a:sym typeface="Cambria"/>
              </a:defRPr>
            </a:pPr>
            <a:r>
              <a:t>Google Map:</a:t>
            </a:r>
            <a:r>
              <a:rPr>
                <a:solidFill>
                  <a:srgbClr val="000000"/>
                </a:solidFill>
              </a:rPr>
              <a:t> </a:t>
            </a:r>
          </a:p>
          <a:p>
            <a:pPr marL="780098" lvl="2" indent="-156020" defTabSz="624078">
              <a:spcBef>
                <a:spcPts val="300"/>
              </a:spcBef>
              <a:defRPr sz="2366">
                <a:solidFill>
                  <a:srgbClr val="0070C0"/>
                </a:solidFill>
                <a:latin typeface="Cambria"/>
                <a:ea typeface="Cambria"/>
                <a:cs typeface="Cambria"/>
                <a:sym typeface="Cambria"/>
              </a:defRPr>
            </a:pPr>
            <a:r>
              <a:rPr>
                <a:solidFill>
                  <a:srgbClr val="000000"/>
                </a:solidFill>
              </a:rPr>
              <a:t>Just support finding route. Google Map doesn't assist customer when participating traffic such as notify message when near next bus station, or near one motorbike turn. So customer must often look up to phone to know where they are on map.</a:t>
            </a:r>
          </a:p>
          <a:p>
            <a:pPr marL="780098" lvl="2" indent="-156020" defTabSz="624078">
              <a:spcBef>
                <a:spcPts val="300"/>
              </a:spcBef>
              <a:defRPr sz="2366">
                <a:solidFill>
                  <a:schemeClr val="accent2">
                    <a:satOff val="-18194"/>
                    <a:lumOff val="-11215"/>
                  </a:schemeClr>
                </a:solidFill>
                <a:latin typeface="Cambria"/>
                <a:ea typeface="Cambria"/>
                <a:cs typeface="Cambria"/>
                <a:sym typeface="Cambria"/>
              </a:defRPr>
            </a:pPr>
            <a:r>
              <a:t>Alert message when customer goes wrong way.  </a:t>
            </a:r>
          </a:p>
          <a:p>
            <a:pPr marL="780098" lvl="2" indent="-156020" defTabSz="624078">
              <a:spcBef>
                <a:spcPts val="300"/>
              </a:spcBef>
              <a:defRPr sz="2366">
                <a:solidFill>
                  <a:schemeClr val="accent2">
                    <a:satOff val="-18194"/>
                    <a:lumOff val="-11215"/>
                  </a:schemeClr>
                </a:solidFill>
                <a:latin typeface="Cambria"/>
                <a:ea typeface="Cambria"/>
                <a:cs typeface="Cambria"/>
                <a:sym typeface="Cambria"/>
              </a:defRPr>
            </a:pPr>
            <a:r>
              <a:t>Not support map offline. Customer must have 3G when participating traffic.</a:t>
            </a:r>
          </a:p>
        </p:txBody>
      </p:sp>
    </p:spTree>
    <p:extLst>
      <p:ext uri="{BB962C8B-B14F-4D97-AF65-F5344CB8AC3E}">
        <p14:creationId xmlns:p14="http://schemas.microsoft.com/office/powerpoint/2010/main" val="212641461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xfrm>
            <a:off x="628650" y="1001996"/>
            <a:ext cx="7886700" cy="994172"/>
          </a:xfrm>
          <a:prstGeom prst="rect">
            <a:avLst/>
          </a:prstGeom>
        </p:spPr>
        <p:txBody>
          <a:bodyPr>
            <a:normAutofit fontScale="90000"/>
          </a:bodyPr>
          <a:lstStyle>
            <a:lvl1pPr>
              <a:defRPr sz="3600">
                <a:latin typeface="Cambria"/>
                <a:ea typeface="Cambria"/>
                <a:cs typeface="Cambria"/>
                <a:sym typeface="Cambria"/>
              </a:defRPr>
            </a:lvl1pPr>
          </a:lstStyle>
          <a:p>
            <a:r>
              <a:t>Problem 2: Supporting view result on wear device</a:t>
            </a:r>
          </a:p>
        </p:txBody>
      </p:sp>
      <p:sp>
        <p:nvSpPr>
          <p:cNvPr id="140" name="Shape 140"/>
          <p:cNvSpPr/>
          <p:nvPr/>
        </p:nvSpPr>
        <p:spPr>
          <a:xfrm flipV="1">
            <a:off x="0" y="1812470"/>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41" name="image2.jpg"/>
          <p:cNvPicPr>
            <a:picLocks noChangeAspect="1"/>
          </p:cNvPicPr>
          <p:nvPr/>
        </p:nvPicPr>
        <p:blipFill>
          <a:blip r:embed="rId2">
            <a:extLst/>
          </a:blip>
          <a:stretch>
            <a:fillRect/>
          </a:stretch>
        </p:blipFill>
        <p:spPr>
          <a:xfrm>
            <a:off x="6207272" y="4122595"/>
            <a:ext cx="1692121" cy="1692121"/>
          </a:xfrm>
          <a:prstGeom prst="rect">
            <a:avLst/>
          </a:prstGeom>
          <a:ln w="12700">
            <a:miter lim="400000"/>
          </a:ln>
        </p:spPr>
      </p:pic>
      <p:sp>
        <p:nvSpPr>
          <p:cNvPr id="142" name="Shape 142"/>
          <p:cNvSpPr>
            <a:spLocks noGrp="1"/>
          </p:cNvSpPr>
          <p:nvPr>
            <p:ph type="body" sz="half" idx="1"/>
          </p:nvPr>
        </p:nvSpPr>
        <p:spPr>
          <a:xfrm>
            <a:off x="542925" y="1996167"/>
            <a:ext cx="7886700" cy="2130881"/>
          </a:xfrm>
          <a:prstGeom prst="rect">
            <a:avLst/>
          </a:prstGeom>
        </p:spPr>
        <p:txBody>
          <a:bodyPr>
            <a:normAutofit fontScale="85000" lnSpcReduction="20000"/>
          </a:bodyPr>
          <a:lstStyle/>
          <a:p>
            <a:pPr>
              <a:defRPr sz="2600">
                <a:latin typeface="Cambria"/>
                <a:ea typeface="Cambria"/>
                <a:cs typeface="Cambria"/>
                <a:sym typeface="Cambria"/>
              </a:defRPr>
            </a:pPr>
            <a:r>
              <a:t>Currently market doesn’t have any routing assist mobile applications that supporting display result and notify message on wear. This function has some advantages:</a:t>
            </a:r>
          </a:p>
          <a:p>
            <a:pPr marL="514350" lvl="1" indent="-171450">
              <a:spcBef>
                <a:spcPts val="375"/>
              </a:spcBef>
              <a:defRPr sz="2600">
                <a:latin typeface="Cambria"/>
                <a:ea typeface="Cambria"/>
                <a:cs typeface="Cambria"/>
                <a:sym typeface="Cambria"/>
              </a:defRPr>
            </a:pPr>
            <a:r>
              <a:t>Customers don’t need to open phone when they’re on street so they can eliminate accident when participating traffic.</a:t>
            </a:r>
            <a:endParaRPr sz="1800"/>
          </a:p>
          <a:p>
            <a:pPr marL="514350" lvl="1" indent="-171450">
              <a:spcBef>
                <a:spcPts val="375"/>
              </a:spcBef>
              <a:defRPr sz="2600">
                <a:latin typeface="Cambria"/>
                <a:ea typeface="Cambria"/>
                <a:cs typeface="Cambria"/>
                <a:sym typeface="Cambria"/>
              </a:defRPr>
            </a:pPr>
            <a:r>
              <a:t>When customers are near a bus station or a motorbike turn, wear will show message so customer easily understand how to do next.</a:t>
            </a:r>
          </a:p>
        </p:txBody>
      </p:sp>
    </p:spTree>
    <p:extLst>
      <p:ext uri="{BB962C8B-B14F-4D97-AF65-F5344CB8AC3E}">
        <p14:creationId xmlns:p14="http://schemas.microsoft.com/office/powerpoint/2010/main" val="22761454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xfrm>
            <a:off x="416377" y="899092"/>
            <a:ext cx="8499023" cy="994172"/>
          </a:xfrm>
          <a:prstGeom prst="rect">
            <a:avLst/>
          </a:prstGeom>
        </p:spPr>
        <p:txBody>
          <a:bodyPr>
            <a:normAutofit fontScale="90000"/>
          </a:bodyPr>
          <a:lstStyle>
            <a:lvl1pPr>
              <a:defRPr sz="3600">
                <a:latin typeface="Cambria"/>
                <a:ea typeface="Cambria"/>
                <a:cs typeface="Cambria"/>
                <a:sym typeface="Cambria"/>
              </a:defRPr>
            </a:lvl1pPr>
          </a:lstStyle>
          <a:p>
            <a:r>
              <a:t>Problem 3: voice integration for enhancing usability.</a:t>
            </a:r>
          </a:p>
        </p:txBody>
      </p:sp>
      <p:sp>
        <p:nvSpPr>
          <p:cNvPr id="145" name="Shape 145"/>
          <p:cNvSpPr>
            <a:spLocks noGrp="1"/>
          </p:cNvSpPr>
          <p:nvPr>
            <p:ph type="body" sz="half" idx="1"/>
          </p:nvPr>
        </p:nvSpPr>
        <p:spPr>
          <a:xfrm>
            <a:off x="628650" y="1893263"/>
            <a:ext cx="7886700" cy="2086827"/>
          </a:xfrm>
          <a:prstGeom prst="rect">
            <a:avLst/>
          </a:prstGeom>
        </p:spPr>
        <p:txBody>
          <a:bodyPr>
            <a:normAutofit fontScale="85000" lnSpcReduction="10000"/>
          </a:bodyPr>
          <a:lstStyle/>
          <a:p>
            <a:pPr>
              <a:defRPr sz="2600">
                <a:latin typeface="Cambria"/>
                <a:ea typeface="Cambria"/>
                <a:cs typeface="Cambria"/>
                <a:sym typeface="Cambria"/>
              </a:defRPr>
            </a:pPr>
            <a:r>
              <a:t>Currently market doesn’t have an applications that satisfied:</a:t>
            </a:r>
          </a:p>
          <a:p>
            <a:pPr marL="514350" lvl="1" indent="-171450">
              <a:spcBef>
                <a:spcPts val="375"/>
              </a:spcBef>
              <a:defRPr sz="2600">
                <a:solidFill>
                  <a:srgbClr val="C00000"/>
                </a:solidFill>
                <a:latin typeface="Cambria"/>
                <a:ea typeface="Cambria"/>
                <a:cs typeface="Cambria"/>
                <a:sym typeface="Cambria"/>
              </a:defRPr>
            </a:pPr>
            <a:r>
              <a:t>Voice search:</a:t>
            </a:r>
            <a:r>
              <a:rPr>
                <a:solidFill>
                  <a:srgbClr val="000000"/>
                </a:solidFill>
              </a:rPr>
              <a:t> help customers avoid typing on small keyboard, especially they’re on street.</a:t>
            </a:r>
            <a:endParaRPr sz="1800"/>
          </a:p>
          <a:p>
            <a:pPr marL="514350" lvl="1" indent="-171450">
              <a:spcBef>
                <a:spcPts val="375"/>
              </a:spcBef>
              <a:defRPr sz="2600">
                <a:solidFill>
                  <a:srgbClr val="C00000"/>
                </a:solidFill>
                <a:latin typeface="Cambria"/>
                <a:ea typeface="Cambria"/>
                <a:cs typeface="Cambria"/>
                <a:sym typeface="Cambria"/>
              </a:defRPr>
            </a:pPr>
            <a:r>
              <a:t>Notify at each turn or station by sound:</a:t>
            </a:r>
            <a:r>
              <a:rPr>
                <a:solidFill>
                  <a:srgbClr val="000000"/>
                </a:solidFill>
              </a:rPr>
              <a:t> (for example, say “xuống trạm tới”, “quẹo trái qua đường Nguyễn Thiện Thuật”, “đi qua ngã Tư”): eliminate customer must look up on wear or mobile to view result when participating traffic.</a:t>
            </a:r>
          </a:p>
        </p:txBody>
      </p:sp>
      <p:sp>
        <p:nvSpPr>
          <p:cNvPr id="146" name="Shape 146"/>
          <p:cNvSpPr/>
          <p:nvPr/>
        </p:nvSpPr>
        <p:spPr>
          <a:xfrm flipV="1">
            <a:off x="0" y="1738992"/>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47" name="image3.png"/>
          <p:cNvPicPr>
            <a:picLocks noChangeAspect="1"/>
          </p:cNvPicPr>
          <p:nvPr/>
        </p:nvPicPr>
        <p:blipFill>
          <a:blip r:embed="rId2">
            <a:extLst/>
          </a:blip>
          <a:srcRect t="7785" b="9158"/>
          <a:stretch>
            <a:fillRect/>
          </a:stretch>
        </p:blipFill>
        <p:spPr>
          <a:xfrm>
            <a:off x="3894736" y="3980089"/>
            <a:ext cx="4620614" cy="1815243"/>
          </a:xfrm>
          <a:prstGeom prst="rect">
            <a:avLst/>
          </a:prstGeom>
          <a:ln w="12700">
            <a:miter lim="400000"/>
          </a:ln>
        </p:spPr>
      </p:pic>
    </p:spTree>
    <p:extLst>
      <p:ext uri="{BB962C8B-B14F-4D97-AF65-F5344CB8AC3E}">
        <p14:creationId xmlns:p14="http://schemas.microsoft.com/office/powerpoint/2010/main" val="84928250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body" sz="quarter" idx="1"/>
          </p:nvPr>
        </p:nvSpPr>
        <p:spPr>
          <a:xfrm>
            <a:off x="861332" y="4506685"/>
            <a:ext cx="7886701" cy="796019"/>
          </a:xfrm>
          <a:prstGeom prst="rect">
            <a:avLst/>
          </a:prstGeom>
        </p:spPr>
        <p:txBody>
          <a:bodyPr>
            <a:normAutofit fontScale="92500" lnSpcReduction="20000"/>
          </a:bodyPr>
          <a:lstStyle>
            <a:lvl1pPr marL="0" indent="0">
              <a:buSzTx/>
              <a:buNone/>
              <a:defRPr sz="3600">
                <a:latin typeface="Cambria"/>
                <a:ea typeface="Cambria"/>
                <a:cs typeface="Cambria"/>
                <a:sym typeface="Cambria"/>
              </a:defRPr>
            </a:lvl1pPr>
          </a:lstStyle>
          <a:p>
            <a:r>
              <a:rPr dirty="0"/>
              <a:t>Our team provides solutions to fix 3 above problems.</a:t>
            </a:r>
          </a:p>
        </p:txBody>
      </p:sp>
      <p:pic>
        <p:nvPicPr>
          <p:cNvPr id="150" name="image4.jpg"/>
          <p:cNvPicPr>
            <a:picLocks noChangeAspect="1"/>
          </p:cNvPicPr>
          <p:nvPr/>
        </p:nvPicPr>
        <p:blipFill>
          <a:blip r:embed="rId2">
            <a:extLst/>
          </a:blip>
          <a:srcRect b="21104"/>
          <a:stretch>
            <a:fillRect/>
          </a:stretch>
        </p:blipFill>
        <p:spPr>
          <a:xfrm>
            <a:off x="947057" y="857250"/>
            <a:ext cx="7543801" cy="2975884"/>
          </a:xfrm>
          <a:prstGeom prst="rect">
            <a:avLst/>
          </a:prstGeom>
          <a:ln w="12700">
            <a:miter lim="400000"/>
          </a:ln>
        </p:spPr>
      </p:pic>
    </p:spTree>
    <p:extLst>
      <p:ext uri="{BB962C8B-B14F-4D97-AF65-F5344CB8AC3E}">
        <p14:creationId xmlns:p14="http://schemas.microsoft.com/office/powerpoint/2010/main" val="12107340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2</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4" name="Picture 4" descr="https://cdn4.iconfinder.com/data/icons/aiga-symbol-signs/435/aiga_bus-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241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lvl1pPr>
              <a:defRPr sz="3600">
                <a:latin typeface="Cambria"/>
                <a:ea typeface="Cambria"/>
                <a:cs typeface="Cambria"/>
                <a:sym typeface="Cambria"/>
              </a:defRPr>
            </a:lvl1pPr>
          </a:lstStyle>
          <a:p>
            <a:r>
              <a:rPr dirty="0"/>
              <a:t>Providing a routing assist mobile application</a:t>
            </a:r>
          </a:p>
        </p:txBody>
      </p:sp>
      <p:sp>
        <p:nvSpPr>
          <p:cNvPr id="153" name="Shape 153"/>
          <p:cNvSpPr>
            <a:spLocks noGrp="1"/>
          </p:cNvSpPr>
          <p:nvPr>
            <p:ph type="body" idx="1"/>
          </p:nvPr>
        </p:nvSpPr>
        <p:spPr>
          <a:xfrm>
            <a:off x="142336" y="2057400"/>
            <a:ext cx="8863642" cy="3725775"/>
          </a:xfrm>
          <a:prstGeom prst="rect">
            <a:avLst/>
          </a:prstGeom>
        </p:spPr>
        <p:txBody>
          <a:bodyPr/>
          <a:lstStyle/>
          <a:p>
            <a:pPr marL="342900" indent="-342900">
              <a:buFont typeface="Wingdings" charset="2"/>
              <a:buChar char="ü"/>
              <a:defRPr>
                <a:latin typeface="Cambria"/>
                <a:ea typeface="Cambria"/>
                <a:cs typeface="Cambria"/>
                <a:sym typeface="Cambria"/>
              </a:defRPr>
            </a:pPr>
            <a:r>
              <a:rPr dirty="0"/>
              <a:t>Supporting search bus route and motorbike route from two points to four points.</a:t>
            </a:r>
          </a:p>
          <a:p>
            <a:pPr marL="342900" indent="-342900">
              <a:buFont typeface="Wingdings" charset="2"/>
              <a:buChar char="ü"/>
              <a:defRPr>
                <a:latin typeface="Cambria"/>
                <a:ea typeface="Cambria"/>
                <a:cs typeface="Cambria"/>
                <a:sym typeface="Cambria"/>
              </a:defRPr>
            </a:pPr>
            <a:r>
              <a:rPr lang="en-US" dirty="0" smtClean="0"/>
              <a:t>Supporting routing by message at every bus station or motorbike turn</a:t>
            </a:r>
            <a:r>
              <a:rPr dirty="0" smtClean="0"/>
              <a:t>.</a:t>
            </a:r>
            <a:endParaRPr dirty="0"/>
          </a:p>
          <a:p>
            <a:pPr marL="342900" indent="-342900">
              <a:buFont typeface="Wingdings" charset="2"/>
              <a:buChar char="ü"/>
              <a:defRPr>
                <a:solidFill>
                  <a:schemeClr val="accent2">
                    <a:satOff val="-18194"/>
                    <a:lumOff val="-11215"/>
                  </a:schemeClr>
                </a:solidFill>
                <a:latin typeface="Cambria"/>
                <a:ea typeface="Cambria"/>
                <a:cs typeface="Cambria"/>
                <a:sym typeface="Cambria"/>
              </a:defRPr>
            </a:pPr>
            <a:r>
              <a:rPr dirty="0">
                <a:solidFill>
                  <a:schemeClr val="tx1"/>
                </a:solidFill>
              </a:rPr>
              <a:t>Wrong-way </a:t>
            </a:r>
            <a:r>
              <a:rPr lang="en-US" dirty="0" smtClean="0">
                <a:solidFill>
                  <a:schemeClr val="tx1"/>
                </a:solidFill>
              </a:rPr>
              <a:t>detection </a:t>
            </a:r>
            <a:r>
              <a:rPr dirty="0" smtClean="0">
                <a:solidFill>
                  <a:schemeClr val="tx1"/>
                </a:solidFill>
              </a:rPr>
              <a:t>system</a:t>
            </a:r>
            <a:r>
              <a:rPr lang="en-US" dirty="0" smtClean="0">
                <a:solidFill>
                  <a:schemeClr val="tx1"/>
                </a:solidFill>
              </a:rPr>
              <a:t>.</a:t>
            </a:r>
            <a:endParaRPr dirty="0">
              <a:solidFill>
                <a:schemeClr val="tx1"/>
              </a:solidFill>
            </a:endParaRPr>
          </a:p>
          <a:p>
            <a:pPr marL="342900" indent="-342900">
              <a:buFont typeface="Wingdings" charset="2"/>
              <a:buChar char="ü"/>
              <a:defRPr>
                <a:solidFill>
                  <a:schemeClr val="accent2">
                    <a:satOff val="-18194"/>
                    <a:lumOff val="-11215"/>
                  </a:schemeClr>
                </a:solidFill>
                <a:latin typeface="Cambria"/>
                <a:ea typeface="Cambria"/>
                <a:cs typeface="Cambria"/>
                <a:sym typeface="Cambria"/>
              </a:defRPr>
            </a:pPr>
            <a:r>
              <a:rPr dirty="0">
                <a:solidFill>
                  <a:schemeClr val="tx1"/>
                </a:solidFill>
              </a:rPr>
              <a:t>Supporting map </a:t>
            </a:r>
            <a:r>
              <a:rPr dirty="0" smtClean="0">
                <a:solidFill>
                  <a:schemeClr val="tx1"/>
                </a:solidFill>
              </a:rPr>
              <a:t>offline</a:t>
            </a:r>
            <a:r>
              <a:rPr lang="en-US" dirty="0" smtClean="0">
                <a:solidFill>
                  <a:schemeClr val="tx1"/>
                </a:solidFill>
              </a:rPr>
              <a:t>.</a:t>
            </a:r>
            <a:endParaRPr dirty="0">
              <a:solidFill>
                <a:schemeClr val="tx1"/>
              </a:solidFill>
            </a:endParaRPr>
          </a:p>
        </p:txBody>
      </p:sp>
      <p:sp>
        <p:nvSpPr>
          <p:cNvPr id="154" name="Shape 154"/>
          <p:cNvSpPr/>
          <p:nvPr/>
        </p:nvSpPr>
        <p:spPr>
          <a:xfrm flipV="1">
            <a:off x="0" y="191044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41370452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21</a:t>
            </a:fld>
            <a:endParaRPr lang="en"/>
          </a:p>
        </p:txBody>
      </p:sp>
      <p:sp>
        <p:nvSpPr>
          <p:cNvPr id="5" name="Rectangle 4"/>
          <p:cNvSpPr/>
          <p:nvPr/>
        </p:nvSpPr>
        <p:spPr>
          <a:xfrm>
            <a:off x="5467762"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298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81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609" y="3672114"/>
            <a:ext cx="948172" cy="93565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3466" y="3607411"/>
            <a:ext cx="1000358" cy="1000358"/>
          </a:xfrm>
          <a:prstGeom prst="rect">
            <a:avLst/>
          </a:prstGeom>
        </p:spPr>
      </p:pic>
      <p:pic>
        <p:nvPicPr>
          <p:cNvPr id="10"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878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692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5882"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659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3645"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245030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flipH="1">
            <a:off x="245030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7" name="Straight Connector 16"/>
          <p:cNvCxnSpPr/>
          <p:nvPr/>
        </p:nvCxnSpPr>
        <p:spPr>
          <a:xfrm>
            <a:off x="140756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flipH="1">
            <a:off x="140756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19"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160" y="5291546"/>
            <a:ext cx="770163" cy="77016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p:nvPr/>
        </p:nvCxnSpPr>
        <p:spPr>
          <a:xfrm>
            <a:off x="6030609"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1" name="Straight Connector 20"/>
          <p:cNvCxnSpPr/>
          <p:nvPr/>
        </p:nvCxnSpPr>
        <p:spPr>
          <a:xfrm flipH="1">
            <a:off x="6030609"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22"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990" y="5300907"/>
            <a:ext cx="721941" cy="72194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a:off x="6893645"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6893645" y="5300907"/>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25" name="Shape 152"/>
          <p:cNvSpPr>
            <a:spLocks noGrp="1"/>
          </p:cNvSpPr>
          <p:nvPr>
            <p:ph type="title"/>
          </p:nvPr>
        </p:nvSpPr>
        <p:spPr>
          <a:xfrm>
            <a:off x="457200" y="274637"/>
            <a:ext cx="8229600" cy="1143000"/>
          </a:xfrm>
          <a:prstGeom prst="rect">
            <a:avLst/>
          </a:prstGeom>
        </p:spPr>
        <p:txBody>
          <a:bodyPr/>
          <a:lstStyle>
            <a:lvl1pPr>
              <a:defRPr sz="3600">
                <a:latin typeface="Cambria"/>
                <a:ea typeface="Cambria"/>
                <a:cs typeface="Cambria"/>
                <a:sym typeface="Cambria"/>
              </a:defRPr>
            </a:lvl1pPr>
          </a:lstStyle>
          <a:p>
            <a:r>
              <a:rPr dirty="0"/>
              <a:t>Providing a routing assist mobile application</a:t>
            </a:r>
          </a:p>
        </p:txBody>
      </p:sp>
      <p:pic>
        <p:nvPicPr>
          <p:cNvPr id="32" name="Picture 31"/>
          <p:cNvPicPr>
            <a:picLocks noChangeAspect="1"/>
          </p:cNvPicPr>
          <p:nvPr/>
        </p:nvPicPr>
        <p:blipFill>
          <a:blip r:embed="rId8"/>
          <a:stretch>
            <a:fillRect/>
          </a:stretch>
        </p:blipFill>
        <p:spPr>
          <a:xfrm>
            <a:off x="3865744" y="3698919"/>
            <a:ext cx="1325069" cy="1325069"/>
          </a:xfrm>
          <a:prstGeom prst="rect">
            <a:avLst/>
          </a:prstGeom>
        </p:spPr>
      </p:pic>
      <p:sp>
        <p:nvSpPr>
          <p:cNvPr id="33" name="Rectangle 32"/>
          <p:cNvSpPr/>
          <p:nvPr/>
        </p:nvSpPr>
        <p:spPr>
          <a:xfrm>
            <a:off x="3102396" y="2492882"/>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0516" y="2755303"/>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8279" y="267883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0794" y="5266859"/>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624" y="5276220"/>
            <a:ext cx="721941" cy="72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46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5E-6 -2.22222E-6 L 0.25001 -2.22222E-6 " pathEditMode="relative" rAng="0" ptsTypes="AA">
                                      <p:cBhvr>
                                        <p:cTn id="6" dur="2000" fill="hold"/>
                                        <p:tgtEl>
                                          <p:spTgt spid="6"/>
                                        </p:tgtEl>
                                        <p:attrNameLst>
                                          <p:attrName>ppt_x</p:attrName>
                                          <p:attrName>ppt_y</p:attrName>
                                        </p:attrNameLst>
                                      </p:cBhvr>
                                      <p:rCtr x="12500" y="0"/>
                                    </p:animMotion>
                                  </p:childTnLst>
                                </p:cTn>
                              </p:par>
                              <p:par>
                                <p:cTn id="7" presetID="63" presetClass="path" presetSubtype="0" accel="50000" decel="50000" fill="hold" nodeType="withEffect">
                                  <p:stCondLst>
                                    <p:cond delay="0"/>
                                  </p:stCondLst>
                                  <p:childTnLst>
                                    <p:animMotion origin="layout" path="M -4.72222E-6 -1.48148E-6 L 0.25 -1.48148E-6 " pathEditMode="relative" rAng="0" ptsTypes="AA">
                                      <p:cBhvr>
                                        <p:cTn id="8" dur="2000" fill="hold"/>
                                        <p:tgtEl>
                                          <p:spTgt spid="7"/>
                                        </p:tgtEl>
                                        <p:attrNameLst>
                                          <p:attrName>ppt_x</p:attrName>
                                          <p:attrName>ppt_y</p:attrName>
                                        </p:attrNameLst>
                                      </p:cBhvr>
                                      <p:rCtr x="12500" y="0"/>
                                    </p:animMotion>
                                  </p:childTnLst>
                                </p:cTn>
                              </p:par>
                              <p:par>
                                <p:cTn id="9" presetID="63" presetClass="path" presetSubtype="0" accel="50000" decel="50000" fill="hold" nodeType="withEffect">
                                  <p:stCondLst>
                                    <p:cond delay="0"/>
                                  </p:stCondLst>
                                  <p:childTnLst>
                                    <p:animMotion origin="layout" path="M 1.38889E-6 -3.7037E-6 L 0.25 -3.7037E-6 " pathEditMode="relative" rAng="0" ptsTypes="AA">
                                      <p:cBhvr>
                                        <p:cTn id="10" dur="2000" fill="hold"/>
                                        <p:tgtEl>
                                          <p:spTgt spid="8"/>
                                        </p:tgtEl>
                                        <p:attrNameLst>
                                          <p:attrName>ppt_x</p:attrName>
                                          <p:attrName>ppt_y</p:attrName>
                                        </p:attrNameLst>
                                      </p:cBhvr>
                                      <p:rCtr x="12500" y="0"/>
                                    </p:animMotion>
                                  </p:childTnLst>
                                </p:cTn>
                              </p:par>
                              <p:par>
                                <p:cTn id="11" presetID="63" presetClass="path" presetSubtype="0" accel="50000" decel="50000" fill="hold" nodeType="withEffect">
                                  <p:stCondLst>
                                    <p:cond delay="0"/>
                                  </p:stCondLst>
                                  <p:childTnLst>
                                    <p:animMotion origin="layout" path="M 3.88889E-6 -2.96296E-6 L 0.25 -2.96296E-6 " pathEditMode="relative" rAng="0" ptsTypes="AA">
                                      <p:cBhvr>
                                        <p:cTn id="12" dur="2000" fill="hold"/>
                                        <p:tgtEl>
                                          <p:spTgt spid="10"/>
                                        </p:tgtEl>
                                        <p:attrNameLst>
                                          <p:attrName>ppt_x</p:attrName>
                                          <p:attrName>ppt_y</p:attrName>
                                        </p:attrNameLst>
                                      </p:cBhvr>
                                      <p:rCtr x="12500" y="0"/>
                                    </p:animMotion>
                                  </p:childTnLst>
                                </p:cTn>
                              </p:par>
                              <p:par>
                                <p:cTn id="13" presetID="63" presetClass="path" presetSubtype="0" accel="50000" decel="50000" fill="hold" nodeType="withEffect">
                                  <p:stCondLst>
                                    <p:cond delay="0"/>
                                  </p:stCondLst>
                                  <p:childTnLst>
                                    <p:animMotion origin="layout" path="M -4.72222E-6 2.59259E-6 L 0.25 2.59259E-6 " pathEditMode="relative" rAng="0" ptsTypes="AA">
                                      <p:cBhvr>
                                        <p:cTn id="14" dur="2000" fill="hold"/>
                                        <p:tgtEl>
                                          <p:spTgt spid="11"/>
                                        </p:tgtEl>
                                        <p:attrNameLst>
                                          <p:attrName>ppt_x</p:attrName>
                                          <p:attrName>ppt_y</p:attrName>
                                        </p:attrNameLst>
                                      </p:cBhvr>
                                      <p:rCtr x="12500" y="0"/>
                                    </p:animMotion>
                                  </p:childTnLst>
                                </p:cTn>
                              </p:par>
                              <p:par>
                                <p:cTn id="15" presetID="63" presetClass="path" presetSubtype="0" accel="50000" decel="50000" fill="hold" nodeType="withEffect">
                                  <p:stCondLst>
                                    <p:cond delay="0"/>
                                  </p:stCondLst>
                                  <p:childTnLst>
                                    <p:animMotion origin="layout" path="M 2.77778E-6 -1.85185E-6 L 0.25 -1.85185E-6 " pathEditMode="relative" rAng="0" ptsTypes="AA">
                                      <p:cBhvr>
                                        <p:cTn id="16" dur="2000" fill="hold"/>
                                        <p:tgtEl>
                                          <p:spTgt spid="13"/>
                                        </p:tgtEl>
                                        <p:attrNameLst>
                                          <p:attrName>ppt_x</p:attrName>
                                          <p:attrName>ppt_y</p:attrName>
                                        </p:attrNameLst>
                                      </p:cBhvr>
                                      <p:rCtr x="12500" y="0"/>
                                    </p:animMotion>
                                  </p:childTnLst>
                                </p:cTn>
                              </p:par>
                              <p:par>
                                <p:cTn id="17" presetID="63" presetClass="path" presetSubtype="0" accel="50000" decel="50000" fill="hold" nodeType="withEffect">
                                  <p:stCondLst>
                                    <p:cond delay="0"/>
                                  </p:stCondLst>
                                  <p:childTnLst>
                                    <p:animMotion origin="layout" path="M 1.11111E-6 -3.33333E-6 L 0.25 -3.33333E-6 " pathEditMode="relative" rAng="0" ptsTypes="AA">
                                      <p:cBhvr>
                                        <p:cTn id="18" dur="2000" fill="hold"/>
                                        <p:tgtEl>
                                          <p:spTgt spid="15"/>
                                        </p:tgtEl>
                                        <p:attrNameLst>
                                          <p:attrName>ppt_x</p:attrName>
                                          <p:attrName>ppt_y</p:attrName>
                                        </p:attrNameLst>
                                      </p:cBhvr>
                                      <p:rCtr x="12500" y="0"/>
                                    </p:animMotion>
                                  </p:childTnLst>
                                </p:cTn>
                              </p:par>
                              <p:par>
                                <p:cTn id="19" presetID="63" presetClass="path" presetSubtype="0" accel="50000" decel="50000" fill="hold" nodeType="withEffect">
                                  <p:stCondLst>
                                    <p:cond delay="0"/>
                                  </p:stCondLst>
                                  <p:childTnLst>
                                    <p:animMotion origin="layout" path="M 1.11111E-6 -3.33333E-6 L 0.25 -3.33333E-6 " pathEditMode="relative" rAng="0" ptsTypes="AA">
                                      <p:cBhvr>
                                        <p:cTn id="20" dur="2000" fill="hold"/>
                                        <p:tgtEl>
                                          <p:spTgt spid="16"/>
                                        </p:tgtEl>
                                        <p:attrNameLst>
                                          <p:attrName>ppt_x</p:attrName>
                                          <p:attrName>ppt_y</p:attrName>
                                        </p:attrNameLst>
                                      </p:cBhvr>
                                      <p:rCtr x="12500" y="0"/>
                                    </p:animMotion>
                                  </p:childTnLst>
                                </p:cTn>
                              </p:par>
                              <p:par>
                                <p:cTn id="21" presetID="63" presetClass="path" presetSubtype="0" accel="50000" decel="50000" fill="hold" nodeType="withEffect">
                                  <p:stCondLst>
                                    <p:cond delay="0"/>
                                  </p:stCondLst>
                                  <p:childTnLst>
                                    <p:animMotion origin="layout" path="M 3.61111E-6 -3.33333E-6 L 0.25 -3.33333E-6 " pathEditMode="relative" rAng="0" ptsTypes="AA">
                                      <p:cBhvr>
                                        <p:cTn id="22" dur="2000" fill="hold"/>
                                        <p:tgtEl>
                                          <p:spTgt spid="17"/>
                                        </p:tgtEl>
                                        <p:attrNameLst>
                                          <p:attrName>ppt_x</p:attrName>
                                          <p:attrName>ppt_y</p:attrName>
                                        </p:attrNameLst>
                                      </p:cBhvr>
                                      <p:rCtr x="12500" y="0"/>
                                    </p:animMotion>
                                  </p:childTnLst>
                                </p:cTn>
                              </p:par>
                              <p:par>
                                <p:cTn id="23" presetID="63" presetClass="path" presetSubtype="0" accel="50000" decel="50000" fill="hold" nodeType="withEffect">
                                  <p:stCondLst>
                                    <p:cond delay="0"/>
                                  </p:stCondLst>
                                  <p:childTnLst>
                                    <p:animMotion origin="layout" path="M 3.61111E-6 -3.33333E-6 L 0.25 -3.33333E-6 " pathEditMode="relative" rAng="0" ptsTypes="AA">
                                      <p:cBhvr>
                                        <p:cTn id="24" dur="2000" fill="hold"/>
                                        <p:tgtEl>
                                          <p:spTgt spid="18"/>
                                        </p:tgtEl>
                                        <p:attrNameLst>
                                          <p:attrName>ppt_x</p:attrName>
                                          <p:attrName>ppt_y</p:attrName>
                                        </p:attrNameLst>
                                      </p:cBhvr>
                                      <p:rCtr x="12500" y="0"/>
                                    </p:animMotion>
                                  </p:childTnLst>
                                </p:cTn>
                              </p:par>
                              <p:par>
                                <p:cTn id="25" presetID="35" presetClass="path" presetSubtype="0" accel="50000" decel="50000" fill="hold" grpId="0" nodeType="withEffect">
                                  <p:stCondLst>
                                    <p:cond delay="0"/>
                                  </p:stCondLst>
                                  <p:childTnLst>
                                    <p:animMotion origin="layout" path="M 3.33333E-6 -2.22222E-6 L -0.25 -2.22222E-6 " pathEditMode="relative" rAng="0" ptsTypes="AA">
                                      <p:cBhvr>
                                        <p:cTn id="26" dur="2000" fill="hold"/>
                                        <p:tgtEl>
                                          <p:spTgt spid="5"/>
                                        </p:tgtEl>
                                        <p:attrNameLst>
                                          <p:attrName>ppt_x</p:attrName>
                                          <p:attrName>ppt_y</p:attrName>
                                        </p:attrNameLst>
                                      </p:cBhvr>
                                      <p:rCtr x="-12500" y="0"/>
                                    </p:animMotion>
                                  </p:childTnLst>
                                </p:cTn>
                              </p:par>
                              <p:par>
                                <p:cTn id="27" presetID="35" presetClass="path" presetSubtype="0" accel="50000" decel="50000" fill="hold" nodeType="withEffect">
                                  <p:stCondLst>
                                    <p:cond delay="0"/>
                                  </p:stCondLst>
                                  <p:childTnLst>
                                    <p:animMotion origin="layout" path="M 5.55556E-7 -2.59259E-6 L -0.25 -2.59259E-6 " pathEditMode="relative" rAng="0" ptsTypes="AA">
                                      <p:cBhvr>
                                        <p:cTn id="28" dur="2000" fill="hold"/>
                                        <p:tgtEl>
                                          <p:spTgt spid="9"/>
                                        </p:tgtEl>
                                        <p:attrNameLst>
                                          <p:attrName>ppt_x</p:attrName>
                                          <p:attrName>ppt_y</p:attrName>
                                        </p:attrNameLst>
                                      </p:cBhvr>
                                      <p:rCtr x="-12500" y="0"/>
                                    </p:animMotion>
                                  </p:childTnLst>
                                </p:cTn>
                              </p:par>
                              <p:par>
                                <p:cTn id="29" presetID="35" presetClass="path" presetSubtype="0" accel="50000" decel="50000" fill="hold" nodeType="withEffect">
                                  <p:stCondLst>
                                    <p:cond delay="0"/>
                                  </p:stCondLst>
                                  <p:childTnLst>
                                    <p:animMotion origin="layout" path="M -1.94444E-6 1.11111E-6 L -0.25 1.11111E-6 " pathEditMode="relative" rAng="0" ptsTypes="AA">
                                      <p:cBhvr>
                                        <p:cTn id="30" dur="2000" fill="hold"/>
                                        <p:tgtEl>
                                          <p:spTgt spid="12"/>
                                        </p:tgtEl>
                                        <p:attrNameLst>
                                          <p:attrName>ppt_x</p:attrName>
                                          <p:attrName>ppt_y</p:attrName>
                                        </p:attrNameLst>
                                      </p:cBhvr>
                                      <p:rCtr x="-12500" y="0"/>
                                    </p:animMotion>
                                  </p:childTnLst>
                                </p:cTn>
                              </p:par>
                              <p:par>
                                <p:cTn id="31" presetID="35" presetClass="path" presetSubtype="0" accel="50000" decel="50000" fill="hold" nodeType="withEffect">
                                  <p:stCondLst>
                                    <p:cond delay="0"/>
                                  </p:stCondLst>
                                  <p:childTnLst>
                                    <p:animMotion origin="layout" path="M 1.38889E-6 -1.85185E-6 L -0.25 -1.85185E-6 " pathEditMode="relative" rAng="0" ptsTypes="AA">
                                      <p:cBhvr>
                                        <p:cTn id="32" dur="2000" fill="hold"/>
                                        <p:tgtEl>
                                          <p:spTgt spid="14"/>
                                        </p:tgtEl>
                                        <p:attrNameLst>
                                          <p:attrName>ppt_x</p:attrName>
                                          <p:attrName>ppt_y</p:attrName>
                                        </p:attrNameLst>
                                      </p:cBhvr>
                                      <p:rCtr x="-12500" y="0"/>
                                    </p:animMotion>
                                  </p:childTnLst>
                                </p:cTn>
                              </p:par>
                              <p:par>
                                <p:cTn id="33" presetID="35" presetClass="path" presetSubtype="0" accel="50000" decel="50000" fill="hold" nodeType="withEffect">
                                  <p:stCondLst>
                                    <p:cond delay="0"/>
                                  </p:stCondLst>
                                  <p:childTnLst>
                                    <p:animMotion origin="layout" path="M -1.38889E-6 3.7037E-6 L -0.25 3.7037E-6 " pathEditMode="relative" rAng="0" ptsTypes="AA">
                                      <p:cBhvr>
                                        <p:cTn id="34" dur="2000" fill="hold"/>
                                        <p:tgtEl>
                                          <p:spTgt spid="19"/>
                                        </p:tgtEl>
                                        <p:attrNameLst>
                                          <p:attrName>ppt_x</p:attrName>
                                          <p:attrName>ppt_y</p:attrName>
                                        </p:attrNameLst>
                                      </p:cBhvr>
                                      <p:rCtr x="-12500" y="0"/>
                                    </p:animMotion>
                                  </p:childTnLst>
                                </p:cTn>
                              </p:par>
                              <p:par>
                                <p:cTn id="35" presetID="35" presetClass="path" presetSubtype="0" accel="50000" decel="50000" fill="hold" nodeType="withEffect">
                                  <p:stCondLst>
                                    <p:cond delay="0"/>
                                  </p:stCondLst>
                                  <p:childTnLst>
                                    <p:animMotion origin="layout" path="M -1.94444E-6 4.44444E-6 L -0.25 4.44444E-6 " pathEditMode="relative" rAng="0" ptsTypes="AA">
                                      <p:cBhvr>
                                        <p:cTn id="36" dur="2000" fill="hold"/>
                                        <p:tgtEl>
                                          <p:spTgt spid="20"/>
                                        </p:tgtEl>
                                        <p:attrNameLst>
                                          <p:attrName>ppt_x</p:attrName>
                                          <p:attrName>ppt_y</p:attrName>
                                        </p:attrNameLst>
                                      </p:cBhvr>
                                      <p:rCtr x="-12500" y="0"/>
                                    </p:animMotion>
                                  </p:childTnLst>
                                </p:cTn>
                              </p:par>
                              <p:par>
                                <p:cTn id="37" presetID="35" presetClass="path" presetSubtype="0" accel="50000" decel="50000" fill="hold" nodeType="withEffect">
                                  <p:stCondLst>
                                    <p:cond delay="0"/>
                                  </p:stCondLst>
                                  <p:childTnLst>
                                    <p:animMotion origin="layout" path="M -1.94444E-6 4.44444E-6 L -0.25 4.44444E-6 " pathEditMode="relative" rAng="0" ptsTypes="AA">
                                      <p:cBhvr>
                                        <p:cTn id="38" dur="2000" fill="hold"/>
                                        <p:tgtEl>
                                          <p:spTgt spid="21"/>
                                        </p:tgtEl>
                                        <p:attrNameLst>
                                          <p:attrName>ppt_x</p:attrName>
                                          <p:attrName>ppt_y</p:attrName>
                                        </p:attrNameLst>
                                      </p:cBhvr>
                                      <p:rCtr x="-12500" y="0"/>
                                    </p:animMotion>
                                  </p:childTnLst>
                                </p:cTn>
                              </p:par>
                              <p:par>
                                <p:cTn id="39" presetID="35" presetClass="path" presetSubtype="0" accel="50000" decel="50000" fill="hold" nodeType="withEffect">
                                  <p:stCondLst>
                                    <p:cond delay="0"/>
                                  </p:stCondLst>
                                  <p:childTnLst>
                                    <p:animMotion origin="layout" path="M 3.88889E-6 -2.96296E-6 L -0.25 -2.96296E-6 " pathEditMode="relative" rAng="0" ptsTypes="AA">
                                      <p:cBhvr>
                                        <p:cTn id="40" dur="2000" fill="hold"/>
                                        <p:tgtEl>
                                          <p:spTgt spid="22"/>
                                        </p:tgtEl>
                                        <p:attrNameLst>
                                          <p:attrName>ppt_x</p:attrName>
                                          <p:attrName>ppt_y</p:attrName>
                                        </p:attrNameLst>
                                      </p:cBhvr>
                                      <p:rCtr x="-12500" y="0"/>
                                    </p:animMotion>
                                  </p:childTnLst>
                                </p:cTn>
                              </p:par>
                              <p:par>
                                <p:cTn id="41" presetID="35" presetClass="path" presetSubtype="0" accel="50000" decel="50000" fill="hold" nodeType="withEffect">
                                  <p:stCondLst>
                                    <p:cond delay="0"/>
                                  </p:stCondLst>
                                  <p:childTnLst>
                                    <p:animMotion origin="layout" path="M 3.61111E-6 -4.44444E-6 L -0.25 -4.44444E-6 " pathEditMode="relative" rAng="0" ptsTypes="AA">
                                      <p:cBhvr>
                                        <p:cTn id="42" dur="2000" fill="hold"/>
                                        <p:tgtEl>
                                          <p:spTgt spid="23"/>
                                        </p:tgtEl>
                                        <p:attrNameLst>
                                          <p:attrName>ppt_x</p:attrName>
                                          <p:attrName>ppt_y</p:attrName>
                                        </p:attrNameLst>
                                      </p:cBhvr>
                                      <p:rCtr x="-12500" y="0"/>
                                    </p:animMotion>
                                  </p:childTnLst>
                                </p:cTn>
                              </p:par>
                              <p:par>
                                <p:cTn id="43" presetID="35" presetClass="path" presetSubtype="0" accel="50000" decel="50000" fill="hold" nodeType="withEffect">
                                  <p:stCondLst>
                                    <p:cond delay="0"/>
                                  </p:stCondLst>
                                  <p:childTnLst>
                                    <p:animMotion origin="layout" path="M 3.61111E-6 -4.44444E-6 L -0.25 -4.44444E-6 " pathEditMode="relative" rAng="0" ptsTypes="AA">
                                      <p:cBhvr>
                                        <p:cTn id="44" dur="2000" fill="hold"/>
                                        <p:tgtEl>
                                          <p:spTgt spid="24"/>
                                        </p:tgtEl>
                                        <p:attrNameLst>
                                          <p:attrName>ppt_x</p:attrName>
                                          <p:attrName>ppt_y</p:attrName>
                                        </p:attrNameLst>
                                      </p:cBhvr>
                                      <p:rCtr x="-12500" y="0"/>
                                    </p:animMotion>
                                  </p:childTnLst>
                                </p:cTn>
                              </p:par>
                              <p:par>
                                <p:cTn id="45" presetID="10" presetClass="exit" presetSubtype="0" fill="hold" grpId="1" nodeType="withEffect">
                                  <p:stCondLst>
                                    <p:cond delay="0"/>
                                  </p:stCondLst>
                                  <p:childTnLst>
                                    <p:animEffect transition="out" filter="fade">
                                      <p:cBhvr>
                                        <p:cTn id="46" dur="2000"/>
                                        <p:tgtEl>
                                          <p:spTgt spid="6"/>
                                        </p:tgtEl>
                                      </p:cBhvr>
                                    </p:animEffect>
                                    <p:set>
                                      <p:cBhvr>
                                        <p:cTn id="47" dur="1" fill="hold">
                                          <p:stCondLst>
                                            <p:cond delay="1999"/>
                                          </p:stCondLst>
                                        </p:cTn>
                                        <p:tgtEl>
                                          <p:spTgt spid="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2000"/>
                                        <p:tgtEl>
                                          <p:spTgt spid="7"/>
                                        </p:tgtEl>
                                      </p:cBhvr>
                                    </p:animEffect>
                                    <p:set>
                                      <p:cBhvr>
                                        <p:cTn id="50" dur="1" fill="hold">
                                          <p:stCondLst>
                                            <p:cond delay="1999"/>
                                          </p:stCondLst>
                                        </p:cTn>
                                        <p:tgtEl>
                                          <p:spTgt spid="7"/>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2000"/>
                                        <p:tgtEl>
                                          <p:spTgt spid="8"/>
                                        </p:tgtEl>
                                      </p:cBhvr>
                                    </p:animEffect>
                                    <p:set>
                                      <p:cBhvr>
                                        <p:cTn id="53" dur="1" fill="hold">
                                          <p:stCondLst>
                                            <p:cond delay="1999"/>
                                          </p:stCondLst>
                                        </p:cTn>
                                        <p:tgtEl>
                                          <p:spTgt spid="8"/>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2000"/>
                                        <p:tgtEl>
                                          <p:spTgt spid="10"/>
                                        </p:tgtEl>
                                      </p:cBhvr>
                                    </p:animEffect>
                                    <p:set>
                                      <p:cBhvr>
                                        <p:cTn id="56" dur="1" fill="hold">
                                          <p:stCondLst>
                                            <p:cond delay="1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2000"/>
                                        <p:tgtEl>
                                          <p:spTgt spid="11"/>
                                        </p:tgtEl>
                                      </p:cBhvr>
                                    </p:animEffect>
                                    <p:set>
                                      <p:cBhvr>
                                        <p:cTn id="59" dur="1" fill="hold">
                                          <p:stCondLst>
                                            <p:cond delay="1999"/>
                                          </p:stCondLst>
                                        </p:cTn>
                                        <p:tgtEl>
                                          <p:spTgt spid="1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2000"/>
                                        <p:tgtEl>
                                          <p:spTgt spid="13"/>
                                        </p:tgtEl>
                                      </p:cBhvr>
                                    </p:animEffect>
                                    <p:set>
                                      <p:cBhvr>
                                        <p:cTn id="62" dur="1" fill="hold">
                                          <p:stCondLst>
                                            <p:cond delay="1999"/>
                                          </p:stCondLst>
                                        </p:cTn>
                                        <p:tgtEl>
                                          <p:spTgt spid="13"/>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2000"/>
                                        <p:tgtEl>
                                          <p:spTgt spid="15"/>
                                        </p:tgtEl>
                                      </p:cBhvr>
                                    </p:animEffect>
                                    <p:set>
                                      <p:cBhvr>
                                        <p:cTn id="65" dur="1" fill="hold">
                                          <p:stCondLst>
                                            <p:cond delay="1999"/>
                                          </p:stCondLst>
                                        </p:cTn>
                                        <p:tgtEl>
                                          <p:spTgt spid="15"/>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2000"/>
                                        <p:tgtEl>
                                          <p:spTgt spid="16"/>
                                        </p:tgtEl>
                                      </p:cBhvr>
                                    </p:animEffect>
                                    <p:set>
                                      <p:cBhvr>
                                        <p:cTn id="68" dur="1" fill="hold">
                                          <p:stCondLst>
                                            <p:cond delay="1999"/>
                                          </p:stCondLst>
                                        </p:cTn>
                                        <p:tgtEl>
                                          <p:spTgt spid="1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2000"/>
                                        <p:tgtEl>
                                          <p:spTgt spid="17"/>
                                        </p:tgtEl>
                                      </p:cBhvr>
                                    </p:animEffect>
                                    <p:set>
                                      <p:cBhvr>
                                        <p:cTn id="71" dur="1" fill="hold">
                                          <p:stCondLst>
                                            <p:cond delay="1999"/>
                                          </p:stCondLst>
                                        </p:cTn>
                                        <p:tgtEl>
                                          <p:spTgt spid="17"/>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2000"/>
                                        <p:tgtEl>
                                          <p:spTgt spid="18"/>
                                        </p:tgtEl>
                                      </p:cBhvr>
                                    </p:animEffect>
                                    <p:set>
                                      <p:cBhvr>
                                        <p:cTn id="74" dur="1" fill="hold">
                                          <p:stCondLst>
                                            <p:cond delay="1999"/>
                                          </p:stCondLst>
                                        </p:cTn>
                                        <p:tgtEl>
                                          <p:spTgt spid="1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5"/>
                                        </p:tgtEl>
                                      </p:cBhvr>
                                    </p:animEffect>
                                    <p:set>
                                      <p:cBhvr>
                                        <p:cTn id="77" dur="1" fill="hold">
                                          <p:stCondLst>
                                            <p:cond delay="1999"/>
                                          </p:stCondLst>
                                        </p:cTn>
                                        <p:tgtEl>
                                          <p:spTgt spid="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9"/>
                                        </p:tgtEl>
                                      </p:cBhvr>
                                    </p:animEffect>
                                    <p:set>
                                      <p:cBhvr>
                                        <p:cTn id="80" dur="1" fill="hold">
                                          <p:stCondLst>
                                            <p:cond delay="1999"/>
                                          </p:stCondLst>
                                        </p:cTn>
                                        <p:tgtEl>
                                          <p:spTgt spid="9"/>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2000"/>
                                        <p:tgtEl>
                                          <p:spTgt spid="12"/>
                                        </p:tgtEl>
                                      </p:cBhvr>
                                    </p:animEffect>
                                    <p:set>
                                      <p:cBhvr>
                                        <p:cTn id="83" dur="1" fill="hold">
                                          <p:stCondLst>
                                            <p:cond delay="1999"/>
                                          </p:stCondLst>
                                        </p:cTn>
                                        <p:tgtEl>
                                          <p:spTgt spid="12"/>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2000"/>
                                        <p:tgtEl>
                                          <p:spTgt spid="14"/>
                                        </p:tgtEl>
                                      </p:cBhvr>
                                    </p:animEffect>
                                    <p:set>
                                      <p:cBhvr>
                                        <p:cTn id="86" dur="1" fill="hold">
                                          <p:stCondLst>
                                            <p:cond delay="1999"/>
                                          </p:stCondLst>
                                        </p:cTn>
                                        <p:tgtEl>
                                          <p:spTgt spid="14"/>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2000"/>
                                        <p:tgtEl>
                                          <p:spTgt spid="19"/>
                                        </p:tgtEl>
                                      </p:cBhvr>
                                    </p:animEffect>
                                    <p:set>
                                      <p:cBhvr>
                                        <p:cTn id="89" dur="1" fill="hold">
                                          <p:stCondLst>
                                            <p:cond delay="1999"/>
                                          </p:stCondLst>
                                        </p:cTn>
                                        <p:tgtEl>
                                          <p:spTgt spid="1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2000"/>
                                        <p:tgtEl>
                                          <p:spTgt spid="21"/>
                                        </p:tgtEl>
                                      </p:cBhvr>
                                    </p:animEffect>
                                    <p:set>
                                      <p:cBhvr>
                                        <p:cTn id="95" dur="1" fill="hold">
                                          <p:stCondLst>
                                            <p:cond delay="1999"/>
                                          </p:stCondLst>
                                        </p:cTn>
                                        <p:tgtEl>
                                          <p:spTgt spid="2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2000"/>
                                        <p:tgtEl>
                                          <p:spTgt spid="22"/>
                                        </p:tgtEl>
                                      </p:cBhvr>
                                    </p:animEffect>
                                    <p:set>
                                      <p:cBhvr>
                                        <p:cTn id="98" dur="1" fill="hold">
                                          <p:stCondLst>
                                            <p:cond delay="1999"/>
                                          </p:stCondLst>
                                        </p:cTn>
                                        <p:tgtEl>
                                          <p:spTgt spid="2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2000"/>
                                        <p:tgtEl>
                                          <p:spTgt spid="23"/>
                                        </p:tgtEl>
                                      </p:cBhvr>
                                    </p:animEffect>
                                    <p:set>
                                      <p:cBhvr>
                                        <p:cTn id="101" dur="1" fill="hold">
                                          <p:stCondLst>
                                            <p:cond delay="1999"/>
                                          </p:stCondLst>
                                        </p:cTn>
                                        <p:tgtEl>
                                          <p:spTgt spid="23"/>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2000"/>
                                        <p:tgtEl>
                                          <p:spTgt spid="24"/>
                                        </p:tgtEl>
                                      </p:cBhvr>
                                    </p:animEffect>
                                    <p:set>
                                      <p:cBhvr>
                                        <p:cTn id="104" dur="1" fill="hold">
                                          <p:stCondLst>
                                            <p:cond delay="1999"/>
                                          </p:stCondLst>
                                        </p:cTn>
                                        <p:tgtEl>
                                          <p:spTgt spid="24"/>
                                        </p:tgtEl>
                                        <p:attrNameLst>
                                          <p:attrName>style.visibility</p:attrName>
                                        </p:attrNameLst>
                                      </p:cBhvr>
                                      <p:to>
                                        <p:strVal val="hidden"/>
                                      </p:to>
                                    </p:set>
                                  </p:childTnLst>
                                </p:cTn>
                              </p:par>
                              <p:par>
                                <p:cTn id="105" presetID="10" presetClass="entr" presetSubtype="0" fill="hold"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2000"/>
                                        <p:tgtEl>
                                          <p:spTgt spid="3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2000"/>
                                        <p:tgtEl>
                                          <p:spTgt spid="33"/>
                                        </p:tgtEl>
                                      </p:cBhvr>
                                    </p:animEffect>
                                  </p:childTnLst>
                                </p:cTn>
                              </p:par>
                              <p:par>
                                <p:cTn id="111" presetID="10" presetClass="entr" presetSubtype="0" fill="hold"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2000"/>
                                        <p:tgtEl>
                                          <p:spTgt spid="34"/>
                                        </p:tgtEl>
                                      </p:cBhvr>
                                    </p:animEffect>
                                  </p:childTnLst>
                                </p:cTn>
                              </p:par>
                              <p:par>
                                <p:cTn id="114" presetID="10" presetClass="entr" presetSubtype="0"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2000"/>
                                        <p:tgtEl>
                                          <p:spTgt spid="35"/>
                                        </p:tgtEl>
                                      </p:cBhvr>
                                    </p:animEffect>
                                  </p:childTnLst>
                                </p:cTn>
                              </p:par>
                              <p:par>
                                <p:cTn id="117" presetID="10" presetClass="entr" presetSubtype="0"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fade">
                                      <p:cBhvr>
                                        <p:cTn id="119" dur="2000"/>
                                        <p:tgtEl>
                                          <p:spTgt spid="36"/>
                                        </p:tgtEl>
                                      </p:cBhvr>
                                    </p:animEffect>
                                  </p:childTnLst>
                                </p:cTn>
                              </p:par>
                              <p:par>
                                <p:cTn id="120" presetID="10" presetClass="entr" presetSubtype="0" fill="hold"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xfrm>
            <a:off x="628650" y="677848"/>
            <a:ext cx="9234578" cy="724552"/>
          </a:xfrm>
          <a:prstGeom prst="rect">
            <a:avLst/>
          </a:prstGeom>
        </p:spPr>
        <p:txBody>
          <a:bodyPr/>
          <a:lstStyle>
            <a:lvl1pPr>
              <a:defRPr sz="3600">
                <a:latin typeface="Cambria"/>
                <a:ea typeface="Cambria"/>
                <a:cs typeface="Cambria"/>
                <a:sym typeface="Cambria"/>
              </a:defRPr>
            </a:lvl1pPr>
          </a:lstStyle>
          <a:p>
            <a:r>
              <a:rPr dirty="0"/>
              <a:t>Providing wear application and can display search result.</a:t>
            </a:r>
          </a:p>
        </p:txBody>
      </p:sp>
      <p:sp>
        <p:nvSpPr>
          <p:cNvPr id="157" name="Shape 157"/>
          <p:cNvSpPr>
            <a:spLocks noGrp="1"/>
          </p:cNvSpPr>
          <p:nvPr>
            <p:ph type="body" idx="1"/>
          </p:nvPr>
        </p:nvSpPr>
        <p:spPr>
          <a:xfrm>
            <a:off x="628650" y="2226469"/>
            <a:ext cx="7886700" cy="1373981"/>
          </a:xfrm>
          <a:prstGeom prst="rect">
            <a:avLst/>
          </a:prstGeom>
        </p:spPr>
        <p:txBody>
          <a:bodyPr/>
          <a:lstStyle/>
          <a:p>
            <a:pPr marL="342900" indent="-342900">
              <a:buFont typeface="Wingdings" charset="2"/>
              <a:buChar char="ü"/>
              <a:defRPr>
                <a:latin typeface="Cambria"/>
                <a:ea typeface="Cambria"/>
                <a:cs typeface="Cambria"/>
                <a:sym typeface="Cambria"/>
              </a:defRPr>
            </a:pPr>
            <a:r>
              <a:rPr dirty="0"/>
              <a:t>Display search result on wear’s google map.</a:t>
            </a:r>
          </a:p>
          <a:p>
            <a:pPr marL="342900" indent="-342900">
              <a:buFont typeface="Wingdings" charset="2"/>
              <a:buChar char="ü"/>
              <a:defRPr>
                <a:latin typeface="Cambria"/>
                <a:ea typeface="Cambria"/>
                <a:cs typeface="Cambria"/>
                <a:sym typeface="Cambria"/>
              </a:defRPr>
            </a:pPr>
            <a:r>
              <a:rPr dirty="0"/>
              <a:t>At every bus station customer should leave or at each motorbike’s turn, application will notify a message or vibrate device.</a:t>
            </a:r>
          </a:p>
        </p:txBody>
      </p:sp>
      <p:sp>
        <p:nvSpPr>
          <p:cNvPr id="158" name="Shape 158"/>
          <p:cNvSpPr/>
          <p:nvPr/>
        </p:nvSpPr>
        <p:spPr>
          <a:xfrm flipV="1">
            <a:off x="0" y="1777693"/>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172738633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prstGeom prst="rect">
            <a:avLst/>
          </a:prstGeom>
        </p:spPr>
        <p:txBody>
          <a:bodyPr/>
          <a:lstStyle>
            <a:lvl1pPr>
              <a:defRPr sz="3600">
                <a:latin typeface="Cambria"/>
                <a:ea typeface="Cambria"/>
                <a:cs typeface="Cambria"/>
                <a:sym typeface="Cambria"/>
              </a:defRPr>
            </a:lvl1pPr>
          </a:lstStyle>
          <a:p>
            <a:r>
              <a:t>Providing voice search command and sound result.</a:t>
            </a:r>
          </a:p>
        </p:txBody>
      </p:sp>
      <p:sp>
        <p:nvSpPr>
          <p:cNvPr id="161" name="Shape 161"/>
          <p:cNvSpPr/>
          <p:nvPr/>
        </p:nvSpPr>
        <p:spPr>
          <a:xfrm flipV="1">
            <a:off x="0" y="1724175"/>
            <a:ext cx="9144001" cy="24494"/>
          </a:xfrm>
          <a:prstGeom prst="line">
            <a:avLst/>
          </a:prstGeom>
          <a:ln w="22225">
            <a:solidFill>
              <a:schemeClr val="accent1"/>
            </a:solidFill>
            <a:miter/>
          </a:ln>
        </p:spPr>
        <p:txBody>
          <a:bodyPr lIns="34289" rIns="34289"/>
          <a:lstStyle/>
          <a:p>
            <a:endParaRPr sz="1350"/>
          </a:p>
        </p:txBody>
      </p:sp>
      <p:sp>
        <p:nvSpPr>
          <p:cNvPr id="162" name="Shape 162"/>
          <p:cNvSpPr/>
          <p:nvPr/>
        </p:nvSpPr>
        <p:spPr>
          <a:xfrm>
            <a:off x="457200" y="3268055"/>
            <a:ext cx="7886701" cy="901739"/>
          </a:xfrm>
          <a:prstGeom prst="rect">
            <a:avLst/>
          </a:prstGeom>
          <a:ln w="12700">
            <a:miter lim="400000"/>
          </a:ln>
          <a:extLst>
            <a:ext uri="{C572A759-6A51-4108-AA02-DFA0A04FC94B}">
              <ma14:wrappingTextBoxFlag xmlns:ma14="http://schemas.microsoft.com/office/mac/drawingml/2011/main" val="1"/>
            </a:ext>
          </a:extLst>
        </p:spPr>
        <p:txBody>
          <a:bodyPr lIns="34289" rIns="34289">
            <a:normAutofit/>
          </a:bodyPr>
          <a:lstStyle/>
          <a:p>
            <a:pPr marL="342900" indent="-342900">
              <a:lnSpc>
                <a:spcPct val="90000"/>
              </a:lnSpc>
              <a:spcBef>
                <a:spcPts val="750"/>
              </a:spcBef>
              <a:buSzPct val="100000"/>
              <a:buFont typeface="Wingdings" charset="2"/>
              <a:buChar char="ü"/>
              <a:defRPr sz="2800">
                <a:latin typeface="Cambria"/>
                <a:ea typeface="Cambria"/>
                <a:cs typeface="Cambria"/>
                <a:sym typeface="Cambria"/>
              </a:defRPr>
            </a:pPr>
            <a:r>
              <a:rPr sz="2100" dirty="0"/>
              <a:t>Customer can search by using voice command. </a:t>
            </a:r>
          </a:p>
          <a:p>
            <a:pPr marL="342900" indent="-342900">
              <a:lnSpc>
                <a:spcPct val="90000"/>
              </a:lnSpc>
              <a:spcBef>
                <a:spcPts val="750"/>
              </a:spcBef>
              <a:buSzPct val="100000"/>
              <a:buFont typeface="Wingdings" charset="2"/>
              <a:buChar char="ü"/>
              <a:defRPr sz="2800">
                <a:latin typeface="Cambria"/>
                <a:ea typeface="Cambria"/>
                <a:cs typeface="Cambria"/>
                <a:sym typeface="Cambria"/>
              </a:defRPr>
            </a:pPr>
            <a:r>
              <a:rPr lang="en-US" sz="2100" dirty="0"/>
              <a:t>Providing sound alert at each bus station or motorbike turn.</a:t>
            </a:r>
            <a:endParaRPr sz="2100" dirty="0"/>
          </a:p>
        </p:txBody>
      </p:sp>
    </p:spTree>
    <p:extLst>
      <p:ext uri="{BB962C8B-B14F-4D97-AF65-F5344CB8AC3E}">
        <p14:creationId xmlns:p14="http://schemas.microsoft.com/office/powerpoint/2010/main" val="35072535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t>2. Solution</a:t>
            </a:r>
          </a:p>
        </p:txBody>
      </p:sp>
      <p:sp>
        <p:nvSpPr>
          <p:cNvPr id="212" name="Shape 212"/>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24</a:t>
            </a:fld>
            <a:endParaRPr lang="en"/>
          </a:p>
        </p:txBody>
      </p:sp>
      <p:sp>
        <p:nvSpPr>
          <p:cNvPr id="186" name="Shape 186"/>
          <p:cNvSpPr txBox="1"/>
          <p:nvPr/>
        </p:nvSpPr>
        <p:spPr>
          <a:xfrm>
            <a:off x="3171300" y="1602562"/>
            <a:ext cx="2801399" cy="642600"/>
          </a:xfrm>
          <a:prstGeom prst="rect">
            <a:avLst/>
          </a:prstGeom>
          <a:noFill/>
          <a:ln>
            <a:noFill/>
          </a:ln>
        </p:spPr>
        <p:txBody>
          <a:bodyPr lIns="91425" tIns="91425" rIns="91425" bIns="91425" anchor="t" anchorCtr="0">
            <a:noAutofit/>
          </a:bodyPr>
          <a:lstStyle/>
          <a:p>
            <a:pPr lvl="0" algn="ctr" rtl="0">
              <a:spcBef>
                <a:spcPts val="0"/>
              </a:spcBef>
              <a:buNone/>
            </a:pPr>
            <a:r>
              <a:rPr lang="en-US" sz="3000" b="1" dirty="0" smtClean="0"/>
              <a:t>SWR </a:t>
            </a:r>
            <a:r>
              <a:rPr lang="en" sz="3000" b="1" dirty="0" smtClean="0"/>
              <a:t>System</a:t>
            </a:r>
            <a:endParaRPr lang="en" sz="3000" b="1" dirty="0"/>
          </a:p>
        </p:txBody>
      </p:sp>
      <p:sp>
        <p:nvSpPr>
          <p:cNvPr id="187" name="Shape 187"/>
          <p:cNvSpPr/>
          <p:nvPr/>
        </p:nvSpPr>
        <p:spPr>
          <a:xfrm>
            <a:off x="2741576" y="2639847"/>
            <a:ext cx="3424499" cy="3424499"/>
          </a:xfrm>
          <a:prstGeom prst="ellipse">
            <a:avLst/>
          </a:prstGeom>
          <a:solidFill>
            <a:srgbClr val="F3F3F3"/>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88" name="Shape 188"/>
          <p:cNvGrpSpPr/>
          <p:nvPr/>
        </p:nvGrpSpPr>
        <p:grpSpPr>
          <a:xfrm>
            <a:off x="4282776" y="2967121"/>
            <a:ext cx="1399768" cy="1283400"/>
            <a:chOff x="2841325" y="2799900"/>
            <a:chExt cx="1788155" cy="1639500"/>
          </a:xfrm>
        </p:grpSpPr>
        <p:pic>
          <p:nvPicPr>
            <p:cNvPr id="189" name="Shape 189"/>
            <p:cNvPicPr preferRelativeResize="0"/>
            <p:nvPr/>
          </p:nvPicPr>
          <p:blipFill>
            <a:blip r:embed="rId3">
              <a:alphaModFix/>
            </a:blip>
            <a:stretch>
              <a:fillRect/>
            </a:stretch>
          </p:blipFill>
          <p:spPr>
            <a:xfrm>
              <a:off x="2841325" y="2799900"/>
              <a:ext cx="1788155" cy="1219199"/>
            </a:xfrm>
            <a:prstGeom prst="rect">
              <a:avLst/>
            </a:prstGeom>
            <a:noFill/>
            <a:ln>
              <a:noFill/>
            </a:ln>
          </p:spPr>
        </p:pic>
        <p:sp>
          <p:nvSpPr>
            <p:cNvPr id="190" name="Shape 190"/>
            <p:cNvSpPr txBox="1"/>
            <p:nvPr/>
          </p:nvSpPr>
          <p:spPr>
            <a:xfrm>
              <a:off x="2841400" y="4019100"/>
              <a:ext cx="1788000" cy="420300"/>
            </a:xfrm>
            <a:prstGeom prst="rect">
              <a:avLst/>
            </a:prstGeom>
            <a:noFill/>
            <a:ln>
              <a:noFill/>
            </a:ln>
          </p:spPr>
          <p:txBody>
            <a:bodyPr lIns="91425" tIns="91425" rIns="91425" bIns="91425" anchor="t" anchorCtr="0">
              <a:noAutofit/>
            </a:bodyPr>
            <a:lstStyle/>
            <a:p>
              <a:pPr lvl="0" algn="ctr" rtl="0">
                <a:spcBef>
                  <a:spcPts val="0"/>
                </a:spcBef>
                <a:buNone/>
              </a:pPr>
              <a:r>
                <a:rPr lang="en-US" sz="1000" dirty="0" smtClean="0"/>
                <a:t>Mobile application</a:t>
              </a:r>
              <a:endParaRPr lang="en" sz="1000" dirty="0"/>
            </a:p>
          </p:txBody>
        </p:sp>
      </p:grpSp>
      <p:grpSp>
        <p:nvGrpSpPr>
          <p:cNvPr id="191" name="Shape 191"/>
          <p:cNvGrpSpPr/>
          <p:nvPr/>
        </p:nvGrpSpPr>
        <p:grpSpPr>
          <a:xfrm>
            <a:off x="3131383" y="3277876"/>
            <a:ext cx="1209895" cy="1159522"/>
            <a:chOff x="950300" y="3316950"/>
            <a:chExt cx="1545600" cy="1481250"/>
          </a:xfrm>
        </p:grpSpPr>
        <p:pic>
          <p:nvPicPr>
            <p:cNvPr id="192" name="Shape 192"/>
            <p:cNvPicPr preferRelativeResize="0"/>
            <p:nvPr/>
          </p:nvPicPr>
          <p:blipFill>
            <a:blip r:embed="rId4">
              <a:alphaModFix/>
            </a:blip>
            <a:stretch>
              <a:fillRect/>
            </a:stretch>
          </p:blipFill>
          <p:spPr>
            <a:xfrm>
              <a:off x="1113500" y="3316950"/>
              <a:ext cx="1219200" cy="1219200"/>
            </a:xfrm>
            <a:prstGeom prst="rect">
              <a:avLst/>
            </a:prstGeom>
            <a:noFill/>
            <a:ln>
              <a:noFill/>
            </a:ln>
          </p:spPr>
        </p:pic>
        <p:sp>
          <p:nvSpPr>
            <p:cNvPr id="193" name="Shape 193"/>
            <p:cNvSpPr txBox="1"/>
            <p:nvPr/>
          </p:nvSpPr>
          <p:spPr>
            <a:xfrm>
              <a:off x="950300" y="4377900"/>
              <a:ext cx="1545600" cy="420300"/>
            </a:xfrm>
            <a:prstGeom prst="rect">
              <a:avLst/>
            </a:prstGeom>
            <a:noFill/>
            <a:ln>
              <a:noFill/>
            </a:ln>
          </p:spPr>
          <p:txBody>
            <a:bodyPr lIns="91425" tIns="91425" rIns="91425" bIns="91425" anchor="t" anchorCtr="0">
              <a:noAutofit/>
            </a:bodyPr>
            <a:lstStyle/>
            <a:p>
              <a:pPr lvl="0" algn="ctr" rtl="0">
                <a:spcBef>
                  <a:spcPts val="0"/>
                </a:spcBef>
                <a:buNone/>
              </a:pPr>
              <a:r>
                <a:rPr lang="en" sz="1000"/>
                <a:t>Web application</a:t>
              </a:r>
            </a:p>
          </p:txBody>
        </p:sp>
      </p:grpSp>
      <p:grpSp>
        <p:nvGrpSpPr>
          <p:cNvPr id="194" name="Shape 194"/>
          <p:cNvGrpSpPr/>
          <p:nvPr/>
        </p:nvGrpSpPr>
        <p:grpSpPr>
          <a:xfrm>
            <a:off x="3736330" y="4511088"/>
            <a:ext cx="1399768" cy="1292109"/>
            <a:chOff x="2841325" y="4798100"/>
            <a:chExt cx="1788155" cy="1650625"/>
          </a:xfrm>
        </p:grpSpPr>
        <p:pic>
          <p:nvPicPr>
            <p:cNvPr id="195" name="Shape 195"/>
            <p:cNvPicPr preferRelativeResize="0"/>
            <p:nvPr/>
          </p:nvPicPr>
          <p:blipFill>
            <a:blip r:embed="rId3">
              <a:alphaModFix/>
            </a:blip>
            <a:stretch>
              <a:fillRect/>
            </a:stretch>
          </p:blipFill>
          <p:spPr>
            <a:xfrm>
              <a:off x="2841325" y="4798100"/>
              <a:ext cx="1788155" cy="1219199"/>
            </a:xfrm>
            <a:prstGeom prst="rect">
              <a:avLst/>
            </a:prstGeom>
            <a:noFill/>
            <a:ln>
              <a:noFill/>
            </a:ln>
          </p:spPr>
        </p:pic>
        <p:sp>
          <p:nvSpPr>
            <p:cNvPr id="196" name="Shape 196"/>
            <p:cNvSpPr txBox="1"/>
            <p:nvPr/>
          </p:nvSpPr>
          <p:spPr>
            <a:xfrm>
              <a:off x="2841400" y="6028425"/>
              <a:ext cx="1788000" cy="420300"/>
            </a:xfrm>
            <a:prstGeom prst="rect">
              <a:avLst/>
            </a:prstGeom>
            <a:noFill/>
            <a:ln>
              <a:noFill/>
            </a:ln>
          </p:spPr>
          <p:txBody>
            <a:bodyPr lIns="91425" tIns="91425" rIns="91425" bIns="91425" anchor="t" anchorCtr="0">
              <a:noAutofit/>
            </a:bodyPr>
            <a:lstStyle/>
            <a:p>
              <a:pPr lvl="0" algn="ctr" rtl="0">
                <a:spcBef>
                  <a:spcPts val="0"/>
                </a:spcBef>
                <a:buNone/>
              </a:pPr>
              <a:r>
                <a:rPr lang="en-US" sz="1000" dirty="0" smtClean="0"/>
                <a:t>Web application</a:t>
              </a:r>
              <a:endParaRPr lang="en" sz="1000" dirty="0"/>
            </a:p>
          </p:txBody>
        </p:sp>
      </p:grpSp>
      <p:cxnSp>
        <p:nvCxnSpPr>
          <p:cNvPr id="204" name="Shape 204"/>
          <p:cNvCxnSpPr/>
          <p:nvPr/>
        </p:nvCxnSpPr>
        <p:spPr>
          <a:xfrm flipH="1" flipV="1">
            <a:off x="2090886" y="3071506"/>
            <a:ext cx="1225244" cy="334205"/>
          </a:xfrm>
          <a:prstGeom prst="straightConnector1">
            <a:avLst/>
          </a:prstGeom>
          <a:noFill/>
          <a:ln w="19050" cap="flat" cmpd="sng">
            <a:solidFill>
              <a:schemeClr val="dk2"/>
            </a:solidFill>
            <a:prstDash val="solid"/>
            <a:round/>
            <a:headEnd type="none" w="lg" len="lg"/>
            <a:tailEnd type="none" w="lg" len="lg"/>
          </a:ln>
        </p:spPr>
      </p:cxnSp>
      <p:sp>
        <p:nvSpPr>
          <p:cNvPr id="205" name="Shape 205"/>
          <p:cNvSpPr txBox="1"/>
          <p:nvPr/>
        </p:nvSpPr>
        <p:spPr>
          <a:xfrm>
            <a:off x="457200" y="2350060"/>
            <a:ext cx="2170799" cy="503099"/>
          </a:xfrm>
          <a:prstGeom prst="rect">
            <a:avLst/>
          </a:prstGeom>
          <a:noFill/>
          <a:ln>
            <a:noFill/>
          </a:ln>
        </p:spPr>
        <p:txBody>
          <a:bodyPr lIns="91425" tIns="91425" rIns="91425" bIns="91425" anchor="t" anchorCtr="0">
            <a:noAutofit/>
          </a:bodyPr>
          <a:lstStyle/>
          <a:p>
            <a:pPr lvl="0" rtl="0">
              <a:spcBef>
                <a:spcPts val="0"/>
              </a:spcBef>
              <a:buNone/>
            </a:pPr>
            <a:r>
              <a:rPr lang="en"/>
              <a:t>Centre management application</a:t>
            </a:r>
          </a:p>
        </p:txBody>
      </p:sp>
      <p:cxnSp>
        <p:nvCxnSpPr>
          <p:cNvPr id="206" name="Shape 206"/>
          <p:cNvCxnSpPr/>
          <p:nvPr/>
        </p:nvCxnSpPr>
        <p:spPr>
          <a:xfrm flipV="1">
            <a:off x="5227054" y="2754137"/>
            <a:ext cx="939021" cy="320207"/>
          </a:xfrm>
          <a:prstGeom prst="straightConnector1">
            <a:avLst/>
          </a:prstGeom>
          <a:noFill/>
          <a:ln w="19050" cap="flat" cmpd="sng">
            <a:solidFill>
              <a:schemeClr val="dk2"/>
            </a:solidFill>
            <a:prstDash val="solid"/>
            <a:round/>
            <a:headEnd type="none" w="lg" len="lg"/>
            <a:tailEnd type="none" w="lg" len="lg"/>
          </a:ln>
        </p:spPr>
      </p:cxnSp>
      <p:sp>
        <p:nvSpPr>
          <p:cNvPr id="207" name="Shape 207"/>
          <p:cNvSpPr txBox="1"/>
          <p:nvPr/>
        </p:nvSpPr>
        <p:spPr>
          <a:xfrm>
            <a:off x="6242305" y="2273345"/>
            <a:ext cx="2801399" cy="524699"/>
          </a:xfrm>
          <a:prstGeom prst="rect">
            <a:avLst/>
          </a:prstGeom>
          <a:noFill/>
          <a:ln>
            <a:noFill/>
          </a:ln>
        </p:spPr>
        <p:txBody>
          <a:bodyPr lIns="91425" tIns="91425" rIns="91425" bIns="91425" anchor="t" anchorCtr="0">
            <a:noAutofit/>
          </a:bodyPr>
          <a:lstStyle/>
          <a:p>
            <a:pPr lvl="0" rtl="0">
              <a:spcBef>
                <a:spcPts val="0"/>
              </a:spcBef>
              <a:buNone/>
            </a:pPr>
            <a:r>
              <a:rPr lang="en-US" b="1" dirty="0" smtClean="0"/>
              <a:t>Android Application</a:t>
            </a:r>
            <a:endParaRPr lang="en" dirty="0"/>
          </a:p>
        </p:txBody>
      </p:sp>
      <p:cxnSp>
        <p:nvCxnSpPr>
          <p:cNvPr id="208" name="Shape 208"/>
          <p:cNvCxnSpPr/>
          <p:nvPr/>
        </p:nvCxnSpPr>
        <p:spPr>
          <a:xfrm>
            <a:off x="4982658" y="5058133"/>
            <a:ext cx="1296994" cy="636445"/>
          </a:xfrm>
          <a:prstGeom prst="straightConnector1">
            <a:avLst/>
          </a:prstGeom>
          <a:noFill/>
          <a:ln w="19050" cap="flat" cmpd="sng">
            <a:solidFill>
              <a:schemeClr val="dk2"/>
            </a:solidFill>
            <a:prstDash val="solid"/>
            <a:round/>
            <a:headEnd type="none" w="lg" len="lg"/>
            <a:tailEnd type="none" w="lg" len="lg"/>
          </a:ln>
        </p:spPr>
      </p:cxnSp>
      <p:sp>
        <p:nvSpPr>
          <p:cNvPr id="209" name="Shape 209"/>
          <p:cNvSpPr txBox="1"/>
          <p:nvPr/>
        </p:nvSpPr>
        <p:spPr>
          <a:xfrm>
            <a:off x="6166075" y="5748896"/>
            <a:ext cx="2801399" cy="630899"/>
          </a:xfrm>
          <a:prstGeom prst="rect">
            <a:avLst/>
          </a:prstGeom>
          <a:noFill/>
          <a:ln>
            <a:noFill/>
          </a:ln>
        </p:spPr>
        <p:txBody>
          <a:bodyPr lIns="91425" tIns="91425" rIns="91425" bIns="91425" anchor="t" anchorCtr="0">
            <a:noAutofit/>
          </a:bodyPr>
          <a:lstStyle/>
          <a:p>
            <a:pPr lvl="0" rtl="0">
              <a:spcBef>
                <a:spcPts val="0"/>
              </a:spcBef>
              <a:buNone/>
            </a:pPr>
            <a:r>
              <a:rPr lang="en-US" b="1" dirty="0" smtClean="0"/>
              <a:t>Wear Application</a:t>
            </a:r>
            <a:endParaRPr lang="en" dirty="0"/>
          </a:p>
        </p:txBody>
      </p:sp>
    </p:spTree>
    <p:extLst>
      <p:ext uri="{BB962C8B-B14F-4D97-AF65-F5344CB8AC3E}">
        <p14:creationId xmlns:p14="http://schemas.microsoft.com/office/powerpoint/2010/main" val="801123639"/>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543465" y="427694"/>
            <a:ext cx="8499023" cy="994172"/>
          </a:xfrm>
          <a:prstGeom prst="rect">
            <a:avLst/>
          </a:prstGeom>
        </p:spPr>
        <p:txBody>
          <a:bodyPr/>
          <a:lstStyle>
            <a:lvl1pPr>
              <a:defRPr sz="3600">
                <a:latin typeface="Cambria"/>
                <a:ea typeface="Cambria"/>
                <a:cs typeface="Cambria"/>
                <a:sym typeface="Cambria"/>
              </a:defRPr>
            </a:lvl1pPr>
          </a:lstStyle>
          <a:p>
            <a:r>
              <a:t>Demo 1: Search motorbike route</a:t>
            </a:r>
          </a:p>
        </p:txBody>
      </p:sp>
      <p:sp>
        <p:nvSpPr>
          <p:cNvPr id="165" name="Shape 165"/>
          <p:cNvSpPr>
            <a:spLocks noGrp="1"/>
          </p:cNvSpPr>
          <p:nvPr>
            <p:ph type="body" idx="1"/>
          </p:nvPr>
        </p:nvSpPr>
        <p:spPr>
          <a:xfrm>
            <a:off x="543465" y="2074417"/>
            <a:ext cx="7971886" cy="3632370"/>
          </a:xfrm>
          <a:prstGeom prst="rect">
            <a:avLst/>
          </a:prstGeom>
        </p:spPr>
        <p:txBody>
          <a:bodyPr/>
          <a:lstStyle/>
          <a:p>
            <a:pPr>
              <a:defRPr sz="2600">
                <a:latin typeface="Cambria"/>
                <a:ea typeface="Cambria"/>
                <a:cs typeface="Cambria"/>
                <a:sym typeface="Cambria"/>
              </a:defRPr>
            </a:pPr>
            <a:r>
              <a:rPr sz="2100" dirty="0"/>
              <a:t>Step 1: search motorbike route using voice control:</a:t>
            </a:r>
          </a:p>
          <a:p>
            <a:pPr marL="514350" lvl="1" indent="-171450">
              <a:spcBef>
                <a:spcPts val="375"/>
              </a:spcBef>
              <a:defRPr sz="2600">
                <a:solidFill>
                  <a:srgbClr val="C00000"/>
                </a:solidFill>
                <a:latin typeface="Cambria"/>
                <a:ea typeface="Cambria"/>
                <a:cs typeface="Cambria"/>
                <a:sym typeface="Cambria"/>
              </a:defRPr>
            </a:pPr>
            <a:r>
              <a:rPr sz="2100" dirty="0"/>
              <a:t>Start location:</a:t>
            </a:r>
            <a:r>
              <a:rPr sz="2100" dirty="0">
                <a:solidFill>
                  <a:srgbClr val="000000"/>
                </a:solidFill>
              </a:rPr>
              <a:t>  Bến xe quận 8</a:t>
            </a:r>
            <a:endParaRPr sz="2100" dirty="0"/>
          </a:p>
          <a:p>
            <a:pPr marL="514350" lvl="1" indent="-171450">
              <a:spcBef>
                <a:spcPts val="375"/>
              </a:spcBef>
              <a:defRPr sz="2600">
                <a:solidFill>
                  <a:srgbClr val="C00000"/>
                </a:solidFill>
                <a:latin typeface="Cambria"/>
                <a:ea typeface="Cambria"/>
                <a:cs typeface="Cambria"/>
                <a:sym typeface="Cambria"/>
              </a:defRPr>
            </a:pPr>
            <a:r>
              <a:rPr sz="2100" dirty="0"/>
              <a:t>First middle location: </a:t>
            </a:r>
            <a:r>
              <a:rPr sz="2100" dirty="0">
                <a:solidFill>
                  <a:srgbClr val="000000"/>
                </a:solidFill>
              </a:rPr>
              <a:t>280 Nguyễn Đình Chiểu</a:t>
            </a:r>
          </a:p>
          <a:p>
            <a:pPr marL="514350" lvl="1" indent="-171450">
              <a:spcBef>
                <a:spcPts val="375"/>
              </a:spcBef>
              <a:defRPr sz="2600">
                <a:solidFill>
                  <a:srgbClr val="C00000"/>
                </a:solidFill>
                <a:latin typeface="Cambria"/>
                <a:ea typeface="Cambria"/>
                <a:cs typeface="Cambria"/>
                <a:sym typeface="Cambria"/>
              </a:defRPr>
            </a:pPr>
            <a:r>
              <a:rPr sz="2100" dirty="0"/>
              <a:t>Second middle location: </a:t>
            </a:r>
            <a:r>
              <a:rPr sz="2100" dirty="0">
                <a:solidFill>
                  <a:srgbClr val="000000"/>
                </a:solidFill>
              </a:rPr>
              <a:t>VinCom Lê Thánh Tôn</a:t>
            </a:r>
            <a:r>
              <a:rPr sz="2100" dirty="0"/>
              <a:t> </a:t>
            </a:r>
          </a:p>
          <a:p>
            <a:pPr marL="514350" lvl="1" indent="-171450">
              <a:spcBef>
                <a:spcPts val="375"/>
              </a:spcBef>
              <a:defRPr sz="2600">
                <a:solidFill>
                  <a:srgbClr val="C00000"/>
                </a:solidFill>
                <a:latin typeface="Cambria"/>
                <a:ea typeface="Cambria"/>
                <a:cs typeface="Cambria"/>
                <a:sym typeface="Cambria"/>
              </a:defRPr>
            </a:pPr>
            <a:r>
              <a:rPr sz="2100" dirty="0"/>
              <a:t>End location: </a:t>
            </a:r>
            <a:r>
              <a:rPr sz="2100" dirty="0">
                <a:solidFill>
                  <a:srgbClr val="000000"/>
                </a:solidFill>
              </a:rPr>
              <a:t>Công Viên Tao Đàn </a:t>
            </a:r>
            <a:r>
              <a:rPr sz="2100" dirty="0"/>
              <a:t> </a:t>
            </a:r>
            <a:endParaRPr sz="2100" dirty="0">
              <a:solidFill>
                <a:srgbClr val="000000"/>
              </a:solidFill>
            </a:endParaRPr>
          </a:p>
          <a:p>
            <a:pPr>
              <a:defRPr sz="2600">
                <a:latin typeface="Cambria"/>
                <a:ea typeface="Cambria"/>
                <a:cs typeface="Cambria"/>
                <a:sym typeface="Cambria"/>
              </a:defRPr>
            </a:pPr>
            <a:r>
              <a:rPr sz="2100" dirty="0"/>
              <a:t>Step 2: view results:</a:t>
            </a:r>
          </a:p>
          <a:p>
            <a:pPr marL="514350" lvl="1" indent="-171450">
              <a:spcBef>
                <a:spcPts val="375"/>
              </a:spcBef>
              <a:defRPr sz="2600">
                <a:latin typeface="Cambria"/>
                <a:ea typeface="Cambria"/>
                <a:cs typeface="Cambria"/>
                <a:sym typeface="Cambria"/>
              </a:defRPr>
            </a:pPr>
            <a:r>
              <a:rPr sz="2100" dirty="0"/>
              <a:t>download all audio files.</a:t>
            </a:r>
          </a:p>
          <a:p>
            <a:pPr marL="501161" lvl="1" indent="-158261">
              <a:spcBef>
                <a:spcPts val="375"/>
              </a:spcBef>
              <a:defRPr sz="2600">
                <a:latin typeface="Cambria"/>
                <a:ea typeface="Cambria"/>
                <a:cs typeface="Cambria"/>
                <a:sym typeface="Cambria"/>
              </a:defRPr>
            </a:pPr>
            <a:r>
              <a:rPr sz="2100" dirty="0"/>
              <a:t>start GPS simulation.</a:t>
            </a:r>
          </a:p>
          <a:p>
            <a:pPr marL="501161" lvl="1" indent="-158261">
              <a:spcBef>
                <a:spcPts val="375"/>
              </a:spcBef>
              <a:defRPr sz="2600">
                <a:latin typeface="Cambria"/>
                <a:ea typeface="Cambria"/>
                <a:cs typeface="Cambria"/>
                <a:sym typeface="Cambria"/>
              </a:defRPr>
            </a:pPr>
            <a:r>
              <a:rPr sz="2100" dirty="0"/>
              <a:t>see Toast and hear an assist sound when near a turn.</a:t>
            </a:r>
          </a:p>
          <a:p>
            <a:pPr>
              <a:defRPr sz="2600">
                <a:latin typeface="Cambria"/>
                <a:ea typeface="Cambria"/>
                <a:cs typeface="Cambria"/>
                <a:sym typeface="Cambria"/>
              </a:defRPr>
            </a:pPr>
            <a:r>
              <a:rPr sz="2100" dirty="0"/>
              <a:t>Step 3: view result on wear.</a:t>
            </a:r>
            <a:endParaRPr lang="en-US" sz="2100" dirty="0"/>
          </a:p>
          <a:p>
            <a:pPr>
              <a:defRPr sz="2600">
                <a:latin typeface="Cambria"/>
                <a:ea typeface="Cambria"/>
                <a:cs typeface="Cambria"/>
                <a:sym typeface="Cambria"/>
              </a:defRPr>
            </a:pPr>
            <a:endParaRPr lang="en-US" sz="2100" dirty="0"/>
          </a:p>
          <a:p>
            <a:pPr>
              <a:defRPr sz="2600">
                <a:latin typeface="Cambria"/>
                <a:ea typeface="Cambria"/>
                <a:cs typeface="Cambria"/>
                <a:sym typeface="Cambria"/>
              </a:defRPr>
            </a:pPr>
            <a:endParaRPr sz="2100" dirty="0"/>
          </a:p>
        </p:txBody>
      </p:sp>
      <p:sp>
        <p:nvSpPr>
          <p:cNvPr id="166" name="Shape 166"/>
          <p:cNvSpPr/>
          <p:nvPr/>
        </p:nvSpPr>
        <p:spPr>
          <a:xfrm flipV="1">
            <a:off x="0" y="173899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194598134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xfrm>
            <a:off x="644977" y="269860"/>
            <a:ext cx="8499023" cy="994172"/>
          </a:xfrm>
          <a:prstGeom prst="rect">
            <a:avLst/>
          </a:prstGeom>
        </p:spPr>
        <p:txBody>
          <a:bodyPr/>
          <a:lstStyle/>
          <a:p>
            <a:pPr lvl="1">
              <a:defRPr sz="3600">
                <a:latin typeface="Cambria"/>
                <a:ea typeface="Cambria"/>
                <a:cs typeface="Cambria"/>
                <a:sym typeface="Cambria"/>
              </a:defRPr>
            </a:pPr>
            <a:r>
              <a:t>Demo 2: Search bus route</a:t>
            </a:r>
          </a:p>
        </p:txBody>
      </p:sp>
      <p:sp>
        <p:nvSpPr>
          <p:cNvPr id="169" name="Shape 169"/>
          <p:cNvSpPr>
            <a:spLocks noGrp="1"/>
          </p:cNvSpPr>
          <p:nvPr>
            <p:ph type="body" idx="1"/>
          </p:nvPr>
        </p:nvSpPr>
        <p:spPr>
          <a:xfrm>
            <a:off x="266700" y="2238446"/>
            <a:ext cx="8610600" cy="2510504"/>
          </a:xfrm>
          <a:prstGeom prst="rect">
            <a:avLst/>
          </a:prstGeom>
        </p:spPr>
        <p:txBody>
          <a:bodyPr/>
          <a:lstStyle/>
          <a:p>
            <a:pPr>
              <a:defRPr sz="2600">
                <a:latin typeface="Cambria"/>
                <a:ea typeface="Cambria"/>
                <a:cs typeface="Cambria"/>
                <a:sym typeface="Cambria"/>
              </a:defRPr>
            </a:pPr>
            <a:r>
              <a:rPr sz="2100" dirty="0"/>
              <a:t>Step 1: search motorbike route using voice control:</a:t>
            </a:r>
          </a:p>
          <a:p>
            <a:pPr marL="514350" lvl="1" indent="-171450">
              <a:spcBef>
                <a:spcPts val="375"/>
              </a:spcBef>
              <a:defRPr sz="2600">
                <a:solidFill>
                  <a:srgbClr val="C00000"/>
                </a:solidFill>
                <a:latin typeface="Cambria"/>
                <a:ea typeface="Cambria"/>
                <a:cs typeface="Cambria"/>
                <a:sym typeface="Cambria"/>
              </a:defRPr>
            </a:pPr>
            <a:r>
              <a:rPr sz="2100" dirty="0"/>
              <a:t>Start location:</a:t>
            </a:r>
            <a:r>
              <a:rPr sz="2100" dirty="0">
                <a:solidFill>
                  <a:srgbClr val="000000"/>
                </a:solidFill>
              </a:rPr>
              <a:t>  Bến xe quận 8</a:t>
            </a:r>
            <a:endParaRPr sz="2100" dirty="0"/>
          </a:p>
          <a:p>
            <a:pPr marL="514350" lvl="1" indent="-171450">
              <a:spcBef>
                <a:spcPts val="375"/>
              </a:spcBef>
              <a:defRPr sz="2600">
                <a:solidFill>
                  <a:srgbClr val="C00000"/>
                </a:solidFill>
                <a:latin typeface="Cambria"/>
                <a:ea typeface="Cambria"/>
                <a:cs typeface="Cambria"/>
                <a:sym typeface="Cambria"/>
              </a:defRPr>
            </a:pPr>
            <a:r>
              <a:rPr sz="2100" dirty="0"/>
              <a:t>First middle location: </a:t>
            </a:r>
            <a:r>
              <a:rPr sz="2100" dirty="0">
                <a:solidFill>
                  <a:srgbClr val="000000"/>
                </a:solidFill>
              </a:rPr>
              <a:t>280 Nguyễn Đình Chiểu</a:t>
            </a:r>
          </a:p>
          <a:p>
            <a:pPr marL="514350" lvl="1" indent="-171450">
              <a:spcBef>
                <a:spcPts val="375"/>
              </a:spcBef>
              <a:defRPr sz="2600">
                <a:solidFill>
                  <a:srgbClr val="C00000"/>
                </a:solidFill>
                <a:latin typeface="Cambria"/>
                <a:ea typeface="Cambria"/>
                <a:cs typeface="Cambria"/>
                <a:sym typeface="Cambria"/>
              </a:defRPr>
            </a:pPr>
            <a:r>
              <a:rPr sz="2100" dirty="0"/>
              <a:t>Second middle location: </a:t>
            </a:r>
            <a:r>
              <a:rPr sz="2100" dirty="0">
                <a:solidFill>
                  <a:srgbClr val="000000"/>
                </a:solidFill>
              </a:rPr>
              <a:t>VinCom Lê Thánh Tôn</a:t>
            </a:r>
            <a:r>
              <a:rPr sz="2100" dirty="0"/>
              <a:t> </a:t>
            </a:r>
          </a:p>
          <a:p>
            <a:pPr marL="514350" lvl="1" indent="-171450">
              <a:spcBef>
                <a:spcPts val="375"/>
              </a:spcBef>
              <a:defRPr sz="2600">
                <a:solidFill>
                  <a:srgbClr val="C00000"/>
                </a:solidFill>
                <a:latin typeface="Cambria"/>
                <a:ea typeface="Cambria"/>
                <a:cs typeface="Cambria"/>
                <a:sym typeface="Cambria"/>
              </a:defRPr>
            </a:pPr>
            <a:r>
              <a:rPr sz="2100" dirty="0"/>
              <a:t>End location: </a:t>
            </a:r>
            <a:r>
              <a:rPr sz="2100" dirty="0">
                <a:solidFill>
                  <a:srgbClr val="000000"/>
                </a:solidFill>
              </a:rPr>
              <a:t>Công Viên Tao Đàn </a:t>
            </a:r>
            <a:r>
              <a:rPr sz="2100" dirty="0"/>
              <a:t> </a:t>
            </a:r>
            <a:endParaRPr sz="2100" dirty="0">
              <a:solidFill>
                <a:srgbClr val="000000"/>
              </a:solidFill>
            </a:endParaRPr>
          </a:p>
          <a:p>
            <a:pPr>
              <a:defRPr sz="2600">
                <a:latin typeface="Cambria"/>
                <a:ea typeface="Cambria"/>
                <a:cs typeface="Cambria"/>
                <a:sym typeface="Cambria"/>
              </a:defRPr>
            </a:pPr>
            <a:r>
              <a:rPr sz="2100" dirty="0"/>
              <a:t>Step 2: view result: see Toast and hear an assist sound when near a turn.</a:t>
            </a:r>
          </a:p>
        </p:txBody>
      </p:sp>
      <p:sp>
        <p:nvSpPr>
          <p:cNvPr id="170" name="Shape 170"/>
          <p:cNvSpPr/>
          <p:nvPr/>
        </p:nvSpPr>
        <p:spPr>
          <a:xfrm flipV="1">
            <a:off x="0" y="173899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208000525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27</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latin typeface="Cambria" charset="0"/>
                <a:ea typeface="Cambria" charset="0"/>
                <a:cs typeface="Cambria" charset="0"/>
              </a:rPr>
              <a:t>Support collecting data from bus driver</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Tree>
    <p:extLst>
      <p:ext uri="{BB962C8B-B14F-4D97-AF65-F5344CB8AC3E}">
        <p14:creationId xmlns:p14="http://schemas.microsoft.com/office/powerpoint/2010/main" val="2091357403"/>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28</a:t>
            </a:fld>
            <a:endParaRPr lang="e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9340" t="9882" r="30967" b="13703"/>
          <a:stretch/>
        </p:blipFill>
        <p:spPr>
          <a:xfrm>
            <a:off x="1369729" y="3500740"/>
            <a:ext cx="2271752" cy="328007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6533" b="42516"/>
          <a:stretch/>
        </p:blipFill>
        <p:spPr>
          <a:xfrm>
            <a:off x="4245202" y="4261744"/>
            <a:ext cx="4311590" cy="2451221"/>
          </a:xfrm>
          <a:prstGeom prst="rect">
            <a:avLst/>
          </a:prstGeom>
        </p:spPr>
      </p:pic>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Tree>
    <p:extLst>
      <p:ext uri="{BB962C8B-B14F-4D97-AF65-F5344CB8AC3E}">
        <p14:creationId xmlns:p14="http://schemas.microsoft.com/office/powerpoint/2010/main" val="2087792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29</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Tree>
    <p:extLst>
      <p:ext uri="{BB962C8B-B14F-4D97-AF65-F5344CB8AC3E}">
        <p14:creationId xmlns:p14="http://schemas.microsoft.com/office/powerpoint/2010/main" val="988649069"/>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3</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3" name="Picture 2" descr="https://d30y9cdsu7xlg0.cloudfront.net/png/9058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446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2" name="Shape 52"/>
          <p:cNvSpPr txBox="1">
            <a:spLocks noGrp="1"/>
          </p:cNvSpPr>
          <p:nvPr>
            <p:ph type="title"/>
          </p:nvPr>
        </p:nvSpPr>
        <p:spPr>
          <a:xfrm>
            <a:off x="1485994" y="352028"/>
            <a:ext cx="6172200" cy="857250"/>
          </a:xfrm>
          <a:prstGeom prst="rect">
            <a:avLst/>
          </a:prstGeom>
        </p:spPr>
        <p:txBody>
          <a:bodyPr lIns="68569" tIns="68569" rIns="68569" bIns="68569" anchor="b" anchorCtr="0">
            <a:noAutofit/>
          </a:bodyPr>
          <a:lstStyle/>
          <a:p>
            <a:r>
              <a:rPr lang="en" sz="4800" dirty="0"/>
              <a:t>Overview</a:t>
            </a:r>
          </a:p>
        </p:txBody>
      </p:sp>
      <p:sp>
        <p:nvSpPr>
          <p:cNvPr id="51" name="Shape 51"/>
          <p:cNvSpPr txBox="1">
            <a:spLocks noGrp="1"/>
          </p:cNvSpPr>
          <p:nvPr>
            <p:ph type="body" idx="1"/>
          </p:nvPr>
        </p:nvSpPr>
        <p:spPr>
          <a:xfrm>
            <a:off x="905774" y="2101501"/>
            <a:ext cx="6752420" cy="3630149"/>
          </a:xfrm>
          <a:prstGeom prst="rect">
            <a:avLst/>
          </a:prstGeom>
        </p:spPr>
        <p:txBody>
          <a:bodyPr lIns="68569" tIns="68569" rIns="68569" bIns="68569" anchor="t" anchorCtr="0">
            <a:noAutofit/>
          </a:bodyPr>
          <a:lstStyle/>
          <a:p>
            <a:pPr marL="342900" indent="-171450">
              <a:buAutoNum type="arabicPeriod"/>
            </a:pPr>
            <a:r>
              <a:rPr lang="en" sz="2800" dirty="0">
                <a:latin typeface="Cambria" charset="0"/>
                <a:ea typeface="Cambria" charset="0"/>
                <a:cs typeface="Cambria" charset="0"/>
              </a:rPr>
              <a:t>Problems</a:t>
            </a:r>
          </a:p>
          <a:p>
            <a:pPr marL="342900" indent="-171450">
              <a:buAutoNum type="arabicPeriod"/>
            </a:pPr>
            <a:r>
              <a:rPr lang="en" sz="2800" dirty="0">
                <a:latin typeface="Cambria" charset="0"/>
                <a:ea typeface="Cambria" charset="0"/>
                <a:cs typeface="Cambria" charset="0"/>
              </a:rPr>
              <a:t>Solution</a:t>
            </a:r>
          </a:p>
          <a:p>
            <a:pPr marL="342900" indent="-171450">
              <a:buAutoNum type="arabicPeriod"/>
            </a:pPr>
            <a:r>
              <a:rPr lang="en" sz="2800" dirty="0">
                <a:latin typeface="Cambria" charset="0"/>
                <a:ea typeface="Cambria" charset="0"/>
                <a:cs typeface="Cambria" charset="0"/>
              </a:rPr>
              <a:t>Feature explanation and demo</a:t>
            </a:r>
          </a:p>
          <a:p>
            <a:pPr marL="685800" lvl="1" indent="-171450">
              <a:buAutoNum type="alphaLcPeriod"/>
            </a:pPr>
            <a:r>
              <a:rPr lang="vi-VN" sz="2800" dirty="0">
                <a:latin typeface="Cambria" charset="0"/>
                <a:ea typeface="Cambria" charset="0"/>
                <a:cs typeface="Cambria" charset="0"/>
              </a:rPr>
              <a:t>Search motorbike four points</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Tracking motorbike’s route and notify</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View notification on wear</a:t>
            </a:r>
          </a:p>
          <a:p>
            <a:pPr marL="685800" lvl="1" indent="-171450">
              <a:buAutoNum type="alphaLcPeriod"/>
            </a:pPr>
            <a:r>
              <a:rPr lang="vi-VN" sz="2800" dirty="0">
                <a:latin typeface="Cambria" charset="0"/>
                <a:ea typeface="Cambria" charset="0"/>
                <a:cs typeface="Cambria" charset="0"/>
              </a:rPr>
              <a:t>Detect wrong route and recommend another route.</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Search bus four points by using voice</a:t>
            </a:r>
            <a:endParaRPr lang="en" sz="2800" dirty="0">
              <a:latin typeface="Cambria" charset="0"/>
              <a:ea typeface="Cambria" charset="0"/>
              <a:cs typeface="Cambria" charset="0"/>
            </a:endParaRPr>
          </a:p>
          <a:p>
            <a:pPr marL="342900" indent="-171450">
              <a:buAutoNum type="arabicPeriod"/>
            </a:pPr>
            <a:r>
              <a:rPr lang="en" sz="2800" dirty="0">
                <a:latin typeface="Cambria" charset="0"/>
                <a:ea typeface="Cambria" charset="0"/>
                <a:cs typeface="Cambria" charset="0"/>
              </a:rPr>
              <a:t>Future plan</a:t>
            </a:r>
          </a:p>
        </p:txBody>
      </p:sp>
      <p:sp>
        <p:nvSpPr>
          <p:cNvPr id="53" name="Shape 53"/>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30</a:t>
            </a:fld>
            <a:endParaRPr lang="en"/>
          </a:p>
        </p:txBody>
      </p:sp>
    </p:spTree>
    <p:extLst>
      <p:ext uri="{BB962C8B-B14F-4D97-AF65-F5344CB8AC3E}">
        <p14:creationId xmlns:p14="http://schemas.microsoft.com/office/powerpoint/2010/main" val="1224110326"/>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1680526" y="2410426"/>
            <a:ext cx="5782949" cy="2037149"/>
          </a:xfrm>
          <a:prstGeom prst="rect">
            <a:avLst/>
          </a:prstGeom>
          <a:noFill/>
          <a:ln>
            <a:noFill/>
          </a:ln>
        </p:spPr>
        <p:txBody>
          <a:bodyPr lIns="68569" tIns="68569" rIns="68569" bIns="68569" anchor="ctr" anchorCtr="0">
            <a:noAutofit/>
          </a:bodyPr>
          <a:lstStyle/>
          <a:p>
            <a:pPr algn="ctr"/>
            <a:r>
              <a:rPr lang="en" sz="3600" b="1">
                <a:solidFill>
                  <a:srgbClr val="FFFFFF"/>
                </a:solidFill>
              </a:rPr>
              <a:t>THANKS FOR LISTENING</a:t>
            </a:r>
          </a:p>
          <a:p>
            <a:pPr algn="ctr"/>
            <a:endParaRPr sz="3600" b="1">
              <a:solidFill>
                <a:srgbClr val="FFFFFF"/>
              </a:solidFill>
            </a:endParaRPr>
          </a:p>
          <a:p>
            <a:pPr algn="ctr"/>
            <a:r>
              <a:rPr lang="en" sz="7200" b="1">
                <a:solidFill>
                  <a:srgbClr val="FFFFFF"/>
                </a:solidFill>
              </a:rPr>
              <a:t>Q/A</a:t>
            </a:r>
          </a:p>
        </p:txBody>
      </p:sp>
      <p:sp>
        <p:nvSpPr>
          <p:cNvPr id="2120" name="Shape 2120"/>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31</a:t>
            </a:fld>
            <a:endParaRPr lang="en"/>
          </a:p>
        </p:txBody>
      </p:sp>
    </p:spTree>
    <p:extLst>
      <p:ext uri="{BB962C8B-B14F-4D97-AF65-F5344CB8AC3E}">
        <p14:creationId xmlns:p14="http://schemas.microsoft.com/office/powerpoint/2010/main" val="8117200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4</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3" name="Picture 2" descr="https://d30y9cdsu7xlg0.cloudfront.net/png/9058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1366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3" name="Picture 2" descr="https://d30y9cdsu7xlg0.cloudfront.net/png/90580-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9041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8077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3216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9474"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4729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2935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60691" y="2517569"/>
            <a:ext cx="2859315" cy="3757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cdn.flaticon.com/png/256/3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20" y="5214071"/>
            <a:ext cx="721941" cy="72194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19" y="3672114"/>
            <a:ext cx="948172" cy="935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295" y="3607411"/>
            <a:ext cx="1000358" cy="1000358"/>
          </a:xfrm>
          <a:prstGeom prst="rect">
            <a:avLst/>
          </a:prstGeom>
        </p:spPr>
      </p:pic>
      <p:pic>
        <p:nvPicPr>
          <p:cNvPr id="13"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494" y="2575625"/>
            <a:ext cx="770163" cy="7701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637" y="264942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4.iconfinder.com/data/icons/aiga-symbol-signs/435/aiga_bus-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711" y="2779990"/>
            <a:ext cx="515167" cy="632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306" y="5146702"/>
            <a:ext cx="790193" cy="7901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www.clker.com/cliparts/D/T/2/c/n/x/motorcycle-icon-h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9474" y="2703519"/>
            <a:ext cx="790193" cy="790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2668012"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H="1">
            <a:off x="1625277" y="5182152"/>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pic>
        <p:nvPicPr>
          <p:cNvPr id="27" name="Picture 2" descr="https://d30y9cdsu7xlg0.cloudfront.net/png/90580-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989" y="5291546"/>
            <a:ext cx="770163" cy="77016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9" name="Straight Connector 28"/>
          <p:cNvCxnSpPr/>
          <p:nvPr/>
        </p:nvCxnSpPr>
        <p:spPr>
          <a:xfrm flipH="1">
            <a:off x="5856438" y="5291546"/>
            <a:ext cx="725714" cy="725714"/>
          </a:xfrm>
          <a:prstGeom prst="lin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8011406"/>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3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1255</Words>
  <Application>Microsoft Macintosh PowerPoint</Application>
  <PresentationFormat>On-screen Show (4:3)</PresentationFormat>
  <Paragraphs>161</Paragraphs>
  <Slides>31</Slides>
  <Notes>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Calibri</vt:lpstr>
      <vt:lpstr>Cambria</vt:lpstr>
      <vt:lpstr>Helvetica</vt:lpstr>
      <vt:lpstr>Wingdings</vt:lpstr>
      <vt:lpstr>Arial</vt:lpstr>
      <vt:lpstr>biz</vt:lpstr>
      <vt:lpstr>2_Office Theme</vt:lpstr>
      <vt:lpstr>3_Office Theme</vt:lpstr>
      <vt:lpstr>Smart Wear on Your Route</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1: Missing routing assist mobile application</vt:lpstr>
      <vt:lpstr>Problem 2: Supporting wear device</vt:lpstr>
      <vt:lpstr>Problem 2: Supporting wear device</vt:lpstr>
      <vt:lpstr>Problem 2: Supporting wear device</vt:lpstr>
      <vt:lpstr>Problem 2: Supporting wear device</vt:lpstr>
      <vt:lpstr>Problem 3: voice integration</vt:lpstr>
      <vt:lpstr>Problem 1: Missing Routing assist mobile application</vt:lpstr>
      <vt:lpstr>Problem 2: Supporting view result on wear device</vt:lpstr>
      <vt:lpstr>Problem 3: voice integration for enhancing usability.</vt:lpstr>
      <vt:lpstr>PowerPoint Presentation</vt:lpstr>
      <vt:lpstr>Providing a routing assist mobile application</vt:lpstr>
      <vt:lpstr>Providing a routing assist mobile application</vt:lpstr>
      <vt:lpstr>Providing wear application and can display search result.</vt:lpstr>
      <vt:lpstr>Providing voice search command and sound result.</vt:lpstr>
      <vt:lpstr>2. Solution</vt:lpstr>
      <vt:lpstr>Demo 1: Search motorbike route</vt:lpstr>
      <vt:lpstr>Demo 2: Search bus route</vt:lpstr>
      <vt:lpstr>Future plans</vt:lpstr>
      <vt:lpstr>Future plans</vt:lpstr>
      <vt:lpstr>Future plans</vt:lpstr>
      <vt:lpstr>Overview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66</cp:revision>
  <dcterms:created xsi:type="dcterms:W3CDTF">2015-12-08T01:13:14Z</dcterms:created>
  <dcterms:modified xsi:type="dcterms:W3CDTF">2015-12-11T03:45:36Z</dcterms:modified>
</cp:coreProperties>
</file>