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</p:sldMasterIdLst>
  <p:notesMasterIdLst>
    <p:notesMasterId r:id="rId177"/>
  </p:notesMasterIdLst>
  <p:sldIdLst>
    <p:sldId id="257" r:id="rId3"/>
    <p:sldId id="394" r:id="rId4"/>
    <p:sldId id="395" r:id="rId5"/>
    <p:sldId id="429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30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16" r:id="rId91"/>
    <p:sldId id="317" r:id="rId92"/>
    <p:sldId id="421" r:id="rId93"/>
    <p:sldId id="422" r:id="rId94"/>
    <p:sldId id="423" r:id="rId95"/>
    <p:sldId id="424" r:id="rId96"/>
    <p:sldId id="425" r:id="rId97"/>
    <p:sldId id="426" r:id="rId98"/>
    <p:sldId id="427" r:id="rId99"/>
    <p:sldId id="318" r:id="rId100"/>
    <p:sldId id="319" r:id="rId101"/>
    <p:sldId id="320" r:id="rId102"/>
    <p:sldId id="321" r:id="rId103"/>
    <p:sldId id="322" r:id="rId104"/>
    <p:sldId id="323" r:id="rId105"/>
    <p:sldId id="324" r:id="rId106"/>
    <p:sldId id="325" r:id="rId107"/>
    <p:sldId id="326" r:id="rId108"/>
    <p:sldId id="327" r:id="rId109"/>
    <p:sldId id="328" r:id="rId110"/>
    <p:sldId id="329" r:id="rId111"/>
    <p:sldId id="330" r:id="rId112"/>
    <p:sldId id="331" r:id="rId113"/>
    <p:sldId id="332" r:id="rId114"/>
    <p:sldId id="333" r:id="rId115"/>
    <p:sldId id="334" r:id="rId116"/>
    <p:sldId id="335" r:id="rId117"/>
    <p:sldId id="336" r:id="rId118"/>
    <p:sldId id="337" r:id="rId119"/>
    <p:sldId id="338" r:id="rId120"/>
    <p:sldId id="339" r:id="rId121"/>
    <p:sldId id="340" r:id="rId122"/>
    <p:sldId id="341" r:id="rId123"/>
    <p:sldId id="342" r:id="rId124"/>
    <p:sldId id="343" r:id="rId125"/>
    <p:sldId id="344" r:id="rId126"/>
    <p:sldId id="345" r:id="rId127"/>
    <p:sldId id="346" r:id="rId128"/>
    <p:sldId id="347" r:id="rId129"/>
    <p:sldId id="348" r:id="rId130"/>
    <p:sldId id="349" r:id="rId131"/>
    <p:sldId id="350" r:id="rId132"/>
    <p:sldId id="351" r:id="rId133"/>
    <p:sldId id="352" r:id="rId134"/>
    <p:sldId id="353" r:id="rId135"/>
    <p:sldId id="354" r:id="rId136"/>
    <p:sldId id="355" r:id="rId137"/>
    <p:sldId id="356" r:id="rId138"/>
    <p:sldId id="357" r:id="rId139"/>
    <p:sldId id="358" r:id="rId140"/>
    <p:sldId id="359" r:id="rId141"/>
    <p:sldId id="360" r:id="rId142"/>
    <p:sldId id="361" r:id="rId143"/>
    <p:sldId id="362" r:id="rId144"/>
    <p:sldId id="363" r:id="rId145"/>
    <p:sldId id="364" r:id="rId146"/>
    <p:sldId id="365" r:id="rId147"/>
    <p:sldId id="366" r:id="rId148"/>
    <p:sldId id="367" r:id="rId149"/>
    <p:sldId id="368" r:id="rId150"/>
    <p:sldId id="369" r:id="rId151"/>
    <p:sldId id="370" r:id="rId152"/>
    <p:sldId id="371" r:id="rId153"/>
    <p:sldId id="372" r:id="rId154"/>
    <p:sldId id="373" r:id="rId155"/>
    <p:sldId id="374" r:id="rId156"/>
    <p:sldId id="375" r:id="rId157"/>
    <p:sldId id="376" r:id="rId158"/>
    <p:sldId id="377" r:id="rId159"/>
    <p:sldId id="378" r:id="rId160"/>
    <p:sldId id="379" r:id="rId161"/>
    <p:sldId id="380" r:id="rId162"/>
    <p:sldId id="381" r:id="rId163"/>
    <p:sldId id="382" r:id="rId164"/>
    <p:sldId id="383" r:id="rId165"/>
    <p:sldId id="384" r:id="rId166"/>
    <p:sldId id="385" r:id="rId167"/>
    <p:sldId id="386" r:id="rId168"/>
    <p:sldId id="387" r:id="rId169"/>
    <p:sldId id="388" r:id="rId170"/>
    <p:sldId id="389" r:id="rId171"/>
    <p:sldId id="390" r:id="rId172"/>
    <p:sldId id="391" r:id="rId173"/>
    <p:sldId id="392" r:id="rId174"/>
    <p:sldId id="393" r:id="rId175"/>
    <p:sldId id="428" r:id="rId1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68262"/>
  </p:normalViewPr>
  <p:slideViewPr>
    <p:cSldViewPr snapToGrid="0" snapToObjects="1">
      <p:cViewPr varScale="1">
        <p:scale>
          <a:sx n="49" d="100"/>
          <a:sy n="49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5" Type="http://schemas.openxmlformats.org/officeDocument/2006/relationships/slide" Target="slides/slide173.xml"/><Relationship Id="rId170" Type="http://schemas.openxmlformats.org/officeDocument/2006/relationships/slide" Target="slides/slide168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72" Type="http://schemas.openxmlformats.org/officeDocument/2006/relationships/slide" Target="slides/slide170.xml"/><Relationship Id="rId180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6A1C-43CC-914A-82D3-0417D124C38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E8C2-2B62-4C43-9F7E-79EFEE2D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1233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Đồng </a:t>
            </a:r>
            <a:r>
              <a:rPr lang="vi-VN" sz="1200" dirty="0" smtClean="0">
                <a:latin typeface="Cambria" pitchFamily="18" charset="0"/>
              </a:rPr>
              <a:t>thời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chúng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cũng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cung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cấp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năng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tìm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kiếm</a:t>
            </a:r>
            <a:r>
              <a:rPr lang="vi-VN" sz="1200" dirty="0" smtClean="0">
                <a:latin typeface="Cambria" pitchFamily="18" charset="0"/>
              </a:rPr>
              <a:t> </a:t>
            </a:r>
            <a:r>
              <a:rPr lang="vi-VN" sz="1200" dirty="0" smtClean="0">
                <a:latin typeface="Cambria" pitchFamily="18" charset="0"/>
              </a:rPr>
              <a:t>nhiêu hơn 2 điểm</a:t>
            </a:r>
            <a:r>
              <a:rPr lang="vi-VN" sz="1200" dirty="0" smtClean="0">
                <a:latin typeface="Cambria" pitchFamily="18" charset="0"/>
              </a:rPr>
              <a:t>.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Cụ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thể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là</a:t>
            </a:r>
            <a:r>
              <a:rPr lang="en-US" sz="1200" baseline="0" dirty="0" smtClean="0">
                <a:latin typeface="Cambria" pitchFamily="18" charset="0"/>
              </a:rPr>
              <a:t> (</a:t>
            </a:r>
            <a:r>
              <a:rPr lang="en-US" sz="1200" baseline="0" dirty="0" err="1" smtClean="0">
                <a:latin typeface="Cambria" pitchFamily="18" charset="0"/>
              </a:rPr>
              <a:t>từ</a:t>
            </a:r>
            <a:r>
              <a:rPr lang="en-US" sz="1200" baseline="0" dirty="0" smtClean="0">
                <a:latin typeface="Cambria" pitchFamily="18" charset="0"/>
              </a:rPr>
              <a:t> 2 – 4 </a:t>
            </a:r>
            <a:r>
              <a:rPr lang="en-US" sz="1200" baseline="0" dirty="0" err="1" smtClean="0">
                <a:latin typeface="Cambria" pitchFamily="18" charset="0"/>
              </a:rPr>
              <a:t>điểm</a:t>
            </a:r>
            <a:r>
              <a:rPr lang="en-US" sz="1200" baseline="0" dirty="0" smtClean="0">
                <a:latin typeface="Cambria" pitchFamily="18" charset="0"/>
              </a:rPr>
              <a:t>). Cho </a:t>
            </a:r>
            <a:r>
              <a:rPr lang="en-US" sz="1200" baseline="0" dirty="0" err="1" smtClean="0">
                <a:latin typeface="Cambria" pitchFamily="18" charset="0"/>
              </a:rPr>
              <a:t>phép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người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dùng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chọn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 hay </a:t>
            </a:r>
            <a:r>
              <a:rPr lang="en-US" sz="1200" baseline="0" dirty="0" err="1" smtClean="0">
                <a:latin typeface="Cambria" pitchFamily="18" charset="0"/>
              </a:rPr>
              <a:t>không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Nhiều hơn hai điểm 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vi-VN" baseline="0" dirty="0" smtClean="0"/>
              <a:t>tôi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vi-VN" baseline="0" dirty="0" smtClean="0"/>
              <a:t>sử dụng google map api để tìm kiếm đường đi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qua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hung</a:t>
            </a:r>
            <a:r>
              <a:rPr lang="en-US" dirty="0" smtClean="0"/>
              <a:t> </a:t>
            </a:r>
            <a:r>
              <a:rPr lang="en-US" dirty="0" err="1" smtClean="0"/>
              <a:t>toi</a:t>
            </a:r>
            <a:r>
              <a:rPr lang="en-US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 sử kết quả tốt nhất là Khương sẽ đi qua nhà bạn gái, sau đó qua nhà </a:t>
            </a:r>
            <a:r>
              <a:rPr lang="en-US" dirty="0" smtClean="0"/>
              <a:t>me</a:t>
            </a:r>
            <a:r>
              <a:rPr lang="vi-VN" dirty="0" smtClean="0"/>
              <a:t> và cuối cùng là nhà bà nội.</a:t>
            </a:r>
          </a:p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vi-VN" baseline="0" dirty="0" smtClean="0"/>
              <a:t>từng bước.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vi-VN" baseline="0" dirty="0" smtClean="0"/>
              <a:t>class </a:t>
            </a:r>
            <a:r>
              <a:rPr lang="en-US" baseline="0" dirty="0" smtClean="0"/>
              <a:t>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Step dựa trên kết quả json trả về từ Google API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9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0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Maneuver: hướng dẫn tổng quát của step hiện 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Mở dau.</a:t>
            </a:r>
            <a:r>
              <a:rPr lang="vi-VN" baseline="0" dirty="0" smtClean="0"/>
              <a:t> Toi xin dưa ra mot kich ban nhu </a:t>
            </a:r>
            <a:r>
              <a:rPr lang="vi-VN" baseline="0" dirty="0" smtClean="0"/>
              <a:t>sau</a:t>
            </a:r>
            <a:r>
              <a:rPr lang="en-US" baseline="0" dirty="0" smtClean="0"/>
              <a:t>:</a:t>
            </a:r>
            <a:r>
              <a:rPr lang="vi-VN" baseline="0" dirty="0" smtClean="0"/>
              <a:t/>
            </a:r>
            <a:br>
              <a:rPr lang="vi-VN" baseline="0" dirty="0" smtClean="0"/>
            </a:br>
            <a:r>
              <a:rPr lang="en-US" dirty="0" err="1" smtClean="0"/>
              <a:t>Khuong</a:t>
            </a:r>
            <a:r>
              <a:rPr lang="en-US" dirty="0" smtClean="0"/>
              <a:t> la mot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ban </a:t>
            </a:r>
            <a:r>
              <a:rPr lang="en-US" dirty="0" err="1" smtClean="0"/>
              <a:t>ron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tai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9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7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5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6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0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Khuong</a:t>
            </a:r>
            <a:r>
              <a:rPr lang="en-US" baseline="0" dirty="0" smtClean="0"/>
              <a:t> </a:t>
            </a:r>
            <a:r>
              <a:rPr lang="vi-VN" baseline="0" dirty="0" smtClean="0"/>
              <a:t>co mot nguoi ban gai đã lâu chưa gặp.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vi-VN" baseline="0" dirty="0" smtClean="0"/>
              <a:t>bạn gái </a:t>
            </a:r>
            <a:r>
              <a:rPr lang="en-US" baseline="0" dirty="0" smtClean="0"/>
              <a:t>o ben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8 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8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7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buyt</a:t>
            </a:r>
            <a:r>
              <a:rPr lang="en-US" baseline="0" smtClean="0"/>
              <a:t> 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5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cũng cần qua nhà bà nội . </a:t>
            </a:r>
            <a:r>
              <a:rPr lang="en-US" dirty="0" err="1" smtClean="0"/>
              <a:t>Đ</a:t>
            </a:r>
            <a:r>
              <a:rPr lang="vi-VN" dirty="0" smtClean="0"/>
              <a:t>ể tặng quà cho</a:t>
            </a:r>
            <a:r>
              <a:rPr lang="vi-VN" baseline="0" dirty="0" smtClean="0"/>
              <a:t> bà nội. </a:t>
            </a:r>
            <a:r>
              <a:rPr lang="en-US" baseline="0" dirty="0" smtClean="0"/>
              <a:t>B</a:t>
            </a:r>
            <a:r>
              <a:rPr lang="vi-VN" baseline="0" dirty="0" smtClean="0"/>
              <a:t>à nội của khương sống ở ....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smtClean="0"/>
              <a:t>qua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vi-VN" dirty="0" smtClean="0"/>
              <a:t>me</a:t>
            </a:r>
            <a:r>
              <a:rPr lang="en-US" dirty="0" smtClean="0"/>
              <a:t> de ban</a:t>
            </a:r>
            <a:r>
              <a:rPr lang="en-US" baseline="0" dirty="0" smtClean="0"/>
              <a:t> </a:t>
            </a:r>
            <a:r>
              <a:rPr lang="vi-VN" baseline="0" dirty="0" smtClean="0"/>
              <a:t>việc cưới </a:t>
            </a:r>
            <a:r>
              <a:rPr lang="vi-VN" baseline="0" dirty="0" smtClean="0"/>
              <a:t>vợ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vi-VN" dirty="0" smtClean="0"/>
              <a:t>Khưong </a:t>
            </a:r>
            <a:r>
              <a:rPr lang="vi-VN" dirty="0" smtClean="0"/>
              <a:t>ko bik thứ tự </a:t>
            </a:r>
            <a:r>
              <a:rPr lang="vi-VN" dirty="0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vi-VN" dirty="0" smtClean="0"/>
              <a:t> </a:t>
            </a:r>
            <a:r>
              <a:rPr lang="vi-VN" dirty="0" smtClean="0"/>
              <a:t>thế nào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đ</a:t>
            </a:r>
            <a:r>
              <a:rPr lang="vi-VN" dirty="0" smtClean="0"/>
              <a:t>ể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vi-VN" dirty="0" smtClean="0"/>
              <a:t> gặp mọi người sớm nhất có thể.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thử sử dụng google map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vi-VN" dirty="0" smtClean="0"/>
              <a:t>Google map hỗ</a:t>
            </a:r>
            <a:r>
              <a:rPr lang="en-US" dirty="0" smtClean="0"/>
              <a:t> </a:t>
            </a:r>
            <a:r>
              <a:rPr lang="en-US" baseline="0" dirty="0" err="1" smtClean="0"/>
              <a:t>trợ</a:t>
            </a:r>
            <a:r>
              <a:rPr lang="vi-VN" dirty="0" smtClean="0"/>
              <a:t> </a:t>
            </a:r>
            <a:r>
              <a:rPr lang="vi-VN" dirty="0" smtClean="0"/>
              <a:t>tìm kiếm đường đi bằng xe </a:t>
            </a:r>
            <a:r>
              <a:rPr lang="vi-VN" dirty="0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dirty="0" smtClean="0"/>
              <a:t> </a:t>
            </a:r>
            <a:r>
              <a:rPr lang="en-US" dirty="0" smtClean="0"/>
              <a:t>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Tuy nhiên, lại ko hỗ trợ việc tìm kiếm nhiều hơn hai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 smtClean="0"/>
              <a:t>Để giúp Khương, nhóm chúng tôi đã phát tri</a:t>
            </a:r>
            <a:r>
              <a:rPr lang="en-US" dirty="0" err="1" smtClean="0"/>
              <a:t>ển</a:t>
            </a:r>
            <a:r>
              <a:rPr lang="vi-VN" dirty="0" smtClean="0"/>
              <a:t> một ứng dụng tìm kiếm đường đi = xe </a:t>
            </a:r>
            <a:r>
              <a:rPr lang="vi-VN" dirty="0" smtClean="0"/>
              <a:t>máy.</a:t>
            </a:r>
            <a:r>
              <a:rPr lang="vi-VN" baseline="0" dirty="0" smtClean="0"/>
              <a:t> </a:t>
            </a:r>
            <a:endParaRPr lang="vi-VN" baseline="0" dirty="0" smtClean="0"/>
          </a:p>
          <a:p>
            <a:pPr algn="just"/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h</a:t>
            </a:r>
            <a:r>
              <a:rPr lang="vi-VN" dirty="0" smtClean="0"/>
              <a:t>ỗ 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vi-VN" dirty="0" smtClean="0"/>
              <a:t> </a:t>
            </a:r>
            <a:r>
              <a:rPr lang="vi-VN" dirty="0" smtClean="0"/>
              <a:t>2 điểm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050"/>
            </a:lvl1pPr>
            <a:lvl2pPr>
              <a:spcBef>
                <a:spcPts val="0"/>
              </a:spcBef>
              <a:buSzPct val="100000"/>
              <a:defRPr sz="4050"/>
            </a:lvl2pPr>
            <a:lvl3pPr>
              <a:spcBef>
                <a:spcPts val="0"/>
              </a:spcBef>
              <a:buSzPct val="100000"/>
              <a:defRPr sz="4050"/>
            </a:lvl3pPr>
            <a:lvl4pPr>
              <a:spcBef>
                <a:spcPts val="0"/>
              </a:spcBef>
              <a:buSzPct val="100000"/>
              <a:defRPr sz="4050"/>
            </a:lvl4pPr>
            <a:lvl5pPr>
              <a:spcBef>
                <a:spcPts val="0"/>
              </a:spcBef>
              <a:buSzPct val="100000"/>
              <a:defRPr sz="4050"/>
            </a:lvl5pPr>
            <a:lvl6pPr>
              <a:spcBef>
                <a:spcPts val="0"/>
              </a:spcBef>
              <a:buSzPct val="100000"/>
              <a:defRPr sz="4050"/>
            </a:lvl6pPr>
            <a:lvl7pPr>
              <a:spcBef>
                <a:spcPts val="0"/>
              </a:spcBef>
              <a:buSzPct val="100000"/>
              <a:defRPr sz="4050"/>
            </a:lvl7pPr>
            <a:lvl8pPr>
              <a:spcBef>
                <a:spcPts val="0"/>
              </a:spcBef>
              <a:buSzPct val="100000"/>
              <a:defRPr sz="4050"/>
            </a:lvl8pPr>
            <a:lvl9pPr>
              <a:spcBef>
                <a:spcPts val="0"/>
              </a:spcBef>
              <a:buSzPct val="100000"/>
              <a:defRPr sz="405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836039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2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4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7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1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2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08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9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9" name="Shape 2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013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8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31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731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065926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731" kern="0" smtClea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731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069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0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0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1307981" y="2901023"/>
            <a:ext cx="6521570" cy="1236600"/>
          </a:xfrm>
          <a:prstGeom prst="rect">
            <a:avLst/>
          </a:prstGeom>
        </p:spPr>
        <p:txBody>
          <a:bodyPr lIns="51427" tIns="51427" rIns="51427" bIns="51427" anchor="b" anchorCtr="0">
            <a:noAutofit/>
          </a:bodyPr>
          <a:lstStyle/>
          <a:p>
            <a:pPr algn="ctr"/>
            <a:r>
              <a:rPr lang="en-US" sz="3713" dirty="0">
                <a:latin typeface="Cambria" charset="0"/>
                <a:ea typeface="Cambria" charset="0"/>
                <a:cs typeface="Cambria" charset="0"/>
              </a:rPr>
              <a:t>Smart Wear on Your Route</a:t>
            </a:r>
            <a:endParaRPr lang="en" sz="3713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813446" y="5062577"/>
            <a:ext cx="308643" cy="295143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1</a:t>
            </a:fld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211123" y="4605433"/>
            <a:ext cx="4176465" cy="139531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Huỳnh Quang Thảo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SE609</a:t>
            </a: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63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Team Leader</a:t>
            </a: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Trần Thanh Ngoan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Nguyễn Trung Nam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Ngô Tiến Đạt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5387588" y="4605433"/>
            <a:ext cx="2495025" cy="1137375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Supervisor:</a:t>
            </a:r>
          </a:p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Mr. Kiều Trọng Khánh</a:t>
            </a:r>
          </a:p>
        </p:txBody>
      </p:sp>
    </p:spTree>
    <p:extLst>
      <p:ext uri="{BB962C8B-B14F-4D97-AF65-F5344CB8AC3E}">
        <p14:creationId xmlns:p14="http://schemas.microsoft.com/office/powerpoint/2010/main" val="17820443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03" y="1684057"/>
            <a:ext cx="2423716" cy="3504677"/>
          </a:xfrm>
        </p:spPr>
      </p:pic>
      <p:sp>
        <p:nvSpPr>
          <p:cNvPr id="5" name="Rectangle 4"/>
          <p:cNvSpPr/>
          <p:nvPr/>
        </p:nvSpPr>
        <p:spPr>
          <a:xfrm>
            <a:off x="1937385" y="2360295"/>
            <a:ext cx="308610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03" y="1737360"/>
            <a:ext cx="1325880" cy="66865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2245995" y="2154555"/>
            <a:ext cx="777240" cy="29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76" y="997811"/>
            <a:ext cx="2491740" cy="4591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87320" y="1637348"/>
            <a:ext cx="1268730" cy="86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25998" y="2245995"/>
            <a:ext cx="1980418" cy="58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1661" y="5589271"/>
            <a:ext cx="5617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200" dirty="0">
                <a:latin typeface="Cambria" panose="02040503050406030204" pitchFamily="18" charset="0"/>
              </a:rPr>
              <a:t>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12096578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35" y="1137285"/>
            <a:ext cx="3395201" cy="4451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66" y="937261"/>
            <a:ext cx="2491740" cy="45914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1661" y="5589271"/>
            <a:ext cx="5617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200" dirty="0">
                <a:latin typeface="Cambria" panose="02040503050406030204" pitchFamily="18" charset="0"/>
              </a:rPr>
              <a:t>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4925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5870" y="920116"/>
          <a:ext cx="6417945" cy="413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3286125"/>
                <a:gridCol w="2634615"/>
              </a:tblGrid>
              <a:tr h="2957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Sample value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Attribute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Stop station’s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Stop station’s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Middle points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Turn</a:t>
                      </a:r>
                      <a:r>
                        <a:rPr lang="en-US" sz="1000" baseline="0" dirty="0" smtClean="0"/>
                        <a:t> (</a:t>
                      </a:r>
                      <a:r>
                        <a:rPr lang="en-US" sz="1000" baseline="0" dirty="0" err="1" smtClean="0"/>
                        <a:t>isgo</a:t>
                      </a:r>
                      <a:r>
                        <a:rPr lang="en-US" sz="1000" baseline="0" dirty="0" smtClean="0"/>
                        <a:t> parameter)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Order</a:t>
                      </a:r>
                      <a:r>
                        <a:rPr lang="en-US" sz="1000" baseline="0" dirty="0" smtClean="0"/>
                        <a:t> in 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Distance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Bus number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Bus 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</a:t>
                      </a:r>
                      <a:r>
                        <a:rPr lang="en-US" sz="1000" baseline="0" dirty="0" smtClean="0"/>
                        <a:t> station’s address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code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20215" y="52578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1124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ROUTE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Route: represent the route of bus.</a:t>
            </a:r>
          </a:p>
        </p:txBody>
      </p:sp>
    </p:spTree>
    <p:extLst>
      <p:ext uri="{BB962C8B-B14F-4D97-AF65-F5344CB8AC3E}">
        <p14:creationId xmlns:p14="http://schemas.microsoft.com/office/powerpoint/2010/main" val="4948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" y="1563053"/>
            <a:ext cx="6435090" cy="37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70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23010" y="918441"/>
          <a:ext cx="4156711" cy="47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75"/>
                <a:gridCol w="3610436"/>
              </a:tblGrid>
              <a:tr h="289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4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True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3990" y="566547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03774" y="943162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918248" y="1325133"/>
            <a:ext cx="2589376" cy="1730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05" y="1876338"/>
            <a:ext cx="1994798" cy="36757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37119" y="2363446"/>
            <a:ext cx="121778" cy="29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79435" y="3055656"/>
            <a:ext cx="179462" cy="29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4301" y="3747867"/>
            <a:ext cx="269192" cy="238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937049" y="4203437"/>
            <a:ext cx="12819" cy="33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65478" y="4945853"/>
            <a:ext cx="12819" cy="33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18248" y="3118761"/>
            <a:ext cx="2461189" cy="629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8" y="916732"/>
            <a:ext cx="5088567" cy="33289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918248" y="1132852"/>
            <a:ext cx="2217634" cy="185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71951" cy="464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77"/>
                <a:gridCol w="3623674"/>
              </a:tblGrid>
              <a:tr h="2831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44955" y="5601831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44840" y="1895563"/>
          <a:ext cx="1311779" cy="8366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49040" y="2613412"/>
            <a:ext cx="2544284" cy="2015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57" y="1075363"/>
            <a:ext cx="5088567" cy="33289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399375" y="1318724"/>
            <a:ext cx="1944809" cy="33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223010" y="918441"/>
          <a:ext cx="4126231" cy="464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52"/>
                <a:gridCol w="3580979"/>
              </a:tblGrid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5915" y="561594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63655" y="2619500"/>
          <a:ext cx="131177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503421" y="3587631"/>
            <a:ext cx="1709372" cy="133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47" y="1361468"/>
            <a:ext cx="5088567" cy="332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373596" y="1632782"/>
            <a:ext cx="871672" cy="3140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STATION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Station: represent the station of bus</a:t>
            </a:r>
          </a:p>
        </p:txBody>
      </p:sp>
    </p:spTree>
    <p:extLst>
      <p:ext uri="{BB962C8B-B14F-4D97-AF65-F5344CB8AC3E}">
        <p14:creationId xmlns:p14="http://schemas.microsoft.com/office/powerpoint/2010/main" val="7733250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910954"/>
            <a:ext cx="3886200" cy="30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23009" y="919000"/>
          <a:ext cx="4246299" cy="464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48"/>
                <a:gridCol w="3688251"/>
              </a:tblGrid>
              <a:tr h="2783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14475" y="560832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894463" y="908524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825240" y="1331543"/>
            <a:ext cx="2105541" cy="4105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56" y="2510060"/>
            <a:ext cx="2290742" cy="17896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25240" y="3164614"/>
            <a:ext cx="2682383" cy="227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90675" y="56007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96742" y="937235"/>
          <a:ext cx="1311779" cy="8366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47" y="2760429"/>
            <a:ext cx="2290742" cy="17896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13021" y="3446947"/>
            <a:ext cx="1484333" cy="173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13020" y="1716102"/>
            <a:ext cx="881855" cy="346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3075" y="560832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98322" y="936409"/>
          <a:ext cx="1311779" cy="11699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3332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81500" y="2036571"/>
            <a:ext cx="1472370" cy="2310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18" y="2779253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81500" y="3440218"/>
            <a:ext cx="2132532" cy="906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1635" y="56388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57317" y="914934"/>
          <a:ext cx="1311779" cy="13944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58641" y="2248078"/>
            <a:ext cx="1379861" cy="181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55" y="2953435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58641" y="3555584"/>
            <a:ext cx="2168210" cy="50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36980" y="5598492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08592" y="921343"/>
          <a:ext cx="1311779" cy="16733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24586" y="2549319"/>
            <a:ext cx="1403647" cy="1217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03" y="3192739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424585" y="3767094"/>
            <a:ext cx="21727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PATHINFO</a:t>
            </a:r>
          </a:p>
          <a:p>
            <a:pPr algn="ctr"/>
            <a:r>
              <a:rPr lang="en-US" sz="1500" dirty="0" err="1">
                <a:latin typeface="Cambria" panose="02040503050406030204" pitchFamily="18" charset="0"/>
              </a:rPr>
              <a:t>PathInfo</a:t>
            </a:r>
            <a:r>
              <a:rPr lang="en-US" sz="1500" dirty="0">
                <a:latin typeface="Cambria" panose="02040503050406030204" pitchFamily="18" charset="0"/>
              </a:rPr>
              <a:t>: represent the path between two stations</a:t>
            </a:r>
          </a:p>
        </p:txBody>
      </p:sp>
    </p:spTree>
    <p:extLst>
      <p:ext uri="{BB962C8B-B14F-4D97-AF65-F5344CB8AC3E}">
        <p14:creationId xmlns:p14="http://schemas.microsoft.com/office/powerpoint/2010/main" val="16124030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48" y="1161588"/>
            <a:ext cx="2491740" cy="45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23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35978" y="927752"/>
          <a:ext cx="1356646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51604" y="1325134"/>
            <a:ext cx="2127903" cy="1904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36980" y="5598492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391" y="2151938"/>
            <a:ext cx="2055424" cy="2835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4428" y="296452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7560" y="439274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1302" y="455831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3751604" y="3114569"/>
            <a:ext cx="3582824" cy="12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42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245871" y="914937"/>
          <a:ext cx="4306760" cy="4483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94"/>
                <a:gridCol w="3740766"/>
              </a:tblGrid>
              <a:tr h="2961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Sample value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245923" y="5501355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70" y="2556661"/>
            <a:ext cx="1598056" cy="2944694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30806" y="913866"/>
          <a:ext cx="1356646" cy="754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366760" y="1558291"/>
            <a:ext cx="813061" cy="612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711654" y="2849490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Diamond 23"/>
          <p:cNvSpPr/>
          <p:nvPr/>
        </p:nvSpPr>
        <p:spPr>
          <a:xfrm>
            <a:off x="6801385" y="3018700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iamond 24"/>
          <p:cNvSpPr/>
          <p:nvPr/>
        </p:nvSpPr>
        <p:spPr>
          <a:xfrm>
            <a:off x="6891116" y="3291735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Diamond 25"/>
          <p:cNvSpPr/>
          <p:nvPr/>
        </p:nvSpPr>
        <p:spPr>
          <a:xfrm>
            <a:off x="6756519" y="3605793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Diamond 26"/>
          <p:cNvSpPr/>
          <p:nvPr/>
        </p:nvSpPr>
        <p:spPr>
          <a:xfrm>
            <a:off x="6756519" y="4006161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Diamond 27"/>
          <p:cNvSpPr/>
          <p:nvPr/>
        </p:nvSpPr>
        <p:spPr>
          <a:xfrm>
            <a:off x="7051132" y="4163406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iamond 28"/>
          <p:cNvSpPr/>
          <p:nvPr/>
        </p:nvSpPr>
        <p:spPr>
          <a:xfrm>
            <a:off x="7140863" y="4547967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Diamond 29"/>
          <p:cNvSpPr/>
          <p:nvPr/>
        </p:nvSpPr>
        <p:spPr>
          <a:xfrm>
            <a:off x="7095997" y="4894071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078338" y="2556663"/>
            <a:ext cx="1723046" cy="50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08" y="1051560"/>
            <a:ext cx="3423285" cy="3897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15" y="2601286"/>
            <a:ext cx="3046095" cy="1383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5985" y="2320290"/>
            <a:ext cx="1314450" cy="840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234565" y="4234815"/>
            <a:ext cx="1245870" cy="337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>
            <a:off x="4642504" y="3215890"/>
            <a:ext cx="153824" cy="15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42502" y="3215890"/>
            <a:ext cx="153825" cy="15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68282" y="2690323"/>
            <a:ext cx="974220" cy="60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70193" y="3381838"/>
            <a:ext cx="1072310" cy="1021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199120" y="2096211"/>
          <a:ext cx="1311779" cy="16733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9723" y="2451568"/>
          <a:ext cx="1080509" cy="10880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43980" y="2251447"/>
          <a:ext cx="135664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2590231" y="2995587"/>
            <a:ext cx="1053749" cy="10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37376" y="241937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00625" y="2672348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6906" y="276055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285" y="24534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start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995949" y="2994700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78001" y="2772097"/>
            <a:ext cx="46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3412" y="2754197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70536" y="2823448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05302" y="2499627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00626" y="2823448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754234" y="2782990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2861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TRIP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Trip: represent start time and end time of route.</a:t>
            </a:r>
          </a:p>
        </p:txBody>
      </p:sp>
    </p:spTree>
    <p:extLst>
      <p:ext uri="{BB962C8B-B14F-4D97-AF65-F5344CB8AC3E}">
        <p14:creationId xmlns:p14="http://schemas.microsoft.com/office/powerpoint/2010/main" val="17227039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0971" y="1286818"/>
            <a:ext cx="383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988820"/>
            <a:ext cx="5658381" cy="2337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4450" y="1857375"/>
            <a:ext cx="6400800" cy="31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923977" y="4510653"/>
            <a:ext cx="29021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6457950" y="2514600"/>
            <a:ext cx="457200" cy="2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105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55" y="2651760"/>
            <a:ext cx="5658381" cy="2337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4930" y="2520315"/>
            <a:ext cx="6400800" cy="31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954457" y="5173593"/>
            <a:ext cx="29021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430" y="3177540"/>
            <a:ext cx="457200" cy="2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942977" y="1114871"/>
          <a:ext cx="1080509" cy="11154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78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095500" y="1817370"/>
            <a:ext cx="1882140" cy="1478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3190" y="112558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5350557" y="112558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27" y="1543050"/>
            <a:ext cx="5057775" cy="40633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63190" y="154305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 flipH="1">
            <a:off x="3467690" y="142566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3287" y="154305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 flipH="1">
            <a:off x="6142047" y="142566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4311" y="2342881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479825" y="2357853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1333500" y="2760345"/>
            <a:ext cx="5058323" cy="23412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44311" y="2760345"/>
            <a:ext cx="2177415" cy="24479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2748810" y="2642963"/>
            <a:ext cx="19765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14408" y="2760345"/>
            <a:ext cx="2177415" cy="2447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5271315" y="2657935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39125" y="1260476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409577" y="979634"/>
          <a:ext cx="1080509" cy="11154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78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768575" y="1424672"/>
            <a:ext cx="687230" cy="918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214407" y="1424671"/>
            <a:ext cx="1076891" cy="933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90085" y="1537355"/>
            <a:ext cx="1749039" cy="20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20640" y="129771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15966" y="129771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6795" y="1343881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553771" y="1463041"/>
          <a:ext cx="1311779" cy="8366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760220" y="2148840"/>
            <a:ext cx="4840605" cy="737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553771" y="1463040"/>
          <a:ext cx="131177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648980" y="2417445"/>
            <a:ext cx="3963275" cy="46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21" name="Rectangle 20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553771" y="1463041"/>
          <a:ext cx="1311779" cy="13944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789045" y="2668905"/>
            <a:ext cx="2817495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10550" y="1416126"/>
          <a:ext cx="1311779" cy="1673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8387" y="1777366"/>
          <a:ext cx="1080509" cy="108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5410" y="1571362"/>
          <a:ext cx="135664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2588896" y="2321386"/>
            <a:ext cx="1066514" cy="43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54842" y="278809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12055" y="2200012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106" y="19811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start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012055" y="2548627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4107" y="2326024"/>
            <a:ext cx="46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4999" y="230548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16732" y="2027291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16732" y="2377375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399514" y="3797964"/>
          <a:ext cx="1311779" cy="1394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2048641" y="2865406"/>
            <a:ext cx="6762" cy="932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54843" y="3606484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781132" y="210023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0183" y="320883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7241" y="207715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69061" y="2120994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030634" y="196222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4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Preparation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Convert problem from finding shortest route between 2 arbitrary points to shortest route between 2 stations 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19186"/>
              </p:ext>
            </p:extLst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Khương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Bạn</a:t>
                      </a:r>
                      <a:r>
                        <a:rPr lang="en-US" sz="14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Cambria" pitchFamily="18" charset="0"/>
                        </a:rPr>
                        <a:t>gái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Mẹ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Bà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" pitchFamily="18" charset="0"/>
                        </a:rPr>
                        <a:t>nội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Khương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Mẹ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Bạn</a:t>
                      </a:r>
                      <a:r>
                        <a:rPr lang="en-US" sz="14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Cambria" pitchFamily="18" charset="0"/>
                        </a:rPr>
                        <a:t>gái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Bà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" pitchFamily="18" charset="0"/>
                        </a:rPr>
                        <a:t>nội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Khương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Bàn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" pitchFamily="18" charset="0"/>
                        </a:rPr>
                        <a:t>nội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Mẹ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Bạn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" pitchFamily="18" charset="0"/>
                        </a:rPr>
                        <a:t>gái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Khương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Mẹ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Bà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" pitchFamily="18" charset="0"/>
                        </a:rPr>
                        <a:t>nội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Bạn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" pitchFamily="18" charset="0"/>
                        </a:rPr>
                        <a:t>gái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Khương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Bà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" pitchFamily="18" charset="0"/>
                        </a:rPr>
                        <a:t>nội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Bạn</a:t>
                      </a:r>
                      <a:r>
                        <a:rPr lang="en-US" sz="14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Cambria" pitchFamily="18" charset="0"/>
                        </a:rPr>
                        <a:t>gái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Mẹ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Khương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Bạn</a:t>
                      </a:r>
                      <a:r>
                        <a:rPr lang="en-US" sz="14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smtClean="0">
                          <a:latin typeface="Cambria" pitchFamily="18" charset="0"/>
                        </a:rPr>
                        <a:t>gái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Bà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ambria" pitchFamily="18" charset="0"/>
                        </a:rPr>
                        <a:t>nội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Mẹ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39" y="2787483"/>
            <a:ext cx="6846971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Raptor algorithm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31678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445625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32303" y="378450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56578" y="4346799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043557" y="4410679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09546" y="4058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3835" y="3739413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71" y="4454239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1093830"/>
                <a:gridCol w="1267327"/>
                <a:gridCol w="1152727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pPr algn="ctr"/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017915" y="1398787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2836436" y="1402268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21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4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786" y="492703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187994" y="2228298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(1)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8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5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</p:spTree>
    <p:extLst>
      <p:ext uri="{BB962C8B-B14F-4D97-AF65-F5344CB8AC3E}">
        <p14:creationId xmlns:p14="http://schemas.microsoft.com/office/powerpoint/2010/main" val="2600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3819 L -0.04045 -0.09004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8 L -0.02952 -0.08357 " pathEditMode="relative" ptsTypes="AA"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9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53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59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7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5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9 0.00348 L 0.09358 -0.05486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8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41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6246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8851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34613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1644 L -0.01684 -0.15255 " pathEditMode="relative" ptsTypes="AA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716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02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16772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1759 L -0.0177 -0.15949 " pathEditMode="relative" ptsTypes="AA">
                                      <p:cBhvr>
                                        <p:cTn id="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24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bus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5039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Start location: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Bến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xe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quận</a:t>
            </a:r>
            <a:r>
              <a:rPr lang="en-US" sz="2800" dirty="0">
                <a:solidFill>
                  <a:srgbClr val="000000"/>
                </a:solidFill>
              </a:rPr>
              <a:t> 8</a:t>
            </a:r>
            <a:endParaRPr lang="en-US" sz="28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First middle location: </a:t>
            </a:r>
            <a:r>
              <a:rPr lang="en-US" sz="2800" dirty="0">
                <a:solidFill>
                  <a:srgbClr val="000000"/>
                </a:solidFill>
              </a:rPr>
              <a:t>280 </a:t>
            </a:r>
            <a:r>
              <a:rPr lang="en-US" sz="2800" dirty="0" err="1">
                <a:solidFill>
                  <a:srgbClr val="000000"/>
                </a:solidFill>
              </a:rPr>
              <a:t>Nguyễn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Đình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Chiểu</a:t>
            </a:r>
            <a:endParaRPr lang="en-US" sz="28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Second middle location: </a:t>
            </a:r>
            <a:r>
              <a:rPr lang="en-US" sz="2800" dirty="0" err="1">
                <a:solidFill>
                  <a:srgbClr val="000000"/>
                </a:solidFill>
              </a:rPr>
              <a:t>VinCom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Lê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Thánh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Tôn</a:t>
            </a:r>
            <a:r>
              <a:rPr lang="en-US" sz="28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End location: </a:t>
            </a:r>
            <a:r>
              <a:rPr lang="en-US" sz="2800" dirty="0" err="1">
                <a:solidFill>
                  <a:srgbClr val="000000"/>
                </a:solidFill>
              </a:rPr>
              <a:t>Công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Viên</a:t>
            </a:r>
            <a:r>
              <a:rPr lang="en-US" sz="2800" dirty="0">
                <a:solidFill>
                  <a:srgbClr val="000000"/>
                </a:solidFill>
              </a:rPr>
              <a:t> Tao </a:t>
            </a:r>
            <a:r>
              <a:rPr lang="en-US" sz="2800" dirty="0" err="1">
                <a:solidFill>
                  <a:srgbClr val="000000"/>
                </a:solidFill>
              </a:rPr>
              <a:t>Đàn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7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C:\Users\ngoan\Desktop\image\comp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5" y="20904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9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0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 smtClean="0"/>
              <a:t>First </a:t>
            </a:r>
            <a:r>
              <a:rPr lang="en-US" sz="2100" dirty="0"/>
              <a:t>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</a:t>
            </a:r>
            <a:r>
              <a:rPr lang="en-US" sz="2100" dirty="0" smtClean="0"/>
              <a:t>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Bến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xe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quận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8</a:t>
            </a:r>
            <a:endParaRPr lang="en-US" sz="21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52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02122" y="5933619"/>
            <a:ext cx="118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7322" y="6333729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80" y="46232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30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291" y="1158960"/>
            <a:ext cx="8338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2C2D30"/>
                </a:solidFill>
                <a:latin typeface="Slack-Lato"/>
              </a:rPr>
              <a:t>Scenario 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4192031" y="20805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74590" y="3112486"/>
            <a:ext cx="85694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After search motor route by Wi-Fi at home. Mr. </a:t>
            </a:r>
            <a:r>
              <a:rPr lang="en-US" sz="2100" dirty="0" err="1"/>
              <a:t>Khuong</a:t>
            </a:r>
            <a:r>
              <a:rPr lang="en-US" sz="2100" dirty="0"/>
              <a:t> start his trip.</a:t>
            </a:r>
          </a:p>
        </p:txBody>
      </p:sp>
    </p:spTree>
    <p:extLst>
      <p:ext uri="{BB962C8B-B14F-4D97-AF65-F5344CB8AC3E}">
        <p14:creationId xmlns:p14="http://schemas.microsoft.com/office/powerpoint/2010/main" val="1145341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9193" y="2029481"/>
            <a:ext cx="50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Khuong</a:t>
            </a:r>
            <a:r>
              <a:rPr lang="en-US" sz="1350" dirty="0"/>
              <a:t> doesn’t know what he should do, when he is driving.</a:t>
            </a:r>
            <a:br>
              <a:rPr lang="en-US" sz="1350" dirty="0"/>
            </a:br>
            <a:r>
              <a:rPr lang="en-US" sz="1350" dirty="0"/>
              <a:t>Mr. </a:t>
            </a:r>
            <a:r>
              <a:rPr lang="en-US" sz="1350" dirty="0" err="1"/>
              <a:t>Khuong</a:t>
            </a:r>
            <a:r>
              <a:rPr lang="en-US" sz="1350" dirty="0"/>
              <a:t> doesn’t know where he should turn, when he meets corner.</a:t>
            </a:r>
          </a:p>
          <a:p>
            <a:r>
              <a:rPr lang="en-US" sz="1350" dirty="0"/>
              <a:t>And he doesn’t has 3G to view map.</a:t>
            </a:r>
          </a:p>
        </p:txBody>
      </p:sp>
      <p:pic>
        <p:nvPicPr>
          <p:cNvPr id="102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04" y="3415100"/>
            <a:ext cx="2108121" cy="213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31" y="3442263"/>
            <a:ext cx="2808073" cy="21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6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application has:</a:t>
            </a:r>
          </a:p>
          <a:p>
            <a:r>
              <a:rPr lang="en-US" dirty="0" smtClean="0"/>
              <a:t>- Offline map, don’t need 3G to view map.</a:t>
            </a:r>
          </a:p>
          <a:p>
            <a:r>
              <a:rPr lang="en-US" dirty="0" smtClean="0"/>
              <a:t>- Auto detect and notify at each motorbike 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206" y="2425186"/>
            <a:ext cx="859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Distance from point to segment algorithm</a:t>
            </a:r>
          </a:p>
        </p:txBody>
      </p:sp>
    </p:spTree>
    <p:extLst>
      <p:ext uri="{BB962C8B-B14F-4D97-AF65-F5344CB8AC3E}">
        <p14:creationId xmlns:p14="http://schemas.microsoft.com/office/powerpoint/2010/main" val="1426948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70175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880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74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6408" y="3061901"/>
            <a:ext cx="142875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5521" y="2386014"/>
            <a:ext cx="0" cy="814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2083" y="26550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56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42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900290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8256" y="6300400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34" y="46585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6562" y="3998530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821367" y="3263837"/>
            <a:ext cx="2906529" cy="655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7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507833" y="3214688"/>
            <a:ext cx="303713" cy="747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821367" y="3263837"/>
            <a:ext cx="2906529" cy="655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0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507833" y="3214688"/>
            <a:ext cx="303713" cy="747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5727896" y="343376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1820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detect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63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0427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65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78" y="2252227"/>
            <a:ext cx="1845699" cy="1638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985293" y="3102717"/>
            <a:ext cx="66080" cy="6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4278" y="3006781"/>
            <a:ext cx="114412" cy="128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08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0010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3106054" y="3052652"/>
            <a:ext cx="600525" cy="557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22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48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01150" y="5725126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672" y="6208185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10" y="44013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317483" y="555313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Mẹ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3994" y="6126042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Chiểu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7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5" y="411626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931059" y="3228168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50" y="3766257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7" y="2007791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42" y="2665122"/>
            <a:ext cx="1773382" cy="15383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3365964" y="3198103"/>
            <a:ext cx="178944" cy="2593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520792" y="3214587"/>
            <a:ext cx="58936" cy="5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45936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12949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524318" y="3666049"/>
            <a:ext cx="255493" cy="251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44861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Callout 14"/>
          <p:cNvSpPr/>
          <p:nvPr/>
        </p:nvSpPr>
        <p:spPr>
          <a:xfrm>
            <a:off x="3507893" y="1914525"/>
            <a:ext cx="1444077" cy="676758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left</a:t>
            </a:r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05904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42420" y="3006786"/>
            <a:ext cx="903491" cy="659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769598" y="3508560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5876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42420" y="3006786"/>
            <a:ext cx="903491" cy="659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Callout 25"/>
          <p:cNvSpPr/>
          <p:nvPr/>
        </p:nvSpPr>
        <p:spPr>
          <a:xfrm>
            <a:off x="4284702" y="1432611"/>
            <a:ext cx="1444077" cy="676758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right</a:t>
            </a:r>
          </a:p>
        </p:txBody>
      </p:sp>
      <p:sp>
        <p:nvSpPr>
          <p:cNvPr id="15" name="Oval 14"/>
          <p:cNvSpPr/>
          <p:nvPr/>
        </p:nvSpPr>
        <p:spPr>
          <a:xfrm>
            <a:off x="4410988" y="301553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3914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187" y="1787480"/>
            <a:ext cx="1765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3600" dirty="0">
                <a:solidFill>
                  <a:prstClr val="black"/>
                </a:solidFill>
              </a:rPr>
              <a:t>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1" y="2410728"/>
            <a:ext cx="787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100" dirty="0">
                <a:solidFill>
                  <a:prstClr val="black"/>
                </a:solidFill>
              </a:rPr>
              <a:t>Now, Mr. </a:t>
            </a:r>
            <a:r>
              <a:rPr lang="en-US" sz="2100" dirty="0" err="1">
                <a:solidFill>
                  <a:prstClr val="black"/>
                </a:solidFill>
              </a:rPr>
              <a:t>Khuong</a:t>
            </a:r>
            <a:r>
              <a:rPr lang="en-US" sz="2100" dirty="0">
                <a:solidFill>
                  <a:prstClr val="black"/>
                </a:solidFill>
              </a:rPr>
              <a:t> has application, which help him to know what he should do.</a:t>
            </a:r>
          </a:p>
          <a:p>
            <a:pPr defTabSz="342900"/>
            <a:r>
              <a:rPr lang="en-US" sz="2100" dirty="0">
                <a:solidFill>
                  <a:prstClr val="black"/>
                </a:solidFill>
              </a:rPr>
              <a:t>But theft is everywhere. And Mr. </a:t>
            </a:r>
            <a:r>
              <a:rPr lang="en-US" sz="2100" dirty="0" err="1">
                <a:solidFill>
                  <a:prstClr val="black"/>
                </a:solidFill>
              </a:rPr>
              <a:t>Khuong</a:t>
            </a:r>
            <a:r>
              <a:rPr lang="en-US" sz="2100" dirty="0">
                <a:solidFill>
                  <a:prstClr val="black"/>
                </a:solidFill>
              </a:rPr>
              <a:t>  is timid, suspicious, afraid man. He doesn’t want to lost his mobile.</a:t>
            </a:r>
          </a:p>
        </p:txBody>
      </p:sp>
      <p:pic>
        <p:nvPicPr>
          <p:cNvPr id="1026" name="Picture 2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84" y="3884658"/>
            <a:ext cx="2186651" cy="145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49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application on smart wear. </a:t>
            </a:r>
          </a:p>
          <a:p>
            <a:pPr marL="0" indent="0">
              <a:buNone/>
            </a:pPr>
            <a:r>
              <a:rPr lang="en-US" dirty="0" smtClean="0"/>
              <a:t>Help user view map and see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7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68564" y="3550180"/>
            <a:ext cx="455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Pair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3593" y="3845256"/>
            <a:ext cx="8843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171500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0672" y="3448135"/>
            <a:ext cx="10304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Synchronize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77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3894" y="3178948"/>
            <a:ext cx="782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</p:spTree>
    <p:extLst>
      <p:ext uri="{BB962C8B-B14F-4D97-AF65-F5344CB8AC3E}">
        <p14:creationId xmlns:p14="http://schemas.microsoft.com/office/powerpoint/2010/main" val="1388380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3894" y="3178948"/>
            <a:ext cx="782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18809" y="3887947"/>
            <a:ext cx="8719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Map</a:t>
            </a:r>
          </a:p>
        </p:txBody>
      </p:sp>
    </p:spTree>
    <p:extLst>
      <p:ext uri="{BB962C8B-B14F-4D97-AF65-F5344CB8AC3E}">
        <p14:creationId xmlns:p14="http://schemas.microsoft.com/office/powerpoint/2010/main" val="2102163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385763" indent="-385763">
              <a:buAutoNum type="arabicPeriod"/>
            </a:pPr>
            <a:r>
              <a:rPr lang="en-US" dirty="0" smtClean="0"/>
              <a:t>Notify to user</a:t>
            </a:r>
          </a:p>
          <a:p>
            <a:pPr marL="385763" indent="-385763">
              <a:buAutoNum type="arabicPeriod"/>
            </a:pPr>
            <a:r>
              <a:rPr lang="en-US" dirty="0" smtClean="0"/>
              <a:t>Notify to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46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wear is too small to view detail information</a:t>
            </a:r>
          </a:p>
          <a:p>
            <a:r>
              <a:rPr lang="en-US" dirty="0" smtClean="0"/>
              <a:t>Not everyone has smart wear.</a:t>
            </a:r>
          </a:p>
          <a:p>
            <a:r>
              <a:rPr lang="en-US" dirty="0" smtClean="0"/>
              <a:t>Price of android wear is not cheap.</a:t>
            </a:r>
            <a:endParaRPr lang="en-US" dirty="0"/>
          </a:p>
        </p:txBody>
      </p:sp>
      <p:pic>
        <p:nvPicPr>
          <p:cNvPr id="1026" name="Picture 2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67" y="3832623"/>
            <a:ext cx="1557338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8158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notify by sound function. </a:t>
            </a:r>
            <a:endParaRPr lang="en-US" dirty="0"/>
          </a:p>
        </p:txBody>
      </p:sp>
      <p:pic>
        <p:nvPicPr>
          <p:cNvPr id="5122" name="Picture 2" descr="http://ipadhelp.com/wp-content/uploads/2014/03/s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98" y="3165986"/>
            <a:ext cx="2863871" cy="21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95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97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5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191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72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Return sound file to mobile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014651" y="3628254"/>
            <a:ext cx="0" cy="51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6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72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Return sound file to mobile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355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Save to storage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014651" y="3628254"/>
            <a:ext cx="0" cy="51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2" idx="3"/>
          </p:cNvCxnSpPr>
          <p:nvPr/>
        </p:nvCxnSpPr>
        <p:spPr>
          <a:xfrm flipH="1">
            <a:off x="4655409" y="4761984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1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385763" indent="-385763">
              <a:buAutoNum type="arabicPeriod"/>
            </a:pPr>
            <a:r>
              <a:rPr lang="en-US" dirty="0" smtClean="0"/>
              <a:t>Start tracking and notify</a:t>
            </a:r>
          </a:p>
          <a:p>
            <a:pPr marL="385763" indent="-385763"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988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70655" y="54905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58883" y="80028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Scenario	</a:t>
            </a:r>
            <a:endParaRPr lang="en-US" sz="3300" dirty="0"/>
          </a:p>
        </p:txBody>
      </p:sp>
      <p:sp>
        <p:nvSpPr>
          <p:cNvPr id="17" name="TextBox 16"/>
          <p:cNvSpPr txBox="1"/>
          <p:nvPr/>
        </p:nvSpPr>
        <p:spPr>
          <a:xfrm>
            <a:off x="2248958" y="1695763"/>
            <a:ext cx="512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Nickname of  Mr. </a:t>
            </a:r>
            <a:r>
              <a:rPr lang="en-US" dirty="0" err="1"/>
              <a:t>Khuong</a:t>
            </a:r>
            <a:r>
              <a:rPr lang="en-US" dirty="0"/>
              <a:t> is “</a:t>
            </a:r>
            <a:r>
              <a:rPr lang="en-US" dirty="0" err="1"/>
              <a:t>Khuong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”.</a:t>
            </a:r>
          </a:p>
          <a:p>
            <a:r>
              <a:rPr lang="en-US" dirty="0"/>
              <a:t>Mr. </a:t>
            </a:r>
            <a:r>
              <a:rPr lang="en-US" dirty="0" err="1"/>
              <a:t>Khuong</a:t>
            </a:r>
            <a:r>
              <a:rPr lang="en-US" dirty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147870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03541" y="497109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58883" y="800281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48958" y="1695763"/>
            <a:ext cx="512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Nickname of  Mr. </a:t>
            </a:r>
            <a:r>
              <a:rPr lang="en-US" dirty="0" err="1"/>
              <a:t>Khuong</a:t>
            </a:r>
            <a:r>
              <a:rPr lang="en-US" dirty="0"/>
              <a:t> is “</a:t>
            </a:r>
            <a:r>
              <a:rPr lang="en-US" dirty="0" err="1"/>
              <a:t>Khuong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”.</a:t>
            </a:r>
          </a:p>
          <a:p>
            <a:r>
              <a:rPr lang="en-US" dirty="0"/>
              <a:t>Mr. </a:t>
            </a:r>
            <a:r>
              <a:rPr lang="en-US" dirty="0" err="1"/>
              <a:t>Khuong</a:t>
            </a:r>
            <a:r>
              <a:rPr lang="en-US" dirty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6221072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03104" y="456381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Callout 9"/>
          <p:cNvSpPr/>
          <p:nvPr/>
        </p:nvSpPr>
        <p:spPr>
          <a:xfrm>
            <a:off x="2064551" y="3993254"/>
            <a:ext cx="1444077" cy="676758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left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58883" y="80028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Scenario	</a:t>
            </a:r>
            <a:endParaRPr lang="en-US" sz="3300" dirty="0"/>
          </a:p>
        </p:txBody>
      </p:sp>
      <p:sp>
        <p:nvSpPr>
          <p:cNvPr id="13" name="TextBox 12"/>
          <p:cNvSpPr txBox="1"/>
          <p:nvPr/>
        </p:nvSpPr>
        <p:spPr>
          <a:xfrm>
            <a:off x="2248958" y="1695763"/>
            <a:ext cx="374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 is notified when he near next turn.</a:t>
            </a:r>
          </a:p>
        </p:txBody>
      </p:sp>
    </p:spTree>
    <p:extLst>
      <p:ext uri="{BB962C8B-B14F-4D97-AF65-F5344CB8AC3E}">
        <p14:creationId xmlns:p14="http://schemas.microsoft.com/office/powerpoint/2010/main" val="1805619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883" y="800281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9087" y="1679821"/>
            <a:ext cx="5890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But he passes it and keeps go straight.</a:t>
            </a:r>
          </a:p>
          <a:p>
            <a:r>
              <a:rPr lang="en-US" sz="2100" dirty="0"/>
              <a:t>He doesn't know that he has lost then he still drives.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64677" y="390187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52663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94" y="2632750"/>
            <a:ext cx="3357143" cy="28714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931640" y="5111064"/>
            <a:ext cx="370703" cy="398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74894" y="4740361"/>
            <a:ext cx="427449" cy="370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6141" y="3549712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5262" y="2070709"/>
            <a:ext cx="67774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He has far away from right route when he checks map again.</a:t>
            </a:r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31" y="2818047"/>
            <a:ext cx="743182" cy="74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468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has any application that allow users know if they are going to the wrong route.</a:t>
            </a:r>
          </a:p>
        </p:txBody>
      </p:sp>
    </p:spTree>
    <p:extLst>
      <p:ext uri="{BB962C8B-B14F-4D97-AF65-F5344CB8AC3E}">
        <p14:creationId xmlns:p14="http://schemas.microsoft.com/office/powerpoint/2010/main" val="1301869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detect wrong route function.</a:t>
            </a:r>
          </a:p>
          <a:p>
            <a:pPr marL="0" indent="0">
              <a:buNone/>
            </a:pPr>
            <a:r>
              <a:rPr lang="en-US" dirty="0" smtClean="0"/>
              <a:t>Help users know if they are going to wrong route.</a:t>
            </a:r>
          </a:p>
          <a:p>
            <a:pPr marL="0" indent="0">
              <a:buNone/>
            </a:pPr>
            <a:r>
              <a:rPr lang="en-US" dirty="0" smtClean="0"/>
              <a:t>User can search again to get right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79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wrong way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8012" y="301357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76611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243817" y="3104736"/>
            <a:ext cx="71438" cy="7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236369" y="2629151"/>
            <a:ext cx="114300" cy="525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4000619" y="1519259"/>
            <a:ext cx="1444077" cy="676758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wrong way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8981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991047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24921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62196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527928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221670" y="311170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215187" y="2627651"/>
            <a:ext cx="125328" cy="525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5187" y="2831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33" name="Oval 3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555745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5880904" y="272709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 rot="763971">
            <a:off x="5221670" y="311170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215187" y="2627651"/>
            <a:ext cx="125328" cy="525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181" y="2613927"/>
            <a:ext cx="513771" cy="181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15187" y="2831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38495" y="253406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37" name="Oval 36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750894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890707" y="2496186"/>
            <a:ext cx="128869" cy="45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5971718" y="2475292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 rot="763971">
            <a:off x="5562817" y="3195322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794664" y="2517261"/>
            <a:ext cx="2023276" cy="1092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4373" y="2517261"/>
            <a:ext cx="1243567" cy="452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901501" y="2471388"/>
            <a:ext cx="2897437" cy="502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615457" y="2488665"/>
            <a:ext cx="256767" cy="764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58" name="Oval 5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9" name="TextBox 58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15349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9543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3870576" y="1603889"/>
            <a:ext cx="1444077" cy="676758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</a:t>
            </a:r>
          </a:p>
        </p:txBody>
      </p:sp>
    </p:spTree>
    <p:extLst>
      <p:ext uri="{BB962C8B-B14F-4D97-AF65-F5344CB8AC3E}">
        <p14:creationId xmlns:p14="http://schemas.microsoft.com/office/powerpoint/2010/main" val="4095395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47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23" y="37481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2384123" y="3748100"/>
            <a:ext cx="1069848" cy="1069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4123" y="3748100"/>
            <a:ext cx="1177943" cy="1069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7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0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49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1027" idx="3"/>
            <a:endCxn id="1026" idx="1"/>
          </p:cNvCxnSpPr>
          <p:nvPr/>
        </p:nvCxnSpPr>
        <p:spPr>
          <a:xfrm>
            <a:off x="2210938" y="2824951"/>
            <a:ext cx="3766022" cy="1180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19">
            <a:off x="3332779" y="30172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goan\Desktop\image\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0" y="309151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36671" y="2252387"/>
            <a:ext cx="1415772" cy="3760650"/>
            <a:chOff x="663715" y="2416939"/>
            <a:chExt cx="1415772" cy="3760650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0" r="19030" b="16512"/>
            <a:stretch/>
          </p:blipFill>
          <p:spPr bwMode="auto">
            <a:xfrm>
              <a:off x="805218" y="2416939"/>
              <a:ext cx="1132764" cy="114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19" y="4525962"/>
              <a:ext cx="1132764" cy="111780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15" y="367977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8021" y="5808257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Bus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cxnSp>
        <p:nvCxnSpPr>
          <p:cNvPr id="19" name="Straight Arrow Connector 18"/>
          <p:cNvCxnSpPr>
            <a:stCxn id="14" idx="3"/>
            <a:endCxn id="1026" idx="1"/>
          </p:cNvCxnSpPr>
          <p:nvPr/>
        </p:nvCxnSpPr>
        <p:spPr>
          <a:xfrm flipV="1">
            <a:off x="2210939" y="4005915"/>
            <a:ext cx="3766021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058">
            <a:off x="3326833" y="4424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9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6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7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6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8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20" idx="1"/>
          </p:cNvCxnSpPr>
          <p:nvPr/>
        </p:nvCxnSpPr>
        <p:spPr>
          <a:xfrm flipV="1">
            <a:off x="5250281" y="4450507"/>
            <a:ext cx="2064919" cy="124858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8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647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97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35"/>
          <a:stretch/>
        </p:blipFill>
        <p:spPr bwMode="auto">
          <a:xfrm>
            <a:off x="1800225" y="2611556"/>
            <a:ext cx="5543550" cy="28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625" y="3095821"/>
            <a:ext cx="4329113" cy="994172"/>
          </a:xfrm>
        </p:spPr>
        <p:txBody>
          <a:bodyPr>
            <a:normAutofit/>
          </a:bodyPr>
          <a:lstStyle/>
          <a:p>
            <a:r>
              <a:rPr lang="en-US" sz="5400" dirty="0"/>
              <a:t>Building Entity</a:t>
            </a:r>
          </a:p>
        </p:txBody>
      </p:sp>
    </p:spTree>
    <p:extLst>
      <p:ext uri="{BB962C8B-B14F-4D97-AF65-F5344CB8AC3E}">
        <p14:creationId xmlns:p14="http://schemas.microsoft.com/office/powerpoint/2010/main" val="4819477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02712" y="1799284"/>
            <a:ext cx="6300317" cy="3406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51" y="1942472"/>
            <a:ext cx="5957960" cy="2705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0971" y="1286818"/>
            <a:ext cx="383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0507" y="4791180"/>
            <a:ext cx="3739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http://route.buyttphcm.com.vn/routeoftrunk.aspx</a:t>
            </a:r>
          </a:p>
        </p:txBody>
      </p:sp>
    </p:spTree>
    <p:extLst>
      <p:ext uri="{BB962C8B-B14F-4D97-AF65-F5344CB8AC3E}">
        <p14:creationId xmlns:p14="http://schemas.microsoft.com/office/powerpoint/2010/main" val="1934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4250</Words>
  <Application>Microsoft Office PowerPoint</Application>
  <PresentationFormat>On-screen Show (4:3)</PresentationFormat>
  <Paragraphs>2157</Paragraphs>
  <Slides>174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174</vt:i4>
      </vt:variant>
    </vt:vector>
  </HeadingPairs>
  <TitlesOfParts>
    <vt:vector size="176" baseType="lpstr">
      <vt:lpstr>biz</vt:lpstr>
      <vt:lpstr>Office Theme</vt:lpstr>
      <vt:lpstr>Smart Wear on Your Route</vt:lpstr>
      <vt:lpstr>Scenario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  <vt:lpstr>PowerPoint Presentation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Notify detect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  <vt:lpstr>PowerPoint Presentation</vt:lpstr>
      <vt:lpstr>Scenario </vt:lpstr>
      <vt:lpstr>PowerPoint Presentation</vt:lpstr>
      <vt:lpstr>Scenario </vt:lpstr>
      <vt:lpstr>Scenario 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</vt:lpstr>
      <vt:lpstr>Scenario</vt:lpstr>
      <vt:lpstr>Problem</vt:lpstr>
      <vt:lpstr>Solution</vt:lpstr>
      <vt:lpstr>Solution</vt:lpstr>
      <vt:lpstr>Solution</vt:lpstr>
      <vt:lpstr>Architecture</vt:lpstr>
      <vt:lpstr>Building 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bus four points optimize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22</cp:revision>
  <dcterms:created xsi:type="dcterms:W3CDTF">2015-12-11T01:27:31Z</dcterms:created>
  <dcterms:modified xsi:type="dcterms:W3CDTF">2015-12-11T05:04:26Z</dcterms:modified>
</cp:coreProperties>
</file>