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9.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 id="2147483693" r:id="rId3"/>
    <p:sldMasterId id="2147483706" r:id="rId4"/>
    <p:sldMasterId id="2147483719" r:id="rId5"/>
  </p:sldMasterIdLst>
  <p:notesMasterIdLst>
    <p:notesMasterId r:id="rId41"/>
  </p:notesMasterIdLst>
  <p:sldIdLst>
    <p:sldId id="257" r:id="rId6"/>
    <p:sldId id="258" r:id="rId7"/>
    <p:sldId id="288" r:id="rId8"/>
    <p:sldId id="284" r:id="rId9"/>
    <p:sldId id="293" r:id="rId10"/>
    <p:sldId id="294" r:id="rId11"/>
    <p:sldId id="295" r:id="rId12"/>
    <p:sldId id="296" r:id="rId13"/>
    <p:sldId id="297" r:id="rId14"/>
    <p:sldId id="298" r:id="rId15"/>
    <p:sldId id="299" r:id="rId16"/>
    <p:sldId id="300" r:id="rId17"/>
    <p:sldId id="286" r:id="rId18"/>
    <p:sldId id="302" r:id="rId19"/>
    <p:sldId id="303" r:id="rId20"/>
    <p:sldId id="304" r:id="rId21"/>
    <p:sldId id="285" r:id="rId22"/>
    <p:sldId id="290" r:id="rId23"/>
    <p:sldId id="291" r:id="rId24"/>
    <p:sldId id="292" r:id="rId25"/>
    <p:sldId id="287" r:id="rId26"/>
    <p:sldId id="264" r:id="rId27"/>
    <p:sldId id="306" r:id="rId28"/>
    <p:sldId id="265" r:id="rId29"/>
    <p:sldId id="266" r:id="rId30"/>
    <p:sldId id="289" r:id="rId31"/>
    <p:sldId id="279" r:id="rId32"/>
    <p:sldId id="280" r:id="rId33"/>
    <p:sldId id="267" r:id="rId34"/>
    <p:sldId id="268" r:id="rId35"/>
    <p:sldId id="274" r:id="rId36"/>
    <p:sldId id="281" r:id="rId37"/>
    <p:sldId id="278" r:id="rId38"/>
    <p:sldId id="277" r:id="rId39"/>
    <p:sldId id="27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6"/>
    <p:restoredTop sz="83816" autoAdjust="0"/>
  </p:normalViewPr>
  <p:slideViewPr>
    <p:cSldViewPr snapToGrid="0" snapToObjects="1">
      <p:cViewPr varScale="1">
        <p:scale>
          <a:sx n="66" d="100"/>
          <a:sy n="66"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Kính thưa hội đồng, quý thầy cô và các bạn. Hôm nay nhóm chúng tôi xin được phép giới thiệu đồ án tốt nghiệp Insurance Card, tên tiếng Việt là Thẻ bảo hiểm. Nhóm chúng tôi bao gồm 4 thành viên… dưới sự hướng dẫn của thầy Kiều Trọng Khánh.</a:t>
            </a:r>
          </a:p>
        </p:txBody>
      </p:sp>
    </p:spTree>
    <p:extLst>
      <p:ext uri="{BB962C8B-B14F-4D97-AF65-F5344CB8AC3E}">
        <p14:creationId xmlns:p14="http://schemas.microsoft.com/office/powerpoint/2010/main" val="3105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117683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1 </a:t>
            </a:r>
            <a:r>
              <a:rPr lang="en" b="1"/>
              <a:t>ứng dụng giả lập thiết bị đọc thẻ</a:t>
            </a:r>
            <a:r>
              <a:rPr lang="en"/>
              <a:t> chạy trên «smart phone» dành cho CSGT để kiểm tra thông tin bảo hiểm cũng như có thể thêm thông tin vi phạm của khách hàng.</a:t>
            </a:r>
          </a:p>
          <a:p>
            <a:pPr marL="457200" lvl="0" indent="0" rtl="0">
              <a:spcBef>
                <a:spcPts val="0"/>
              </a:spcBef>
              <a:buNone/>
            </a:pPr>
            <a:endParaRPr/>
          </a:p>
        </p:txBody>
      </p:sp>
    </p:spTree>
    <p:extLst>
      <p:ext uri="{BB962C8B-B14F-4D97-AF65-F5344CB8AC3E}">
        <p14:creationId xmlns:p14="http://schemas.microsoft.com/office/powerpoint/2010/main" val="19100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57902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14392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7289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60582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2"/>
            <a:ext cx="9144000" cy="46913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5400"/>
            </a:lvl1pPr>
            <a:lvl2pPr>
              <a:spcBef>
                <a:spcPts val="0"/>
              </a:spcBef>
              <a:buSzPct val="100000"/>
              <a:defRPr sz="5400"/>
            </a:lvl2pPr>
            <a:lvl3pPr>
              <a:spcBef>
                <a:spcPts val="0"/>
              </a:spcBef>
              <a:buSzPct val="100000"/>
              <a:defRPr sz="5400"/>
            </a:lvl3pPr>
            <a:lvl4pPr>
              <a:spcBef>
                <a:spcPts val="0"/>
              </a:spcBef>
              <a:buSzPct val="100000"/>
              <a:defRPr sz="5400"/>
            </a:lvl4pPr>
            <a:lvl5pPr>
              <a:spcBef>
                <a:spcPts val="0"/>
              </a:spcBef>
              <a:buSzPct val="100000"/>
              <a:defRPr sz="5400"/>
            </a:lvl5pPr>
            <a:lvl6pPr>
              <a:spcBef>
                <a:spcPts val="0"/>
              </a:spcBef>
              <a:buSzPct val="100000"/>
              <a:defRPr sz="5400"/>
            </a:lvl6pPr>
            <a:lvl7pPr>
              <a:spcBef>
                <a:spcPts val="0"/>
              </a:spcBef>
              <a:buSzPct val="100000"/>
              <a:defRPr sz="5400"/>
            </a:lvl7pPr>
            <a:lvl8pPr>
              <a:spcBef>
                <a:spcPts val="0"/>
              </a:spcBef>
              <a:buSzPct val="100000"/>
              <a:defRPr sz="5400"/>
            </a:lvl8pPr>
            <a:lvl9pPr>
              <a:spcBef>
                <a:spcPts val="0"/>
              </a:spcBef>
              <a:buSzPct val="100000"/>
              <a:defRPr sz="5400"/>
            </a:lvl9pPr>
          </a:lstStyle>
          <a:p>
            <a:endParaRPr/>
          </a:p>
        </p:txBody>
      </p:sp>
      <p:sp>
        <p:nvSpPr>
          <p:cNvPr id="12" name="Shape 12"/>
          <p:cNvSpPr txBox="1">
            <a:spLocks noGrp="1"/>
          </p:cNvSpPr>
          <p:nvPr>
            <p:ph type="subTitle" idx="1"/>
          </p:nvPr>
        </p:nvSpPr>
        <p:spPr>
          <a:xfrm>
            <a:off x="685800" y="4836037"/>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2250">
                <a:solidFill>
                  <a:schemeClr val="dk2"/>
                </a:solidFill>
              </a:defRPr>
            </a:lvl2pPr>
            <a:lvl3pPr>
              <a:spcBef>
                <a:spcPts val="0"/>
              </a:spcBef>
              <a:buClr>
                <a:schemeClr val="dk2"/>
              </a:buClr>
              <a:buSzPct val="100000"/>
              <a:buNone/>
              <a:defRPr sz="2250">
                <a:solidFill>
                  <a:schemeClr val="dk2"/>
                </a:solidFill>
              </a:defRPr>
            </a:lvl3pPr>
            <a:lvl4pPr>
              <a:spcBef>
                <a:spcPts val="0"/>
              </a:spcBef>
              <a:buClr>
                <a:schemeClr val="dk2"/>
              </a:buClr>
              <a:buSzPct val="100000"/>
              <a:buNone/>
              <a:defRPr sz="2250">
                <a:solidFill>
                  <a:schemeClr val="dk2"/>
                </a:solidFill>
              </a:defRPr>
            </a:lvl4pPr>
            <a:lvl5pPr>
              <a:spcBef>
                <a:spcPts val="0"/>
              </a:spcBef>
              <a:buClr>
                <a:schemeClr val="dk2"/>
              </a:buClr>
              <a:buSzPct val="100000"/>
              <a:buNone/>
              <a:defRPr sz="2250">
                <a:solidFill>
                  <a:schemeClr val="dk2"/>
                </a:solidFill>
              </a:defRPr>
            </a:lvl5pPr>
            <a:lvl6pPr>
              <a:spcBef>
                <a:spcPts val="0"/>
              </a:spcBef>
              <a:buClr>
                <a:schemeClr val="dk2"/>
              </a:buClr>
              <a:buSzPct val="100000"/>
              <a:buNone/>
              <a:defRPr sz="2250">
                <a:solidFill>
                  <a:schemeClr val="dk2"/>
                </a:solidFill>
              </a:defRPr>
            </a:lvl6pPr>
            <a:lvl7pPr>
              <a:spcBef>
                <a:spcPts val="0"/>
              </a:spcBef>
              <a:buClr>
                <a:schemeClr val="dk2"/>
              </a:buClr>
              <a:buSzPct val="100000"/>
              <a:buNone/>
              <a:defRPr sz="2250">
                <a:solidFill>
                  <a:schemeClr val="dk2"/>
                </a:solidFill>
              </a:defRPr>
            </a:lvl7pPr>
            <a:lvl8pPr>
              <a:spcBef>
                <a:spcPts val="0"/>
              </a:spcBef>
              <a:buClr>
                <a:schemeClr val="dk2"/>
              </a:buClr>
              <a:buSzPct val="100000"/>
              <a:buNone/>
              <a:defRPr sz="2250">
                <a:solidFill>
                  <a:schemeClr val="dk2"/>
                </a:solidFill>
              </a:defRPr>
            </a:lvl8pPr>
            <a:lvl9pPr>
              <a:spcBef>
                <a:spcPts val="0"/>
              </a:spcBef>
              <a:buClr>
                <a:schemeClr val="dk2"/>
              </a:buClr>
              <a:buSzPct val="100000"/>
              <a:buNone/>
              <a:defRPr sz="2250">
                <a:solidFill>
                  <a:schemeClr val="dk2"/>
                </a:solidFill>
              </a:defRPr>
            </a:lvl9pPr>
          </a:lstStyle>
          <a:p>
            <a:endParaRPr/>
          </a:p>
        </p:txBody>
      </p:sp>
      <p:sp>
        <p:nvSpPr>
          <p:cNvPr id="13" name="Shape 13"/>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33922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52099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367833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12190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793728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8379572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3605039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87179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5264813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178906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79628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446606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0890946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4998749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075050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31994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14333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7987285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765293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726738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847286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2"/>
            <a:ext cx="9144000" cy="15329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568527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031845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989970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305274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70067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277860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303763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83847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0277774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800675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5353134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199488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197914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7435266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19095"/>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5664521"/>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435277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0526564"/>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7499899"/>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86755707"/>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41704716"/>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248729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35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8029425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34715489"/>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4957811"/>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5310507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04636873"/>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992663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16858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6630447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9621753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096597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2794979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0588531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2974650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163478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19973" y="2725031"/>
            <a:ext cx="8695427" cy="1648800"/>
          </a:xfrm>
          <a:prstGeom prst="rect">
            <a:avLst/>
          </a:prstGeom>
        </p:spPr>
        <p:txBody>
          <a:bodyPr lIns="68569" tIns="68569" rIns="68569" bIns="68569" anchor="b" anchorCtr="0">
            <a:noAutofit/>
          </a:bodyPr>
          <a:lstStyle/>
          <a:p>
            <a:pPr algn="ctr"/>
            <a:r>
              <a:rPr lang="en-US" sz="4950" dirty="0">
                <a:latin typeface="Cambria" charset="0"/>
                <a:ea typeface="Cambria" charset="0"/>
                <a:cs typeface="Cambria" charset="0"/>
              </a:rPr>
              <a:t>Smart Wear on Your Route</a:t>
            </a:r>
            <a:endParaRPr lang="en" sz="4950" dirty="0">
              <a:latin typeface="Cambria" charset="0"/>
              <a:ea typeface="Cambria" charset="0"/>
              <a:cs typeface="Cambria" charset="0"/>
            </a:endParaRPr>
          </a:p>
        </p:txBody>
      </p:sp>
      <p:sp>
        <p:nvSpPr>
          <p:cNvPr id="46" name="Shape 46"/>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a:t>
            </a:fld>
            <a:endParaRPr lang="en" dirty="0"/>
          </a:p>
        </p:txBody>
      </p:sp>
      <p:sp>
        <p:nvSpPr>
          <p:cNvPr id="44" name="Shape 44"/>
          <p:cNvSpPr txBox="1"/>
          <p:nvPr/>
        </p:nvSpPr>
        <p:spPr>
          <a:xfrm>
            <a:off x="90830" y="4997576"/>
            <a:ext cx="5568620" cy="1860423"/>
          </a:xfrm>
          <a:prstGeom prst="rect">
            <a:avLst/>
          </a:prstGeom>
          <a:noFill/>
          <a:ln>
            <a:noFill/>
          </a:ln>
        </p:spPr>
        <p:txBody>
          <a:bodyPr lIns="68569" tIns="68569" rIns="68569" bIns="68569" anchor="t" anchorCtr="0">
            <a:noAutofit/>
          </a:bodyPr>
          <a:lstStyle/>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Huỳnh Quang Thảo</a:t>
            </a:r>
            <a:r>
              <a:rPr lang="en" sz="2400" kern="0" dirty="0">
                <a:solidFill>
                  <a:srgbClr val="2388DB"/>
                </a:solidFill>
                <a:latin typeface="Cambria" charset="0"/>
                <a:ea typeface="Cambria" charset="0"/>
                <a:cs typeface="Cambria" charset="0"/>
                <a:sym typeface="Arial"/>
                <a:rtl val="0"/>
              </a:rPr>
              <a:t> – SE609</a:t>
            </a:r>
            <a:r>
              <a:rPr lang="vi-VN" sz="2400" kern="0" dirty="0">
                <a:solidFill>
                  <a:srgbClr val="2388DB"/>
                </a:solidFill>
                <a:latin typeface="Cambria" charset="0"/>
                <a:ea typeface="Cambria" charset="0"/>
                <a:cs typeface="Cambria" charset="0"/>
                <a:sym typeface="Arial"/>
                <a:rtl val="0"/>
              </a:rPr>
              <a:t>63</a:t>
            </a:r>
            <a:r>
              <a:rPr lang="en" sz="2400" kern="0" dirty="0">
                <a:solidFill>
                  <a:srgbClr val="2388DB"/>
                </a:solidFill>
                <a:latin typeface="Cambria" charset="0"/>
                <a:ea typeface="Cambria" charset="0"/>
                <a:cs typeface="Cambria" charset="0"/>
                <a:sym typeface="Arial"/>
                <a:rtl val="0"/>
              </a:rPr>
              <a:t> – Team Leader</a:t>
            </a: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Trần Thanh Ngoan</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Nguyễn Trung Nam</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Ngô Tiến Đạt</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659450" y="4997577"/>
            <a:ext cx="3326700" cy="1516500"/>
          </a:xfrm>
          <a:prstGeom prst="rect">
            <a:avLst/>
          </a:prstGeom>
          <a:noFill/>
          <a:ln>
            <a:noFill/>
          </a:ln>
        </p:spPr>
        <p:txBody>
          <a:bodyPr lIns="68569" tIns="68569" rIns="68569" bIns="68569" anchor="t" anchorCtr="0">
            <a:noAutofit/>
          </a:bodyPr>
          <a:lstStyle/>
          <a:p>
            <a:r>
              <a:rPr lang="en" sz="2400" kern="0" dirty="0">
                <a:solidFill>
                  <a:srgbClr val="2388DB"/>
                </a:solidFill>
                <a:latin typeface="Cambria" charset="0"/>
                <a:ea typeface="Cambria" charset="0"/>
                <a:cs typeface="Cambria" charset="0"/>
                <a:sym typeface="Arial"/>
                <a:rtl val="0"/>
              </a:rPr>
              <a:t>Supervisor:</a:t>
            </a:r>
          </a:p>
          <a:p>
            <a:r>
              <a:rPr lang="en" sz="2400"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409739846"/>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4729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7"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89"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801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7"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89"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1026"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819" y="5300907"/>
            <a:ext cx="721941" cy="72194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a:off x="6719474"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31" name="Straight Connector 30"/>
          <p:cNvCxnSpPr/>
          <p:nvPr/>
        </p:nvCxnSpPr>
        <p:spPr>
          <a:xfrm flipH="1">
            <a:off x="6719474"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2373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0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4499429" y="3686629"/>
            <a:ext cx="1494971" cy="740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36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9" name="image2.jpg"/>
          <p:cNvPicPr>
            <a:picLocks noChangeAspect="1"/>
          </p:cNvPicPr>
          <p:nvPr/>
        </p:nvPicPr>
        <p:blipFill>
          <a:blip r:embed="rId2">
            <a:extLst/>
          </a:blip>
          <a:stretch>
            <a:fillRect/>
          </a:stretch>
        </p:blipFill>
        <p:spPr>
          <a:xfrm>
            <a:off x="5843553" y="2881803"/>
            <a:ext cx="2713239" cy="2713239"/>
          </a:xfrm>
          <a:prstGeom prst="rect">
            <a:avLst/>
          </a:prstGeom>
          <a:ln w="12700">
            <a:miter lim="400000"/>
          </a:ln>
        </p:spPr>
      </p:pic>
      <p:pic>
        <p:nvPicPr>
          <p:cNvPr id="2050" name="Picture 2" descr="http://c1.f21.img.vnecdn.net/2015/02/13/mo-9725-14238037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4499429" y="3686629"/>
            <a:ext cx="1494971" cy="740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30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dirty="0"/>
              <a:t>Problem 3</a:t>
            </a:r>
            <a:r>
              <a:rPr/>
              <a:t>: </a:t>
            </a:r>
            <a:r>
              <a:rPr smtClean="0"/>
              <a:t>voice </a:t>
            </a:r>
            <a:r>
              <a:rPr dirty="0" smtClean="0"/>
              <a:t>integration</a:t>
            </a:r>
            <a:endParaRPr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sp>
        <p:nvSpPr>
          <p:cNvPr id="9" name="Shape 81"/>
          <p:cNvSpPr/>
          <p:nvPr/>
        </p:nvSpPr>
        <p:spPr>
          <a:xfrm>
            <a:off x="3424154" y="175284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
        <p:nvSpPr>
          <p:cNvPr id="10" name="Shape 80"/>
          <p:cNvSpPr/>
          <p:nvPr/>
        </p:nvSpPr>
        <p:spPr>
          <a:xfrm>
            <a:off x="1018706"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sp>
        <p:nvSpPr>
          <p:cNvPr id="11" name="Shape 80"/>
          <p:cNvSpPr/>
          <p:nvPr/>
        </p:nvSpPr>
        <p:spPr>
          <a:xfrm>
            <a:off x="2221430"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grpSp>
        <p:nvGrpSpPr>
          <p:cNvPr id="3" name="Group 2"/>
          <p:cNvGrpSpPr/>
          <p:nvPr/>
        </p:nvGrpSpPr>
        <p:grpSpPr>
          <a:xfrm>
            <a:off x="3424154" y="3508244"/>
            <a:ext cx="2075936" cy="1815243"/>
            <a:chOff x="3546390" y="3745311"/>
            <a:chExt cx="2075936" cy="1815243"/>
          </a:xfrm>
        </p:grpSpPr>
        <p:pic>
          <p:nvPicPr>
            <p:cNvPr id="12" name="image3.png"/>
            <p:cNvPicPr>
              <a:picLocks noChangeAspect="1"/>
            </p:cNvPicPr>
            <p:nvPr/>
          </p:nvPicPr>
          <p:blipFill rotWithShape="1">
            <a:blip r:embed="rId2">
              <a:extLst/>
            </a:blip>
            <a:srcRect l="48086" t="7785" r="6987" b="9158"/>
            <a:stretch/>
          </p:blipFill>
          <p:spPr>
            <a:xfrm>
              <a:off x="3546390" y="3745311"/>
              <a:ext cx="2075936" cy="1815243"/>
            </a:xfrm>
            <a:prstGeom prst="rect">
              <a:avLst/>
            </a:prstGeom>
            <a:ln w="12700">
              <a:miter lim="400000"/>
            </a:ln>
          </p:spPr>
        </p:pic>
        <p:sp>
          <p:nvSpPr>
            <p:cNvPr id="2" name="Oval 1"/>
            <p:cNvSpPr/>
            <p:nvPr/>
          </p:nvSpPr>
          <p:spPr>
            <a:xfrm>
              <a:off x="3657483" y="3814232"/>
              <a:ext cx="1761184" cy="1746321"/>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10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318408" y="1131094"/>
            <a:ext cx="8425543" cy="994172"/>
          </a:xfrm>
          <a:prstGeom prst="rect">
            <a:avLst/>
          </a:prstGeom>
        </p:spPr>
        <p:txBody>
          <a:bodyPr>
            <a:normAutofit fontScale="90000"/>
          </a:bodyPr>
          <a:lstStyle>
            <a:lvl1pPr>
              <a:defRPr sz="3600">
                <a:latin typeface="Cambria"/>
                <a:ea typeface="Cambria"/>
                <a:cs typeface="Cambria"/>
                <a:sym typeface="Cambria"/>
              </a:defRPr>
            </a:lvl1pPr>
          </a:lstStyle>
          <a:p>
            <a:r>
              <a:t>Problem 1: Missing Routing assist mobile application</a:t>
            </a:r>
          </a:p>
        </p:txBody>
      </p:sp>
      <p:sp>
        <p:nvSpPr>
          <p:cNvPr id="136" name="Shape 136"/>
          <p:cNvSpPr/>
          <p:nvPr/>
        </p:nvSpPr>
        <p:spPr>
          <a:xfrm flipV="1">
            <a:off x="0" y="1996167"/>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sp>
        <p:nvSpPr>
          <p:cNvPr id="137" name="Shape 137"/>
          <p:cNvSpPr>
            <a:spLocks noGrp="1"/>
          </p:cNvSpPr>
          <p:nvPr>
            <p:ph type="body" idx="1"/>
          </p:nvPr>
        </p:nvSpPr>
        <p:spPr>
          <a:xfrm>
            <a:off x="224517" y="2238715"/>
            <a:ext cx="8788856" cy="3651818"/>
          </a:xfrm>
          <a:prstGeom prst="rect">
            <a:avLst/>
          </a:prstGeom>
        </p:spPr>
        <p:txBody>
          <a:bodyPr>
            <a:normAutofit fontScale="77500" lnSpcReduction="20000"/>
          </a:bodyPr>
          <a:lstStyle/>
          <a:p>
            <a:pPr marL="156020" indent="-156020" defTabSz="624078">
              <a:spcBef>
                <a:spcPts val="675"/>
              </a:spcBef>
              <a:defRPr sz="2366">
                <a:solidFill>
                  <a:srgbClr val="C00000"/>
                </a:solidFill>
                <a:latin typeface="Cambria"/>
                <a:ea typeface="Cambria"/>
                <a:cs typeface="Cambria"/>
                <a:sym typeface="Cambria"/>
              </a:defRPr>
            </a:pPr>
            <a:r>
              <a:t>Currently mobile application on market:</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offcial mobile application of Ho Chi Minh Ministry of Communications and Transport that support finding bus route.   </a:t>
            </a:r>
            <a:endParaRPr sz="1638"/>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supporting finding bus route and motorbike route.</a:t>
            </a:r>
          </a:p>
          <a:p>
            <a:pPr marL="156020" indent="-156020" defTabSz="624078">
              <a:spcBef>
                <a:spcPts val="675"/>
              </a:spcBef>
              <a:defRPr sz="2366">
                <a:solidFill>
                  <a:srgbClr val="C00000"/>
                </a:solidFill>
                <a:latin typeface="Cambria"/>
                <a:ea typeface="Cambria"/>
                <a:cs typeface="Cambria"/>
                <a:sym typeface="Cambria"/>
              </a:defRPr>
            </a:pPr>
            <a:r>
              <a:t>Limitation:</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just support finding bus route. Algorithm isn't well and doesn’t have some useful search conditions such as number of transfers, departure time or arrival time.   </a:t>
            </a:r>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a:t>
            </a:r>
          </a:p>
          <a:p>
            <a:pPr marL="780098" lvl="2" indent="-156020" defTabSz="624078">
              <a:spcBef>
                <a:spcPts val="300"/>
              </a:spcBef>
              <a:defRPr sz="2366">
                <a:solidFill>
                  <a:srgbClr val="0070C0"/>
                </a:solidFill>
                <a:latin typeface="Cambria"/>
                <a:ea typeface="Cambria"/>
                <a:cs typeface="Cambria"/>
                <a:sym typeface="Cambria"/>
              </a:defRPr>
            </a:pPr>
            <a:r>
              <a:rPr>
                <a:solidFill>
                  <a:srgbClr val="000000"/>
                </a:solidFill>
              </a:rPr>
              <a:t>Just support finding route. Google Map doesn't assist customer when participating traffic such as notify message when near next bus station, or near one motorbike turn. So customer must often look up to phone to know where they are on map.</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Alert message when customer goes wrong way.  </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Not support map offline. Customer must have 3G when participating traffic.</a:t>
            </a:r>
          </a:p>
        </p:txBody>
      </p:sp>
    </p:spTree>
    <p:extLst>
      <p:ext uri="{BB962C8B-B14F-4D97-AF65-F5344CB8AC3E}">
        <p14:creationId xmlns:p14="http://schemas.microsoft.com/office/powerpoint/2010/main" val="212641461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628650" y="1001996"/>
            <a:ext cx="7886700" cy="994172"/>
          </a:xfrm>
          <a:prstGeom prst="rect">
            <a:avLst/>
          </a:prstGeom>
        </p:spPr>
        <p:txBody>
          <a:bodyPr>
            <a:normAutofit fontScale="90000"/>
          </a:bodyPr>
          <a:lstStyle>
            <a:lvl1pPr>
              <a:defRPr sz="3600">
                <a:latin typeface="Cambria"/>
                <a:ea typeface="Cambria"/>
                <a:cs typeface="Cambria"/>
                <a:sym typeface="Cambria"/>
              </a:defRPr>
            </a:lvl1pPr>
          </a:lstStyle>
          <a:p>
            <a:r>
              <a:t>Problem 2: Supporting view result on wear device</a:t>
            </a:r>
          </a:p>
        </p:txBody>
      </p:sp>
      <p:sp>
        <p:nvSpPr>
          <p:cNvPr id="140" name="Shape 140"/>
          <p:cNvSpPr/>
          <p:nvPr/>
        </p:nvSpPr>
        <p:spPr>
          <a:xfrm flipV="1">
            <a:off x="0" y="1812470"/>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1" name="image2.jpg"/>
          <p:cNvPicPr>
            <a:picLocks noChangeAspect="1"/>
          </p:cNvPicPr>
          <p:nvPr/>
        </p:nvPicPr>
        <p:blipFill>
          <a:blip r:embed="rId2">
            <a:extLst/>
          </a:blip>
          <a:stretch>
            <a:fillRect/>
          </a:stretch>
        </p:blipFill>
        <p:spPr>
          <a:xfrm>
            <a:off x="6207272" y="4122595"/>
            <a:ext cx="1692121" cy="1692121"/>
          </a:xfrm>
          <a:prstGeom prst="rect">
            <a:avLst/>
          </a:prstGeom>
          <a:ln w="12700">
            <a:miter lim="400000"/>
          </a:ln>
        </p:spPr>
      </p:pic>
      <p:sp>
        <p:nvSpPr>
          <p:cNvPr id="142" name="Shape 142"/>
          <p:cNvSpPr>
            <a:spLocks noGrp="1"/>
          </p:cNvSpPr>
          <p:nvPr>
            <p:ph type="body" sz="half" idx="1"/>
          </p:nvPr>
        </p:nvSpPr>
        <p:spPr>
          <a:xfrm>
            <a:off x="542925" y="1996167"/>
            <a:ext cx="7886700" cy="2130881"/>
          </a:xfrm>
          <a:prstGeom prst="rect">
            <a:avLst/>
          </a:prstGeom>
        </p:spPr>
        <p:txBody>
          <a:bodyPr>
            <a:normAutofit fontScale="85000" lnSpcReduction="20000"/>
          </a:bodyPr>
          <a:lstStyle/>
          <a:p>
            <a:pPr>
              <a:defRPr sz="2600">
                <a:latin typeface="Cambria"/>
                <a:ea typeface="Cambria"/>
                <a:cs typeface="Cambria"/>
                <a:sym typeface="Cambria"/>
              </a:defRPr>
            </a:pPr>
            <a:r>
              <a:t>Currently market doesn’t have any routing assist mobile applications that supporting display result and notify message on wear. This function has some advantages:</a:t>
            </a:r>
          </a:p>
          <a:p>
            <a:pPr marL="514350" lvl="1" indent="-171450">
              <a:spcBef>
                <a:spcPts val="375"/>
              </a:spcBef>
              <a:defRPr sz="2600">
                <a:latin typeface="Cambria"/>
                <a:ea typeface="Cambria"/>
                <a:cs typeface="Cambria"/>
                <a:sym typeface="Cambria"/>
              </a:defRPr>
            </a:pPr>
            <a:r>
              <a:t>Customers don’t need to open phone when they’re on street so they can eliminate accident when participating traffic.</a:t>
            </a:r>
            <a:endParaRPr sz="1800"/>
          </a:p>
          <a:p>
            <a:pPr marL="514350" lvl="1" indent="-171450">
              <a:spcBef>
                <a:spcPts val="375"/>
              </a:spcBef>
              <a:defRPr sz="2600">
                <a:latin typeface="Cambria"/>
                <a:ea typeface="Cambria"/>
                <a:cs typeface="Cambria"/>
                <a:sym typeface="Cambria"/>
              </a:defRPr>
            </a:pPr>
            <a:r>
              <a:t>When customers are near a bus station or a motorbike turn, wear will show message so customer easily understand how to do next.</a:t>
            </a:r>
          </a:p>
        </p:txBody>
      </p:sp>
    </p:spTree>
    <p:extLst>
      <p:ext uri="{BB962C8B-B14F-4D97-AF65-F5344CB8AC3E}">
        <p14:creationId xmlns:p14="http://schemas.microsoft.com/office/powerpoint/2010/main" val="22761454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1090483" y="408320"/>
            <a:ext cx="6172200" cy="857250"/>
          </a:xfrm>
          <a:prstGeom prst="rect">
            <a:avLst/>
          </a:prstGeom>
        </p:spPr>
        <p:txBody>
          <a:bodyPr lIns="68569" tIns="68569" rIns="68569" bIns="68569" anchor="b" anchorCtr="0">
            <a:noAutofit/>
          </a:bodyPr>
          <a:lstStyle/>
          <a:p>
            <a:r>
              <a:rPr lang="en" sz="4800" dirty="0"/>
              <a:t>Overview</a:t>
            </a:r>
          </a:p>
        </p:txBody>
      </p:sp>
      <p:sp>
        <p:nvSpPr>
          <p:cNvPr id="51" name="Shape 51"/>
          <p:cNvSpPr txBox="1">
            <a:spLocks noGrp="1"/>
          </p:cNvSpPr>
          <p:nvPr>
            <p:ph type="body" idx="1"/>
          </p:nvPr>
        </p:nvSpPr>
        <p:spPr>
          <a:xfrm>
            <a:off x="905773" y="2101501"/>
            <a:ext cx="7066345" cy="4472294"/>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a:t>
            </a:fld>
            <a:endParaRPr lang="en" dirty="0"/>
          </a:p>
        </p:txBody>
      </p:sp>
    </p:spTree>
    <p:extLst>
      <p:ext uri="{BB962C8B-B14F-4D97-AF65-F5344CB8AC3E}">
        <p14:creationId xmlns:p14="http://schemas.microsoft.com/office/powerpoint/2010/main" val="42977118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416377" y="899092"/>
            <a:ext cx="8499023" cy="994172"/>
          </a:xfrm>
          <a:prstGeom prst="rect">
            <a:avLst/>
          </a:prstGeom>
        </p:spPr>
        <p:txBody>
          <a:bodyPr>
            <a:normAutofit fontScale="90000"/>
          </a:bodyPr>
          <a:lstStyle>
            <a:lvl1pPr>
              <a:defRPr sz="3600">
                <a:latin typeface="Cambria"/>
                <a:ea typeface="Cambria"/>
                <a:cs typeface="Cambria"/>
                <a:sym typeface="Cambria"/>
              </a:defRPr>
            </a:lvl1pPr>
          </a:lstStyle>
          <a:p>
            <a:r>
              <a:t>Problem 3: voice integration for enhancing usability.</a:t>
            </a:r>
          </a:p>
        </p:txBody>
      </p:sp>
      <p:sp>
        <p:nvSpPr>
          <p:cNvPr id="145" name="Shape 145"/>
          <p:cNvSpPr>
            <a:spLocks noGrp="1"/>
          </p:cNvSpPr>
          <p:nvPr>
            <p:ph type="body" sz="half" idx="1"/>
          </p:nvPr>
        </p:nvSpPr>
        <p:spPr>
          <a:xfrm>
            <a:off x="628650" y="1893263"/>
            <a:ext cx="7886700" cy="2086827"/>
          </a:xfrm>
          <a:prstGeom prst="rect">
            <a:avLst/>
          </a:prstGeom>
        </p:spPr>
        <p:txBody>
          <a:bodyPr>
            <a:normAutofit fontScale="85000" lnSpcReduction="10000"/>
          </a:bodyPr>
          <a:lstStyle/>
          <a:p>
            <a:pPr>
              <a:defRPr sz="2600">
                <a:latin typeface="Cambria"/>
                <a:ea typeface="Cambria"/>
                <a:cs typeface="Cambria"/>
                <a:sym typeface="Cambria"/>
              </a:defRPr>
            </a:pPr>
            <a:r>
              <a:t>Currently market doesn’t have an applications that satisfied:</a:t>
            </a:r>
          </a:p>
          <a:p>
            <a:pPr marL="514350" lvl="1" indent="-171450">
              <a:spcBef>
                <a:spcPts val="375"/>
              </a:spcBef>
              <a:defRPr sz="2600">
                <a:solidFill>
                  <a:srgbClr val="C00000"/>
                </a:solidFill>
                <a:latin typeface="Cambria"/>
                <a:ea typeface="Cambria"/>
                <a:cs typeface="Cambria"/>
                <a:sym typeface="Cambria"/>
              </a:defRPr>
            </a:pPr>
            <a:r>
              <a:t>Voice search:</a:t>
            </a:r>
            <a:r>
              <a:rPr>
                <a:solidFill>
                  <a:srgbClr val="000000"/>
                </a:solidFill>
              </a:rPr>
              <a:t> help customers avoid typing on small keyboard, especially they’re on street.</a:t>
            </a:r>
            <a:endParaRPr sz="1800"/>
          </a:p>
          <a:p>
            <a:pPr marL="514350" lvl="1" indent="-171450">
              <a:spcBef>
                <a:spcPts val="375"/>
              </a:spcBef>
              <a:defRPr sz="2600">
                <a:solidFill>
                  <a:srgbClr val="C00000"/>
                </a:solidFill>
                <a:latin typeface="Cambria"/>
                <a:ea typeface="Cambria"/>
                <a:cs typeface="Cambria"/>
                <a:sym typeface="Cambria"/>
              </a:defRPr>
            </a:pPr>
            <a:r>
              <a:t>Notify at each turn or station by sound:</a:t>
            </a:r>
            <a:r>
              <a:rPr>
                <a:solidFill>
                  <a:srgbClr val="000000"/>
                </a:solidFill>
              </a:rPr>
              <a:t> (for example, say “xuống trạm tới”, “quẹo trái qua đường Nguyễn Thiện Thuật”, “đi qua ngã Tư”): eliminate customer must look up on wear or mobile to view result when participating traffic.</a:t>
            </a:r>
          </a:p>
        </p:txBody>
      </p:sp>
      <p:sp>
        <p:nvSpPr>
          <p:cNvPr id="146" name="Shape 146"/>
          <p:cNvSpPr/>
          <p:nvPr/>
        </p:nvSpPr>
        <p:spPr>
          <a:xfrm flipV="1">
            <a:off x="0" y="1738992"/>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7" name="image3.png"/>
          <p:cNvPicPr>
            <a:picLocks noChangeAspect="1"/>
          </p:cNvPicPr>
          <p:nvPr/>
        </p:nvPicPr>
        <p:blipFill>
          <a:blip r:embed="rId2">
            <a:extLst/>
          </a:blip>
          <a:srcRect t="7785" b="9158"/>
          <a:stretch>
            <a:fillRect/>
          </a:stretch>
        </p:blipFill>
        <p:spPr>
          <a:xfrm>
            <a:off x="3894736" y="3980089"/>
            <a:ext cx="4620614" cy="1815243"/>
          </a:xfrm>
          <a:prstGeom prst="rect">
            <a:avLst/>
          </a:prstGeom>
          <a:ln w="12700">
            <a:miter lim="400000"/>
          </a:ln>
        </p:spPr>
      </p:pic>
    </p:spTree>
    <p:extLst>
      <p:ext uri="{BB962C8B-B14F-4D97-AF65-F5344CB8AC3E}">
        <p14:creationId xmlns:p14="http://schemas.microsoft.com/office/powerpoint/2010/main" val="8492825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body" sz="quarter" idx="1"/>
          </p:nvPr>
        </p:nvSpPr>
        <p:spPr>
          <a:xfrm>
            <a:off x="861332" y="4506685"/>
            <a:ext cx="7886701" cy="796019"/>
          </a:xfrm>
          <a:prstGeom prst="rect">
            <a:avLst/>
          </a:prstGeom>
        </p:spPr>
        <p:txBody>
          <a:bodyPr>
            <a:normAutofit fontScale="92500" lnSpcReduction="20000"/>
          </a:bodyPr>
          <a:lstStyle>
            <a:lvl1pPr marL="0" indent="0">
              <a:buSzTx/>
              <a:buNone/>
              <a:defRPr sz="3600">
                <a:latin typeface="Cambria"/>
                <a:ea typeface="Cambria"/>
                <a:cs typeface="Cambria"/>
                <a:sym typeface="Cambria"/>
              </a:defRPr>
            </a:lvl1pPr>
          </a:lstStyle>
          <a:p>
            <a:r>
              <a:rPr dirty="0"/>
              <a:t>Our team provides solutions to fix 3 above problems.</a:t>
            </a:r>
          </a:p>
        </p:txBody>
      </p:sp>
      <p:pic>
        <p:nvPicPr>
          <p:cNvPr id="150" name="image4.jpg"/>
          <p:cNvPicPr>
            <a:picLocks noChangeAspect="1"/>
          </p:cNvPicPr>
          <p:nvPr/>
        </p:nvPicPr>
        <p:blipFill>
          <a:blip r:embed="rId2">
            <a:extLst/>
          </a:blip>
          <a:srcRect b="21104"/>
          <a:stretch>
            <a:fillRect/>
          </a:stretch>
        </p:blipFill>
        <p:spPr>
          <a:xfrm>
            <a:off x="947057" y="857250"/>
            <a:ext cx="7543801" cy="2975884"/>
          </a:xfrm>
          <a:prstGeom prst="rect">
            <a:avLst/>
          </a:prstGeom>
          <a:ln w="12700">
            <a:miter lim="400000"/>
          </a:ln>
        </p:spPr>
      </p:pic>
    </p:spTree>
    <p:extLst>
      <p:ext uri="{BB962C8B-B14F-4D97-AF65-F5344CB8AC3E}">
        <p14:creationId xmlns:p14="http://schemas.microsoft.com/office/powerpoint/2010/main" val="12107340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rPr dirty="0"/>
              <a:t>Providing a routing assist mobile application</a:t>
            </a:r>
          </a:p>
        </p:txBody>
      </p:sp>
      <p:sp>
        <p:nvSpPr>
          <p:cNvPr id="153" name="Shape 153"/>
          <p:cNvSpPr>
            <a:spLocks noGrp="1"/>
          </p:cNvSpPr>
          <p:nvPr>
            <p:ph type="body" idx="1"/>
          </p:nvPr>
        </p:nvSpPr>
        <p:spPr>
          <a:xfrm>
            <a:off x="142336" y="2057400"/>
            <a:ext cx="8863642" cy="3725775"/>
          </a:xfrm>
          <a:prstGeom prst="rect">
            <a:avLst/>
          </a:prstGeom>
        </p:spPr>
        <p:txBody>
          <a:bodyPr/>
          <a:lstStyle/>
          <a:p>
            <a:pPr marL="342900" indent="-342900">
              <a:buFont typeface="Wingdings" charset="2"/>
              <a:buChar char="ü"/>
              <a:defRPr>
                <a:latin typeface="Cambria"/>
                <a:ea typeface="Cambria"/>
                <a:cs typeface="Cambria"/>
                <a:sym typeface="Cambria"/>
              </a:defRPr>
            </a:pPr>
            <a:r>
              <a:rPr dirty="0"/>
              <a:t>Supporting search bus route and motorbike route from two points to four points.</a:t>
            </a:r>
          </a:p>
          <a:p>
            <a:pPr marL="342900" indent="-342900">
              <a:buFont typeface="Wingdings" charset="2"/>
              <a:buChar char="ü"/>
              <a:defRPr>
                <a:latin typeface="Cambria"/>
                <a:ea typeface="Cambria"/>
                <a:cs typeface="Cambria"/>
                <a:sym typeface="Cambria"/>
              </a:defRPr>
            </a:pPr>
            <a:r>
              <a:rPr lang="en-US" dirty="0" smtClean="0"/>
              <a:t>Supporting routing by message at every bus station or motorbike turn</a:t>
            </a:r>
            <a:r>
              <a:rPr dirty="0" smtClean="0"/>
              <a:t>.</a:t>
            </a:r>
            <a:endParaRPr dirty="0"/>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Wrong-way </a:t>
            </a:r>
            <a:r>
              <a:rPr lang="en-US" dirty="0" smtClean="0">
                <a:solidFill>
                  <a:schemeClr val="tx1"/>
                </a:solidFill>
              </a:rPr>
              <a:t>detection </a:t>
            </a:r>
            <a:r>
              <a:rPr dirty="0" smtClean="0">
                <a:solidFill>
                  <a:schemeClr val="tx1"/>
                </a:solidFill>
              </a:rPr>
              <a:t>system</a:t>
            </a:r>
            <a:r>
              <a:rPr lang="en-US" dirty="0" smtClean="0">
                <a:solidFill>
                  <a:schemeClr val="tx1"/>
                </a:solidFill>
              </a:rPr>
              <a:t>.</a:t>
            </a:r>
            <a:endParaRPr dirty="0">
              <a:solidFill>
                <a:schemeClr val="tx1"/>
              </a:solidFill>
            </a:endParaRPr>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Supporting map </a:t>
            </a:r>
            <a:r>
              <a:rPr dirty="0" smtClean="0">
                <a:solidFill>
                  <a:schemeClr val="tx1"/>
                </a:solidFill>
              </a:rPr>
              <a:t>offline</a:t>
            </a:r>
            <a:r>
              <a:rPr lang="en-US" dirty="0" smtClean="0">
                <a:solidFill>
                  <a:schemeClr val="tx1"/>
                </a:solidFill>
              </a:rPr>
              <a:t>.</a:t>
            </a:r>
            <a:endParaRPr dirty="0">
              <a:solidFill>
                <a:schemeClr val="tx1"/>
              </a:solidFill>
            </a:endParaRPr>
          </a:p>
        </p:txBody>
      </p:sp>
      <p:sp>
        <p:nvSpPr>
          <p:cNvPr id="154" name="Shape 154"/>
          <p:cNvSpPr/>
          <p:nvPr/>
        </p:nvSpPr>
        <p:spPr>
          <a:xfrm flipV="1">
            <a:off x="0" y="191044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41370452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23</a:t>
            </a:fld>
            <a:endParaRPr lang="en"/>
          </a:p>
        </p:txBody>
      </p:sp>
      <p:sp>
        <p:nvSpPr>
          <p:cNvPr id="5" name="Rectangle 4"/>
          <p:cNvSpPr/>
          <p:nvPr/>
        </p:nvSpPr>
        <p:spPr>
          <a:xfrm>
            <a:off x="5467762"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298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81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09" y="3672114"/>
            <a:ext cx="948172" cy="93565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466" y="3607411"/>
            <a:ext cx="1000358" cy="1000358"/>
          </a:xfrm>
          <a:prstGeom prst="rect">
            <a:avLst/>
          </a:prstGeom>
        </p:spPr>
      </p:pic>
      <p:pic>
        <p:nvPicPr>
          <p:cNvPr id="10"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878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92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5882"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59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3645"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245030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flipH="1">
            <a:off x="245030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140756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H="1">
            <a:off x="140756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19"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160"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6030609"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H="1">
            <a:off x="6030609"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2"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990" y="5300907"/>
            <a:ext cx="721941" cy="72194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6893645"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6893645"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25" name="Shape 152"/>
          <p:cNvSpPr>
            <a:spLocks noGrp="1"/>
          </p:cNvSpPr>
          <p:nvPr>
            <p:ph type="title"/>
          </p:nvPr>
        </p:nvSpPr>
        <p:spPr>
          <a:xfrm>
            <a:off x="457200" y="274637"/>
            <a:ext cx="8229600" cy="1143000"/>
          </a:xfrm>
          <a:prstGeom prst="rect">
            <a:avLst/>
          </a:prstGeom>
        </p:spPr>
        <p:txBody>
          <a:bodyPr/>
          <a:lstStyle>
            <a:lvl1pPr>
              <a:defRPr sz="3600">
                <a:latin typeface="Cambria"/>
                <a:ea typeface="Cambria"/>
                <a:cs typeface="Cambria"/>
                <a:sym typeface="Cambria"/>
              </a:defRPr>
            </a:lvl1pPr>
          </a:lstStyle>
          <a:p>
            <a:r>
              <a:rPr dirty="0"/>
              <a:t>Providing a routing assist mobile application</a:t>
            </a:r>
          </a:p>
        </p:txBody>
      </p:sp>
      <p:pic>
        <p:nvPicPr>
          <p:cNvPr id="32" name="Picture 31"/>
          <p:cNvPicPr>
            <a:picLocks noChangeAspect="1"/>
          </p:cNvPicPr>
          <p:nvPr/>
        </p:nvPicPr>
        <p:blipFill>
          <a:blip r:embed="rId8"/>
          <a:stretch>
            <a:fillRect/>
          </a:stretch>
        </p:blipFill>
        <p:spPr>
          <a:xfrm>
            <a:off x="3865744" y="3698919"/>
            <a:ext cx="1325069" cy="1325069"/>
          </a:xfrm>
          <a:prstGeom prst="rect">
            <a:avLst/>
          </a:prstGeom>
        </p:spPr>
      </p:pic>
      <p:sp>
        <p:nvSpPr>
          <p:cNvPr id="33" name="Rectangle 32"/>
          <p:cNvSpPr/>
          <p:nvPr/>
        </p:nvSpPr>
        <p:spPr>
          <a:xfrm>
            <a:off x="3102396" y="2492882"/>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0516" y="2755303"/>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8279" y="267883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794" y="5266859"/>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624" y="5276220"/>
            <a:ext cx="721941" cy="72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46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E-6 -2.22222E-6 L 0.25001 -2.22222E-6 " pathEditMode="relative" rAng="0" ptsTypes="AA">
                                      <p:cBhvr>
                                        <p:cTn id="6" dur="2000" fill="hold"/>
                                        <p:tgtEl>
                                          <p:spTgt spid="6"/>
                                        </p:tgtEl>
                                        <p:attrNameLst>
                                          <p:attrName>ppt_x</p:attrName>
                                          <p:attrName>ppt_y</p:attrName>
                                        </p:attrNameLst>
                                      </p:cBhvr>
                                      <p:rCtr x="12500" y="0"/>
                                    </p:animMotion>
                                  </p:childTnLst>
                                </p:cTn>
                              </p:par>
                              <p:par>
                                <p:cTn id="7" presetID="63" presetClass="path" presetSubtype="0" accel="50000" decel="50000" fill="hold" nodeType="withEffect">
                                  <p:stCondLst>
                                    <p:cond delay="0"/>
                                  </p:stCondLst>
                                  <p:childTnLst>
                                    <p:animMotion origin="layout" path="M -4.72222E-6 -1.48148E-6 L 0.25 -1.48148E-6 " pathEditMode="relative" rAng="0" ptsTypes="AA">
                                      <p:cBhvr>
                                        <p:cTn id="8" dur="2000" fill="hold"/>
                                        <p:tgtEl>
                                          <p:spTgt spid="7"/>
                                        </p:tgtEl>
                                        <p:attrNameLst>
                                          <p:attrName>ppt_x</p:attrName>
                                          <p:attrName>ppt_y</p:attrName>
                                        </p:attrNameLst>
                                      </p:cBhvr>
                                      <p:rCtr x="12500" y="0"/>
                                    </p:animMotion>
                                  </p:childTnLst>
                                </p:cTn>
                              </p:par>
                              <p:par>
                                <p:cTn id="9" presetID="63" presetClass="path" presetSubtype="0" accel="50000" decel="50000" fill="hold" nodeType="withEffect">
                                  <p:stCondLst>
                                    <p:cond delay="0"/>
                                  </p:stCondLst>
                                  <p:childTnLst>
                                    <p:animMotion origin="layout" path="M 1.38889E-6 -3.7037E-6 L 0.25 -3.7037E-6 " pathEditMode="relative" rAng="0" ptsTypes="AA">
                                      <p:cBhvr>
                                        <p:cTn id="10" dur="2000" fill="hold"/>
                                        <p:tgtEl>
                                          <p:spTgt spid="8"/>
                                        </p:tgtEl>
                                        <p:attrNameLst>
                                          <p:attrName>ppt_x</p:attrName>
                                          <p:attrName>ppt_y</p:attrName>
                                        </p:attrNameLst>
                                      </p:cBhvr>
                                      <p:rCtr x="12500" y="0"/>
                                    </p:animMotion>
                                  </p:childTnLst>
                                </p:cTn>
                              </p:par>
                              <p:par>
                                <p:cTn id="11" presetID="63" presetClass="path" presetSubtype="0" accel="50000" decel="50000" fill="hold" nodeType="withEffect">
                                  <p:stCondLst>
                                    <p:cond delay="0"/>
                                  </p:stCondLst>
                                  <p:childTnLst>
                                    <p:animMotion origin="layout" path="M 3.88889E-6 -2.96296E-6 L 0.25 -2.96296E-6 " pathEditMode="relative" rAng="0" ptsTypes="AA">
                                      <p:cBhvr>
                                        <p:cTn id="12" dur="2000" fill="hold"/>
                                        <p:tgtEl>
                                          <p:spTgt spid="10"/>
                                        </p:tgtEl>
                                        <p:attrNameLst>
                                          <p:attrName>ppt_x</p:attrName>
                                          <p:attrName>ppt_y</p:attrName>
                                        </p:attrNameLst>
                                      </p:cBhvr>
                                      <p:rCtr x="12500" y="0"/>
                                    </p:animMotion>
                                  </p:childTnLst>
                                </p:cTn>
                              </p:par>
                              <p:par>
                                <p:cTn id="13" presetID="63" presetClass="path" presetSubtype="0" accel="50000" decel="50000" fill="hold" nodeType="withEffect">
                                  <p:stCondLst>
                                    <p:cond delay="0"/>
                                  </p:stCondLst>
                                  <p:childTnLst>
                                    <p:animMotion origin="layout" path="M -4.72222E-6 2.59259E-6 L 0.25 2.59259E-6 " pathEditMode="relative" rAng="0" ptsTypes="AA">
                                      <p:cBhvr>
                                        <p:cTn id="14" dur="2000" fill="hold"/>
                                        <p:tgtEl>
                                          <p:spTgt spid="11"/>
                                        </p:tgtEl>
                                        <p:attrNameLst>
                                          <p:attrName>ppt_x</p:attrName>
                                          <p:attrName>ppt_y</p:attrName>
                                        </p:attrNameLst>
                                      </p:cBhvr>
                                      <p:rCtr x="12500" y="0"/>
                                    </p:animMotion>
                                  </p:childTnLst>
                                </p:cTn>
                              </p:par>
                              <p:par>
                                <p:cTn id="15" presetID="63" presetClass="path" presetSubtype="0" accel="50000" decel="50000" fill="hold" nodeType="withEffect">
                                  <p:stCondLst>
                                    <p:cond delay="0"/>
                                  </p:stCondLst>
                                  <p:childTnLst>
                                    <p:animMotion origin="layout" path="M 2.77778E-6 -1.85185E-6 L 0.25 -1.85185E-6 " pathEditMode="relative" rAng="0" ptsTypes="AA">
                                      <p:cBhvr>
                                        <p:cTn id="16" dur="2000" fill="hold"/>
                                        <p:tgtEl>
                                          <p:spTgt spid="13"/>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1.11111E-6 -3.33333E-6 L 0.25 -3.33333E-6 " pathEditMode="relative" rAng="0" ptsTypes="AA">
                                      <p:cBhvr>
                                        <p:cTn id="18" dur="2000" fill="hold"/>
                                        <p:tgtEl>
                                          <p:spTgt spid="15"/>
                                        </p:tgtEl>
                                        <p:attrNameLst>
                                          <p:attrName>ppt_x</p:attrName>
                                          <p:attrName>ppt_y</p:attrName>
                                        </p:attrNameLst>
                                      </p:cBhvr>
                                      <p:rCtr x="12500" y="0"/>
                                    </p:animMotion>
                                  </p:childTnLst>
                                </p:cTn>
                              </p:par>
                              <p:par>
                                <p:cTn id="19" presetID="63" presetClass="path" presetSubtype="0" accel="50000" decel="50000" fill="hold" nodeType="withEffect">
                                  <p:stCondLst>
                                    <p:cond delay="0"/>
                                  </p:stCondLst>
                                  <p:childTnLst>
                                    <p:animMotion origin="layout" path="M 1.11111E-6 -3.33333E-6 L 0.25 -3.33333E-6 " pathEditMode="relative" rAng="0" ptsTypes="AA">
                                      <p:cBhvr>
                                        <p:cTn id="20" dur="2000" fill="hold"/>
                                        <p:tgtEl>
                                          <p:spTgt spid="16"/>
                                        </p:tgtEl>
                                        <p:attrNameLst>
                                          <p:attrName>ppt_x</p:attrName>
                                          <p:attrName>ppt_y</p:attrName>
                                        </p:attrNameLst>
                                      </p:cBhvr>
                                      <p:rCtr x="12500" y="0"/>
                                    </p:animMotion>
                                  </p:childTnLst>
                                </p:cTn>
                              </p:par>
                              <p:par>
                                <p:cTn id="21" presetID="63" presetClass="path" presetSubtype="0" accel="50000" decel="50000" fill="hold" nodeType="withEffect">
                                  <p:stCondLst>
                                    <p:cond delay="0"/>
                                  </p:stCondLst>
                                  <p:childTnLst>
                                    <p:animMotion origin="layout" path="M 3.61111E-6 -3.33333E-6 L 0.25 -3.33333E-6 " pathEditMode="relative" rAng="0" ptsTypes="AA">
                                      <p:cBhvr>
                                        <p:cTn id="22" dur="2000" fill="hold"/>
                                        <p:tgtEl>
                                          <p:spTgt spid="17"/>
                                        </p:tgtEl>
                                        <p:attrNameLst>
                                          <p:attrName>ppt_x</p:attrName>
                                          <p:attrName>ppt_y</p:attrName>
                                        </p:attrNameLst>
                                      </p:cBhvr>
                                      <p:rCtr x="12500" y="0"/>
                                    </p:animMotion>
                                  </p:childTnLst>
                                </p:cTn>
                              </p:par>
                              <p:par>
                                <p:cTn id="23" presetID="63" presetClass="path" presetSubtype="0" accel="50000" decel="50000" fill="hold" nodeType="withEffect">
                                  <p:stCondLst>
                                    <p:cond delay="0"/>
                                  </p:stCondLst>
                                  <p:childTnLst>
                                    <p:animMotion origin="layout" path="M 3.61111E-6 -3.33333E-6 L 0.25 -3.33333E-6 " pathEditMode="relative" rAng="0" ptsTypes="AA">
                                      <p:cBhvr>
                                        <p:cTn id="24" dur="2000" fill="hold"/>
                                        <p:tgtEl>
                                          <p:spTgt spid="18"/>
                                        </p:tgtEl>
                                        <p:attrNameLst>
                                          <p:attrName>ppt_x</p:attrName>
                                          <p:attrName>ppt_y</p:attrName>
                                        </p:attrNameLst>
                                      </p:cBhvr>
                                      <p:rCtr x="12500" y="0"/>
                                    </p:animMotion>
                                  </p:childTnLst>
                                </p:cTn>
                              </p:par>
                              <p:par>
                                <p:cTn id="25" presetID="35" presetClass="path" presetSubtype="0" accel="50000" decel="50000" fill="hold" grpId="0" nodeType="withEffect">
                                  <p:stCondLst>
                                    <p:cond delay="0"/>
                                  </p:stCondLst>
                                  <p:childTnLst>
                                    <p:animMotion origin="layout" path="M 3.33333E-6 -2.22222E-6 L -0.25 -2.22222E-6 " pathEditMode="relative" rAng="0" ptsTypes="AA">
                                      <p:cBhvr>
                                        <p:cTn id="26" dur="2000" fill="hold"/>
                                        <p:tgtEl>
                                          <p:spTgt spid="5"/>
                                        </p:tgtEl>
                                        <p:attrNameLst>
                                          <p:attrName>ppt_x</p:attrName>
                                          <p:attrName>ppt_y</p:attrName>
                                        </p:attrNameLst>
                                      </p:cBhvr>
                                      <p:rCtr x="-12500" y="0"/>
                                    </p:animMotion>
                                  </p:childTnLst>
                                </p:cTn>
                              </p:par>
                              <p:par>
                                <p:cTn id="27" presetID="35" presetClass="path" presetSubtype="0" accel="50000" decel="50000" fill="hold" nodeType="withEffect">
                                  <p:stCondLst>
                                    <p:cond delay="0"/>
                                  </p:stCondLst>
                                  <p:childTnLst>
                                    <p:animMotion origin="layout" path="M 5.55556E-7 -2.59259E-6 L -0.25 -2.59259E-6 " pathEditMode="relative" rAng="0" ptsTypes="AA">
                                      <p:cBhvr>
                                        <p:cTn id="28" dur="2000" fill="hold"/>
                                        <p:tgtEl>
                                          <p:spTgt spid="9"/>
                                        </p:tgtEl>
                                        <p:attrNameLst>
                                          <p:attrName>ppt_x</p:attrName>
                                          <p:attrName>ppt_y</p:attrName>
                                        </p:attrNameLst>
                                      </p:cBhvr>
                                      <p:rCtr x="-12500" y="0"/>
                                    </p:animMotion>
                                  </p:childTnLst>
                                </p:cTn>
                              </p:par>
                              <p:par>
                                <p:cTn id="29" presetID="35" presetClass="path" presetSubtype="0" accel="50000" decel="50000" fill="hold" nodeType="withEffect">
                                  <p:stCondLst>
                                    <p:cond delay="0"/>
                                  </p:stCondLst>
                                  <p:childTnLst>
                                    <p:animMotion origin="layout" path="M -1.94444E-6 1.11111E-6 L -0.25 1.11111E-6 " pathEditMode="relative" rAng="0" ptsTypes="AA">
                                      <p:cBhvr>
                                        <p:cTn id="30" dur="2000" fill="hold"/>
                                        <p:tgtEl>
                                          <p:spTgt spid="12"/>
                                        </p:tgtEl>
                                        <p:attrNameLst>
                                          <p:attrName>ppt_x</p:attrName>
                                          <p:attrName>ppt_y</p:attrName>
                                        </p:attrNameLst>
                                      </p:cBhvr>
                                      <p:rCtr x="-12500" y="0"/>
                                    </p:animMotion>
                                  </p:childTnLst>
                                </p:cTn>
                              </p:par>
                              <p:par>
                                <p:cTn id="31" presetID="35" presetClass="path" presetSubtype="0" accel="50000" decel="50000" fill="hold" nodeType="withEffect">
                                  <p:stCondLst>
                                    <p:cond delay="0"/>
                                  </p:stCondLst>
                                  <p:childTnLst>
                                    <p:animMotion origin="layout" path="M 1.38889E-6 -1.85185E-6 L -0.25 -1.85185E-6 " pathEditMode="relative" rAng="0" ptsTypes="AA">
                                      <p:cBhvr>
                                        <p:cTn id="32" dur="2000" fill="hold"/>
                                        <p:tgtEl>
                                          <p:spTgt spid="14"/>
                                        </p:tgtEl>
                                        <p:attrNameLst>
                                          <p:attrName>ppt_x</p:attrName>
                                          <p:attrName>ppt_y</p:attrName>
                                        </p:attrNameLst>
                                      </p:cBhvr>
                                      <p:rCtr x="-12500" y="0"/>
                                    </p:animMotion>
                                  </p:childTnLst>
                                </p:cTn>
                              </p:par>
                              <p:par>
                                <p:cTn id="33" presetID="35" presetClass="path" presetSubtype="0" accel="50000" decel="50000" fill="hold" nodeType="withEffect">
                                  <p:stCondLst>
                                    <p:cond delay="0"/>
                                  </p:stCondLst>
                                  <p:childTnLst>
                                    <p:animMotion origin="layout" path="M -1.38889E-6 3.7037E-6 L -0.25 3.7037E-6 " pathEditMode="relative" rAng="0" ptsTypes="AA">
                                      <p:cBhvr>
                                        <p:cTn id="34" dur="2000" fill="hold"/>
                                        <p:tgtEl>
                                          <p:spTgt spid="19"/>
                                        </p:tgtEl>
                                        <p:attrNameLst>
                                          <p:attrName>ppt_x</p:attrName>
                                          <p:attrName>ppt_y</p:attrName>
                                        </p:attrNameLst>
                                      </p:cBhvr>
                                      <p:rCtr x="-12500" y="0"/>
                                    </p:animMotion>
                                  </p:childTnLst>
                                </p:cTn>
                              </p:par>
                              <p:par>
                                <p:cTn id="35" presetID="35" presetClass="path" presetSubtype="0" accel="50000" decel="50000" fill="hold" nodeType="withEffect">
                                  <p:stCondLst>
                                    <p:cond delay="0"/>
                                  </p:stCondLst>
                                  <p:childTnLst>
                                    <p:animMotion origin="layout" path="M -1.94444E-6 4.44444E-6 L -0.25 4.44444E-6 " pathEditMode="relative" rAng="0" ptsTypes="AA">
                                      <p:cBhvr>
                                        <p:cTn id="36" dur="2000" fill="hold"/>
                                        <p:tgtEl>
                                          <p:spTgt spid="20"/>
                                        </p:tgtEl>
                                        <p:attrNameLst>
                                          <p:attrName>ppt_x</p:attrName>
                                          <p:attrName>ppt_y</p:attrName>
                                        </p:attrNameLst>
                                      </p:cBhvr>
                                      <p:rCtr x="-12500" y="0"/>
                                    </p:animMotion>
                                  </p:childTnLst>
                                </p:cTn>
                              </p:par>
                              <p:par>
                                <p:cTn id="37" presetID="35" presetClass="path" presetSubtype="0" accel="50000" decel="50000" fill="hold" nodeType="withEffect">
                                  <p:stCondLst>
                                    <p:cond delay="0"/>
                                  </p:stCondLst>
                                  <p:childTnLst>
                                    <p:animMotion origin="layout" path="M -1.94444E-6 4.44444E-6 L -0.25 4.44444E-6 " pathEditMode="relative" rAng="0" ptsTypes="AA">
                                      <p:cBhvr>
                                        <p:cTn id="38" dur="2000" fill="hold"/>
                                        <p:tgtEl>
                                          <p:spTgt spid="21"/>
                                        </p:tgtEl>
                                        <p:attrNameLst>
                                          <p:attrName>ppt_x</p:attrName>
                                          <p:attrName>ppt_y</p:attrName>
                                        </p:attrNameLst>
                                      </p:cBhvr>
                                      <p:rCtr x="-12500" y="0"/>
                                    </p:animMotion>
                                  </p:childTnLst>
                                </p:cTn>
                              </p:par>
                              <p:par>
                                <p:cTn id="39" presetID="35" presetClass="path" presetSubtype="0" accel="50000" decel="50000" fill="hold" nodeType="withEffect">
                                  <p:stCondLst>
                                    <p:cond delay="0"/>
                                  </p:stCondLst>
                                  <p:childTnLst>
                                    <p:animMotion origin="layout" path="M 3.88889E-6 -2.96296E-6 L -0.25 -2.96296E-6 " pathEditMode="relative" rAng="0" ptsTypes="AA">
                                      <p:cBhvr>
                                        <p:cTn id="40" dur="2000" fill="hold"/>
                                        <p:tgtEl>
                                          <p:spTgt spid="22"/>
                                        </p:tgtEl>
                                        <p:attrNameLst>
                                          <p:attrName>ppt_x</p:attrName>
                                          <p:attrName>ppt_y</p:attrName>
                                        </p:attrNameLst>
                                      </p:cBhvr>
                                      <p:rCtr x="-12500" y="0"/>
                                    </p:animMotion>
                                  </p:childTnLst>
                                </p:cTn>
                              </p:par>
                              <p:par>
                                <p:cTn id="41" presetID="35" presetClass="path" presetSubtype="0" accel="50000" decel="50000" fill="hold" nodeType="withEffect">
                                  <p:stCondLst>
                                    <p:cond delay="0"/>
                                  </p:stCondLst>
                                  <p:childTnLst>
                                    <p:animMotion origin="layout" path="M 3.61111E-6 -4.44444E-6 L -0.25 -4.44444E-6 " pathEditMode="relative" rAng="0" ptsTypes="AA">
                                      <p:cBhvr>
                                        <p:cTn id="42" dur="2000" fill="hold"/>
                                        <p:tgtEl>
                                          <p:spTgt spid="23"/>
                                        </p:tgtEl>
                                        <p:attrNameLst>
                                          <p:attrName>ppt_x</p:attrName>
                                          <p:attrName>ppt_y</p:attrName>
                                        </p:attrNameLst>
                                      </p:cBhvr>
                                      <p:rCtr x="-12500" y="0"/>
                                    </p:animMotion>
                                  </p:childTnLst>
                                </p:cTn>
                              </p:par>
                              <p:par>
                                <p:cTn id="43" presetID="35" presetClass="path" presetSubtype="0" accel="50000" decel="50000" fill="hold" nodeType="withEffect">
                                  <p:stCondLst>
                                    <p:cond delay="0"/>
                                  </p:stCondLst>
                                  <p:childTnLst>
                                    <p:animMotion origin="layout" path="M 3.61111E-6 -4.44444E-6 L -0.25 -4.44444E-6 " pathEditMode="relative" rAng="0" ptsTypes="AA">
                                      <p:cBhvr>
                                        <p:cTn id="44" dur="2000" fill="hold"/>
                                        <p:tgtEl>
                                          <p:spTgt spid="24"/>
                                        </p:tgtEl>
                                        <p:attrNameLst>
                                          <p:attrName>ppt_x</p:attrName>
                                          <p:attrName>ppt_y</p:attrName>
                                        </p:attrNameLst>
                                      </p:cBhvr>
                                      <p:rCtr x="-12500" y="0"/>
                                    </p:animMotion>
                                  </p:childTnLst>
                                </p:cTn>
                              </p:par>
                              <p:par>
                                <p:cTn id="45" presetID="10" presetClass="exit" presetSubtype="0" fill="hold" grpId="1" nodeType="withEffect">
                                  <p:stCondLst>
                                    <p:cond delay="0"/>
                                  </p:stCondLst>
                                  <p:childTnLst>
                                    <p:animEffect transition="out" filter="fade">
                                      <p:cBhvr>
                                        <p:cTn id="46" dur="2000"/>
                                        <p:tgtEl>
                                          <p:spTgt spid="6"/>
                                        </p:tgtEl>
                                      </p:cBhvr>
                                    </p:animEffect>
                                    <p:set>
                                      <p:cBhvr>
                                        <p:cTn id="47" dur="1" fill="hold">
                                          <p:stCondLst>
                                            <p:cond delay="1999"/>
                                          </p:stCondLst>
                                        </p:cTn>
                                        <p:tgtEl>
                                          <p:spTgt spid="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2000"/>
                                        <p:tgtEl>
                                          <p:spTgt spid="7"/>
                                        </p:tgtEl>
                                      </p:cBhvr>
                                    </p:animEffect>
                                    <p:set>
                                      <p:cBhvr>
                                        <p:cTn id="50" dur="1" fill="hold">
                                          <p:stCondLst>
                                            <p:cond delay="1999"/>
                                          </p:stCondLst>
                                        </p:cTn>
                                        <p:tgtEl>
                                          <p:spTgt spid="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2000"/>
                                        <p:tgtEl>
                                          <p:spTgt spid="8"/>
                                        </p:tgtEl>
                                      </p:cBhvr>
                                    </p:animEffect>
                                    <p:set>
                                      <p:cBhvr>
                                        <p:cTn id="53" dur="1" fill="hold">
                                          <p:stCondLst>
                                            <p:cond delay="1999"/>
                                          </p:stCondLst>
                                        </p:cTn>
                                        <p:tgtEl>
                                          <p:spTgt spid="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10"/>
                                        </p:tgtEl>
                                      </p:cBhvr>
                                    </p:animEffect>
                                    <p:set>
                                      <p:cBhvr>
                                        <p:cTn id="56" dur="1" fill="hold">
                                          <p:stCondLst>
                                            <p:cond delay="1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2000"/>
                                        <p:tgtEl>
                                          <p:spTgt spid="11"/>
                                        </p:tgtEl>
                                      </p:cBhvr>
                                    </p:animEffect>
                                    <p:set>
                                      <p:cBhvr>
                                        <p:cTn id="59" dur="1" fill="hold">
                                          <p:stCondLst>
                                            <p:cond delay="1999"/>
                                          </p:stCondLst>
                                        </p:cTn>
                                        <p:tgtEl>
                                          <p:spTgt spid="1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2000"/>
                                        <p:tgtEl>
                                          <p:spTgt spid="13"/>
                                        </p:tgtEl>
                                      </p:cBhvr>
                                    </p:animEffect>
                                    <p:set>
                                      <p:cBhvr>
                                        <p:cTn id="62" dur="1" fill="hold">
                                          <p:stCondLst>
                                            <p:cond delay="1999"/>
                                          </p:stCondLst>
                                        </p:cTn>
                                        <p:tgtEl>
                                          <p:spTgt spid="13"/>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2000"/>
                                        <p:tgtEl>
                                          <p:spTgt spid="15"/>
                                        </p:tgtEl>
                                      </p:cBhvr>
                                    </p:animEffect>
                                    <p:set>
                                      <p:cBhvr>
                                        <p:cTn id="65" dur="1" fill="hold">
                                          <p:stCondLst>
                                            <p:cond delay="1999"/>
                                          </p:stCondLst>
                                        </p:cTn>
                                        <p:tgtEl>
                                          <p:spTgt spid="1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2000"/>
                                        <p:tgtEl>
                                          <p:spTgt spid="16"/>
                                        </p:tgtEl>
                                      </p:cBhvr>
                                    </p:animEffect>
                                    <p:set>
                                      <p:cBhvr>
                                        <p:cTn id="68" dur="1" fill="hold">
                                          <p:stCondLst>
                                            <p:cond delay="1999"/>
                                          </p:stCondLst>
                                        </p:cTn>
                                        <p:tgtEl>
                                          <p:spTgt spid="1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2000"/>
                                        <p:tgtEl>
                                          <p:spTgt spid="17"/>
                                        </p:tgtEl>
                                      </p:cBhvr>
                                    </p:animEffect>
                                    <p:set>
                                      <p:cBhvr>
                                        <p:cTn id="71" dur="1" fill="hold">
                                          <p:stCondLst>
                                            <p:cond delay="1999"/>
                                          </p:stCondLst>
                                        </p:cTn>
                                        <p:tgtEl>
                                          <p:spTgt spid="1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000"/>
                                        <p:tgtEl>
                                          <p:spTgt spid="18"/>
                                        </p:tgtEl>
                                      </p:cBhvr>
                                    </p:animEffect>
                                    <p:set>
                                      <p:cBhvr>
                                        <p:cTn id="74" dur="1" fill="hold">
                                          <p:stCondLst>
                                            <p:cond delay="1999"/>
                                          </p:stCondLst>
                                        </p:cTn>
                                        <p:tgtEl>
                                          <p:spTgt spid="1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5"/>
                                        </p:tgtEl>
                                      </p:cBhvr>
                                    </p:animEffect>
                                    <p:set>
                                      <p:cBhvr>
                                        <p:cTn id="77" dur="1" fill="hold">
                                          <p:stCondLst>
                                            <p:cond delay="1999"/>
                                          </p:stCondLst>
                                        </p:cTn>
                                        <p:tgtEl>
                                          <p:spTgt spid="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9"/>
                                        </p:tgtEl>
                                      </p:cBhvr>
                                    </p:animEffect>
                                    <p:set>
                                      <p:cBhvr>
                                        <p:cTn id="80" dur="1" fill="hold">
                                          <p:stCondLst>
                                            <p:cond delay="1999"/>
                                          </p:stCondLst>
                                        </p:cTn>
                                        <p:tgtEl>
                                          <p:spTgt spid="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12"/>
                                        </p:tgtEl>
                                      </p:cBhvr>
                                    </p:animEffect>
                                    <p:set>
                                      <p:cBhvr>
                                        <p:cTn id="83" dur="1" fill="hold">
                                          <p:stCondLst>
                                            <p:cond delay="1999"/>
                                          </p:stCondLst>
                                        </p:cTn>
                                        <p:tgtEl>
                                          <p:spTgt spid="12"/>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14"/>
                                        </p:tgtEl>
                                      </p:cBhvr>
                                    </p:animEffect>
                                    <p:set>
                                      <p:cBhvr>
                                        <p:cTn id="86" dur="1" fill="hold">
                                          <p:stCondLst>
                                            <p:cond delay="1999"/>
                                          </p:stCondLst>
                                        </p:cTn>
                                        <p:tgtEl>
                                          <p:spTgt spid="14"/>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2000"/>
                                        <p:tgtEl>
                                          <p:spTgt spid="19"/>
                                        </p:tgtEl>
                                      </p:cBhvr>
                                    </p:animEffect>
                                    <p:set>
                                      <p:cBhvr>
                                        <p:cTn id="89" dur="1" fill="hold">
                                          <p:stCondLst>
                                            <p:cond delay="1999"/>
                                          </p:stCondLst>
                                        </p:cTn>
                                        <p:tgtEl>
                                          <p:spTgt spid="1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2000"/>
                                        <p:tgtEl>
                                          <p:spTgt spid="21"/>
                                        </p:tgtEl>
                                      </p:cBhvr>
                                    </p:animEffect>
                                    <p:set>
                                      <p:cBhvr>
                                        <p:cTn id="95" dur="1" fill="hold">
                                          <p:stCondLst>
                                            <p:cond delay="1999"/>
                                          </p:stCondLst>
                                        </p:cTn>
                                        <p:tgtEl>
                                          <p:spTgt spid="2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2000"/>
                                        <p:tgtEl>
                                          <p:spTgt spid="22"/>
                                        </p:tgtEl>
                                      </p:cBhvr>
                                    </p:animEffect>
                                    <p:set>
                                      <p:cBhvr>
                                        <p:cTn id="98" dur="1" fill="hold">
                                          <p:stCondLst>
                                            <p:cond delay="1999"/>
                                          </p:stCondLst>
                                        </p:cTn>
                                        <p:tgtEl>
                                          <p:spTgt spid="2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0"/>
                                        <p:tgtEl>
                                          <p:spTgt spid="23"/>
                                        </p:tgtEl>
                                      </p:cBhvr>
                                    </p:animEffect>
                                    <p:set>
                                      <p:cBhvr>
                                        <p:cTn id="101" dur="1" fill="hold">
                                          <p:stCondLst>
                                            <p:cond delay="1999"/>
                                          </p:stCondLst>
                                        </p:cTn>
                                        <p:tgtEl>
                                          <p:spTgt spid="2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000"/>
                                        <p:tgtEl>
                                          <p:spTgt spid="24"/>
                                        </p:tgtEl>
                                      </p:cBhvr>
                                    </p:animEffect>
                                    <p:set>
                                      <p:cBhvr>
                                        <p:cTn id="104" dur="1" fill="hold">
                                          <p:stCondLst>
                                            <p:cond delay="1999"/>
                                          </p:stCondLst>
                                        </p:cTn>
                                        <p:tgtEl>
                                          <p:spTgt spid="24"/>
                                        </p:tgtEl>
                                        <p:attrNameLst>
                                          <p:attrName>style.visibility</p:attrName>
                                        </p:attrNameLst>
                                      </p:cBhvr>
                                      <p:to>
                                        <p:strVal val="hidden"/>
                                      </p:to>
                                    </p:set>
                                  </p:childTnLst>
                                </p:cTn>
                              </p:par>
                              <p:par>
                                <p:cTn id="105" presetID="10" presetClass="entr" presetSubtype="0"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20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2000"/>
                                        <p:tgtEl>
                                          <p:spTgt spid="33"/>
                                        </p:tgtEl>
                                      </p:cBhvr>
                                    </p:animEffect>
                                  </p:childTnLst>
                                </p:cTn>
                              </p:par>
                              <p:par>
                                <p:cTn id="111" presetID="10" presetClass="entr" presetSubtype="0"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2000"/>
                                        <p:tgtEl>
                                          <p:spTgt spid="34"/>
                                        </p:tgtEl>
                                      </p:cBhvr>
                                    </p:animEffect>
                                  </p:childTnLst>
                                </p:cTn>
                              </p:par>
                              <p:par>
                                <p:cTn id="114" presetID="10" presetClass="entr" presetSubtype="0"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2000"/>
                                        <p:tgtEl>
                                          <p:spTgt spid="35"/>
                                        </p:tgtEl>
                                      </p:cBhvr>
                                    </p:animEffect>
                                  </p:childTnLst>
                                </p:cTn>
                              </p:par>
                              <p:par>
                                <p:cTn id="117" presetID="10" presetClass="entr" presetSubtype="0"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2000"/>
                                        <p:tgtEl>
                                          <p:spTgt spid="36"/>
                                        </p:tgtEl>
                                      </p:cBhvr>
                                    </p:animEffect>
                                  </p:childTnLst>
                                </p:cTn>
                              </p:par>
                              <p:par>
                                <p:cTn id="120" presetID="10" presetClass="entr" presetSubtype="0" fill="hold"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628650" y="677848"/>
            <a:ext cx="9234578" cy="724552"/>
          </a:xfrm>
          <a:prstGeom prst="rect">
            <a:avLst/>
          </a:prstGeom>
        </p:spPr>
        <p:txBody>
          <a:bodyPr/>
          <a:lstStyle>
            <a:lvl1pPr>
              <a:defRPr sz="3600">
                <a:latin typeface="Cambria"/>
                <a:ea typeface="Cambria"/>
                <a:cs typeface="Cambria"/>
                <a:sym typeface="Cambria"/>
              </a:defRPr>
            </a:lvl1pPr>
          </a:lstStyle>
          <a:p>
            <a:r>
              <a:rPr dirty="0"/>
              <a:t>Providing wear application and can display search result.</a:t>
            </a:r>
          </a:p>
        </p:txBody>
      </p:sp>
      <p:sp>
        <p:nvSpPr>
          <p:cNvPr id="157" name="Shape 157"/>
          <p:cNvSpPr>
            <a:spLocks noGrp="1"/>
          </p:cNvSpPr>
          <p:nvPr>
            <p:ph type="body" idx="1"/>
          </p:nvPr>
        </p:nvSpPr>
        <p:spPr>
          <a:xfrm>
            <a:off x="628650" y="2226469"/>
            <a:ext cx="7886700" cy="1373981"/>
          </a:xfrm>
          <a:prstGeom prst="rect">
            <a:avLst/>
          </a:prstGeom>
        </p:spPr>
        <p:txBody>
          <a:bodyPr/>
          <a:lstStyle/>
          <a:p>
            <a:pPr marL="342900" indent="-342900">
              <a:buFont typeface="Wingdings" charset="2"/>
              <a:buChar char="ü"/>
              <a:defRPr>
                <a:latin typeface="Cambria"/>
                <a:ea typeface="Cambria"/>
                <a:cs typeface="Cambria"/>
                <a:sym typeface="Cambria"/>
              </a:defRPr>
            </a:pPr>
            <a:r>
              <a:rPr dirty="0"/>
              <a:t>Display search result on wear’s google map.</a:t>
            </a:r>
          </a:p>
          <a:p>
            <a:pPr marL="342900" indent="-342900">
              <a:buFont typeface="Wingdings" charset="2"/>
              <a:buChar char="ü"/>
              <a:defRPr>
                <a:latin typeface="Cambria"/>
                <a:ea typeface="Cambria"/>
                <a:cs typeface="Cambria"/>
                <a:sym typeface="Cambria"/>
              </a:defRPr>
            </a:pPr>
            <a:r>
              <a:rPr dirty="0"/>
              <a:t>At every bus station customer should leave or at each motorbike’s turn, application will notify a message or vibrate device.</a:t>
            </a:r>
          </a:p>
        </p:txBody>
      </p:sp>
      <p:sp>
        <p:nvSpPr>
          <p:cNvPr id="158" name="Shape 158"/>
          <p:cNvSpPr/>
          <p:nvPr/>
        </p:nvSpPr>
        <p:spPr>
          <a:xfrm flipV="1">
            <a:off x="0" y="1777693"/>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72738633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voice search command and sound result.</a:t>
            </a:r>
          </a:p>
        </p:txBody>
      </p:sp>
      <p:sp>
        <p:nvSpPr>
          <p:cNvPr id="161" name="Shape 161"/>
          <p:cNvSpPr/>
          <p:nvPr/>
        </p:nvSpPr>
        <p:spPr>
          <a:xfrm flipV="1">
            <a:off x="0" y="1724175"/>
            <a:ext cx="9144001" cy="24494"/>
          </a:xfrm>
          <a:prstGeom prst="line">
            <a:avLst/>
          </a:prstGeom>
          <a:ln w="22225">
            <a:solidFill>
              <a:schemeClr val="accent1"/>
            </a:solidFill>
            <a:miter/>
          </a:ln>
        </p:spPr>
        <p:txBody>
          <a:bodyPr lIns="34289" rIns="34289"/>
          <a:lstStyle/>
          <a:p>
            <a:endParaRPr sz="1350"/>
          </a:p>
        </p:txBody>
      </p:sp>
      <p:sp>
        <p:nvSpPr>
          <p:cNvPr id="162" name="Shape 162"/>
          <p:cNvSpPr/>
          <p:nvPr/>
        </p:nvSpPr>
        <p:spPr>
          <a:xfrm>
            <a:off x="457200" y="3268055"/>
            <a:ext cx="7886701" cy="901739"/>
          </a:xfrm>
          <a:prstGeom prst="rect">
            <a:avLst/>
          </a:prstGeom>
          <a:ln w="12700">
            <a:miter lim="400000"/>
          </a:ln>
          <a:extLst>
            <a:ext uri="{C572A759-6A51-4108-AA02-DFA0A04FC94B}">
              <ma14:wrappingTextBoxFlag xmlns="" xmlns:ma14="http://schemas.microsoft.com/office/mac/drawingml/2011/main" val="1"/>
            </a:ext>
          </a:extLst>
        </p:spPr>
        <p:txBody>
          <a:bodyPr lIns="34289" rIns="34289">
            <a:normAutofit/>
          </a:bodyPr>
          <a:lstStyle/>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sz="2100" dirty="0"/>
              <a:t>Customer can search by using voice command. </a:t>
            </a:r>
          </a:p>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lang="en-US" sz="2100" dirty="0"/>
              <a:t>Providing sound alert at each bus station or motorbike turn.</a:t>
            </a:r>
            <a:endParaRPr sz="2100" dirty="0"/>
          </a:p>
        </p:txBody>
      </p:sp>
    </p:spTree>
    <p:extLst>
      <p:ext uri="{BB962C8B-B14F-4D97-AF65-F5344CB8AC3E}">
        <p14:creationId xmlns:p14="http://schemas.microsoft.com/office/powerpoint/2010/main" val="35072535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2. Solution</a:t>
            </a:r>
          </a:p>
        </p:txBody>
      </p:sp>
      <p:sp>
        <p:nvSpPr>
          <p:cNvPr id="212" name="Shape 212"/>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26</a:t>
            </a:fld>
            <a:endParaRPr lang="en"/>
          </a:p>
        </p:txBody>
      </p:sp>
      <p:sp>
        <p:nvSpPr>
          <p:cNvPr id="186" name="Shape 186"/>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US" sz="3000" b="1" dirty="0" smtClean="0"/>
              <a:t>SWR </a:t>
            </a:r>
            <a:r>
              <a:rPr lang="en" sz="3000" b="1" dirty="0" smtClean="0"/>
              <a:t>System</a:t>
            </a:r>
            <a:endParaRPr lang="en" sz="3000" b="1" dirty="0"/>
          </a:p>
        </p:txBody>
      </p:sp>
      <p:sp>
        <p:nvSpPr>
          <p:cNvPr id="187" name="Shape 187"/>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8" name="Shape 188"/>
          <p:cNvGrpSpPr/>
          <p:nvPr/>
        </p:nvGrpSpPr>
        <p:grpSpPr>
          <a:xfrm>
            <a:off x="4282776" y="2967121"/>
            <a:ext cx="1399768" cy="1283400"/>
            <a:chOff x="2841325" y="2799900"/>
            <a:chExt cx="1788155" cy="1639500"/>
          </a:xfrm>
        </p:grpSpPr>
        <p:pic>
          <p:nvPicPr>
            <p:cNvPr id="189" name="Shape 189"/>
            <p:cNvPicPr preferRelativeResize="0"/>
            <p:nvPr/>
          </p:nvPicPr>
          <p:blipFill>
            <a:blip r:embed="rId3">
              <a:alphaModFix/>
            </a:blip>
            <a:stretch>
              <a:fillRect/>
            </a:stretch>
          </p:blipFill>
          <p:spPr>
            <a:xfrm>
              <a:off x="2841325" y="2799900"/>
              <a:ext cx="1788155" cy="1219199"/>
            </a:xfrm>
            <a:prstGeom prst="rect">
              <a:avLst/>
            </a:prstGeom>
            <a:noFill/>
            <a:ln>
              <a:noFill/>
            </a:ln>
          </p:spPr>
        </p:pic>
        <p:sp>
          <p:nvSpPr>
            <p:cNvPr id="190" name="Shape 190"/>
            <p:cNvSpPr txBox="1"/>
            <p:nvPr/>
          </p:nvSpPr>
          <p:spPr>
            <a:xfrm>
              <a:off x="2841400" y="4019100"/>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Mobile application</a:t>
              </a:r>
              <a:endParaRPr lang="en" sz="1000" dirty="0"/>
            </a:p>
          </p:txBody>
        </p:sp>
      </p:grpSp>
      <p:grpSp>
        <p:nvGrpSpPr>
          <p:cNvPr id="191" name="Shape 191"/>
          <p:cNvGrpSpPr/>
          <p:nvPr/>
        </p:nvGrpSpPr>
        <p:grpSpPr>
          <a:xfrm>
            <a:off x="3131383" y="3277876"/>
            <a:ext cx="1209895" cy="1159522"/>
            <a:chOff x="950300" y="3316950"/>
            <a:chExt cx="1545600" cy="1481250"/>
          </a:xfrm>
        </p:grpSpPr>
        <p:pic>
          <p:nvPicPr>
            <p:cNvPr id="192" name="Shape 192"/>
            <p:cNvPicPr preferRelativeResize="0"/>
            <p:nvPr/>
          </p:nvPicPr>
          <p:blipFill>
            <a:blip r:embed="rId4">
              <a:alphaModFix/>
            </a:blip>
            <a:stretch>
              <a:fillRect/>
            </a:stretch>
          </p:blipFill>
          <p:spPr>
            <a:xfrm>
              <a:off x="1113500" y="3316950"/>
              <a:ext cx="1219200" cy="1219200"/>
            </a:xfrm>
            <a:prstGeom prst="rect">
              <a:avLst/>
            </a:prstGeom>
            <a:noFill/>
            <a:ln>
              <a:noFill/>
            </a:ln>
          </p:spPr>
        </p:pic>
        <p:sp>
          <p:nvSpPr>
            <p:cNvPr id="193" name="Shape 193"/>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grpSp>
        <p:nvGrpSpPr>
          <p:cNvPr id="194" name="Shape 194"/>
          <p:cNvGrpSpPr/>
          <p:nvPr/>
        </p:nvGrpSpPr>
        <p:grpSpPr>
          <a:xfrm>
            <a:off x="3736330" y="4511088"/>
            <a:ext cx="1399768" cy="1292109"/>
            <a:chOff x="2841325" y="4798100"/>
            <a:chExt cx="1788155" cy="1650625"/>
          </a:xfrm>
        </p:grpSpPr>
        <p:pic>
          <p:nvPicPr>
            <p:cNvPr id="195" name="Shape 195"/>
            <p:cNvPicPr preferRelativeResize="0"/>
            <p:nvPr/>
          </p:nvPicPr>
          <p:blipFill>
            <a:blip r:embed="rId3">
              <a:alphaModFix/>
            </a:blip>
            <a:stretch>
              <a:fillRect/>
            </a:stretch>
          </p:blipFill>
          <p:spPr>
            <a:xfrm>
              <a:off x="2841325" y="4798100"/>
              <a:ext cx="1788155" cy="1219199"/>
            </a:xfrm>
            <a:prstGeom prst="rect">
              <a:avLst/>
            </a:prstGeom>
            <a:noFill/>
            <a:ln>
              <a:noFill/>
            </a:ln>
          </p:spPr>
        </p:pic>
        <p:sp>
          <p:nvSpPr>
            <p:cNvPr id="196" name="Shape 196"/>
            <p:cNvSpPr txBox="1"/>
            <p:nvPr/>
          </p:nvSpPr>
          <p:spPr>
            <a:xfrm>
              <a:off x="2841400" y="6028425"/>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Web application</a:t>
              </a:r>
              <a:endParaRPr lang="en" sz="1000" dirty="0"/>
            </a:p>
          </p:txBody>
        </p:sp>
      </p:grpSp>
      <p:cxnSp>
        <p:nvCxnSpPr>
          <p:cNvPr id="204" name="Shape 204"/>
          <p:cNvCxnSpPr/>
          <p:nvPr/>
        </p:nvCxnSpPr>
        <p:spPr>
          <a:xfrm flipH="1" flipV="1">
            <a:off x="2090886" y="3071506"/>
            <a:ext cx="1225244" cy="334205"/>
          </a:xfrm>
          <a:prstGeom prst="straightConnector1">
            <a:avLst/>
          </a:prstGeom>
          <a:noFill/>
          <a:ln w="19050" cap="flat" cmpd="sng">
            <a:solidFill>
              <a:schemeClr val="dk2"/>
            </a:solidFill>
            <a:prstDash val="solid"/>
            <a:round/>
            <a:headEnd type="none" w="lg" len="lg"/>
            <a:tailEnd type="none" w="lg" len="lg"/>
          </a:ln>
        </p:spPr>
      </p:cxnSp>
      <p:sp>
        <p:nvSpPr>
          <p:cNvPr id="205" name="Shape 205"/>
          <p:cNvSpPr txBox="1"/>
          <p:nvPr/>
        </p:nvSpPr>
        <p:spPr>
          <a:xfrm>
            <a:off x="457200" y="2350060"/>
            <a:ext cx="2170799" cy="503099"/>
          </a:xfrm>
          <a:prstGeom prst="rect">
            <a:avLst/>
          </a:prstGeom>
          <a:noFill/>
          <a:ln>
            <a:noFill/>
          </a:ln>
        </p:spPr>
        <p:txBody>
          <a:bodyPr lIns="91425" tIns="91425" rIns="91425" bIns="91425" anchor="t" anchorCtr="0">
            <a:noAutofit/>
          </a:bodyPr>
          <a:lstStyle/>
          <a:p>
            <a:pPr lvl="0" rtl="0">
              <a:spcBef>
                <a:spcPts val="0"/>
              </a:spcBef>
              <a:buNone/>
            </a:pPr>
            <a:r>
              <a:rPr lang="en"/>
              <a:t>Centre management application</a:t>
            </a:r>
          </a:p>
        </p:txBody>
      </p:sp>
      <p:cxnSp>
        <p:nvCxnSpPr>
          <p:cNvPr id="206" name="Shape 206"/>
          <p:cNvCxnSpPr/>
          <p:nvPr/>
        </p:nvCxnSpPr>
        <p:spPr>
          <a:xfrm flipV="1">
            <a:off x="5227054" y="2754137"/>
            <a:ext cx="939021" cy="320207"/>
          </a:xfrm>
          <a:prstGeom prst="straightConnector1">
            <a:avLst/>
          </a:prstGeom>
          <a:noFill/>
          <a:ln w="19050" cap="flat" cmpd="sng">
            <a:solidFill>
              <a:schemeClr val="dk2"/>
            </a:solidFill>
            <a:prstDash val="solid"/>
            <a:round/>
            <a:headEnd type="none" w="lg" len="lg"/>
            <a:tailEnd type="none" w="lg" len="lg"/>
          </a:ln>
        </p:spPr>
      </p:cxnSp>
      <p:sp>
        <p:nvSpPr>
          <p:cNvPr id="207" name="Shape 207"/>
          <p:cNvSpPr txBox="1"/>
          <p:nvPr/>
        </p:nvSpPr>
        <p:spPr>
          <a:xfrm>
            <a:off x="6242305" y="2273345"/>
            <a:ext cx="2801399" cy="524699"/>
          </a:xfrm>
          <a:prstGeom prst="rect">
            <a:avLst/>
          </a:prstGeom>
          <a:noFill/>
          <a:ln>
            <a:noFill/>
          </a:ln>
        </p:spPr>
        <p:txBody>
          <a:bodyPr lIns="91425" tIns="91425" rIns="91425" bIns="91425" anchor="t" anchorCtr="0">
            <a:noAutofit/>
          </a:bodyPr>
          <a:lstStyle/>
          <a:p>
            <a:pPr lvl="0" rtl="0">
              <a:spcBef>
                <a:spcPts val="0"/>
              </a:spcBef>
              <a:buNone/>
            </a:pPr>
            <a:r>
              <a:rPr lang="en-US" b="1" dirty="0" smtClean="0"/>
              <a:t>Android Application</a:t>
            </a:r>
            <a:endParaRPr lang="en" dirty="0"/>
          </a:p>
        </p:txBody>
      </p:sp>
      <p:cxnSp>
        <p:nvCxnSpPr>
          <p:cNvPr id="208" name="Shape 208"/>
          <p:cNvCxnSpPr/>
          <p:nvPr/>
        </p:nvCxnSpPr>
        <p:spPr>
          <a:xfrm>
            <a:off x="4982658" y="5058133"/>
            <a:ext cx="1296994" cy="636445"/>
          </a:xfrm>
          <a:prstGeom prst="straightConnector1">
            <a:avLst/>
          </a:prstGeom>
          <a:noFill/>
          <a:ln w="19050" cap="flat" cmpd="sng">
            <a:solidFill>
              <a:schemeClr val="dk2"/>
            </a:solidFill>
            <a:prstDash val="solid"/>
            <a:round/>
            <a:headEnd type="none" w="lg" len="lg"/>
            <a:tailEnd type="none" w="lg" len="lg"/>
          </a:ln>
        </p:spPr>
      </p:cxnSp>
      <p:sp>
        <p:nvSpPr>
          <p:cNvPr id="209" name="Shape 209"/>
          <p:cNvSpPr txBox="1"/>
          <p:nvPr/>
        </p:nvSpPr>
        <p:spPr>
          <a:xfrm>
            <a:off x="6166075" y="5748896"/>
            <a:ext cx="2801399" cy="630899"/>
          </a:xfrm>
          <a:prstGeom prst="rect">
            <a:avLst/>
          </a:prstGeom>
          <a:noFill/>
          <a:ln>
            <a:noFill/>
          </a:ln>
        </p:spPr>
        <p:txBody>
          <a:bodyPr lIns="91425" tIns="91425" rIns="91425" bIns="91425" anchor="t" anchorCtr="0">
            <a:noAutofit/>
          </a:bodyPr>
          <a:lstStyle/>
          <a:p>
            <a:pPr lvl="0" rtl="0">
              <a:spcBef>
                <a:spcPts val="0"/>
              </a:spcBef>
              <a:buNone/>
            </a:pPr>
            <a:r>
              <a:rPr lang="en-US" b="1" dirty="0" smtClean="0"/>
              <a:t>Wear Application</a:t>
            </a:r>
            <a:endParaRPr lang="en" dirty="0"/>
          </a:p>
        </p:txBody>
      </p:sp>
    </p:spTree>
    <p:extLst>
      <p:ext uri="{BB962C8B-B14F-4D97-AF65-F5344CB8AC3E}">
        <p14:creationId xmlns:p14="http://schemas.microsoft.com/office/powerpoint/2010/main" val="801123639"/>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46994" y="344258"/>
            <a:ext cx="7886701" cy="587830"/>
          </a:xfrm>
          <a:prstGeom prst="rect">
            <a:avLst/>
          </a:prstGeom>
        </p:spPr>
        <p:txBody>
          <a:bodyPr>
            <a:noAutofit/>
          </a:bodyPr>
          <a:lstStyle>
            <a:lvl1pPr>
              <a:defRPr sz="3600">
                <a:latin typeface="Cambria"/>
                <a:ea typeface="Cambria"/>
                <a:cs typeface="Cambria"/>
                <a:sym typeface="Cambria"/>
              </a:defRPr>
            </a:lvl1pPr>
          </a:lstStyle>
          <a:p>
            <a:r>
              <a:rPr sz="4800" dirty="0"/>
              <a:t>Architecture: Bus Routing</a:t>
            </a:r>
          </a:p>
        </p:txBody>
      </p:sp>
      <p:sp>
        <p:nvSpPr>
          <p:cNvPr id="173" name="Shape 173"/>
          <p:cNvSpPr/>
          <p:nvPr/>
        </p:nvSpPr>
        <p:spPr>
          <a:xfrm flipV="1">
            <a:off x="0" y="1097794"/>
            <a:ext cx="8780691" cy="12248"/>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74" name="image6.png"/>
          <p:cNvPicPr>
            <a:picLocks noChangeAspect="1"/>
          </p:cNvPicPr>
          <p:nvPr/>
        </p:nvPicPr>
        <p:blipFill>
          <a:blip r:embed="rId2">
            <a:extLst/>
          </a:blip>
          <a:stretch>
            <a:fillRect/>
          </a:stretch>
        </p:blipFill>
        <p:spPr>
          <a:xfrm>
            <a:off x="2168221" y="1462013"/>
            <a:ext cx="5519512" cy="5072844"/>
          </a:xfrm>
          <a:prstGeom prst="rect">
            <a:avLst/>
          </a:prstGeom>
          <a:ln w="12700">
            <a:miter lim="400000"/>
          </a:ln>
        </p:spPr>
      </p:pic>
    </p:spTree>
    <p:extLst>
      <p:ext uri="{BB962C8B-B14F-4D97-AF65-F5344CB8AC3E}">
        <p14:creationId xmlns:p14="http://schemas.microsoft.com/office/powerpoint/2010/main" val="180552804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110218" y="253130"/>
            <a:ext cx="8780690" cy="669132"/>
          </a:xfrm>
          <a:prstGeom prst="rect">
            <a:avLst/>
          </a:prstGeom>
        </p:spPr>
        <p:txBody>
          <a:bodyPr>
            <a:noAutofit/>
          </a:bodyPr>
          <a:lstStyle>
            <a:lvl1pPr>
              <a:defRPr sz="3600">
                <a:latin typeface="Cambria"/>
                <a:ea typeface="Cambria"/>
                <a:cs typeface="Cambria"/>
                <a:sym typeface="Cambria"/>
              </a:defRPr>
            </a:lvl1pPr>
          </a:lstStyle>
          <a:p>
            <a:r>
              <a:rPr sz="4800" dirty="0"/>
              <a:t>Architecture: Motorbike Routing</a:t>
            </a:r>
          </a:p>
        </p:txBody>
      </p:sp>
      <p:sp>
        <p:nvSpPr>
          <p:cNvPr id="177" name="Shape 177"/>
          <p:cNvSpPr/>
          <p:nvPr/>
        </p:nvSpPr>
        <p:spPr>
          <a:xfrm flipV="1">
            <a:off x="110218" y="1088410"/>
            <a:ext cx="8780691" cy="12248"/>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78" name="image7.png"/>
          <p:cNvPicPr>
            <a:picLocks noChangeAspect="1"/>
          </p:cNvPicPr>
          <p:nvPr/>
        </p:nvPicPr>
        <p:blipFill>
          <a:blip r:embed="rId2">
            <a:extLst/>
          </a:blip>
          <a:stretch>
            <a:fillRect/>
          </a:stretch>
        </p:blipFill>
        <p:spPr>
          <a:xfrm>
            <a:off x="1622274" y="1266805"/>
            <a:ext cx="6168872" cy="5421861"/>
          </a:xfrm>
          <a:prstGeom prst="rect">
            <a:avLst/>
          </a:prstGeom>
          <a:ln w="12700">
            <a:miter lim="400000"/>
          </a:ln>
        </p:spPr>
      </p:pic>
    </p:spTree>
    <p:extLst>
      <p:ext uri="{BB962C8B-B14F-4D97-AF65-F5344CB8AC3E}">
        <p14:creationId xmlns:p14="http://schemas.microsoft.com/office/powerpoint/2010/main" val="156585297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543465" y="427694"/>
            <a:ext cx="8499023" cy="994172"/>
          </a:xfrm>
          <a:prstGeom prst="rect">
            <a:avLst/>
          </a:prstGeom>
        </p:spPr>
        <p:txBody>
          <a:bodyPr/>
          <a:lstStyle>
            <a:lvl1pPr>
              <a:defRPr sz="3600">
                <a:latin typeface="Cambria"/>
                <a:ea typeface="Cambria"/>
                <a:cs typeface="Cambria"/>
                <a:sym typeface="Cambria"/>
              </a:defRPr>
            </a:lvl1pPr>
          </a:lstStyle>
          <a:p>
            <a:r>
              <a:t>Demo 1: Search motorbike route</a:t>
            </a:r>
          </a:p>
        </p:txBody>
      </p:sp>
      <p:sp>
        <p:nvSpPr>
          <p:cNvPr id="165" name="Shape 165"/>
          <p:cNvSpPr>
            <a:spLocks noGrp="1"/>
          </p:cNvSpPr>
          <p:nvPr>
            <p:ph type="body" idx="1"/>
          </p:nvPr>
        </p:nvSpPr>
        <p:spPr>
          <a:xfrm>
            <a:off x="543465" y="2074417"/>
            <a:ext cx="7971886" cy="3632370"/>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results:</a:t>
            </a:r>
          </a:p>
          <a:p>
            <a:pPr marL="514350" lvl="1" indent="-171450">
              <a:spcBef>
                <a:spcPts val="375"/>
              </a:spcBef>
              <a:defRPr sz="2600">
                <a:latin typeface="Cambria"/>
                <a:ea typeface="Cambria"/>
                <a:cs typeface="Cambria"/>
                <a:sym typeface="Cambria"/>
              </a:defRPr>
            </a:pPr>
            <a:r>
              <a:rPr sz="2100" dirty="0"/>
              <a:t>download all audio files.</a:t>
            </a:r>
          </a:p>
          <a:p>
            <a:pPr marL="501161" lvl="1" indent="-158261">
              <a:spcBef>
                <a:spcPts val="375"/>
              </a:spcBef>
              <a:defRPr sz="2600">
                <a:latin typeface="Cambria"/>
                <a:ea typeface="Cambria"/>
                <a:cs typeface="Cambria"/>
                <a:sym typeface="Cambria"/>
              </a:defRPr>
            </a:pPr>
            <a:r>
              <a:rPr sz="2100" dirty="0"/>
              <a:t>start GPS simulation.</a:t>
            </a:r>
          </a:p>
          <a:p>
            <a:pPr marL="501161" lvl="1" indent="-158261">
              <a:spcBef>
                <a:spcPts val="375"/>
              </a:spcBef>
              <a:defRPr sz="2600">
                <a:latin typeface="Cambria"/>
                <a:ea typeface="Cambria"/>
                <a:cs typeface="Cambria"/>
                <a:sym typeface="Cambria"/>
              </a:defRPr>
            </a:pPr>
            <a:r>
              <a:rPr sz="2100" dirty="0"/>
              <a:t>see Toast and hear an assist sound when near a turn.</a:t>
            </a:r>
          </a:p>
          <a:p>
            <a:pPr>
              <a:defRPr sz="2600">
                <a:latin typeface="Cambria"/>
                <a:ea typeface="Cambria"/>
                <a:cs typeface="Cambria"/>
                <a:sym typeface="Cambria"/>
              </a:defRPr>
            </a:pPr>
            <a:r>
              <a:rPr sz="2100" dirty="0"/>
              <a:t>Step 3: view result on wear.</a:t>
            </a:r>
            <a:endParaRPr lang="en-US" sz="2100" dirty="0"/>
          </a:p>
          <a:p>
            <a:pPr>
              <a:defRPr sz="2600">
                <a:latin typeface="Cambria"/>
                <a:ea typeface="Cambria"/>
                <a:cs typeface="Cambria"/>
                <a:sym typeface="Cambria"/>
              </a:defRPr>
            </a:pPr>
            <a:endParaRPr lang="en-US" sz="2100" dirty="0"/>
          </a:p>
          <a:p>
            <a:pPr>
              <a:defRPr sz="2600">
                <a:latin typeface="Cambria"/>
                <a:ea typeface="Cambria"/>
                <a:cs typeface="Cambria"/>
                <a:sym typeface="Cambria"/>
              </a:defRPr>
            </a:pPr>
            <a:endParaRPr sz="2100" dirty="0"/>
          </a:p>
        </p:txBody>
      </p:sp>
      <p:sp>
        <p:nvSpPr>
          <p:cNvPr id="166" name="Shape 166"/>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94598134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1.jpeg"/>
          <p:cNvPicPr>
            <a:picLocks noChangeAspect="1"/>
          </p:cNvPicPr>
          <p:nvPr/>
        </p:nvPicPr>
        <p:blipFill>
          <a:blip r:embed="rId2">
            <a:extLst/>
          </a:blip>
          <a:srcRect t="12290" b="6388"/>
          <a:stretch>
            <a:fillRect/>
          </a:stretch>
        </p:blipFill>
        <p:spPr>
          <a:xfrm>
            <a:off x="2792185" y="1668948"/>
            <a:ext cx="3967844" cy="3450062"/>
          </a:xfrm>
          <a:prstGeom prst="rect">
            <a:avLst/>
          </a:prstGeom>
          <a:ln w="12700">
            <a:miter lim="400000"/>
          </a:ln>
        </p:spPr>
      </p:pic>
    </p:spTree>
    <p:extLst>
      <p:ext uri="{BB962C8B-B14F-4D97-AF65-F5344CB8AC3E}">
        <p14:creationId xmlns:p14="http://schemas.microsoft.com/office/powerpoint/2010/main" val="183750474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416377" y="899092"/>
            <a:ext cx="8499023" cy="994172"/>
          </a:xfrm>
          <a:prstGeom prst="rect">
            <a:avLst/>
          </a:prstGeom>
        </p:spPr>
        <p:txBody>
          <a:bodyPr/>
          <a:lstStyle/>
          <a:p>
            <a:pPr lvl="1">
              <a:defRPr sz="3600">
                <a:latin typeface="Cambria"/>
                <a:ea typeface="Cambria"/>
                <a:cs typeface="Cambria"/>
                <a:sym typeface="Cambria"/>
              </a:defRPr>
            </a:pPr>
            <a:r>
              <a:t>Demo 2: Search bus route</a:t>
            </a:r>
          </a:p>
        </p:txBody>
      </p:sp>
      <p:sp>
        <p:nvSpPr>
          <p:cNvPr id="169" name="Shape 169"/>
          <p:cNvSpPr>
            <a:spLocks noGrp="1"/>
          </p:cNvSpPr>
          <p:nvPr>
            <p:ph type="body" idx="1"/>
          </p:nvPr>
        </p:nvSpPr>
        <p:spPr>
          <a:xfrm>
            <a:off x="266700" y="2238446"/>
            <a:ext cx="8610600" cy="2510504"/>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 see Toast and hear an assist sound when near a turn.</a:t>
            </a:r>
          </a:p>
        </p:txBody>
      </p:sp>
      <p:sp>
        <p:nvSpPr>
          <p:cNvPr id="170" name="Shape 170"/>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208000525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31</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209135740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32</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340" t="9882" r="30967" b="13703"/>
          <a:stretch/>
        </p:blipFill>
        <p:spPr>
          <a:xfrm>
            <a:off x="1369729" y="3500740"/>
            <a:ext cx="2271752" cy="328007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533" b="42516"/>
          <a:stretch/>
        </p:blipFill>
        <p:spPr>
          <a:xfrm>
            <a:off x="4245202" y="4261744"/>
            <a:ext cx="4311590" cy="2451221"/>
          </a:xfrm>
          <a:prstGeom prst="rect">
            <a:avLst/>
          </a:prstGeom>
        </p:spPr>
      </p:pic>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Tree>
    <p:extLst>
      <p:ext uri="{BB962C8B-B14F-4D97-AF65-F5344CB8AC3E}">
        <p14:creationId xmlns:p14="http://schemas.microsoft.com/office/powerpoint/2010/main" val="2087792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33</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988649069"/>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1485994" y="352028"/>
            <a:ext cx="6172200" cy="857250"/>
          </a:xfrm>
          <a:prstGeom prst="rect">
            <a:avLst/>
          </a:prstGeom>
        </p:spPr>
        <p:txBody>
          <a:bodyPr lIns="68569" tIns="68569" rIns="68569" bIns="68569" anchor="b" anchorCtr="0">
            <a:noAutofit/>
          </a:bodyPr>
          <a:lstStyle/>
          <a:p>
            <a:r>
              <a:rPr lang="en" sz="4800" dirty="0"/>
              <a:t>Overview</a:t>
            </a:r>
          </a:p>
        </p:txBody>
      </p:sp>
      <p:sp>
        <p:nvSpPr>
          <p:cNvPr id="51" name="Shape 51"/>
          <p:cNvSpPr txBox="1">
            <a:spLocks noGrp="1"/>
          </p:cNvSpPr>
          <p:nvPr>
            <p:ph type="body" idx="1"/>
          </p:nvPr>
        </p:nvSpPr>
        <p:spPr>
          <a:xfrm>
            <a:off x="905774" y="2101501"/>
            <a:ext cx="6752420" cy="3630149"/>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34</a:t>
            </a:fld>
            <a:endParaRPr lang="en"/>
          </a:p>
        </p:txBody>
      </p:sp>
    </p:spTree>
    <p:extLst>
      <p:ext uri="{BB962C8B-B14F-4D97-AF65-F5344CB8AC3E}">
        <p14:creationId xmlns:p14="http://schemas.microsoft.com/office/powerpoint/2010/main" val="1224110326"/>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1680526" y="2410426"/>
            <a:ext cx="5782949" cy="2037149"/>
          </a:xfrm>
          <a:prstGeom prst="rect">
            <a:avLst/>
          </a:prstGeom>
          <a:noFill/>
          <a:ln>
            <a:noFill/>
          </a:ln>
        </p:spPr>
        <p:txBody>
          <a:bodyPr lIns="68569" tIns="68569" rIns="68569" bIns="68569" anchor="ctr" anchorCtr="0">
            <a:noAutofit/>
          </a:bodyPr>
          <a:lstStyle/>
          <a:p>
            <a:pPr algn="ctr"/>
            <a:r>
              <a:rPr lang="en" sz="3600" b="1">
                <a:solidFill>
                  <a:srgbClr val="FFFFFF"/>
                </a:solidFill>
              </a:rPr>
              <a:t>THANKS FOR LISTENING</a:t>
            </a:r>
          </a:p>
          <a:p>
            <a:pPr algn="ctr"/>
            <a:endParaRPr sz="3600" b="1">
              <a:solidFill>
                <a:srgbClr val="FFFFFF"/>
              </a:solidFill>
            </a:endParaRPr>
          </a:p>
          <a:p>
            <a:pPr algn="ctr"/>
            <a:r>
              <a:rPr lang="en" sz="7200" b="1">
                <a:solidFill>
                  <a:srgbClr val="FFFFFF"/>
                </a:solidFill>
              </a:rPr>
              <a:t>Q/A</a:t>
            </a:r>
          </a:p>
        </p:txBody>
      </p:sp>
      <p:sp>
        <p:nvSpPr>
          <p:cNvPr id="2120" name="Shape 2120"/>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35</a:t>
            </a:fld>
            <a:endParaRPr lang="en"/>
          </a:p>
        </p:txBody>
      </p:sp>
    </p:spTree>
    <p:extLst>
      <p:ext uri="{BB962C8B-B14F-4D97-AF65-F5344CB8AC3E}">
        <p14:creationId xmlns:p14="http://schemas.microsoft.com/office/powerpoint/2010/main" val="8117200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4" name="Picture 4" descr="https://cdn4.iconfinder.com/data/icons/aiga-symbol-signs/435/aiga_bus-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4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44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366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9041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077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32164517"/>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1368</Words>
  <Application>Microsoft Office PowerPoint</Application>
  <PresentationFormat>On-screen Show (4:3)</PresentationFormat>
  <Paragraphs>180</Paragraphs>
  <Slides>35</Slides>
  <Notes>7</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35</vt:i4>
      </vt:variant>
    </vt:vector>
  </HeadingPairs>
  <TitlesOfParts>
    <vt:vector size="45" baseType="lpstr">
      <vt:lpstr>Arial</vt:lpstr>
      <vt:lpstr>Calibri</vt:lpstr>
      <vt:lpstr>Cambria</vt:lpstr>
      <vt:lpstr>Helvetica</vt:lpstr>
      <vt:lpstr>Wingdings</vt:lpstr>
      <vt:lpstr>biz</vt:lpstr>
      <vt:lpstr>Office Theme</vt:lpstr>
      <vt:lpstr>2_Office Theme</vt:lpstr>
      <vt:lpstr>1_Office Theme</vt:lpstr>
      <vt:lpstr>3_Office Theme</vt:lpstr>
      <vt:lpstr>Smart Wear on Your Route</vt:lpstr>
      <vt:lpstr>Overview</vt:lpstr>
      <vt:lpstr>PowerPoint Presentation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2: Supporting wear device</vt:lpstr>
      <vt:lpstr>Problem 2: Supporting wear device</vt:lpstr>
      <vt:lpstr>Problem 2: Supporting wear device</vt:lpstr>
      <vt:lpstr>Problem 2: Supporting wear device</vt:lpstr>
      <vt:lpstr>Problem 3: voice integration</vt:lpstr>
      <vt:lpstr>Problem 1: Missing Routing assist mobile application</vt:lpstr>
      <vt:lpstr>Problem 2: Supporting view result on wear device</vt:lpstr>
      <vt:lpstr>Problem 3: voice integration for enhancing usability.</vt:lpstr>
      <vt:lpstr>PowerPoint Presentation</vt:lpstr>
      <vt:lpstr>Providing a routing assist mobile application</vt:lpstr>
      <vt:lpstr>Providing a routing assist mobile application</vt:lpstr>
      <vt:lpstr>Providing wear application and can display search result.</vt:lpstr>
      <vt:lpstr>Providing voice search command and sound result.</vt:lpstr>
      <vt:lpstr>2. Solution</vt:lpstr>
      <vt:lpstr>Architecture: Bus Routing</vt:lpstr>
      <vt:lpstr>Architecture: Motorbike Routing</vt:lpstr>
      <vt:lpstr>Demo 1: Search motorbike route</vt:lpstr>
      <vt:lpstr>Demo 2: Search bus route</vt:lpstr>
      <vt:lpstr>Future plans</vt:lpstr>
      <vt:lpstr>Future plans</vt:lpstr>
      <vt:lpstr>Future plans</vt:lpstr>
      <vt:lpstr>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USER</cp:lastModifiedBy>
  <cp:revision>64</cp:revision>
  <dcterms:created xsi:type="dcterms:W3CDTF">2015-12-08T01:13:14Z</dcterms:created>
  <dcterms:modified xsi:type="dcterms:W3CDTF">2015-12-10T03:11:33Z</dcterms:modified>
</cp:coreProperties>
</file>