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 id="2147483716" r:id="rId2"/>
    <p:sldMasterId id="2147483723" r:id="rId3"/>
    <p:sldMasterId id="2147483735" r:id="rId4"/>
    <p:sldMasterId id="2147483737" r:id="rId5"/>
    <p:sldMasterId id="2147483739" r:id="rId6"/>
  </p:sldMasterIdLst>
  <p:notesMasterIdLst>
    <p:notesMasterId r:id="rId96"/>
  </p:notesMasterIdLst>
  <p:sldIdLst>
    <p:sldId id="256" r:id="rId7"/>
    <p:sldId id="308" r:id="rId8"/>
    <p:sldId id="309" r:id="rId9"/>
    <p:sldId id="310" r:id="rId10"/>
    <p:sldId id="311" r:id="rId11"/>
    <p:sldId id="312" r:id="rId12"/>
    <p:sldId id="313"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 id="297" r:id="rId77"/>
    <p:sldId id="298" r:id="rId78"/>
    <p:sldId id="299" r:id="rId79"/>
    <p:sldId id="300" r:id="rId80"/>
    <p:sldId id="301" r:id="rId81"/>
    <p:sldId id="302" r:id="rId82"/>
    <p:sldId id="303" r:id="rId83"/>
    <p:sldId id="304" r:id="rId84"/>
    <p:sldId id="305" r:id="rId85"/>
    <p:sldId id="306" r:id="rId86"/>
    <p:sldId id="307" r:id="rId87"/>
    <p:sldId id="314" r:id="rId88"/>
    <p:sldId id="257" r:id="rId89"/>
    <p:sldId id="258" r:id="rId90"/>
    <p:sldId id="259" r:id="rId91"/>
    <p:sldId id="260" r:id="rId92"/>
    <p:sldId id="261" r:id="rId93"/>
    <p:sldId id="262" r:id="rId94"/>
    <p:sldId id="263"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50000"/>
  </p:normalViewPr>
  <p:slideViewPr>
    <p:cSldViewPr snapToGrid="0" snapToObjects="1">
      <p:cViewPr>
        <p:scale>
          <a:sx n="112" d="100"/>
          <a:sy n="112" d="100"/>
        </p:scale>
        <p:origin x="124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notesMaster" Target="notesMasters/notesMaster1.xml"/><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00" Type="http://schemas.openxmlformats.org/officeDocument/2006/relationships/tableStyles" Target="tableStyles.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B6A1C-43CC-914A-82D3-0417D124C388}" type="datetimeFigureOut">
              <a:rPr lang="en-US" smtClean="0"/>
              <a:t>12/11/15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7E8C2-2B62-4C43-9F7E-79EFEE2D3DE5}" type="slidenum">
              <a:rPr lang="en-US" smtClean="0"/>
              <a:t>‹#›</a:t>
            </a:fld>
            <a:endParaRPr lang="en-US"/>
          </a:p>
        </p:txBody>
      </p:sp>
    </p:spTree>
    <p:extLst>
      <p:ext uri="{BB962C8B-B14F-4D97-AF65-F5344CB8AC3E}">
        <p14:creationId xmlns:p14="http://schemas.microsoft.com/office/powerpoint/2010/main" val="177321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24510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Tôi</a:t>
            </a:r>
            <a:r>
              <a:rPr lang="en-US" baseline="0" dirty="0" smtClean="0"/>
              <a:t> </a:t>
            </a:r>
            <a:r>
              <a:rPr lang="en-US" baseline="0" dirty="0" err="1" smtClean="0"/>
              <a:t>đã</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lại</a:t>
            </a:r>
            <a:r>
              <a:rPr lang="en-US" baseline="0" dirty="0" smtClean="0"/>
              <a:t> file </a:t>
            </a:r>
            <a:r>
              <a:rPr lang="en-US" baseline="0" dirty="0" err="1" smtClean="0"/>
              <a:t>json</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bảng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build route)</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62198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xe</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xe</a:t>
            </a:r>
            <a:r>
              <a:rPr lang="en-US" baseline="0" dirty="0" smtClean="0"/>
              <a:t> bus</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954369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Thuộc</a:t>
            </a:r>
            <a:r>
              <a:rPr lang="en-US" baseline="0" dirty="0" smtClean="0"/>
              <a:t> </a:t>
            </a:r>
            <a:r>
              <a:rPr lang="en-US" baseline="0" dirty="0" err="1" smtClean="0"/>
              <a:t>tính</a:t>
            </a:r>
            <a:r>
              <a:rPr lang="en-US" baseline="0" dirty="0" smtClean="0"/>
              <a:t> </a:t>
            </a:r>
            <a:r>
              <a:rPr lang="en-US" baseline="0" dirty="0" err="1" smtClean="0"/>
              <a:t>RouteType</a:t>
            </a:r>
            <a:r>
              <a:rPr lang="en-US" baseline="0" dirty="0" smtClean="0"/>
              <a:t>: </a:t>
            </a:r>
            <a:r>
              <a:rPr lang="en-US" baseline="0" dirty="0" err="1" smtClean="0"/>
              <a:t>kiểu</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True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đi</a:t>
            </a:r>
            <a:r>
              <a:rPr lang="en-US" baseline="0" dirty="0" smtClean="0"/>
              <a:t>, False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về</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79010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RouteNo</a:t>
            </a:r>
            <a:r>
              <a:rPr lang="en-US" dirty="0" smtClean="0"/>
              <a:t>: </a:t>
            </a:r>
            <a:r>
              <a:rPr lang="en-US" dirty="0" err="1" smtClean="0"/>
              <a:t>tuyến</a:t>
            </a:r>
            <a:r>
              <a:rPr lang="en-US" baseline="0" dirty="0" smtClean="0"/>
              <a:t> </a:t>
            </a:r>
            <a:r>
              <a:rPr lang="en-US" baseline="0" dirty="0" err="1" smtClean="0"/>
              <a:t>số</a:t>
            </a:r>
            <a:r>
              <a:rPr lang="en-US" baseline="0" dirty="0" smtClean="0"/>
              <a:t> </a:t>
            </a:r>
            <a:r>
              <a:rPr lang="en-US" baseline="0" dirty="0" err="1" smtClean="0"/>
              <a:t>xe</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561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a:t>
            </a:r>
            <a:r>
              <a:rPr lang="en-US" baseline="0" dirty="0" err="1" smtClean="0"/>
              <a:t>Name</a:t>
            </a:r>
            <a:r>
              <a:rPr lang="en-US" baseline="0" dirty="0" smtClean="0"/>
              <a:t>: </a:t>
            </a:r>
            <a:r>
              <a:rPr lang="en-US" baseline="0" dirty="0" err="1" smtClean="0"/>
              <a:t>tên</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227951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STATION: </a:t>
            </a:r>
            <a:r>
              <a:rPr lang="en-US" baseline="0" dirty="0" err="1" smtClean="0"/>
              <a:t>trạm</a:t>
            </a:r>
            <a:r>
              <a:rPr lang="en-US" baseline="0" dirty="0" smtClean="0"/>
              <a:t> </a:t>
            </a:r>
            <a:r>
              <a:rPr lang="en-US" baseline="0" dirty="0" err="1" smtClean="0"/>
              <a:t>dừng</a:t>
            </a:r>
            <a:r>
              <a:rPr lang="en-US" baseline="0" dirty="0" smtClean="0"/>
              <a:t> </a:t>
            </a:r>
            <a:r>
              <a:rPr lang="en-US" baseline="0" dirty="0" err="1" smtClean="0"/>
              <a:t>xe</a:t>
            </a:r>
            <a:r>
              <a:rPr lang="en-US" baseline="0" dirty="0" smtClean="0"/>
              <a:t> bus</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52521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CodeID</a:t>
            </a:r>
            <a:r>
              <a:rPr lang="en-US" dirty="0" smtClean="0"/>
              <a:t>: </a:t>
            </a:r>
            <a:r>
              <a:rPr lang="en-US" dirty="0" err="1" smtClean="0"/>
              <a:t>mã</a:t>
            </a:r>
            <a:r>
              <a:rPr lang="en-US" baseline="0" dirty="0" smtClean="0"/>
              <a:t> </a:t>
            </a:r>
            <a:r>
              <a:rPr lang="en-US" baseline="0" dirty="0" err="1" smtClean="0"/>
              <a:t>số</a:t>
            </a:r>
            <a:r>
              <a:rPr lang="en-US" baseline="0" dirty="0" smtClean="0"/>
              <a:t> </a:t>
            </a:r>
            <a:r>
              <a:rPr lang="en-US" baseline="0" dirty="0" err="1" smtClean="0"/>
              <a:t>trạm</a:t>
            </a:r>
            <a:r>
              <a:rPr lang="en-US" baseline="0" dirty="0" smtClean="0"/>
              <a:t> –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với</a:t>
            </a:r>
            <a:r>
              <a:rPr lang="en-US" baseline="0" dirty="0" smtClean="0"/>
              <a:t> </a:t>
            </a:r>
            <a:r>
              <a:rPr lang="en-US" baseline="0" dirty="0" err="1" smtClean="0"/>
              <a:t>nhau</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27858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Street: </a:t>
            </a:r>
            <a:r>
              <a:rPr lang="en-US"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trạm</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749613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Vĩ</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trạm</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142724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Kinh</a:t>
            </a:r>
            <a:r>
              <a:rPr lang="en-US" dirty="0" smtClean="0"/>
              <a:t> </a:t>
            </a:r>
            <a:r>
              <a:rPr lang="en-US" dirty="0" err="1" smtClean="0"/>
              <a:t>độ</a:t>
            </a:r>
            <a:r>
              <a:rPr lang="en-US" baseline="0" dirty="0" smtClean="0"/>
              <a:t> </a:t>
            </a:r>
            <a:r>
              <a:rPr lang="en-US" baseline="0" dirty="0" err="1" smtClean="0"/>
              <a:t>của</a:t>
            </a:r>
            <a:r>
              <a:rPr lang="en-US" baseline="0" dirty="0" smtClean="0"/>
              <a:t> </a:t>
            </a:r>
            <a:r>
              <a:rPr lang="en-US" baseline="0" dirty="0" err="1" smtClean="0"/>
              <a:t>trạm</a:t>
            </a:r>
            <a:r>
              <a:rPr lang="en-US" baseline="0" dirty="0" smtClean="0"/>
              <a:t>, </a:t>
            </a:r>
            <a:r>
              <a:rPr lang="en-US" baseline="0" dirty="0" err="1" smtClean="0"/>
              <a:t>Với</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để</a:t>
            </a:r>
            <a:r>
              <a:rPr lang="en-US" baseline="0" dirty="0" smtClean="0"/>
              <a:t> ta </a:t>
            </a:r>
            <a:r>
              <a:rPr lang="en-US" baseline="0" dirty="0" err="1" smtClean="0"/>
              <a:t>định</a:t>
            </a:r>
            <a:r>
              <a:rPr lang="en-US" baseline="0" dirty="0" smtClean="0"/>
              <a:t> </a:t>
            </a:r>
            <a:r>
              <a:rPr lang="en-US" baseline="0" dirty="0" err="1" smtClean="0"/>
              <a:t>vị</a:t>
            </a:r>
            <a:r>
              <a:rPr lang="en-US" baseline="0" dirty="0" smtClean="0"/>
              <a:t> </a:t>
            </a:r>
            <a:r>
              <a:rPr lang="en-US" baseline="0" dirty="0" err="1" smtClean="0"/>
              <a:t>trạm</a:t>
            </a:r>
            <a:r>
              <a:rPr lang="en-US" baseline="0" dirty="0" smtClean="0"/>
              <a:t> </a:t>
            </a:r>
            <a:r>
              <a:rPr lang="en-US" baseline="0" dirty="0" err="1" smtClean="0"/>
              <a:t>xe</a:t>
            </a:r>
            <a:r>
              <a:rPr lang="en-US" baseline="0" dirty="0" smtClean="0"/>
              <a:t> bus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91431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Anh Khương hôm đó xe máy bị hư. Không thể đến nhà mọi người được. Anh Khương bèn nghĩ ra cách đi xe buýt.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320123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a:t>
            </a:r>
            <a:r>
              <a:rPr lang="en-US" dirty="0" err="1" smtClean="0"/>
              <a:t>tên</a:t>
            </a:r>
            <a:r>
              <a:rPr lang="en-US" baseline="0" dirty="0" smtClean="0"/>
              <a:t> </a:t>
            </a:r>
            <a:r>
              <a:rPr lang="en-US" baseline="0" dirty="0" err="1" smtClean="0"/>
              <a:t>của</a:t>
            </a:r>
            <a:r>
              <a:rPr lang="en-US" baseline="0" dirty="0" smtClean="0"/>
              <a:t> </a:t>
            </a:r>
            <a:r>
              <a:rPr lang="en-US" baseline="0" dirty="0" err="1" smtClean="0"/>
              <a:t>trạm</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76128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PahtInfo</a:t>
            </a:r>
            <a:r>
              <a:rPr lang="en-US" dirty="0" smtClean="0"/>
              <a:t>: </a:t>
            </a:r>
            <a:r>
              <a:rPr lang="en-US" dirty="0" err="1" smtClean="0"/>
              <a:t>biểu</a:t>
            </a:r>
            <a:r>
              <a:rPr lang="en-US" baseline="0" dirty="0" smtClean="0"/>
              <a:t> </a:t>
            </a:r>
            <a:r>
              <a:rPr lang="en-US" baseline="0" dirty="0" err="1" smtClean="0"/>
              <a:t>diễn</a:t>
            </a:r>
            <a:r>
              <a:rPr lang="en-US" baseline="0" dirty="0" smtClean="0"/>
              <a:t> </a:t>
            </a:r>
            <a:r>
              <a:rPr lang="en-US" baseline="0" dirty="0" err="1" smtClean="0"/>
              <a:t>đoạn</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trạm</a:t>
            </a:r>
            <a:r>
              <a:rPr lang="en-US" baseline="0" dirty="0" smtClean="0"/>
              <a:t> </a:t>
            </a:r>
            <a:r>
              <a:rPr lang="en-US" baseline="0" dirty="0" err="1" smtClean="0"/>
              <a:t>đến</a:t>
            </a:r>
            <a:r>
              <a:rPr lang="en-US" baseline="0" dirty="0" smtClean="0"/>
              <a:t> </a:t>
            </a:r>
            <a:r>
              <a:rPr lang="en-US" baseline="0" dirty="0" err="1" smtClean="0"/>
              <a:t>trạm</a:t>
            </a:r>
            <a:r>
              <a:rPr lang="en-US" baseline="0" dirty="0" smtClean="0"/>
              <a:t> </a:t>
            </a:r>
            <a:r>
              <a:rPr lang="en-US" baseline="0" dirty="0" err="1" smtClean="0"/>
              <a:t>kế</a:t>
            </a:r>
            <a:r>
              <a:rPr lang="en-US" baseline="0" dirty="0" smtClean="0"/>
              <a:t> </a:t>
            </a:r>
            <a:r>
              <a:rPr lang="en-US" baseline="0" dirty="0" err="1" smtClean="0"/>
              <a:t>tiếp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24588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PathInfoNo</a:t>
            </a:r>
            <a:r>
              <a:rPr lang="en-US" dirty="0" smtClean="0"/>
              <a: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trong</a:t>
            </a:r>
            <a:r>
              <a:rPr lang="en-US" baseline="0" dirty="0" smtClean="0"/>
              <a:t> </a:t>
            </a:r>
            <a:r>
              <a:rPr lang="en-US" baseline="0" dirty="0" err="1" smtClean="0"/>
              <a:t>lộ</a:t>
            </a:r>
            <a:r>
              <a:rPr lang="en-US" baseline="0" dirty="0" smtClean="0"/>
              <a:t> </a:t>
            </a:r>
            <a:r>
              <a:rPr lang="en-US" baseline="0" dirty="0" err="1" smtClean="0"/>
              <a:t>trình</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38621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MiddlePoints</a:t>
            </a:r>
            <a:r>
              <a:rPr lang="en-US" dirty="0" smtClean="0"/>
              <a:t>: 1</a:t>
            </a:r>
            <a:r>
              <a:rPr lang="en-US" baseline="0" dirty="0" smtClean="0"/>
              <a:t> </a:t>
            </a:r>
            <a:r>
              <a:rPr lang="en-US" baseline="0" dirty="0" err="1" smtClean="0"/>
              <a:t>chuỗi</a:t>
            </a:r>
            <a:r>
              <a:rPr lang="en-US" baseline="0" dirty="0" smtClean="0"/>
              <a:t> </a:t>
            </a:r>
            <a:r>
              <a:rPr lang="en-US" baseline="0" dirty="0" err="1" smtClean="0"/>
              <a:t>các</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giúp</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hơn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09911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Ở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kế</a:t>
            </a:r>
            <a:r>
              <a:rPr lang="en-US" baseline="0" dirty="0" smtClean="0"/>
              <a:t> </a:t>
            </a:r>
            <a:r>
              <a:rPr lang="en-US" baseline="0" dirty="0" err="1" smtClean="0"/>
              <a:t>tiếp</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74041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hệ</a:t>
            </a:r>
            <a:r>
              <a:rPr lang="en-US" baseline="0" dirty="0" smtClean="0"/>
              <a:t> </a:t>
            </a:r>
            <a:r>
              <a:rPr lang="en-US" baseline="0" dirty="0" err="1" smtClean="0"/>
              <a:t>của</a:t>
            </a:r>
            <a:r>
              <a:rPr lang="en-US" baseline="0" dirty="0" smtClean="0"/>
              <a:t> 3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trên</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Route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1 </a:t>
            </a:r>
            <a:r>
              <a:rPr lang="en-US" baseline="0" dirty="0" err="1" smtClean="0"/>
              <a:t>nhiều</a:t>
            </a:r>
            <a:r>
              <a:rPr lang="en-US" baseline="0" dirty="0" smtClean="0"/>
              <a:t> </a:t>
            </a:r>
            <a:r>
              <a:rPr lang="en-US" baseline="0" dirty="0" err="1" smtClean="0"/>
              <a:t>với</a:t>
            </a:r>
            <a:r>
              <a:rPr lang="en-US" baseline="0" dirty="0" smtClean="0"/>
              <a:t> </a:t>
            </a:r>
            <a:r>
              <a:rPr lang="en-US" baseline="0" dirty="0" err="1" smtClean="0"/>
              <a:t>PathInfo</a:t>
            </a:r>
            <a:r>
              <a:rPr lang="en-US" baseline="0" dirty="0" smtClean="0"/>
              <a:t>, </a:t>
            </a:r>
          </a:p>
          <a:p>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PahtInfo</a:t>
            </a:r>
            <a:r>
              <a:rPr lang="en-US" baseline="0" dirty="0" smtClean="0"/>
              <a:t> </a:t>
            </a:r>
            <a:r>
              <a:rPr lang="en-US" baseline="0" dirty="0" err="1" smtClean="0"/>
              <a:t>sẽ</a:t>
            </a:r>
            <a:r>
              <a:rPr lang="en-US" baseline="0" dirty="0" smtClean="0"/>
              <a:t> </a:t>
            </a:r>
            <a:r>
              <a:rPr lang="en-US" baseline="0" dirty="0" err="1" smtClean="0"/>
              <a:t>gôm</a:t>
            </a:r>
            <a:r>
              <a:rPr lang="en-US" baseline="0" dirty="0" smtClean="0"/>
              <a:t> 1 station to </a:t>
            </a:r>
            <a:r>
              <a:rPr lang="en-US" baseline="0" dirty="0" err="1" smtClean="0"/>
              <a:t>và</a:t>
            </a:r>
            <a:r>
              <a:rPr lang="en-US" baseline="0" dirty="0" smtClean="0"/>
              <a:t> station from, </a:t>
            </a:r>
            <a:r>
              <a:rPr lang="en-US" baseline="0" dirty="0" err="1" smtClean="0"/>
              <a:t>Với</a:t>
            </a:r>
            <a:r>
              <a:rPr lang="en-US" baseline="0" dirty="0" smtClean="0"/>
              <a:t> station to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nhiều</a:t>
            </a:r>
            <a:r>
              <a:rPr lang="en-US" baseline="0" dirty="0" smtClean="0"/>
              <a:t> </a:t>
            </a:r>
            <a:r>
              <a:rPr lang="en-US" baseline="0" dirty="0" err="1" smtClean="0"/>
              <a:t>với</a:t>
            </a:r>
            <a:r>
              <a:rPr lang="en-US" baseline="0" dirty="0" smtClean="0"/>
              <a:t> 0..1</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447676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Trip: </a:t>
            </a:r>
            <a:r>
              <a:rPr lang="en-US" dirty="0" err="1" smtClean="0"/>
              <a:t>thể</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một</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5330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Dựa</a:t>
            </a:r>
            <a:r>
              <a:rPr lang="en-US" baseline="0" dirty="0" smtClean="0"/>
              <a:t> </a:t>
            </a:r>
            <a:r>
              <a:rPr lang="en-US" baseline="0" dirty="0" err="1" smtClean="0"/>
              <a:t>vào</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ta </a:t>
            </a:r>
            <a:r>
              <a:rPr lang="en-US" baseline="0" dirty="0" err="1" smtClean="0"/>
              <a:t>sẽ</a:t>
            </a:r>
            <a:r>
              <a:rPr lang="en-US" baseline="0" dirty="0" smtClean="0"/>
              <a:t> </a:t>
            </a:r>
            <a:r>
              <a:rPr lang="en-US" baseline="0" dirty="0" err="1" smtClean="0"/>
              <a:t>lấy</a:t>
            </a:r>
            <a:r>
              <a:rPr lang="en-US" baseline="0" dirty="0" smtClean="0"/>
              <a:t> </a:t>
            </a:r>
            <a:r>
              <a:rPr lang="en-US" baseline="0" dirty="0" err="1" smtClean="0"/>
              <a:t>được</a:t>
            </a:r>
            <a:r>
              <a:rPr lang="en-US" baseline="0" dirty="0" smtClean="0"/>
              <a:t> </a:t>
            </a:r>
            <a:r>
              <a:rPr lang="en-US" baseline="0" dirty="0" err="1" smtClean="0"/>
              <a:t>tập</a:t>
            </a:r>
            <a:r>
              <a:rPr lang="en-US" baseline="0" dirty="0" smtClean="0"/>
              <a:t> tin excel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để</a:t>
            </a:r>
            <a:r>
              <a:rPr lang="en-US" baseline="0" dirty="0" smtClean="0"/>
              <a:t> </a:t>
            </a:r>
            <a:r>
              <a:rPr lang="en-US" baseline="0" dirty="0" err="1" smtClean="0"/>
              <a:t>nạp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vào</a:t>
            </a:r>
            <a:r>
              <a:rPr lang="en-US" baseline="0" dirty="0" smtClean="0"/>
              <a:t> </a:t>
            </a:r>
            <a:r>
              <a:rPr lang="en-US" baseline="0" dirty="0" err="1" smtClean="0"/>
              <a:t>lộ</a:t>
            </a:r>
            <a:r>
              <a:rPr lang="en-US" baseline="0" dirty="0" smtClean="0"/>
              <a:t> </a:t>
            </a:r>
            <a:r>
              <a:rPr lang="en-US" baseline="0" dirty="0" err="1" smtClean="0"/>
              <a:t>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912007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file excel </a:t>
            </a:r>
            <a:r>
              <a:rPr lang="en-US" baseline="0" dirty="0" err="1" smtClean="0"/>
              <a:t>có</a:t>
            </a:r>
            <a:r>
              <a:rPr lang="en-US" baseline="0" dirty="0" smtClean="0"/>
              <a:t> </a:t>
            </a:r>
            <a:r>
              <a:rPr lang="en-US" baseline="0" dirty="0" err="1" smtClean="0"/>
              <a:t>được</a:t>
            </a:r>
            <a:r>
              <a:rPr lang="en-US" baseline="0" dirty="0" smtClean="0"/>
              <a:t>, </a:t>
            </a:r>
          </a:p>
          <a:p>
            <a:r>
              <a:rPr lang="en-US" baseline="0" dirty="0" smtClean="0"/>
              <a:t> -  </a:t>
            </a:r>
            <a:r>
              <a:rPr lang="en-US" baseline="0" dirty="0" err="1" smtClean="0"/>
              <a:t>Cột</a:t>
            </a:r>
            <a:r>
              <a:rPr lang="en-US" baseline="0" dirty="0" smtClean="0"/>
              <a:t> B </a:t>
            </a:r>
            <a:r>
              <a:rPr lang="en-US" baseline="0" dirty="0" err="1" smtClean="0"/>
              <a:t>và</a:t>
            </a:r>
            <a:r>
              <a:rPr lang="en-US" baseline="0" dirty="0" smtClean="0"/>
              <a:t> C </a:t>
            </a:r>
            <a:r>
              <a:rPr lang="en-US" baseline="0" dirty="0" err="1" smtClean="0"/>
              <a:t>miêu</a:t>
            </a:r>
            <a:r>
              <a:rPr lang="en-US" baseline="0" dirty="0" smtClean="0"/>
              <a:t> ta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đi</a:t>
            </a:r>
            <a:r>
              <a:rPr lang="en-US" baseline="0" dirty="0" smtClean="0"/>
              <a:t>,</a:t>
            </a:r>
          </a:p>
          <a:p>
            <a:r>
              <a:rPr lang="en-US" baseline="0" dirty="0" smtClean="0"/>
              <a:t> -  </a:t>
            </a:r>
            <a:r>
              <a:rPr lang="en-US" baseline="0" dirty="0" err="1" smtClean="0"/>
              <a:t>Cột</a:t>
            </a:r>
            <a:r>
              <a:rPr lang="en-US" baseline="0" dirty="0" smtClean="0"/>
              <a:t> D </a:t>
            </a:r>
            <a:r>
              <a:rPr lang="en-US" baseline="0" dirty="0" err="1" smtClean="0"/>
              <a:t>và</a:t>
            </a:r>
            <a:r>
              <a:rPr lang="en-US" baseline="0" dirty="0" smtClean="0"/>
              <a:t> E </a:t>
            </a:r>
            <a:r>
              <a:rPr lang="en-US" baseline="0" dirty="0" err="1" smtClean="0"/>
              <a:t>miêu</a:t>
            </a:r>
            <a:r>
              <a:rPr lang="en-US" baseline="0" dirty="0" smtClean="0"/>
              <a:t> </a:t>
            </a:r>
            <a:r>
              <a:rPr lang="en-US" baseline="0" dirty="0" err="1" smtClean="0"/>
              <a:t>tả</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a:t>
            </a:r>
            <a:r>
              <a:rPr lang="en-US" baseline="0" dirty="0" err="1" smtClean="0"/>
              <a:t>là</a:t>
            </a:r>
            <a:r>
              <a:rPr lang="en-US" baseline="0" dirty="0" smtClean="0"/>
              <a:t> </a:t>
            </a:r>
            <a:r>
              <a:rPr lang="en-US" baseline="0" dirty="0" err="1" smtClean="0"/>
              <a:t>lượt</a:t>
            </a:r>
            <a:r>
              <a:rPr lang="en-US" baseline="0" dirty="0" smtClean="0"/>
              <a:t> </a:t>
            </a:r>
            <a:r>
              <a:rPr lang="en-US" baseline="0" dirty="0" err="1" smtClean="0"/>
              <a:t>về</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850588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Như</a:t>
            </a:r>
            <a:r>
              <a:rPr lang="en-US" baseline="0" dirty="0" smtClean="0"/>
              <a:t> </a:t>
            </a:r>
            <a:r>
              <a:rPr lang="en-US" baseline="0" dirty="0" err="1" smtClean="0"/>
              <a:t>vậy</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Trip</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79751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phần mềm BusMap của Sở giao thông vận tại và Google Map. Cả hai phần mềm không hỗ trợ tìm đường đi xe buýt nhiều hơn hai điểm.  Anh Khương rất bối rối.</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19712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Cột</a:t>
            </a:r>
            <a:r>
              <a:rPr lang="en-US" baseline="0" dirty="0" smtClean="0"/>
              <a:t> A </a:t>
            </a:r>
            <a:r>
              <a:rPr lang="en-US" baseline="0" dirty="0" err="1" smtClean="0"/>
              <a:t>là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một</a:t>
            </a:r>
            <a:r>
              <a:rPr lang="en-US" baseline="0" dirty="0" smtClean="0"/>
              <a:t> Trip</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50100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Cột</a:t>
            </a:r>
            <a:r>
              <a:rPr lang="en-US" baseline="0" dirty="0" smtClean="0"/>
              <a:t> B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đi</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38260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Cột</a:t>
            </a:r>
            <a:r>
              <a:rPr lang="en-US" baseline="0" dirty="0" smtClean="0"/>
              <a:t> C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đến</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đi</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cho</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về</a:t>
            </a:r>
            <a:endParaRPr lang="en-US" dirty="0" smtClean="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693428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Cuối</a:t>
            </a:r>
            <a:r>
              <a:rPr lang="en-US" baseline="0" dirty="0" smtClean="0"/>
              <a:t> </a:t>
            </a:r>
            <a:r>
              <a:rPr lang="en-US" baseline="0" dirty="0" err="1" smtClean="0"/>
              <a:t>cùng</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các</a:t>
            </a:r>
            <a:r>
              <a:rPr lang="en-US" baseline="0" dirty="0" smtClean="0"/>
              <a:t> entity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1693279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797007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A2AE4-416D-7145-9797-0F3F20DC2A18}"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62898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demo 4 </a:t>
            </a:r>
            <a:r>
              <a:rPr lang="en-US" baseline="0" dirty="0" err="1" smtClean="0"/>
              <a:t>điểm</a:t>
            </a:r>
            <a:r>
              <a:rPr lang="en-US" baseline="0" dirty="0" smtClean="0"/>
              <a:t> </a:t>
            </a:r>
            <a:r>
              <a:rPr lang="en-US" baseline="0" dirty="0" err="1" smtClean="0"/>
              <a:t>xe</a:t>
            </a:r>
            <a:r>
              <a:rPr lang="en-US" baseline="0" dirty="0" smtClean="0"/>
              <a:t> </a:t>
            </a:r>
            <a:r>
              <a:rPr lang="en-US" baseline="0" dirty="0" err="1" smtClean="0"/>
              <a:t>buyt</a:t>
            </a:r>
            <a:r>
              <a:rPr lang="en-US" baseline="0" smtClean="0"/>
              <a:t> tối</a:t>
            </a:r>
            <a:r>
              <a:rPr lang="en-US" baseline="0" dirty="0" smtClean="0"/>
              <a:t> </a:t>
            </a:r>
            <a:r>
              <a:rPr lang="en-US" baseline="0" dirty="0" err="1" smtClean="0"/>
              <a:t>ưu</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như</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a:t>
            </a:r>
          </a:p>
          <a:p>
            <a:r>
              <a:rPr lang="en-US" baseline="0" dirty="0" smtClean="0"/>
              <a:t>(</a:t>
            </a:r>
            <a:r>
              <a:rPr lang="en-US" baseline="0" dirty="0" err="1" smtClean="0"/>
              <a:t>bật</a:t>
            </a:r>
            <a:r>
              <a:rPr lang="en-US" baseline="0" dirty="0" smtClean="0"/>
              <a:t> </a:t>
            </a:r>
            <a:r>
              <a:rPr lang="en-US" baseline="0" dirty="0" err="1" smtClean="0"/>
              <a:t>thiệt</a:t>
            </a:r>
            <a:r>
              <a:rPr lang="en-US" baseline="0" dirty="0" smtClean="0"/>
              <a:t> </a:t>
            </a:r>
            <a:r>
              <a:rPr lang="en-US" baseline="0" dirty="0" err="1" smtClean="0"/>
              <a:t>bị</a:t>
            </a:r>
            <a:r>
              <a:rPr lang="en-US" baseline="0" dirty="0" smtClean="0"/>
              <a:t> demo) </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82</a:t>
            </a:fld>
            <a:endParaRPr lang="en-US">
              <a:solidFill>
                <a:prstClr val="black"/>
              </a:solidFill>
            </a:endParaRPr>
          </a:p>
        </p:txBody>
      </p:sp>
    </p:spTree>
    <p:extLst>
      <p:ext uri="{BB962C8B-B14F-4D97-AF65-F5344CB8AC3E}">
        <p14:creationId xmlns:p14="http://schemas.microsoft.com/office/powerpoint/2010/main" val="66032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673208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84</a:t>
            </a:fld>
            <a:endParaRPr lang="en-US">
              <a:solidFill>
                <a:prstClr val="black"/>
              </a:solidFill>
            </a:endParaRPr>
          </a:p>
        </p:txBody>
      </p:sp>
    </p:spTree>
    <p:extLst>
      <p:ext uri="{BB962C8B-B14F-4D97-AF65-F5344CB8AC3E}">
        <p14:creationId xmlns:p14="http://schemas.microsoft.com/office/powerpoint/2010/main" val="861609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85</a:t>
            </a:fld>
            <a:endParaRPr lang="en-US">
              <a:solidFill>
                <a:prstClr val="black"/>
              </a:solidFill>
            </a:endParaRPr>
          </a:p>
        </p:txBody>
      </p:sp>
    </p:spTree>
    <p:extLst>
      <p:ext uri="{BB962C8B-B14F-4D97-AF65-F5344CB8AC3E}">
        <p14:creationId xmlns:p14="http://schemas.microsoft.com/office/powerpoint/2010/main" val="188922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Do vây, hệ thống chúng tôi cung cấp chức năng tìm kiếm xe buýt để giúp anh Khương vượt qua khó khăn này.</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971924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86</a:t>
            </a:fld>
            <a:endParaRPr lang="en-US">
              <a:solidFill>
                <a:prstClr val="black"/>
              </a:solidFill>
            </a:endParaRPr>
          </a:p>
        </p:txBody>
      </p:sp>
    </p:spTree>
    <p:extLst>
      <p:ext uri="{BB962C8B-B14F-4D97-AF65-F5344CB8AC3E}">
        <p14:creationId xmlns:p14="http://schemas.microsoft.com/office/powerpoint/2010/main" val="1148711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87</a:t>
            </a:fld>
            <a:endParaRPr lang="en-US">
              <a:solidFill>
                <a:prstClr val="black"/>
              </a:solidFill>
            </a:endParaRPr>
          </a:p>
        </p:txBody>
      </p:sp>
    </p:spTree>
    <p:extLst>
      <p:ext uri="{BB962C8B-B14F-4D97-AF65-F5344CB8AC3E}">
        <p14:creationId xmlns:p14="http://schemas.microsoft.com/office/powerpoint/2010/main" val="2005756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9551003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95139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043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dirty="0" smtClean="0"/>
              <a:t>Hệ thống chúng tôi cung cấp tìm đường đi xe buýt nhiều hơn hai điểm</a:t>
            </a:r>
            <a:r>
              <a:rPr lang="vi-VN" baseline="0" dirty="0" smtClean="0"/>
              <a:t> có tối ưu. </a:t>
            </a:r>
            <a:endParaRPr lang="en-US" dirty="0" smtClean="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9149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25791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Tổng</a:t>
            </a:r>
            <a:r>
              <a:rPr lang="en-US" baseline="0" dirty="0" smtClean="0"/>
              <a:t> </a:t>
            </a:r>
            <a:r>
              <a:rPr lang="en-US" baseline="0" dirty="0" err="1" smtClean="0"/>
              <a:t>quan</a:t>
            </a:r>
            <a:r>
              <a:rPr lang="en-US" baseline="0" dirty="0" smtClean="0"/>
              <a:t> </a:t>
            </a:r>
            <a:r>
              <a:rPr lang="en-US" baseline="0" dirty="0" err="1" smtClean="0"/>
              <a:t>thông</a:t>
            </a:r>
            <a:r>
              <a:rPr lang="en-US" baseline="0" dirty="0" smtClean="0"/>
              <a:t> tin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xe</a:t>
            </a:r>
            <a:r>
              <a:rPr lang="en-US" baseline="0" dirty="0" smtClean="0"/>
              <a:t> bus</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331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tuyến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đi</a:t>
            </a:r>
            <a:r>
              <a:rPr lang="en-US" baseline="0" dirty="0" smtClean="0"/>
              <a:t> </a:t>
            </a:r>
            <a:r>
              <a:rPr lang="en-US" baseline="0" dirty="0" err="1" smtClean="0"/>
              <a:t>của</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ta </a:t>
            </a:r>
            <a:r>
              <a:rPr lang="en-US" baseline="0" dirty="0" err="1" smtClean="0"/>
              <a:t>sẽ</a:t>
            </a:r>
            <a:r>
              <a:rPr lang="en-US" baseline="0" dirty="0" smtClean="0"/>
              <a:t> </a:t>
            </a:r>
            <a:r>
              <a:rPr lang="en-US" baseline="0" dirty="0" err="1" smtClean="0"/>
              <a:t>lấy</a:t>
            </a:r>
            <a:r>
              <a:rPr lang="en-US" baseline="0" dirty="0" smtClean="0"/>
              <a:t> file </a:t>
            </a:r>
            <a:r>
              <a:rPr lang="en-US" baseline="0" dirty="0" err="1" smtClean="0"/>
              <a:t>json</a:t>
            </a:r>
            <a:r>
              <a:rPr lang="en-US" baseline="0" dirty="0" smtClean="0"/>
              <a:t> </a:t>
            </a:r>
            <a:r>
              <a:rPr lang="en-US" baseline="0" dirty="0" err="1" smtClean="0"/>
              <a:t>theo</a:t>
            </a:r>
            <a:r>
              <a:rPr lang="en-US" baseline="0" dirty="0" smtClean="0"/>
              <a:t> </a:t>
            </a:r>
            <a:r>
              <a:rPr lang="en-US" baseline="0" dirty="0" err="1" smtClean="0"/>
              <a:t>đường</a:t>
            </a:r>
            <a:r>
              <a:rPr lang="en-US" baseline="0" dirty="0" smtClean="0"/>
              <a:t> link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Và</a:t>
            </a:r>
            <a:r>
              <a:rPr lang="en-US" baseline="0" dirty="0" smtClean="0"/>
              <a:t> </a:t>
            </a:r>
            <a:r>
              <a:rPr lang="en-US" baseline="0" dirty="0" err="1" smtClean="0"/>
              <a:t>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trúc</a:t>
            </a:r>
            <a:r>
              <a:rPr lang="en-US" baseline="0" dirty="0" smtClean="0"/>
              <a:t> file </a:t>
            </a:r>
            <a:r>
              <a:rPr lang="en-US" baseline="0" dirty="0" err="1" smtClean="0"/>
              <a:t>json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40F299-51BE-401B-B396-F52CE5DD8582}"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7269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vi-V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839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367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096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28470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470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768604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64555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06519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938842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482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713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3720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2724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02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724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1622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1029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0312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8682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9691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318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74077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vi-V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7564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2"/>
            <a:ext cx="9144000" cy="1532999"/>
          </a:xfrm>
          <a:prstGeom prst="rect">
            <a:avLst/>
          </a:prstGeom>
          <a:solidFill>
            <a:srgbClr val="2388DB"/>
          </a:solidFill>
          <a:ln>
            <a:noFill/>
          </a:ln>
        </p:spPr>
        <p:txBody>
          <a:bodyPr lIns="68569" tIns="34275" rIns="68569" bIns="34275" anchor="ctr" anchorCtr="0">
            <a:noAutofit/>
          </a:bodyPr>
          <a:lstStyle/>
          <a:p>
            <a:endParaRPr sz="1050"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914727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7547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853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0837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97674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20840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6219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5341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0477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230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6586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7128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303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vi-V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010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602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54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201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3873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theme" Target="../theme/theme6.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12/11/15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00000000-1234-1234-1234-123412341234}" type="slidenum">
              <a:rPr lang="en" sz="548" kern="0" smtClean="0">
                <a:solidFill>
                  <a:srgbClr val="2388DB"/>
                </a:solidFill>
                <a:ea typeface="Arial"/>
                <a:cs typeface="Arial"/>
                <a:sym typeface="Arial"/>
                <a:rtl val="0"/>
              </a:rPr>
              <a:pPr algn="r"/>
              <a:t>‹#›</a:t>
            </a:fld>
            <a:endParaRPr lang="en" sz="548" kern="0">
              <a:solidFill>
                <a:srgbClr val="2388DB"/>
              </a:solidFill>
              <a:ea typeface="Arial"/>
              <a:cs typeface="Arial"/>
              <a:sym typeface="Arial"/>
              <a:rtl val="0"/>
            </a:endParaRPr>
          </a:p>
        </p:txBody>
      </p:sp>
    </p:spTree>
    <p:extLst>
      <p:ext uri="{BB962C8B-B14F-4D97-AF65-F5344CB8AC3E}">
        <p14:creationId xmlns:p14="http://schemas.microsoft.com/office/powerpoint/2010/main" val="203286581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693381305"/>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69B5-D102-7049-B423-C9A194A316B5}"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0DAA5-B4F8-7248-AAB6-1FCDDF88697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326010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541892899"/>
      </p:ext>
    </p:extLst>
  </p:cSld>
  <p:clrMap bg1="lt1" tx1="dk1" bg2="dk2" tx2="lt2" accent1="accent1" accent2="accent2" accent3="accent3" accent4="accent4" accent5="accent5" accent6="accent6" hlink="hlink" folHlink="folHlink"/>
  <p:sldLayoutIdLst>
    <p:sldLayoutId id="2147483736"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2" y="6333136"/>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975" kern="0">
                <a:solidFill>
                  <a:srgbClr val="2388DB"/>
                </a:solidFill>
                <a:ea typeface="Arial"/>
                <a:cs typeface="Arial"/>
                <a:sym typeface="Arial"/>
                <a:rtl val="0"/>
              </a:rPr>
              <a:pPr algn="r"/>
              <a:t>‹#›</a:t>
            </a:fld>
            <a:endParaRPr lang="en" sz="975" kern="0">
              <a:solidFill>
                <a:srgbClr val="2388DB"/>
              </a:solidFill>
              <a:ea typeface="Arial"/>
              <a:cs typeface="Arial"/>
              <a:sym typeface="Arial"/>
              <a:rtl val="0"/>
            </a:endParaRPr>
          </a:p>
        </p:txBody>
      </p:sp>
    </p:spTree>
    <p:extLst>
      <p:ext uri="{BB962C8B-B14F-4D97-AF65-F5344CB8AC3E}">
        <p14:creationId xmlns:p14="http://schemas.microsoft.com/office/powerpoint/2010/main" val="1154314867"/>
      </p:ext>
    </p:extLst>
  </p:cSld>
  <p:clrMap bg1="lt1" tx1="dk1" bg2="dk2" tx2="lt2" accent1="accent1" accent2="accent2" accent3="accent3" accent4="accent4" accent5="accent5" accent6="accent6" hlink="hlink" folHlink="folHlink"/>
  <p:sldLayoutIdLst>
    <p:sldLayoutId id="2147483738"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96C4-0C79-4454-B2EB-769C6423A21F}"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E0603-4C39-4EF1-A0FE-816FABFA11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812810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5.JPG"/><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7.JPG"/><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4" Type="http://schemas.openxmlformats.org/officeDocument/2006/relationships/image" Target="NULL"/><Relationship Id="rId1" Type="http://schemas.openxmlformats.org/officeDocument/2006/relationships/slideLayout" Target="../slideLayouts/slideLayout3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0.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1" Type="http://schemas.openxmlformats.org/officeDocument/2006/relationships/slideLayout" Target="../slideLayouts/slideLayout3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png"/><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8.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208668168"/>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136" y="1102408"/>
            <a:ext cx="3231621" cy="4672903"/>
          </a:xfrm>
        </p:spPr>
      </p:pic>
      <p:sp>
        <p:nvSpPr>
          <p:cNvPr id="5" name="Rectangle 4"/>
          <p:cNvSpPr/>
          <p:nvPr/>
        </p:nvSpPr>
        <p:spPr>
          <a:xfrm>
            <a:off x="1059180" y="2004060"/>
            <a:ext cx="4114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537" y="1173480"/>
            <a:ext cx="1767840" cy="891540"/>
          </a:xfrm>
          <a:prstGeom prst="rect">
            <a:avLst/>
          </a:prstGeom>
        </p:spPr>
      </p:pic>
      <p:cxnSp>
        <p:nvCxnSpPr>
          <p:cNvPr id="9" name="Straight Arrow Connector 8"/>
          <p:cNvCxnSpPr>
            <a:stCxn id="5" idx="3"/>
          </p:cNvCxnSpPr>
          <p:nvPr/>
        </p:nvCxnSpPr>
        <p:spPr>
          <a:xfrm flipV="1">
            <a:off x="1470660" y="1729740"/>
            <a:ext cx="1036320" cy="3962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5434" y="187413"/>
            <a:ext cx="3322320" cy="6121947"/>
          </a:xfrm>
          <a:prstGeom prst="rect">
            <a:avLst/>
          </a:prstGeom>
        </p:spPr>
      </p:pic>
      <p:sp>
        <p:nvSpPr>
          <p:cNvPr id="12" name="Rectangle 11"/>
          <p:cNvSpPr/>
          <p:nvPr/>
        </p:nvSpPr>
        <p:spPr>
          <a:xfrm>
            <a:off x="2192427" y="1040130"/>
            <a:ext cx="1691640" cy="1158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4" name="Straight Arrow Connector 13"/>
          <p:cNvCxnSpPr/>
          <p:nvPr/>
        </p:nvCxnSpPr>
        <p:spPr>
          <a:xfrm>
            <a:off x="3310663" y="1851660"/>
            <a:ext cx="2640557" cy="7848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944881" y="6309360"/>
            <a:ext cx="7490460" cy="338554"/>
          </a:xfrm>
          <a:prstGeom prst="rect">
            <a:avLst/>
          </a:prstGeom>
        </p:spPr>
        <p:txBody>
          <a:bodyPr wrap="square">
            <a:spAutoFit/>
          </a:bodyPr>
          <a:lstStyle/>
          <a:p>
            <a:r>
              <a:rPr lang="en-US" sz="1600" dirty="0" smtClean="0">
                <a:solidFill>
                  <a:prstClr val="black"/>
                </a:solidFill>
                <a:latin typeface="Cambria" panose="02040503050406030204" pitchFamily="18" charset="0"/>
              </a:rPr>
              <a:t>http://mapbus.ebms.vn/ajax.aspx?action=listRouteStations&amp;</a:t>
            </a:r>
            <a:r>
              <a:rPr lang="en-US" sz="1600" dirty="0" smtClean="0">
                <a:solidFill>
                  <a:srgbClr val="FF0000"/>
                </a:solidFill>
                <a:latin typeface="Cambria" panose="02040503050406030204" pitchFamily="18" charset="0"/>
              </a:rPr>
              <a:t>rid=1</a:t>
            </a:r>
            <a:r>
              <a:rPr lang="en-US" sz="1600" dirty="0" smtClean="0">
                <a:solidFill>
                  <a:prstClr val="black"/>
                </a:solidFill>
                <a:latin typeface="Cambria" panose="02040503050406030204" pitchFamily="18" charset="0"/>
              </a:rPr>
              <a:t>&amp;</a:t>
            </a:r>
            <a:r>
              <a:rPr lang="en-US" sz="1600" dirty="0" smtClean="0">
                <a:solidFill>
                  <a:srgbClr val="FF0000"/>
                </a:solidFill>
                <a:latin typeface="Cambria" panose="02040503050406030204" pitchFamily="18" charset="0"/>
              </a:rPr>
              <a:t>isgo=true</a:t>
            </a:r>
            <a:endParaRPr lang="en-US" sz="16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06573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37160" y="83819"/>
          <a:ext cx="8557260" cy="5514975"/>
        </p:xfrm>
        <a:graphic>
          <a:graphicData uri="http://schemas.openxmlformats.org/drawingml/2006/table">
            <a:tbl>
              <a:tblPr firstRow="1" bandRow="1">
                <a:tableStyleId>{5C22544A-7EE6-4342-B048-85BDC9FD1C3A}</a:tableStyleId>
              </a:tblPr>
              <a:tblGrid>
                <a:gridCol w="662940"/>
                <a:gridCol w="4381500"/>
                <a:gridCol w="3512820"/>
              </a:tblGrid>
              <a:tr h="394335">
                <a:tc>
                  <a:txBody>
                    <a:bodyPr/>
                    <a:lstStyle/>
                    <a:p>
                      <a:pPr algn="ctr"/>
                      <a:r>
                        <a:rPr lang="en-US" sz="1600" dirty="0" smtClean="0"/>
                        <a:t>Index</a:t>
                      </a:r>
                      <a:endParaRPr lang="en-US" sz="1600" dirty="0"/>
                    </a:p>
                  </a:txBody>
                  <a:tcPr/>
                </a:tc>
                <a:tc>
                  <a:txBody>
                    <a:bodyPr/>
                    <a:lstStyle/>
                    <a:p>
                      <a:pPr algn="ctr"/>
                      <a:r>
                        <a:rPr lang="en-US" dirty="0" smtClean="0"/>
                        <a:t>Sample value</a:t>
                      </a:r>
                      <a:endParaRPr lang="en-US" dirty="0"/>
                    </a:p>
                  </a:txBody>
                  <a:tcPr/>
                </a:tc>
                <a:tc>
                  <a:txBody>
                    <a:bodyPr/>
                    <a:lstStyle/>
                    <a:p>
                      <a:pPr algn="ctr"/>
                      <a:r>
                        <a:rPr lang="en-US" dirty="0" smtClean="0"/>
                        <a:t>Attribute</a:t>
                      </a:r>
                      <a:endParaRPr lang="en-US" dirty="0"/>
                    </a:p>
                  </a:txBody>
                  <a:tcPr/>
                </a:tc>
              </a:tr>
              <a:tr h="17526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Route’s id</a:t>
                      </a:r>
                      <a:endParaRPr lang="en-US" dirty="0"/>
                    </a:p>
                  </a:txBody>
                  <a:tcPr/>
                </a:tc>
              </a:tr>
              <a:tr h="175260">
                <a:tc>
                  <a:txBody>
                    <a:bodyPr/>
                    <a:lstStyle/>
                    <a:p>
                      <a:pPr algn="ctr"/>
                      <a:r>
                        <a:rPr lang="en-US" dirty="0" smtClean="0"/>
                        <a:t>1</a:t>
                      </a:r>
                      <a:endParaRPr lang="en-US" dirty="0"/>
                    </a:p>
                  </a:txBody>
                  <a:tcPr/>
                </a:tc>
                <a:tc>
                  <a:txBody>
                    <a:bodyPr/>
                    <a:lstStyle/>
                    <a:p>
                      <a:pPr algn="ctr"/>
                      <a:r>
                        <a:rPr lang="en-US" dirty="0" smtClean="0"/>
                        <a:t>8999</a:t>
                      </a:r>
                      <a:endParaRPr lang="en-US" dirty="0"/>
                    </a:p>
                  </a:txBody>
                  <a:tcPr/>
                </a:tc>
                <a:tc>
                  <a:txBody>
                    <a:bodyPr/>
                    <a:lstStyle/>
                    <a:p>
                      <a:pPr algn="ctr"/>
                      <a:r>
                        <a:rPr lang="en-US" dirty="0" smtClean="0"/>
                        <a:t>Stop station’s ID</a:t>
                      </a:r>
                      <a:endParaRPr lang="en-US" dirty="0"/>
                    </a:p>
                  </a:txBody>
                  <a:tcPr/>
                </a:tc>
              </a:tr>
              <a:tr h="175260">
                <a:tc>
                  <a:txBody>
                    <a:bodyPr/>
                    <a:lstStyle/>
                    <a:p>
                      <a:pPr algn="ctr"/>
                      <a:r>
                        <a:rPr lang="en-US" dirty="0" smtClean="0"/>
                        <a:t>2</a:t>
                      </a:r>
                      <a:endParaRPr lang="en-US" dirty="0"/>
                    </a:p>
                  </a:txBody>
                  <a:tcPr/>
                </a:tc>
                <a:tc>
                  <a:txBody>
                    <a:bodyPr/>
                    <a:lstStyle/>
                    <a:p>
                      <a:pPr algn="ctr"/>
                      <a:r>
                        <a:rPr lang="en-US" dirty="0" smtClean="0"/>
                        <a:t>8994</a:t>
                      </a:r>
                      <a:endParaRPr lang="en-US" dirty="0"/>
                    </a:p>
                  </a:txBody>
                  <a:tcPr/>
                </a:tc>
                <a:tc>
                  <a:txBody>
                    <a:bodyPr/>
                    <a:lstStyle/>
                    <a:p>
                      <a:pPr algn="ctr"/>
                      <a:r>
                        <a:rPr lang="en-US" dirty="0" smtClean="0"/>
                        <a:t>Stop station’s ID</a:t>
                      </a:r>
                      <a:endParaRPr lang="en-US" dirty="0"/>
                    </a:p>
                  </a:txBody>
                  <a:tcPr/>
                </a:tc>
              </a:tr>
              <a:tr h="306705">
                <a:tc>
                  <a:txBody>
                    <a:bodyPr/>
                    <a:lstStyle/>
                    <a:p>
                      <a:pPr algn="ctr"/>
                      <a:r>
                        <a:rPr lang="en-US" dirty="0" smtClean="0"/>
                        <a:t>3</a:t>
                      </a:r>
                      <a:endParaRPr lang="en-US" dirty="0"/>
                    </a:p>
                  </a:txBody>
                  <a:tcPr/>
                </a:tc>
                <a:tc>
                  <a:txBody>
                    <a:bodyPr/>
                    <a:lstStyle/>
                    <a:p>
                      <a:pPr algn="ctr"/>
                      <a:r>
                        <a:rPr lang="en-US" sz="1800" b="0" i="0" kern="1200" dirty="0" smtClean="0">
                          <a:solidFill>
                            <a:schemeClr val="dk1"/>
                          </a:solidFill>
                          <a:effectLst/>
                          <a:latin typeface="+mn-lt"/>
                          <a:ea typeface="+mn-ea"/>
                          <a:cs typeface="+mn-cs"/>
                        </a:rPr>
                        <a:t>106.70589000000001,10.776800000000001</a:t>
                      </a:r>
                      <a:endParaRPr lang="en-US" dirty="0"/>
                    </a:p>
                  </a:txBody>
                  <a:tcPr/>
                </a:tc>
                <a:tc>
                  <a:txBody>
                    <a:bodyPr/>
                    <a:lstStyle/>
                    <a:p>
                      <a:pPr algn="ctr"/>
                      <a:r>
                        <a:rPr lang="en-US" dirty="0" smtClean="0"/>
                        <a:t>Middle points</a:t>
                      </a:r>
                      <a:endParaRPr lang="en-US" dirty="0"/>
                    </a:p>
                  </a:txBody>
                  <a:tcPr/>
                </a:tc>
              </a:tr>
              <a:tr h="175260">
                <a:tc>
                  <a:txBody>
                    <a:bodyPr/>
                    <a:lstStyle/>
                    <a:p>
                      <a:pPr algn="ctr"/>
                      <a:r>
                        <a:rPr lang="en-US" dirty="0" smtClean="0"/>
                        <a:t>4</a:t>
                      </a:r>
                      <a:endParaRPr lang="en-US" dirty="0"/>
                    </a:p>
                  </a:txBody>
                  <a:tcPr/>
                </a:tc>
                <a:tc>
                  <a:txBody>
                    <a:bodyPr/>
                    <a:lstStyle/>
                    <a:p>
                      <a:pPr algn="ctr"/>
                      <a:r>
                        <a:rPr lang="en-US" dirty="0" smtClean="0"/>
                        <a:t>True</a:t>
                      </a:r>
                      <a:endParaRPr lang="en-US" dirty="0"/>
                    </a:p>
                  </a:txBody>
                  <a:tcPr/>
                </a:tc>
                <a:tc>
                  <a:txBody>
                    <a:bodyPr/>
                    <a:lstStyle/>
                    <a:p>
                      <a:pPr algn="ctr"/>
                      <a:r>
                        <a:rPr lang="en-US" dirty="0" smtClean="0"/>
                        <a:t>Turn</a:t>
                      </a:r>
                      <a:r>
                        <a:rPr lang="en-US" baseline="0" dirty="0" smtClean="0"/>
                        <a:t> (</a:t>
                      </a:r>
                      <a:r>
                        <a:rPr lang="en-US" baseline="0" dirty="0" err="1" smtClean="0"/>
                        <a:t>isgo</a:t>
                      </a:r>
                      <a:r>
                        <a:rPr lang="en-US" baseline="0" dirty="0" smtClean="0"/>
                        <a:t> parameter)</a:t>
                      </a:r>
                      <a:endParaRPr lang="en-US" dirty="0"/>
                    </a:p>
                  </a:txBody>
                  <a:tcPr/>
                </a:tc>
              </a:tr>
              <a:tr h="175260">
                <a:tc>
                  <a:txBody>
                    <a:bodyPr/>
                    <a:lstStyle/>
                    <a:p>
                      <a:pPr algn="ctr"/>
                      <a:r>
                        <a:rPr lang="en-US" dirty="0" smtClean="0"/>
                        <a:t>5</a:t>
                      </a:r>
                      <a:endParaRPr lang="en-US" dirty="0"/>
                    </a:p>
                  </a:txBody>
                  <a:tcPr/>
                </a:tc>
                <a:tc>
                  <a:txBody>
                    <a:bodyPr/>
                    <a:lstStyle/>
                    <a:p>
                      <a:pPr algn="ctr"/>
                      <a:r>
                        <a:rPr lang="en-US" sz="1800" b="0" i="0" kern="1200" dirty="0" smtClean="0">
                          <a:solidFill>
                            <a:schemeClr val="dk1"/>
                          </a:solidFill>
                          <a:effectLst/>
                          <a:latin typeface="+mn-lt"/>
                          <a:ea typeface="+mn-ea"/>
                          <a:cs typeface="+mn-cs"/>
                        </a:rPr>
                        <a:t>1</a:t>
                      </a:r>
                      <a:endParaRPr lang="en-US" dirty="0"/>
                    </a:p>
                  </a:txBody>
                  <a:tcPr/>
                </a:tc>
                <a:tc>
                  <a:txBody>
                    <a:bodyPr/>
                    <a:lstStyle/>
                    <a:p>
                      <a:pPr algn="ctr"/>
                      <a:r>
                        <a:rPr lang="en-US" dirty="0" smtClean="0"/>
                        <a:t>Order</a:t>
                      </a:r>
                      <a:r>
                        <a:rPr lang="en-US" baseline="0" dirty="0" smtClean="0"/>
                        <a:t> in route</a:t>
                      </a:r>
                      <a:endParaRPr lang="en-US" dirty="0"/>
                    </a:p>
                  </a:txBody>
                  <a:tcPr/>
                </a:tc>
              </a:tr>
              <a:tr h="175260">
                <a:tc>
                  <a:txBody>
                    <a:bodyPr/>
                    <a:lstStyle/>
                    <a:p>
                      <a:pPr algn="ctr"/>
                      <a:r>
                        <a:rPr lang="en-US" dirty="0" smtClean="0"/>
                        <a:t>6</a:t>
                      </a:r>
                      <a:endParaRPr lang="en-US" dirty="0"/>
                    </a:p>
                  </a:txBody>
                  <a:tcPr/>
                </a:tc>
                <a:tc>
                  <a:txBody>
                    <a:bodyPr/>
                    <a:lstStyle/>
                    <a:p>
                      <a:pPr algn="ctr"/>
                      <a:r>
                        <a:rPr lang="en-US" sz="1800" b="0" i="0" kern="1200" dirty="0" smtClean="0">
                          <a:solidFill>
                            <a:schemeClr val="dk1"/>
                          </a:solidFill>
                          <a:effectLst/>
                          <a:latin typeface="+mn-lt"/>
                          <a:ea typeface="+mn-ea"/>
                          <a:cs typeface="+mn-cs"/>
                        </a:rPr>
                        <a:t>468.747807122203</a:t>
                      </a:r>
                      <a:endParaRPr lang="en-US" dirty="0"/>
                    </a:p>
                  </a:txBody>
                  <a:tcPr/>
                </a:tc>
                <a:tc>
                  <a:txBody>
                    <a:bodyPr/>
                    <a:lstStyle/>
                    <a:p>
                      <a:pPr algn="ctr"/>
                      <a:r>
                        <a:rPr lang="en-US" dirty="0" smtClean="0"/>
                        <a:t>Distance</a:t>
                      </a:r>
                      <a:endParaRPr lang="en-US" dirty="0"/>
                    </a:p>
                  </a:txBody>
                  <a:tcPr/>
                </a:tc>
              </a:tr>
              <a:tr h="175260">
                <a:tc>
                  <a:txBody>
                    <a:bodyPr/>
                    <a:lstStyle/>
                    <a:p>
                      <a:pPr algn="ctr"/>
                      <a:r>
                        <a:rPr lang="en-US" dirty="0" smtClean="0"/>
                        <a:t>7</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a:t>
                      </a:r>
                      <a:endParaRPr lang="en-US" dirty="0"/>
                    </a:p>
                  </a:txBody>
                  <a:tcPr/>
                </a:tc>
                <a:tc>
                  <a:txBody>
                    <a:bodyPr/>
                    <a:lstStyle/>
                    <a:p>
                      <a:pPr algn="ctr"/>
                      <a:r>
                        <a:rPr lang="en-US" dirty="0" smtClean="0"/>
                        <a:t>Start station’s name</a:t>
                      </a:r>
                      <a:endParaRPr lang="en-US" dirty="0"/>
                    </a:p>
                  </a:txBody>
                  <a:tcPr/>
                </a:tc>
              </a:tr>
              <a:tr h="175260">
                <a:tc>
                  <a:txBody>
                    <a:bodyPr/>
                    <a:lstStyle/>
                    <a:p>
                      <a:pPr algn="ctr"/>
                      <a:r>
                        <a:rPr lang="en-US" dirty="0" smtClean="0"/>
                        <a:t>8</a:t>
                      </a:r>
                      <a:endParaRPr lang="en-US" dirty="0"/>
                    </a:p>
                  </a:txBody>
                  <a:tcPr/>
                </a:tc>
                <a:tc>
                  <a:txBody>
                    <a:bodyPr/>
                    <a:lstStyle/>
                    <a:p>
                      <a:pPr algn="ctr"/>
                      <a:r>
                        <a:rPr lang="en-US" sz="1800" b="0" i="0" kern="1200" dirty="0" smtClean="0">
                          <a:solidFill>
                            <a:schemeClr val="dk1"/>
                          </a:solidFill>
                          <a:effectLst/>
                          <a:latin typeface="+mn-lt"/>
                          <a:ea typeface="+mn-ea"/>
                          <a:cs typeface="+mn-cs"/>
                        </a:rPr>
                        <a:t>106.705856990563</a:t>
                      </a:r>
                      <a:endParaRPr lang="en-US" dirty="0"/>
                    </a:p>
                  </a:txBody>
                  <a:tcPr/>
                </a:tc>
                <a:tc>
                  <a:txBody>
                    <a:bodyPr/>
                    <a:lstStyle/>
                    <a:p>
                      <a:pPr algn="ctr"/>
                      <a:r>
                        <a:rPr lang="en-US" dirty="0" smtClean="0"/>
                        <a:t>Start station’s longitude</a:t>
                      </a:r>
                      <a:endParaRPr lang="en-US" dirty="0"/>
                    </a:p>
                  </a:txBody>
                  <a:tcPr/>
                </a:tc>
              </a:tr>
              <a:tr h="175260">
                <a:tc>
                  <a:txBody>
                    <a:bodyPr/>
                    <a:lstStyle/>
                    <a:p>
                      <a:pPr algn="ctr"/>
                      <a:r>
                        <a:rPr lang="en-US" dirty="0" smtClean="0"/>
                        <a:t>9</a:t>
                      </a:r>
                      <a:endParaRPr lang="en-US" dirty="0"/>
                    </a:p>
                  </a:txBody>
                  <a:tcPr/>
                </a:tc>
                <a:tc>
                  <a:txBody>
                    <a:bodyPr/>
                    <a:lstStyle/>
                    <a:p>
                      <a:pPr algn="ctr"/>
                      <a:r>
                        <a:rPr lang="en-US" sz="1800" b="0" i="0" kern="1200" dirty="0" smtClean="0">
                          <a:solidFill>
                            <a:schemeClr val="dk1"/>
                          </a:solidFill>
                          <a:effectLst/>
                          <a:latin typeface="+mn-lt"/>
                          <a:ea typeface="+mn-ea"/>
                          <a:cs typeface="+mn-cs"/>
                        </a:rPr>
                        <a:t>10.7767894851893</a:t>
                      </a:r>
                      <a:endParaRPr lang="en-US" dirty="0"/>
                    </a:p>
                  </a:txBody>
                  <a:tcPr/>
                </a:tc>
                <a:tc>
                  <a:txBody>
                    <a:bodyPr/>
                    <a:lstStyle/>
                    <a:p>
                      <a:pPr algn="ctr"/>
                      <a:r>
                        <a:rPr lang="en-US" dirty="0" smtClean="0"/>
                        <a:t>Start station’s latitude</a:t>
                      </a:r>
                      <a:endParaRPr lang="en-US" dirty="0"/>
                    </a:p>
                  </a:txBody>
                  <a:tcPr/>
                </a:tc>
              </a:tr>
              <a:tr h="306705">
                <a:tc>
                  <a:txBody>
                    <a:bodyPr/>
                    <a:lstStyle/>
                    <a:p>
                      <a:pPr algn="ctr"/>
                      <a:r>
                        <a:rPr lang="en-US" dirty="0" smtClean="0"/>
                        <a:t>10</a:t>
                      </a:r>
                      <a:endParaRPr lang="en-US" dirty="0"/>
                    </a:p>
                  </a:txBody>
                  <a:tcPr/>
                </a:tc>
                <a:tc>
                  <a:txBody>
                    <a:bodyPr/>
                    <a:lstStyle/>
                    <a:p>
                      <a:pPr algn="ctr"/>
                      <a:r>
                        <a:rPr lang="en-US" sz="1800" b="0" i="0" kern="1200" dirty="0" smtClean="0">
                          <a:solidFill>
                            <a:schemeClr val="dk1"/>
                          </a:solidFill>
                          <a:effectLst/>
                          <a:latin typeface="+mn-lt"/>
                          <a:ea typeface="+mn-ea"/>
                          <a:cs typeface="+mn-cs"/>
                        </a:rPr>
                        <a:t>01</a:t>
                      </a:r>
                      <a:endParaRPr lang="en-US" dirty="0"/>
                    </a:p>
                  </a:txBody>
                  <a:tcPr/>
                </a:tc>
                <a:tc>
                  <a:txBody>
                    <a:bodyPr/>
                    <a:lstStyle/>
                    <a:p>
                      <a:pPr algn="ctr"/>
                      <a:r>
                        <a:rPr lang="en-US" dirty="0" smtClean="0"/>
                        <a:t>Bus number</a:t>
                      </a:r>
                      <a:endParaRPr lang="en-US" dirty="0"/>
                    </a:p>
                  </a:txBody>
                  <a:tcPr/>
                </a:tc>
              </a:tr>
              <a:tr h="306705">
                <a:tc>
                  <a:txBody>
                    <a:bodyPr/>
                    <a:lstStyle/>
                    <a:p>
                      <a:pPr algn="ctr"/>
                      <a:r>
                        <a:rPr lang="en-US" dirty="0" smtClean="0"/>
                        <a:t>11</a:t>
                      </a:r>
                      <a:endParaRPr lang="en-US" dirty="0"/>
                    </a:p>
                  </a:txBody>
                  <a:tcPr/>
                </a:tc>
                <a:tc>
                  <a:txBody>
                    <a:bodyPr/>
                    <a:lstStyle/>
                    <a:p>
                      <a:pPr algn="ctr"/>
                      <a:r>
                        <a:rPr lang="en-US" sz="1800" b="0" i="0" kern="1200" dirty="0" err="1" smtClean="0">
                          <a:solidFill>
                            <a:schemeClr val="dk1"/>
                          </a:solidFill>
                          <a:effectLst/>
                          <a:latin typeface="+mn-lt"/>
                          <a:ea typeface="+mn-ea"/>
                          <a:cs typeface="+mn-cs"/>
                        </a:rPr>
                        <a:t>Bến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Thành</a:t>
                      </a:r>
                      <a:r>
                        <a:rPr lang="en-US" sz="1800" b="0" i="0" kern="1200" dirty="0" smtClean="0">
                          <a:solidFill>
                            <a:schemeClr val="dk1"/>
                          </a:solidFill>
                          <a:effectLst/>
                          <a:latin typeface="+mn-lt"/>
                          <a:ea typeface="+mn-ea"/>
                          <a:cs typeface="+mn-cs"/>
                        </a:rPr>
                        <a:t>- BX </a:t>
                      </a:r>
                      <a:r>
                        <a:rPr lang="en-US" sz="1800" b="0" i="0" kern="1200" dirty="0" err="1" smtClean="0">
                          <a:solidFill>
                            <a:schemeClr val="dk1"/>
                          </a:solidFill>
                          <a:effectLst/>
                          <a:latin typeface="+mn-lt"/>
                          <a:ea typeface="+mn-ea"/>
                          <a:cs typeface="+mn-cs"/>
                        </a:rPr>
                        <a:t>Chợ</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Lớn</a:t>
                      </a:r>
                      <a:endParaRPr lang="en-US" dirty="0"/>
                    </a:p>
                  </a:txBody>
                  <a:tcPr/>
                </a:tc>
                <a:tc>
                  <a:txBody>
                    <a:bodyPr/>
                    <a:lstStyle/>
                    <a:p>
                      <a:pPr algn="ctr"/>
                      <a:r>
                        <a:rPr lang="en-US" dirty="0" smtClean="0"/>
                        <a:t>Bus name</a:t>
                      </a:r>
                      <a:endParaRPr lang="en-US" dirty="0"/>
                    </a:p>
                  </a:txBody>
                  <a:tcPr/>
                </a:tc>
              </a:tr>
              <a:tr h="306705">
                <a:tc>
                  <a:txBody>
                    <a:bodyPr/>
                    <a:lstStyle/>
                    <a:p>
                      <a:pPr algn="ctr"/>
                      <a:r>
                        <a:rPr lang="en-US" dirty="0" smtClean="0"/>
                        <a:t>12</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 Thi Sách, Quận 1</a:t>
                      </a:r>
                      <a:endParaRPr lang="en-US" dirty="0"/>
                    </a:p>
                  </a:txBody>
                  <a:tcPr/>
                </a:tc>
                <a:tc>
                  <a:txBody>
                    <a:bodyPr/>
                    <a:lstStyle/>
                    <a:p>
                      <a:pPr algn="ctr"/>
                      <a:r>
                        <a:rPr lang="en-US" dirty="0" smtClean="0"/>
                        <a:t>Start</a:t>
                      </a:r>
                      <a:r>
                        <a:rPr lang="en-US" baseline="0" dirty="0" smtClean="0"/>
                        <a:t> station’s address</a:t>
                      </a:r>
                      <a:endParaRPr lang="en-US" dirty="0"/>
                    </a:p>
                  </a:txBody>
                  <a:tcPr/>
                </a:tc>
              </a:tr>
              <a:tr h="306705">
                <a:tc>
                  <a:txBody>
                    <a:bodyPr/>
                    <a:lstStyle/>
                    <a:p>
                      <a:pPr algn="ctr"/>
                      <a:r>
                        <a:rPr lang="en-US" dirty="0" smtClean="0"/>
                        <a:t>13</a:t>
                      </a:r>
                      <a:endParaRPr lang="en-US" dirty="0"/>
                    </a:p>
                  </a:txBody>
                  <a:tcPr/>
                </a:tc>
                <a:tc>
                  <a:txBody>
                    <a:bodyPr/>
                    <a:lstStyle/>
                    <a:p>
                      <a:pPr algn="ctr"/>
                      <a:r>
                        <a:rPr lang="en-US" sz="1800" b="0" i="0" kern="1200" dirty="0" smtClean="0">
                          <a:solidFill>
                            <a:schemeClr val="dk1"/>
                          </a:solidFill>
                          <a:effectLst/>
                          <a:latin typeface="+mn-lt"/>
                          <a:ea typeface="+mn-ea"/>
                          <a:cs typeface="+mn-cs"/>
                        </a:rPr>
                        <a:t>BX06</a:t>
                      </a:r>
                      <a:endParaRPr lang="en-US" dirty="0"/>
                    </a:p>
                  </a:txBody>
                  <a:tcPr/>
                </a:tc>
                <a:tc>
                  <a:txBody>
                    <a:bodyPr/>
                    <a:lstStyle/>
                    <a:p>
                      <a:pPr algn="ctr"/>
                      <a:r>
                        <a:rPr lang="en-US" dirty="0" smtClean="0"/>
                        <a:t>Start station’s code</a:t>
                      </a:r>
                      <a:endParaRPr lang="en-US" dirty="0"/>
                    </a:p>
                  </a:txBody>
                  <a:tcPr/>
                </a:tc>
              </a:tr>
            </a:tbl>
          </a:graphicData>
        </a:graphic>
      </p:graphicFrame>
      <p:sp>
        <p:nvSpPr>
          <p:cNvPr id="6" name="Rectangle 5"/>
          <p:cNvSpPr/>
          <p:nvPr/>
        </p:nvSpPr>
        <p:spPr>
          <a:xfrm>
            <a:off x="769620" y="586740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spTree>
    <p:extLst>
      <p:ext uri="{BB962C8B-B14F-4D97-AF65-F5344CB8AC3E}">
        <p14:creationId xmlns:p14="http://schemas.microsoft.com/office/powerpoint/2010/main" val="1824382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ROUTE</a:t>
            </a:r>
          </a:p>
          <a:p>
            <a:pPr algn="ctr"/>
            <a:r>
              <a:rPr lang="en-US" sz="2000" dirty="0" smtClean="0">
                <a:solidFill>
                  <a:prstClr val="white"/>
                </a:solidFill>
                <a:latin typeface="Cambria" panose="02040503050406030204" pitchFamily="18" charset="0"/>
              </a:rPr>
              <a:t>Route: represent the route of bus.</a:t>
            </a:r>
            <a:endParaRPr lang="en-US" sz="2000" dirty="0">
              <a:solidFill>
                <a:prstClr val="white"/>
              </a:solidFill>
              <a:latin typeface="Cambria" panose="02040503050406030204" pitchFamily="18" charset="0"/>
            </a:endParaRPr>
          </a:p>
        </p:txBody>
      </p:sp>
    </p:spTree>
    <p:extLst>
      <p:ext uri="{BB962C8B-B14F-4D97-AF65-F5344CB8AC3E}">
        <p14:creationId xmlns:p14="http://schemas.microsoft.com/office/powerpoint/2010/main" val="196807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941070"/>
            <a:ext cx="8580120" cy="4975860"/>
          </a:xfrm>
          <a:prstGeom prst="rect">
            <a:avLst/>
          </a:prstGeom>
        </p:spPr>
      </p:pic>
    </p:spTree>
    <p:extLst>
      <p:ext uri="{BB962C8B-B14F-4D97-AF65-F5344CB8AC3E}">
        <p14:creationId xmlns:p14="http://schemas.microsoft.com/office/powerpoint/2010/main" val="132920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6679" y="81588"/>
          <a:ext cx="5542281" cy="6329372"/>
        </p:xfrm>
        <a:graphic>
          <a:graphicData uri="http://schemas.openxmlformats.org/drawingml/2006/table">
            <a:tbl>
              <a:tblPr firstRow="1" bandRow="1">
                <a:tableStyleId>{5C22544A-7EE6-4342-B048-85BDC9FD1C3A}</a:tableStyleId>
              </a:tblPr>
              <a:tblGrid>
                <a:gridCol w="728366"/>
                <a:gridCol w="4813915"/>
              </a:tblGrid>
              <a:tr h="385772">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180689">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800" dirty="0" smtClean="0">
                        <a:latin typeface="Cambria" panose="02040503050406030204" pitchFamily="18" charset="0"/>
                      </a:endParaRPr>
                    </a:p>
                  </a:txBody>
                  <a:tcPr/>
                </a:tc>
              </a:tr>
              <a:tr h="363289">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b="1" dirty="0" smtClean="0">
                          <a:solidFill>
                            <a:srgbClr val="FF0000"/>
                          </a:solidFill>
                          <a:latin typeface="Cambria" panose="02040503050406030204" pitchFamily="18" charset="0"/>
                        </a:rPr>
                        <a:t>True</a:t>
                      </a:r>
                      <a:endParaRPr lang="en-US" b="1" dirty="0">
                        <a:solidFill>
                          <a:srgbClr val="FF0000"/>
                        </a:solidFill>
                        <a:latin typeface="Cambria" panose="02040503050406030204" pitchFamily="18" charset="0"/>
                      </a:endParaRPr>
                    </a:p>
                  </a:txBody>
                  <a:tcPr/>
                </a:tc>
              </a:tr>
              <a:tr h="363289">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3289">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6" name="Rectangle 5"/>
          <p:cNvSpPr/>
          <p:nvPr/>
        </p:nvSpPr>
        <p:spPr>
          <a:xfrm>
            <a:off x="401320" y="641096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5" name="Table 4"/>
          <p:cNvGraphicFramePr>
            <a:graphicFrameLocks noGrp="1"/>
          </p:cNvGraphicFramePr>
          <p:nvPr>
            <p:extLst/>
          </p:nvPr>
        </p:nvGraphicFramePr>
        <p:xfrm>
          <a:off x="7147697" y="114549"/>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bl>
          </a:graphicData>
        </a:graphic>
      </p:graphicFrame>
      <p:cxnSp>
        <p:nvCxnSpPr>
          <p:cNvPr id="8" name="Straight Arrow Connector 7"/>
          <p:cNvCxnSpPr/>
          <p:nvPr/>
        </p:nvCxnSpPr>
        <p:spPr>
          <a:xfrm flipV="1">
            <a:off x="3700329" y="623843"/>
            <a:ext cx="3452501" cy="23073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338" y="1358782"/>
            <a:ext cx="2659731" cy="4901013"/>
          </a:xfrm>
          <a:prstGeom prst="rect">
            <a:avLst/>
          </a:prstGeom>
        </p:spPr>
      </p:pic>
      <p:cxnSp>
        <p:nvCxnSpPr>
          <p:cNvPr id="14" name="Straight Arrow Connector 13"/>
          <p:cNvCxnSpPr/>
          <p:nvPr/>
        </p:nvCxnSpPr>
        <p:spPr>
          <a:xfrm>
            <a:off x="7058826" y="2008262"/>
            <a:ext cx="162370" cy="39310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6981914" y="2931208"/>
            <a:ext cx="239282" cy="39310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7041735" y="3854154"/>
            <a:ext cx="358922" cy="31833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H="1">
            <a:off x="7725398" y="4461582"/>
            <a:ext cx="17092" cy="4437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a:off x="7629970" y="5451470"/>
            <a:ext cx="17092" cy="44370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3700329" y="3015348"/>
            <a:ext cx="3281585" cy="8388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1" y="79308"/>
            <a:ext cx="6784756" cy="443863"/>
          </a:xfrm>
          <a:prstGeom prst="rect">
            <a:avLst/>
          </a:prstGeom>
        </p:spPr>
      </p:pic>
      <p:cxnSp>
        <p:nvCxnSpPr>
          <p:cNvPr id="9" name="Straight Arrow Connector 8"/>
          <p:cNvCxnSpPr/>
          <p:nvPr/>
        </p:nvCxnSpPr>
        <p:spPr>
          <a:xfrm flipV="1">
            <a:off x="3700329" y="367469"/>
            <a:ext cx="2956845" cy="24697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50411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106679" y="81588"/>
          <a:ext cx="5562601" cy="6199257"/>
        </p:xfrm>
        <a:graphic>
          <a:graphicData uri="http://schemas.openxmlformats.org/drawingml/2006/table">
            <a:tbl>
              <a:tblPr firstRow="1" bandRow="1">
                <a:tableStyleId>{5C22544A-7EE6-4342-B048-85BDC9FD1C3A}</a:tableStyleId>
              </a:tblPr>
              <a:tblGrid>
                <a:gridCol w="731036"/>
                <a:gridCol w="4831565"/>
              </a:tblGrid>
              <a:tr h="377577">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54082">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79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01</a:t>
                      </a:r>
                      <a:endParaRPr lang="en-US" b="1" dirty="0">
                        <a:solidFill>
                          <a:srgbClr val="FF0000"/>
                        </a:solidFill>
                        <a:latin typeface="Cambria" panose="02040503050406030204" pitchFamily="18" charset="0"/>
                      </a:endParaRPr>
                    </a:p>
                  </a:txBody>
                  <a:tcPr/>
                </a:tc>
              </a:tr>
              <a:tr h="3579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79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6" name="Rectangle 5"/>
          <p:cNvSpPr/>
          <p:nvPr/>
        </p:nvSpPr>
        <p:spPr>
          <a:xfrm>
            <a:off x="535940" y="6326108"/>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7" name="Table 6"/>
          <p:cNvGraphicFramePr>
            <a:graphicFrameLocks noGrp="1"/>
          </p:cNvGraphicFramePr>
          <p:nvPr>
            <p:extLst/>
          </p:nvPr>
        </p:nvGraphicFramePr>
        <p:xfrm>
          <a:off x="6802452" y="1384416"/>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r h="371849">
                <a:tc>
                  <a:txBody>
                    <a:bodyPr/>
                    <a:lstStyle/>
                    <a:p>
                      <a:r>
                        <a:rPr lang="en-US" dirty="0" err="1" smtClean="0"/>
                        <a:t>RouteNo</a:t>
                      </a:r>
                      <a:endParaRPr lang="en-US" dirty="0"/>
                    </a:p>
                  </a:txBody>
                  <a:tcPr/>
                </a:tc>
              </a:tr>
            </a:tbl>
          </a:graphicData>
        </a:graphic>
      </p:graphicFrame>
      <p:cxnSp>
        <p:nvCxnSpPr>
          <p:cNvPr id="8" name="Straight Arrow Connector 7"/>
          <p:cNvCxnSpPr/>
          <p:nvPr/>
        </p:nvCxnSpPr>
        <p:spPr>
          <a:xfrm flipV="1">
            <a:off x="3474720" y="2341548"/>
            <a:ext cx="3392378" cy="26876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2" y="290816"/>
            <a:ext cx="6784756" cy="443863"/>
          </a:xfrm>
          <a:prstGeom prst="rect">
            <a:avLst/>
          </a:prstGeom>
        </p:spPr>
      </p:pic>
      <p:cxnSp>
        <p:nvCxnSpPr>
          <p:cNvPr id="10" name="Straight Arrow Connector 9"/>
          <p:cNvCxnSpPr/>
          <p:nvPr/>
        </p:nvCxnSpPr>
        <p:spPr>
          <a:xfrm flipH="1" flipV="1">
            <a:off x="341832" y="615297"/>
            <a:ext cx="2593079" cy="4413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4774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106679" y="81588"/>
          <a:ext cx="5501641" cy="6187440"/>
        </p:xfrm>
        <a:graphic>
          <a:graphicData uri="http://schemas.openxmlformats.org/drawingml/2006/table">
            <a:tbl>
              <a:tblPr firstRow="1" bandRow="1">
                <a:tableStyleId>{5C22544A-7EE6-4342-B048-85BDC9FD1C3A}</a:tableStyleId>
              </a:tblPr>
              <a:tblGrid>
                <a:gridCol w="727002"/>
                <a:gridCol w="4774639"/>
              </a:tblGrid>
              <a:tr h="360336">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50981">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60336">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1" i="0" kern="1200" dirty="0" err="1" smtClean="0">
                          <a:solidFill>
                            <a:srgbClr val="FF0000"/>
                          </a:solidFill>
                          <a:effectLst/>
                          <a:latin typeface="Cambria" panose="02040503050406030204" pitchFamily="18" charset="0"/>
                          <a:ea typeface="+mn-ea"/>
                          <a:cs typeface="+mn-cs"/>
                        </a:rPr>
                        <a:t>Bến</a:t>
                      </a:r>
                      <a:r>
                        <a:rPr lang="en-US" sz="1800" b="1" i="0" kern="1200" dirty="0" smtClean="0">
                          <a:solidFill>
                            <a:srgbClr val="FF0000"/>
                          </a:solidFill>
                          <a:effectLst/>
                          <a:latin typeface="Cambria" panose="02040503050406030204" pitchFamily="18" charset="0"/>
                          <a:ea typeface="+mn-ea"/>
                          <a:cs typeface="+mn-cs"/>
                        </a:rPr>
                        <a:t> </a:t>
                      </a:r>
                      <a:r>
                        <a:rPr lang="en-US" sz="1800" b="1" i="0" kern="1200" dirty="0" err="1" smtClean="0">
                          <a:solidFill>
                            <a:srgbClr val="FF0000"/>
                          </a:solidFill>
                          <a:effectLst/>
                          <a:latin typeface="Cambria" panose="02040503050406030204" pitchFamily="18" charset="0"/>
                          <a:ea typeface="+mn-ea"/>
                          <a:cs typeface="+mn-cs"/>
                        </a:rPr>
                        <a:t>Thành</a:t>
                      </a:r>
                      <a:r>
                        <a:rPr lang="en-US" sz="1800" b="1" i="0" kern="1200" dirty="0" smtClean="0">
                          <a:solidFill>
                            <a:srgbClr val="FF0000"/>
                          </a:solidFill>
                          <a:effectLst/>
                          <a:latin typeface="Cambria" panose="02040503050406030204" pitchFamily="18" charset="0"/>
                          <a:ea typeface="+mn-ea"/>
                          <a:cs typeface="+mn-cs"/>
                        </a:rPr>
                        <a:t>- BX </a:t>
                      </a:r>
                      <a:r>
                        <a:rPr lang="en-US" sz="1800" b="1" i="0" kern="1200" dirty="0" err="1" smtClean="0">
                          <a:solidFill>
                            <a:srgbClr val="FF0000"/>
                          </a:solidFill>
                          <a:effectLst/>
                          <a:latin typeface="Cambria" panose="02040503050406030204" pitchFamily="18" charset="0"/>
                          <a:ea typeface="+mn-ea"/>
                          <a:cs typeface="+mn-cs"/>
                        </a:rPr>
                        <a:t>Chợ</a:t>
                      </a:r>
                      <a:r>
                        <a:rPr lang="en-US" sz="1800" b="1" i="0" kern="1200" dirty="0" smtClean="0">
                          <a:solidFill>
                            <a:srgbClr val="FF0000"/>
                          </a:solidFill>
                          <a:effectLst/>
                          <a:latin typeface="Cambria" panose="02040503050406030204" pitchFamily="18" charset="0"/>
                          <a:ea typeface="+mn-ea"/>
                          <a:cs typeface="+mn-cs"/>
                        </a:rPr>
                        <a:t> </a:t>
                      </a:r>
                      <a:r>
                        <a:rPr lang="en-US" sz="1800" b="1" i="0" kern="1200" dirty="0" err="1" smtClean="0">
                          <a:solidFill>
                            <a:srgbClr val="FF0000"/>
                          </a:solidFill>
                          <a:effectLst/>
                          <a:latin typeface="Cambria" panose="02040503050406030204" pitchFamily="18" charset="0"/>
                          <a:ea typeface="+mn-ea"/>
                          <a:cs typeface="+mn-cs"/>
                        </a:rPr>
                        <a:t>Lớn</a:t>
                      </a:r>
                      <a:endParaRPr lang="en-US" b="1" dirty="0">
                        <a:solidFill>
                          <a:srgbClr val="FF0000"/>
                        </a:solidFill>
                        <a:latin typeface="Cambria" panose="02040503050406030204" pitchFamily="18" charset="0"/>
                      </a:endParaRPr>
                    </a:p>
                  </a:txBody>
                  <a:tcPr/>
                </a:tc>
              </a:tr>
              <a:tr h="360336">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0336">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617220" y="634492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694205" y="2349666"/>
          <a:ext cx="1749039" cy="1487396"/>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Route</a:t>
                      </a:r>
                      <a:endParaRPr lang="en-US" dirty="0"/>
                    </a:p>
                  </a:txBody>
                  <a:tcPr/>
                </a:tc>
              </a:tr>
              <a:tr h="371849">
                <a:tc>
                  <a:txBody>
                    <a:bodyPr/>
                    <a:lstStyle/>
                    <a:p>
                      <a:r>
                        <a:rPr lang="en-US" dirty="0" err="1" smtClean="0"/>
                        <a:t>RouteType</a:t>
                      </a:r>
                      <a:endParaRPr lang="en-US" dirty="0"/>
                    </a:p>
                  </a:txBody>
                  <a:tcPr/>
                </a:tc>
              </a:tr>
              <a:tr h="371849">
                <a:tc>
                  <a:txBody>
                    <a:bodyPr/>
                    <a:lstStyle/>
                    <a:p>
                      <a:r>
                        <a:rPr lang="en-US" dirty="0" err="1" smtClean="0"/>
                        <a:t>RouteNo</a:t>
                      </a:r>
                      <a:endParaRPr lang="en-US" dirty="0"/>
                    </a:p>
                  </a:txBody>
                  <a:tcPr/>
                </a:tc>
              </a:tr>
              <a:tr h="371849">
                <a:tc>
                  <a:txBody>
                    <a:bodyPr/>
                    <a:lstStyle/>
                    <a:p>
                      <a:r>
                        <a:rPr lang="en-US" dirty="0" err="1" smtClean="0"/>
                        <a:t>RouteName</a:t>
                      </a:r>
                      <a:endParaRPr lang="en-US" dirty="0"/>
                    </a:p>
                  </a:txBody>
                  <a:tcPr/>
                </a:tc>
              </a:tr>
            </a:tbl>
          </a:graphicData>
        </a:graphic>
      </p:graphicFrame>
      <p:cxnSp>
        <p:nvCxnSpPr>
          <p:cNvPr id="7" name="Straight Arrow Connector 6"/>
          <p:cNvCxnSpPr/>
          <p:nvPr/>
        </p:nvCxnSpPr>
        <p:spPr>
          <a:xfrm flipV="1">
            <a:off x="4480560" y="3640508"/>
            <a:ext cx="2279163" cy="17747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3" y="672289"/>
            <a:ext cx="6784756" cy="443863"/>
          </a:xfrm>
          <a:prstGeom prst="rect">
            <a:avLst/>
          </a:prstGeom>
        </p:spPr>
      </p:pic>
      <p:cxnSp>
        <p:nvCxnSpPr>
          <p:cNvPr id="11" name="Straight Arrow Connector 10"/>
          <p:cNvCxnSpPr/>
          <p:nvPr/>
        </p:nvCxnSpPr>
        <p:spPr>
          <a:xfrm flipH="1" flipV="1">
            <a:off x="1640793" y="1034041"/>
            <a:ext cx="1162229" cy="41874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6666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STATION</a:t>
            </a:r>
          </a:p>
          <a:p>
            <a:pPr algn="ctr"/>
            <a:r>
              <a:rPr lang="en-US" sz="2000" dirty="0" smtClean="0">
                <a:solidFill>
                  <a:prstClr val="white"/>
                </a:solidFill>
                <a:latin typeface="Cambria" panose="02040503050406030204" pitchFamily="18" charset="0"/>
              </a:rPr>
              <a:t>Station: represent the station of bus</a:t>
            </a:r>
          </a:p>
        </p:txBody>
      </p:sp>
    </p:spTree>
    <p:extLst>
      <p:ext uri="{BB962C8B-B14F-4D97-AF65-F5344CB8AC3E}">
        <p14:creationId xmlns:p14="http://schemas.microsoft.com/office/powerpoint/2010/main" val="86812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1404937"/>
            <a:ext cx="5181600" cy="4048125"/>
          </a:xfrm>
          <a:prstGeom prst="rect">
            <a:avLst/>
          </a:prstGeom>
        </p:spPr>
      </p:pic>
    </p:spTree>
    <p:extLst>
      <p:ext uri="{BB962C8B-B14F-4D97-AF65-F5344CB8AC3E}">
        <p14:creationId xmlns:p14="http://schemas.microsoft.com/office/powerpoint/2010/main" val="107673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106679" y="82333"/>
          <a:ext cx="5661732" cy="6192816"/>
        </p:xfrm>
        <a:graphic>
          <a:graphicData uri="http://schemas.openxmlformats.org/drawingml/2006/table">
            <a:tbl>
              <a:tblPr firstRow="1" bandRow="1">
                <a:tableStyleId>{5C22544A-7EE6-4342-B048-85BDC9FD1C3A}</a:tableStyleId>
              </a:tblPr>
              <a:tblGrid>
                <a:gridCol w="744064"/>
                <a:gridCol w="4917668"/>
              </a:tblGrid>
              <a:tr h="371136">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64661">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65027">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65027">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BX06</a:t>
                      </a:r>
                      <a:endParaRPr lang="en-US" b="1" dirty="0">
                        <a:solidFill>
                          <a:srgbClr val="FF0000"/>
                        </a:solidFill>
                        <a:latin typeface="Cambria" panose="02040503050406030204" pitchFamily="18" charset="0"/>
                      </a:endParaRPr>
                    </a:p>
                  </a:txBody>
                  <a:tcPr/>
                </a:tc>
              </a:tr>
            </a:tbl>
          </a:graphicData>
        </a:graphic>
      </p:graphicFrame>
      <p:sp>
        <p:nvSpPr>
          <p:cNvPr id="9" name="Rectangle 8"/>
          <p:cNvSpPr/>
          <p:nvPr/>
        </p:nvSpPr>
        <p:spPr>
          <a:xfrm>
            <a:off x="495300" y="633476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10" name="Table 9"/>
          <p:cNvGraphicFramePr>
            <a:graphicFrameLocks noGrp="1"/>
          </p:cNvGraphicFramePr>
          <p:nvPr>
            <p:extLst/>
          </p:nvPr>
        </p:nvGraphicFramePr>
        <p:xfrm>
          <a:off x="6335282" y="68365"/>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bl>
          </a:graphicData>
        </a:graphic>
      </p:graphicFrame>
      <p:cxnSp>
        <p:nvCxnSpPr>
          <p:cNvPr id="11" name="Straight Arrow Connector 10"/>
          <p:cNvCxnSpPr/>
          <p:nvPr/>
        </p:nvCxnSpPr>
        <p:spPr>
          <a:xfrm flipV="1">
            <a:off x="3576320" y="632389"/>
            <a:ext cx="2807388" cy="54737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3"/>
          <a:stretch>
            <a:fillRect/>
          </a:stretch>
        </p:blipFill>
        <p:spPr>
          <a:xfrm>
            <a:off x="5995673" y="2203747"/>
            <a:ext cx="3054323" cy="2386190"/>
          </a:xfrm>
          <a:prstGeom prst="rect">
            <a:avLst/>
          </a:prstGeom>
        </p:spPr>
      </p:pic>
      <p:cxnSp>
        <p:nvCxnSpPr>
          <p:cNvPr id="8" name="Straight Arrow Connector 7"/>
          <p:cNvCxnSpPr/>
          <p:nvPr/>
        </p:nvCxnSpPr>
        <p:spPr>
          <a:xfrm flipV="1">
            <a:off x="3576320" y="3076486"/>
            <a:ext cx="3576510" cy="302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33245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2</a:t>
            </a:fld>
            <a:endParaRPr lang="en">
              <a:solidFill>
                <a:srgbClr val="000000"/>
              </a:solidFill>
            </a:endParaRPr>
          </a:p>
        </p:txBody>
      </p:sp>
      <p:sp>
        <p:nvSpPr>
          <p:cNvPr id="7" name="Shape 139"/>
          <p:cNvSpPr>
            <a:spLocks noGrp="1"/>
          </p:cNvSpPr>
          <p:nvPr>
            <p:ph type="title"/>
          </p:nvPr>
        </p:nvSpPr>
        <p:spPr>
          <a:xfrm>
            <a:off x="143113" y="333620"/>
            <a:ext cx="3310858" cy="844004"/>
          </a:xfrm>
          <a:prstGeom prst="rect">
            <a:avLst/>
          </a:prstGeom>
        </p:spPr>
        <p:txBody>
          <a:bodyPr/>
          <a:lstStyle>
            <a:lvl1pPr>
              <a:defRPr sz="3600">
                <a:latin typeface="Cambria"/>
                <a:ea typeface="Cambria"/>
                <a:cs typeface="Cambria"/>
                <a:sym typeface="Cambria"/>
              </a:defRPr>
            </a:lvl1pPr>
          </a:lstStyle>
          <a:p>
            <a:pPr algn="ctr"/>
            <a:r>
              <a:rPr lang="en-US" sz="5400" dirty="0"/>
              <a:t>Scenario</a:t>
            </a:r>
            <a:endParaRPr sz="5400" dirty="0"/>
          </a:p>
        </p:txBody>
      </p:sp>
      <p:pic>
        <p:nvPicPr>
          <p:cNvPr id="10" name="Picture 3" descr="C:\Users\ngoan\Desktop\image\tha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7547"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ngoan\Desktop\image\2459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23" y="3748100"/>
            <a:ext cx="1069848" cy="106984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flipH="1">
            <a:off x="2384123" y="3748100"/>
            <a:ext cx="1069848" cy="106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84123" y="3748100"/>
            <a:ext cx="1177943" cy="106984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pic>
        <p:nvPicPr>
          <p:cNvPr id="1026" name="Picture 2" descr="C:\Users\ngoan\Desktop\image\ngo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71"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goan\Desktop\image\Office-Client-Female-Ligh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701"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goan\Desktop\image\Religions-Muslim-Female-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4549" y="1677833"/>
            <a:ext cx="1069848" cy="10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36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1" i="0" kern="1200" dirty="0" smtClean="0">
                          <a:solidFill>
                            <a:srgbClr val="FF0000"/>
                          </a:solidFill>
                          <a:effectLst/>
                          <a:latin typeface="Cambria" panose="02040503050406030204" pitchFamily="18" charset="0"/>
                          <a:ea typeface="+mn-ea"/>
                          <a:cs typeface="+mn-cs"/>
                        </a:rPr>
                        <a:t>Công trường Mê Linh, Thi Sách, Quận 1</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596900" y="632460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338321" y="106645"/>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bl>
          </a:graphicData>
        </a:graphic>
      </p:graphicFrame>
      <p:pic>
        <p:nvPicPr>
          <p:cNvPr id="16" name="Picture 15"/>
          <p:cNvPicPr>
            <a:picLocks noChangeAspect="1"/>
          </p:cNvPicPr>
          <p:nvPr/>
        </p:nvPicPr>
        <p:blipFill>
          <a:blip r:embed="rId3"/>
          <a:stretch>
            <a:fillRect/>
          </a:stretch>
        </p:blipFill>
        <p:spPr>
          <a:xfrm>
            <a:off x="5987127" y="2537572"/>
            <a:ext cx="3054323" cy="2386190"/>
          </a:xfrm>
          <a:prstGeom prst="rect">
            <a:avLst/>
          </a:prstGeom>
        </p:spPr>
      </p:pic>
      <p:cxnSp>
        <p:nvCxnSpPr>
          <p:cNvPr id="10" name="Straight Arrow Connector 9"/>
          <p:cNvCxnSpPr/>
          <p:nvPr/>
        </p:nvCxnSpPr>
        <p:spPr>
          <a:xfrm flipV="1">
            <a:off x="5293360" y="3452929"/>
            <a:ext cx="1979111" cy="23077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5293360" y="1145136"/>
            <a:ext cx="1175806" cy="46155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33845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10.7767894851893</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800100" y="633476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207094" y="105546"/>
          <a:ext cx="1749039" cy="1559930"/>
        </p:xfrm>
        <a:graphic>
          <a:graphicData uri="http://schemas.openxmlformats.org/drawingml/2006/table">
            <a:tbl>
              <a:tblPr firstRow="1" bandRow="1">
                <a:tableStyleId>{21E4AEA4-8DFA-4A89-87EB-49C32662AFE0}</a:tableStyleId>
              </a:tblPr>
              <a:tblGrid>
                <a:gridCol w="1749039"/>
              </a:tblGrid>
              <a:tr h="444383">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bl>
          </a:graphicData>
        </a:graphic>
      </p:graphicFrame>
      <p:cxnSp>
        <p:nvCxnSpPr>
          <p:cNvPr id="7" name="Straight Arrow Connector 6"/>
          <p:cNvCxnSpPr/>
          <p:nvPr/>
        </p:nvCxnSpPr>
        <p:spPr>
          <a:xfrm flipV="1">
            <a:off x="4318000" y="1572426"/>
            <a:ext cx="1963160" cy="3080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stretch>
            <a:fillRect/>
          </a:stretch>
        </p:blipFill>
        <p:spPr>
          <a:xfrm>
            <a:off x="5961489" y="2562671"/>
            <a:ext cx="3054323" cy="2386190"/>
          </a:xfrm>
          <a:prstGeom prst="rect">
            <a:avLst/>
          </a:prstGeom>
        </p:spPr>
      </p:pic>
      <p:cxnSp>
        <p:nvCxnSpPr>
          <p:cNvPr id="9" name="Straight Arrow Connector 8"/>
          <p:cNvCxnSpPr/>
          <p:nvPr/>
        </p:nvCxnSpPr>
        <p:spPr>
          <a:xfrm flipV="1">
            <a:off x="4318000" y="3443955"/>
            <a:ext cx="2843376" cy="12093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1474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106.705856990563</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678180" y="637540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019087" y="76911"/>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r h="371849">
                <a:tc>
                  <a:txBody>
                    <a:bodyPr/>
                    <a:lstStyle/>
                    <a:p>
                      <a:r>
                        <a:rPr lang="en-US" dirty="0" smtClean="0"/>
                        <a:t>Longitude</a:t>
                      </a:r>
                      <a:endParaRPr lang="en-US" dirty="0"/>
                    </a:p>
                  </a:txBody>
                  <a:tcPr/>
                </a:tc>
              </a:tr>
            </a:tbl>
          </a:graphicData>
        </a:graphic>
      </p:graphicFrame>
      <p:cxnSp>
        <p:nvCxnSpPr>
          <p:cNvPr id="7" name="Straight Arrow Connector 6"/>
          <p:cNvCxnSpPr/>
          <p:nvPr/>
        </p:nvCxnSpPr>
        <p:spPr>
          <a:xfrm flipV="1">
            <a:off x="4287520" y="1854437"/>
            <a:ext cx="1839815" cy="24229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stretch>
            <a:fillRect/>
          </a:stretch>
        </p:blipFill>
        <p:spPr>
          <a:xfrm>
            <a:off x="5995672" y="2794913"/>
            <a:ext cx="3054323" cy="2386190"/>
          </a:xfrm>
          <a:prstGeom prst="rect">
            <a:avLst/>
          </a:prstGeom>
        </p:spPr>
      </p:pic>
      <p:cxnSp>
        <p:nvCxnSpPr>
          <p:cNvPr id="9" name="Straight Arrow Connector 8"/>
          <p:cNvCxnSpPr/>
          <p:nvPr/>
        </p:nvCxnSpPr>
        <p:spPr>
          <a:xfrm flipV="1">
            <a:off x="4287520" y="3597779"/>
            <a:ext cx="2890947" cy="679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24621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1" i="0" kern="1200" dirty="0" smtClean="0">
                          <a:solidFill>
                            <a:srgbClr val="FF0000"/>
                          </a:solidFill>
                          <a:effectLst/>
                          <a:latin typeface="Cambria" panose="02040503050406030204" pitchFamily="18" charset="0"/>
                          <a:ea typeface="+mn-ea"/>
                          <a:cs typeface="+mn-cs"/>
                        </a:rPr>
                        <a:t>Công Trường Mê Linh</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sp>
        <p:nvSpPr>
          <p:cNvPr id="5" name="Rectangle 4"/>
          <p:cNvSpPr/>
          <p:nvPr/>
        </p:nvSpPr>
        <p:spPr>
          <a:xfrm>
            <a:off x="525306" y="6321656"/>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graphicFrame>
        <p:nvGraphicFramePr>
          <p:cNvPr id="6" name="Table 5"/>
          <p:cNvGraphicFramePr>
            <a:graphicFrameLocks noGrp="1"/>
          </p:cNvGraphicFramePr>
          <p:nvPr>
            <p:extLst/>
          </p:nvPr>
        </p:nvGraphicFramePr>
        <p:xfrm>
          <a:off x="6087454" y="85457"/>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Station</a:t>
                      </a:r>
                      <a:endParaRPr lang="en-US" dirty="0"/>
                    </a:p>
                  </a:txBody>
                  <a:tcPr/>
                </a:tc>
              </a:tr>
              <a:tr h="371849">
                <a:tc>
                  <a:txBody>
                    <a:bodyPr/>
                    <a:lstStyle/>
                    <a:p>
                      <a:r>
                        <a:rPr lang="en-US" dirty="0" err="1" smtClean="0"/>
                        <a:t>CodeID</a:t>
                      </a:r>
                      <a:endParaRPr lang="en-US" dirty="0"/>
                    </a:p>
                  </a:txBody>
                  <a:tcPr/>
                </a:tc>
              </a:tr>
              <a:tr h="371849">
                <a:tc>
                  <a:txBody>
                    <a:bodyPr/>
                    <a:lstStyle/>
                    <a:p>
                      <a:r>
                        <a:rPr lang="en-US" dirty="0" smtClean="0"/>
                        <a:t>Street</a:t>
                      </a:r>
                      <a:endParaRPr lang="en-US" dirty="0"/>
                    </a:p>
                  </a:txBody>
                  <a:tcPr/>
                </a:tc>
              </a:tr>
              <a:tr h="371849">
                <a:tc>
                  <a:txBody>
                    <a:bodyPr/>
                    <a:lstStyle/>
                    <a:p>
                      <a:r>
                        <a:rPr lang="en-US" dirty="0" smtClean="0"/>
                        <a:t>Latitude</a:t>
                      </a:r>
                      <a:endParaRPr lang="en-US" dirty="0"/>
                    </a:p>
                  </a:txBody>
                  <a:tcPr/>
                </a:tc>
              </a:tr>
              <a:tr h="371849">
                <a:tc>
                  <a:txBody>
                    <a:bodyPr/>
                    <a:lstStyle/>
                    <a:p>
                      <a:r>
                        <a:rPr lang="en-US" dirty="0" smtClean="0"/>
                        <a:t>Longitude</a:t>
                      </a:r>
                      <a:endParaRPr lang="en-US" dirty="0"/>
                    </a:p>
                  </a:txBody>
                  <a:tcPr/>
                </a:tc>
              </a:tr>
              <a:tr h="371849">
                <a:tc>
                  <a:txBody>
                    <a:bodyPr/>
                    <a:lstStyle/>
                    <a:p>
                      <a:r>
                        <a:rPr lang="en-US" dirty="0" smtClean="0"/>
                        <a:t>Name</a:t>
                      </a:r>
                      <a:endParaRPr lang="en-US" dirty="0"/>
                    </a:p>
                  </a:txBody>
                  <a:tcPr/>
                </a:tc>
              </a:tr>
            </a:tbl>
          </a:graphicData>
        </a:graphic>
      </p:graphicFrame>
      <p:cxnSp>
        <p:nvCxnSpPr>
          <p:cNvPr id="7" name="Straight Arrow Connector 6"/>
          <p:cNvCxnSpPr/>
          <p:nvPr/>
        </p:nvCxnSpPr>
        <p:spPr>
          <a:xfrm flipV="1">
            <a:off x="4375447" y="2256090"/>
            <a:ext cx="1871529" cy="162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stretch>
            <a:fillRect/>
          </a:stretch>
        </p:blipFill>
        <p:spPr>
          <a:xfrm>
            <a:off x="6038402" y="3113986"/>
            <a:ext cx="3054323" cy="2386190"/>
          </a:xfrm>
          <a:prstGeom prst="rect">
            <a:avLst/>
          </a:prstGeom>
        </p:spPr>
      </p:pic>
      <p:cxnSp>
        <p:nvCxnSpPr>
          <p:cNvPr id="9" name="Straight Arrow Connector 8"/>
          <p:cNvCxnSpPr/>
          <p:nvPr/>
        </p:nvCxnSpPr>
        <p:spPr>
          <a:xfrm flipV="1">
            <a:off x="4375447" y="3879791"/>
            <a:ext cx="289702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1885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PATHINFO</a:t>
            </a:r>
          </a:p>
          <a:p>
            <a:pPr algn="ctr"/>
            <a:r>
              <a:rPr lang="en-US" sz="2000" dirty="0" err="1" smtClean="0">
                <a:solidFill>
                  <a:prstClr val="white"/>
                </a:solidFill>
                <a:latin typeface="Cambria" panose="02040503050406030204" pitchFamily="18" charset="0"/>
              </a:rPr>
              <a:t>PathInfo</a:t>
            </a:r>
            <a:r>
              <a:rPr lang="en-US" sz="2000" dirty="0" smtClean="0">
                <a:solidFill>
                  <a:prstClr val="white"/>
                </a:solidFill>
                <a:latin typeface="Cambria" panose="02040503050406030204" pitchFamily="18" charset="0"/>
              </a:rPr>
              <a:t>: represent the path between two stations</a:t>
            </a:r>
            <a:endParaRPr lang="en-US" sz="2000" dirty="0">
              <a:solidFill>
                <a:prstClr val="white"/>
              </a:solidFill>
              <a:latin typeface="Cambria" panose="02040503050406030204" pitchFamily="18" charset="0"/>
            </a:endParaRPr>
          </a:p>
        </p:txBody>
      </p:sp>
    </p:spTree>
    <p:extLst>
      <p:ext uri="{BB962C8B-B14F-4D97-AF65-F5344CB8AC3E}">
        <p14:creationId xmlns:p14="http://schemas.microsoft.com/office/powerpoint/2010/main" val="1052876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664" y="405782"/>
            <a:ext cx="3322320" cy="6121947"/>
          </a:xfrm>
          <a:prstGeom prst="rect">
            <a:avLst/>
          </a:prstGeom>
        </p:spPr>
      </p:pic>
    </p:spTree>
    <p:extLst>
      <p:ext uri="{BB962C8B-B14F-4D97-AF65-F5344CB8AC3E}">
        <p14:creationId xmlns:p14="http://schemas.microsoft.com/office/powerpoint/2010/main" val="211540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06679" y="81588"/>
          <a:ext cx="5552441" cy="6193561"/>
        </p:xfrm>
        <a:graphic>
          <a:graphicData uri="http://schemas.openxmlformats.org/drawingml/2006/table">
            <a:tbl>
              <a:tblPr firstRow="1" bandRow="1">
                <a:tableStyleId>{5C22544A-7EE6-4342-B048-85BDC9FD1C3A}</a:tableStyleId>
              </a:tblPr>
              <a:tblGrid>
                <a:gridCol w="729701"/>
                <a:gridCol w="4822740"/>
              </a:tblGrid>
              <a:tr h="371881">
                <a:tc>
                  <a:txBody>
                    <a:bodyPr/>
                    <a:lstStyle/>
                    <a:p>
                      <a:pPr algn="ctr"/>
                      <a:r>
                        <a:rPr lang="en-US" sz="1600" dirty="0" smtClean="0">
                          <a:latin typeface="Cambria" panose="02040503050406030204" pitchFamily="18" charset="0"/>
                        </a:rPr>
                        <a:t>Index</a:t>
                      </a:r>
                      <a:endParaRPr lang="en-US" sz="1600" dirty="0">
                        <a:latin typeface="Cambria" panose="02040503050406030204" pitchFamily="18" charset="0"/>
                      </a:endParaRPr>
                    </a:p>
                  </a:txBody>
                  <a:tcPr/>
                </a:tc>
                <a:tc>
                  <a:txBody>
                    <a:bodyPr/>
                    <a:lstStyle/>
                    <a:p>
                      <a:pPr algn="ctr"/>
                      <a:r>
                        <a:rPr lang="en-US" dirty="0" smtClean="0">
                          <a:latin typeface="Cambria" panose="02040503050406030204" pitchFamily="18" charset="0"/>
                        </a:rPr>
                        <a:t>Sample value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0</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8999</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2</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8994</a:t>
                      </a:r>
                      <a:endParaRPr lang="en-US" dirty="0">
                        <a:latin typeface="Cambria" panose="02040503050406030204" pitchFamily="18" charset="0"/>
                      </a:endParaRPr>
                    </a:p>
                  </a:txBody>
                  <a:tcPr/>
                </a:tc>
              </a:tr>
              <a:tr h="1028386">
                <a:tc>
                  <a:txBody>
                    <a:bodyPr/>
                    <a:lstStyle/>
                    <a:p>
                      <a:pPr algn="ctr"/>
                      <a:r>
                        <a:rPr lang="en-US" smtClean="0">
                          <a:latin typeface="Cambria" panose="02040503050406030204" pitchFamily="18" charset="0"/>
                        </a:rPr>
                        <a:t>3</a:t>
                      </a:r>
                      <a:endParaRPr lang="en-US"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latin typeface="Cambria" panose="02040503050406030204" pitchFamily="18" charset="0"/>
                      </a:endParaRPr>
                    </a:p>
                  </a:txBody>
                  <a:tcPr/>
                </a:tc>
              </a:tr>
              <a:tr h="352590">
                <a:tc>
                  <a:txBody>
                    <a:bodyPr/>
                    <a:lstStyle/>
                    <a:p>
                      <a:pPr algn="ctr"/>
                      <a:r>
                        <a:rPr lang="en-US" smtClean="0">
                          <a:latin typeface="Cambria" panose="02040503050406030204" pitchFamily="18" charset="0"/>
                        </a:rPr>
                        <a:t>4</a:t>
                      </a:r>
                      <a:endParaRPr lang="en-US" dirty="0">
                        <a:latin typeface="Cambria" panose="02040503050406030204" pitchFamily="18" charset="0"/>
                      </a:endParaRPr>
                    </a:p>
                  </a:txBody>
                  <a:tcPr/>
                </a:tc>
                <a:tc>
                  <a:txBody>
                    <a:bodyPr/>
                    <a:lstStyle/>
                    <a:p>
                      <a:pPr algn="ctr"/>
                      <a:r>
                        <a:rPr lang="en-US" smtClean="0">
                          <a:latin typeface="Cambria" panose="02040503050406030204" pitchFamily="18" charset="0"/>
                        </a:rPr>
                        <a:t>True</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5</a:t>
                      </a:r>
                      <a:endParaRPr lang="en-US" dirty="0">
                        <a:latin typeface="Cambria" panose="02040503050406030204" pitchFamily="18" charset="0"/>
                      </a:endParaRPr>
                    </a:p>
                  </a:txBody>
                  <a:tcPr/>
                </a:tc>
                <a:tc>
                  <a:txBody>
                    <a:bodyPr/>
                    <a:lstStyle/>
                    <a:p>
                      <a:pPr algn="ctr"/>
                      <a:r>
                        <a:rPr lang="en-US" sz="1800" b="1" i="0" kern="1200" dirty="0" smtClean="0">
                          <a:solidFill>
                            <a:srgbClr val="FF0000"/>
                          </a:solidFill>
                          <a:effectLst/>
                          <a:latin typeface="Cambria" panose="02040503050406030204" pitchFamily="18" charset="0"/>
                          <a:ea typeface="+mn-ea"/>
                          <a:cs typeface="+mn-cs"/>
                        </a:rPr>
                        <a:t>1</a:t>
                      </a:r>
                      <a:endParaRPr lang="en-US" b="1" dirty="0">
                        <a:solidFill>
                          <a:srgbClr val="FF0000"/>
                        </a:solidFill>
                        <a:latin typeface="Cambria" panose="02040503050406030204" pitchFamily="18" charset="0"/>
                      </a:endParaRPr>
                    </a:p>
                  </a:txBody>
                  <a:tcPr/>
                </a:tc>
              </a:tr>
              <a:tr h="352590">
                <a:tc>
                  <a:txBody>
                    <a:bodyPr/>
                    <a:lstStyle/>
                    <a:p>
                      <a:pPr algn="ctr"/>
                      <a:r>
                        <a:rPr lang="en-US" smtClean="0">
                          <a:latin typeface="Cambria" panose="02040503050406030204" pitchFamily="18" charset="0"/>
                        </a:rPr>
                        <a:t>6</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468.747807122203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7</a:t>
                      </a:r>
                      <a:endParaRPr lang="en-US" dirty="0">
                        <a:latin typeface="Cambria" panose="02040503050406030204" pitchFamily="18" charset="0"/>
                      </a:endParaRPr>
                    </a:p>
                  </a:txBody>
                  <a:tcPr/>
                </a:tc>
                <a:tc>
                  <a:txBody>
                    <a:bodyPr/>
                    <a:lstStyle/>
                    <a:p>
                      <a:pPr algn="ctr"/>
                      <a:r>
                        <a:rPr lang="vi-VN" sz="1800" b="0" i="0" kern="1200" dirty="0" smtClean="0">
                          <a:solidFill>
                            <a:schemeClr val="dk1"/>
                          </a:solidFill>
                          <a:effectLst/>
                          <a:latin typeface="Cambria" panose="02040503050406030204" pitchFamily="18" charset="0"/>
                          <a:ea typeface="+mn-ea"/>
                          <a:cs typeface="+mn-cs"/>
                        </a:rPr>
                        <a:t>Công Trường Mê Linh</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8</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106.705856990563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9</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10.7767894851893</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10</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01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11</a:t>
                      </a:r>
                      <a:endParaRPr lang="en-US" dirty="0">
                        <a:latin typeface="Cambria" panose="02040503050406030204" pitchFamily="18" charset="0"/>
                      </a:endParaRPr>
                    </a:p>
                  </a:txBody>
                  <a:tcPr/>
                </a:tc>
                <a:tc>
                  <a:txBody>
                    <a:bodyPr/>
                    <a:lstStyle/>
                    <a:p>
                      <a:pPr algn="ctr"/>
                      <a:r>
                        <a:rPr lang="en-US" sz="1800" b="0" i="0" kern="1200" smtClean="0">
                          <a:solidFill>
                            <a:schemeClr val="dk1"/>
                          </a:solidFill>
                          <a:effectLst/>
                          <a:latin typeface="Cambria" panose="02040503050406030204" pitchFamily="18" charset="0"/>
                          <a:ea typeface="+mn-ea"/>
                          <a:cs typeface="+mn-cs"/>
                        </a:rPr>
                        <a:t>Bến Thành- BX Chợ Lớn</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12</a:t>
                      </a:r>
                      <a:endParaRPr lang="en-US" dirty="0">
                        <a:latin typeface="Cambria" panose="02040503050406030204" pitchFamily="18" charset="0"/>
                      </a:endParaRPr>
                    </a:p>
                  </a:txBody>
                  <a:tcPr/>
                </a:tc>
                <a:tc>
                  <a:txBody>
                    <a:bodyPr/>
                    <a:lstStyle/>
                    <a:p>
                      <a:pPr algn="ctr"/>
                      <a:r>
                        <a:rPr lang="vi-VN" sz="1800" b="0" i="0" kern="1200" smtClean="0">
                          <a:solidFill>
                            <a:schemeClr val="dk1"/>
                          </a:solidFill>
                          <a:effectLst/>
                          <a:latin typeface="Cambria" panose="02040503050406030204" pitchFamily="18" charset="0"/>
                          <a:ea typeface="+mn-ea"/>
                          <a:cs typeface="+mn-cs"/>
                        </a:rPr>
                        <a:t>Công trường Mê Linh, Thi Sách, Quận 1</a:t>
                      </a:r>
                      <a:endParaRPr lang="en-US" dirty="0">
                        <a:latin typeface="Cambria" panose="02040503050406030204" pitchFamily="18" charset="0"/>
                      </a:endParaRPr>
                    </a:p>
                  </a:txBody>
                  <a:tcPr/>
                </a:tc>
              </a:tr>
              <a:tr h="352590">
                <a:tc>
                  <a:txBody>
                    <a:bodyPr/>
                    <a:lstStyle/>
                    <a:p>
                      <a:pPr algn="ctr"/>
                      <a:r>
                        <a:rPr lang="en-US" smtClean="0">
                          <a:latin typeface="Cambria" panose="02040503050406030204" pitchFamily="18" charset="0"/>
                        </a:rPr>
                        <a:t>13</a:t>
                      </a:r>
                      <a:endParaRPr lang="en-US" dirty="0">
                        <a:latin typeface="Cambria" panose="02040503050406030204" pitchFamily="18" charset="0"/>
                      </a:endParaRPr>
                    </a:p>
                  </a:txBody>
                  <a:tcPr/>
                </a:tc>
                <a:tc>
                  <a:txBody>
                    <a:bodyPr/>
                    <a:lstStyle/>
                    <a:p>
                      <a:pPr algn="ctr"/>
                      <a:r>
                        <a:rPr lang="en-US" sz="1800" b="0" i="0" kern="1200" dirty="0" smtClean="0">
                          <a:solidFill>
                            <a:schemeClr val="dk1"/>
                          </a:solidFill>
                          <a:effectLst/>
                          <a:latin typeface="Cambria" panose="02040503050406030204" pitchFamily="18" charset="0"/>
                          <a:ea typeface="+mn-ea"/>
                          <a:cs typeface="+mn-cs"/>
                        </a:rPr>
                        <a:t>BX06</a:t>
                      </a:r>
                      <a:endParaRPr lang="en-US"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6257302" y="94003"/>
          <a:ext cx="1808861" cy="670560"/>
        </p:xfrm>
        <a:graphic>
          <a:graphicData uri="http://schemas.openxmlformats.org/drawingml/2006/table">
            <a:tbl>
              <a:tblPr firstRow="1" bandRow="1">
                <a:tableStyleId>{21E4AEA4-8DFA-4A89-87EB-49C32662AFE0}</a:tableStyleId>
              </a:tblPr>
              <a:tblGrid>
                <a:gridCol w="1808861"/>
              </a:tblGrid>
              <a:tr h="314135">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PathInfoNo</a:t>
                      </a:r>
                      <a:endParaRPr lang="en-US" sz="1600" dirty="0">
                        <a:latin typeface="Cambria" panose="02040503050406030204" pitchFamily="18" charset="0"/>
                      </a:endParaRPr>
                    </a:p>
                  </a:txBody>
                  <a:tcPr/>
                </a:tc>
              </a:tr>
            </a:tbl>
          </a:graphicData>
        </a:graphic>
      </p:graphicFrame>
      <p:cxnSp>
        <p:nvCxnSpPr>
          <p:cNvPr id="8" name="Straight Arrow Connector 7"/>
          <p:cNvCxnSpPr/>
          <p:nvPr/>
        </p:nvCxnSpPr>
        <p:spPr>
          <a:xfrm flipV="1">
            <a:off x="3478138" y="623844"/>
            <a:ext cx="2837204" cy="25390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525306" y="6321656"/>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6208520" y="1726251"/>
            <a:ext cx="2740565" cy="3780090"/>
          </a:xfrm>
          <a:prstGeom prst="rect">
            <a:avLst/>
          </a:prstGeom>
        </p:spPr>
      </p:pic>
      <p:sp>
        <p:nvSpPr>
          <p:cNvPr id="3" name="TextBox 2"/>
          <p:cNvSpPr txBox="1"/>
          <p:nvPr/>
        </p:nvSpPr>
        <p:spPr>
          <a:xfrm>
            <a:off x="8255237" y="2809704"/>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0" name="TextBox 9"/>
          <p:cNvSpPr txBox="1"/>
          <p:nvPr/>
        </p:nvSpPr>
        <p:spPr>
          <a:xfrm>
            <a:off x="8406080" y="4713992"/>
            <a:ext cx="301686" cy="369332"/>
          </a:xfrm>
          <a:prstGeom prst="rect">
            <a:avLst/>
          </a:prstGeom>
          <a:noFill/>
        </p:spPr>
        <p:txBody>
          <a:bodyPr wrap="none" rtlCol="0">
            <a:spAutoFit/>
          </a:bodyPr>
          <a:lstStyle/>
          <a:p>
            <a:r>
              <a:rPr lang="en-US" b="1" dirty="0">
                <a:solidFill>
                  <a:srgbClr val="FF0000"/>
                </a:solidFill>
              </a:rPr>
              <a:t>2</a:t>
            </a:r>
          </a:p>
        </p:txBody>
      </p:sp>
      <p:sp>
        <p:nvSpPr>
          <p:cNvPr id="11" name="TextBox 10"/>
          <p:cNvSpPr txBox="1"/>
          <p:nvPr/>
        </p:nvSpPr>
        <p:spPr>
          <a:xfrm>
            <a:off x="6584402" y="4934759"/>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2" name="Straight Arrow Connector 11"/>
          <p:cNvCxnSpPr>
            <a:endCxn id="3" idx="1"/>
          </p:cNvCxnSpPr>
          <p:nvPr/>
        </p:nvCxnSpPr>
        <p:spPr>
          <a:xfrm flipV="1">
            <a:off x="3478138" y="2994370"/>
            <a:ext cx="4777099" cy="1846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9960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137159" y="76914"/>
          <a:ext cx="5742347" cy="5978623"/>
        </p:xfrm>
        <a:graphic>
          <a:graphicData uri="http://schemas.openxmlformats.org/drawingml/2006/table">
            <a:tbl>
              <a:tblPr firstRow="1" bandRow="1">
                <a:tableStyleId>{5C22544A-7EE6-4342-B048-85BDC9FD1C3A}</a:tableStyleId>
              </a:tblPr>
              <a:tblGrid>
                <a:gridCol w="754659"/>
                <a:gridCol w="4987688"/>
              </a:tblGrid>
              <a:tr h="394829">
                <a:tc>
                  <a:txBody>
                    <a:bodyPr/>
                    <a:lstStyle/>
                    <a:p>
                      <a:pPr algn="ctr"/>
                      <a:r>
                        <a:rPr lang="en-US" sz="1600" dirty="0" smtClean="0"/>
                        <a:t>Index</a:t>
                      </a:r>
                      <a:endParaRPr lang="en-US" sz="1600" dirty="0"/>
                    </a:p>
                  </a:txBody>
                  <a:tcPr/>
                </a:tc>
                <a:tc>
                  <a:txBody>
                    <a:bodyPr/>
                    <a:lstStyle/>
                    <a:p>
                      <a:pPr algn="ctr"/>
                      <a:r>
                        <a:rPr lang="en-US" dirty="0" smtClean="0"/>
                        <a:t>Sample value</a:t>
                      </a:r>
                      <a:endParaRPr lang="en-US" dirty="0"/>
                    </a:p>
                  </a:txBody>
                  <a:tcPr/>
                </a:tc>
              </a:tr>
              <a:tr h="366218">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66218">
                <a:tc>
                  <a:txBody>
                    <a:bodyPr/>
                    <a:lstStyle/>
                    <a:p>
                      <a:pPr algn="ctr"/>
                      <a:r>
                        <a:rPr lang="en-US" dirty="0" smtClean="0"/>
                        <a:t>1</a:t>
                      </a:r>
                      <a:endParaRPr lang="en-US" dirty="0"/>
                    </a:p>
                  </a:txBody>
                  <a:tcPr/>
                </a:tc>
                <a:tc>
                  <a:txBody>
                    <a:bodyPr/>
                    <a:lstStyle/>
                    <a:p>
                      <a:pPr algn="ctr"/>
                      <a:r>
                        <a:rPr lang="en-US" dirty="0" smtClean="0"/>
                        <a:t>8999</a:t>
                      </a:r>
                      <a:endParaRPr lang="en-US" dirty="0"/>
                    </a:p>
                  </a:txBody>
                  <a:tcPr/>
                </a:tc>
              </a:tr>
              <a:tr h="366218">
                <a:tc>
                  <a:txBody>
                    <a:bodyPr/>
                    <a:lstStyle/>
                    <a:p>
                      <a:pPr algn="ctr"/>
                      <a:r>
                        <a:rPr lang="en-US" dirty="0" smtClean="0"/>
                        <a:t>2</a:t>
                      </a:r>
                      <a:endParaRPr lang="en-US" dirty="0"/>
                    </a:p>
                  </a:txBody>
                  <a:tcPr/>
                </a:tc>
                <a:tc>
                  <a:txBody>
                    <a:bodyPr/>
                    <a:lstStyle/>
                    <a:p>
                      <a:pPr algn="ctr"/>
                      <a:r>
                        <a:rPr lang="en-US" dirty="0" smtClean="0"/>
                        <a:t>8994</a:t>
                      </a:r>
                      <a:endParaRPr lang="en-US" dirty="0"/>
                    </a:p>
                  </a:txBody>
                  <a:tcPr/>
                </a:tc>
              </a:tr>
              <a:tr h="366218">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rgbClr val="FF0000"/>
                          </a:solidFill>
                          <a:effectLst/>
                          <a:latin typeface="Cambria" panose="02040503050406030204" pitchFamily="18" charset="0"/>
                          <a:ea typeface="+mn-ea"/>
                          <a:cs typeface="+mn-cs"/>
                        </a:rPr>
                        <a:t>106.70589000000001,10.776800000000001 106.70627,10.775810000000002 106.70623,10.77579 106.70617000000001,10.77576 ...</a:t>
                      </a:r>
                      <a:endParaRPr lang="en-US" sz="1600" dirty="0" smtClean="0">
                        <a:solidFill>
                          <a:srgbClr val="FF0000"/>
                        </a:solidFill>
                        <a:latin typeface="Cambria" panose="02040503050406030204" pitchFamily="18" charset="0"/>
                      </a:endParaRPr>
                    </a:p>
                  </a:txBody>
                  <a:tcPr/>
                </a:tc>
              </a:tr>
              <a:tr h="366218">
                <a:tc>
                  <a:txBody>
                    <a:bodyPr/>
                    <a:lstStyle/>
                    <a:p>
                      <a:pPr algn="ctr"/>
                      <a:r>
                        <a:rPr lang="en-US" dirty="0" smtClean="0"/>
                        <a:t>4</a:t>
                      </a:r>
                      <a:endParaRPr lang="en-US" dirty="0"/>
                    </a:p>
                  </a:txBody>
                  <a:tcPr/>
                </a:tc>
                <a:tc>
                  <a:txBody>
                    <a:bodyPr/>
                    <a:lstStyle/>
                    <a:p>
                      <a:pPr algn="ctr"/>
                      <a:r>
                        <a:rPr lang="en-US" dirty="0" smtClean="0"/>
                        <a:t>True</a:t>
                      </a:r>
                      <a:endParaRPr lang="en-US" dirty="0"/>
                    </a:p>
                  </a:txBody>
                  <a:tcPr/>
                </a:tc>
              </a:tr>
              <a:tr h="366218">
                <a:tc>
                  <a:txBody>
                    <a:bodyPr/>
                    <a:lstStyle/>
                    <a:p>
                      <a:pPr algn="ctr"/>
                      <a:r>
                        <a:rPr lang="en-US" dirty="0" smtClean="0"/>
                        <a:t>5</a:t>
                      </a:r>
                      <a:endParaRPr lang="en-US" dirty="0"/>
                    </a:p>
                  </a:txBody>
                  <a:tcPr/>
                </a:tc>
                <a:tc>
                  <a:txBody>
                    <a:bodyPr/>
                    <a:lstStyle/>
                    <a:p>
                      <a:pPr algn="ctr"/>
                      <a:r>
                        <a:rPr lang="en-US" sz="1800" b="0" i="0" kern="1200" dirty="0" smtClean="0">
                          <a:solidFill>
                            <a:schemeClr val="dk1"/>
                          </a:solidFill>
                          <a:effectLst/>
                          <a:latin typeface="+mn-lt"/>
                          <a:ea typeface="+mn-ea"/>
                          <a:cs typeface="+mn-cs"/>
                        </a:rPr>
                        <a:t>1</a:t>
                      </a:r>
                      <a:endParaRPr lang="en-US" dirty="0"/>
                    </a:p>
                  </a:txBody>
                  <a:tcPr/>
                </a:tc>
              </a:tr>
              <a:tr h="366218">
                <a:tc>
                  <a:txBody>
                    <a:bodyPr/>
                    <a:lstStyle/>
                    <a:p>
                      <a:pPr algn="ctr"/>
                      <a:r>
                        <a:rPr lang="en-US" dirty="0" smtClean="0"/>
                        <a:t>6</a:t>
                      </a:r>
                      <a:endParaRPr lang="en-US" dirty="0"/>
                    </a:p>
                  </a:txBody>
                  <a:tcPr/>
                </a:tc>
                <a:tc>
                  <a:txBody>
                    <a:bodyPr/>
                    <a:lstStyle/>
                    <a:p>
                      <a:pPr algn="ctr"/>
                      <a:r>
                        <a:rPr lang="en-US" sz="1800" b="0" i="0" kern="1200" dirty="0" smtClean="0">
                          <a:solidFill>
                            <a:schemeClr val="dk1"/>
                          </a:solidFill>
                          <a:effectLst/>
                          <a:latin typeface="+mn-lt"/>
                          <a:ea typeface="+mn-ea"/>
                          <a:cs typeface="+mn-cs"/>
                        </a:rPr>
                        <a:t>468.747807122203</a:t>
                      </a:r>
                      <a:endParaRPr lang="en-US" dirty="0"/>
                    </a:p>
                  </a:txBody>
                  <a:tcPr/>
                </a:tc>
              </a:tr>
              <a:tr h="366218">
                <a:tc>
                  <a:txBody>
                    <a:bodyPr/>
                    <a:lstStyle/>
                    <a:p>
                      <a:pPr algn="ctr"/>
                      <a:r>
                        <a:rPr lang="en-US" dirty="0" smtClean="0"/>
                        <a:t>7</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a:t>
                      </a:r>
                      <a:endParaRPr lang="en-US" dirty="0"/>
                    </a:p>
                  </a:txBody>
                  <a:tcPr/>
                </a:tc>
              </a:tr>
              <a:tr h="366218">
                <a:tc>
                  <a:txBody>
                    <a:bodyPr/>
                    <a:lstStyle/>
                    <a:p>
                      <a:pPr algn="ctr"/>
                      <a:r>
                        <a:rPr lang="en-US" dirty="0" smtClean="0"/>
                        <a:t>8</a:t>
                      </a:r>
                      <a:endParaRPr lang="en-US" dirty="0"/>
                    </a:p>
                  </a:txBody>
                  <a:tcPr/>
                </a:tc>
                <a:tc>
                  <a:txBody>
                    <a:bodyPr/>
                    <a:lstStyle/>
                    <a:p>
                      <a:pPr algn="ctr"/>
                      <a:r>
                        <a:rPr lang="en-US" sz="1800" b="0" i="0" kern="1200" dirty="0" smtClean="0">
                          <a:solidFill>
                            <a:schemeClr val="dk1"/>
                          </a:solidFill>
                          <a:effectLst/>
                          <a:latin typeface="+mn-lt"/>
                          <a:ea typeface="+mn-ea"/>
                          <a:cs typeface="+mn-cs"/>
                        </a:rPr>
                        <a:t>106.705856990563</a:t>
                      </a:r>
                      <a:endParaRPr lang="en-US" dirty="0"/>
                    </a:p>
                  </a:txBody>
                  <a:tcPr/>
                </a:tc>
              </a:tr>
              <a:tr h="366218">
                <a:tc>
                  <a:txBody>
                    <a:bodyPr/>
                    <a:lstStyle/>
                    <a:p>
                      <a:pPr algn="ctr"/>
                      <a:r>
                        <a:rPr lang="en-US" dirty="0" smtClean="0"/>
                        <a:t>9</a:t>
                      </a:r>
                      <a:endParaRPr lang="en-US" dirty="0"/>
                    </a:p>
                  </a:txBody>
                  <a:tcPr/>
                </a:tc>
                <a:tc>
                  <a:txBody>
                    <a:bodyPr/>
                    <a:lstStyle/>
                    <a:p>
                      <a:pPr algn="ctr"/>
                      <a:r>
                        <a:rPr lang="en-US" sz="1800" b="0" i="0" kern="1200" dirty="0" smtClean="0">
                          <a:solidFill>
                            <a:schemeClr val="dk1"/>
                          </a:solidFill>
                          <a:effectLst/>
                          <a:latin typeface="+mn-lt"/>
                          <a:ea typeface="+mn-ea"/>
                          <a:cs typeface="+mn-cs"/>
                        </a:rPr>
                        <a:t>10.7767894851893</a:t>
                      </a:r>
                      <a:endParaRPr lang="en-US" dirty="0"/>
                    </a:p>
                  </a:txBody>
                  <a:tcPr/>
                </a:tc>
              </a:tr>
              <a:tr h="366218">
                <a:tc>
                  <a:txBody>
                    <a:bodyPr/>
                    <a:lstStyle/>
                    <a:p>
                      <a:pPr algn="ctr"/>
                      <a:r>
                        <a:rPr lang="en-US" dirty="0" smtClean="0"/>
                        <a:t>10</a:t>
                      </a:r>
                      <a:endParaRPr lang="en-US" dirty="0"/>
                    </a:p>
                  </a:txBody>
                  <a:tcPr/>
                </a:tc>
                <a:tc>
                  <a:txBody>
                    <a:bodyPr/>
                    <a:lstStyle/>
                    <a:p>
                      <a:pPr algn="ctr"/>
                      <a:r>
                        <a:rPr lang="en-US" sz="1800" b="0" i="0" kern="1200" dirty="0" smtClean="0">
                          <a:solidFill>
                            <a:schemeClr val="dk1"/>
                          </a:solidFill>
                          <a:effectLst/>
                          <a:latin typeface="+mn-lt"/>
                          <a:ea typeface="+mn-ea"/>
                          <a:cs typeface="+mn-cs"/>
                        </a:rPr>
                        <a:t>01</a:t>
                      </a:r>
                      <a:endParaRPr lang="en-US" dirty="0"/>
                    </a:p>
                  </a:txBody>
                  <a:tcPr/>
                </a:tc>
              </a:tr>
              <a:tr h="366218">
                <a:tc>
                  <a:txBody>
                    <a:bodyPr/>
                    <a:lstStyle/>
                    <a:p>
                      <a:pPr algn="ctr"/>
                      <a:r>
                        <a:rPr lang="en-US" dirty="0" smtClean="0"/>
                        <a:t>11</a:t>
                      </a:r>
                      <a:endParaRPr lang="en-US" dirty="0"/>
                    </a:p>
                  </a:txBody>
                  <a:tcPr/>
                </a:tc>
                <a:tc>
                  <a:txBody>
                    <a:bodyPr/>
                    <a:lstStyle/>
                    <a:p>
                      <a:pPr algn="ctr"/>
                      <a:r>
                        <a:rPr lang="en-US" sz="1800" b="0" i="0" kern="1200" dirty="0" err="1" smtClean="0">
                          <a:solidFill>
                            <a:schemeClr val="dk1"/>
                          </a:solidFill>
                          <a:effectLst/>
                          <a:latin typeface="+mn-lt"/>
                          <a:ea typeface="+mn-ea"/>
                          <a:cs typeface="+mn-cs"/>
                        </a:rPr>
                        <a:t>Bến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Thành</a:t>
                      </a:r>
                      <a:r>
                        <a:rPr lang="en-US" sz="1800" b="0" i="0" kern="1200" dirty="0" smtClean="0">
                          <a:solidFill>
                            <a:schemeClr val="dk1"/>
                          </a:solidFill>
                          <a:effectLst/>
                          <a:latin typeface="+mn-lt"/>
                          <a:ea typeface="+mn-ea"/>
                          <a:cs typeface="+mn-cs"/>
                        </a:rPr>
                        <a:t>- BX </a:t>
                      </a:r>
                      <a:r>
                        <a:rPr lang="en-US" sz="1800" b="0" i="0" kern="1200" dirty="0" err="1" smtClean="0">
                          <a:solidFill>
                            <a:schemeClr val="dk1"/>
                          </a:solidFill>
                          <a:effectLst/>
                          <a:latin typeface="+mn-lt"/>
                          <a:ea typeface="+mn-ea"/>
                          <a:cs typeface="+mn-cs"/>
                        </a:rPr>
                        <a:t>Chợ</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Lớn</a:t>
                      </a:r>
                      <a:endParaRPr lang="en-US" dirty="0"/>
                    </a:p>
                  </a:txBody>
                  <a:tcPr/>
                </a:tc>
              </a:tr>
              <a:tr h="366218">
                <a:tc>
                  <a:txBody>
                    <a:bodyPr/>
                    <a:lstStyle/>
                    <a:p>
                      <a:pPr algn="ctr"/>
                      <a:r>
                        <a:rPr lang="en-US" dirty="0" smtClean="0"/>
                        <a:t>12</a:t>
                      </a:r>
                      <a:endParaRPr lang="en-US" dirty="0"/>
                    </a:p>
                  </a:txBody>
                  <a:tcPr/>
                </a:tc>
                <a:tc>
                  <a:txBody>
                    <a:bodyPr/>
                    <a:lstStyle/>
                    <a:p>
                      <a:pPr algn="ctr"/>
                      <a:r>
                        <a:rPr lang="vi-VN" sz="1800" b="0" i="0" kern="1200" dirty="0" smtClean="0">
                          <a:solidFill>
                            <a:schemeClr val="dk1"/>
                          </a:solidFill>
                          <a:effectLst/>
                          <a:latin typeface="+mn-lt"/>
                          <a:ea typeface="+mn-ea"/>
                          <a:cs typeface="+mn-cs"/>
                        </a:rPr>
                        <a:t>Công trường Mê Linh, Thi Sách, Quận 1</a:t>
                      </a:r>
                      <a:endParaRPr lang="en-US" dirty="0"/>
                    </a:p>
                  </a:txBody>
                  <a:tcPr/>
                </a:tc>
              </a:tr>
              <a:tr h="366218">
                <a:tc>
                  <a:txBody>
                    <a:bodyPr/>
                    <a:lstStyle/>
                    <a:p>
                      <a:pPr algn="ctr"/>
                      <a:r>
                        <a:rPr lang="en-US" dirty="0" smtClean="0"/>
                        <a:t>13</a:t>
                      </a:r>
                      <a:endParaRPr lang="en-US" dirty="0"/>
                    </a:p>
                  </a:txBody>
                  <a:tcPr/>
                </a:tc>
                <a:tc>
                  <a:txBody>
                    <a:bodyPr/>
                    <a:lstStyle/>
                    <a:p>
                      <a:pPr algn="ctr"/>
                      <a:r>
                        <a:rPr lang="en-US" sz="1800" b="0" i="0" kern="1200" dirty="0" smtClean="0">
                          <a:solidFill>
                            <a:schemeClr val="dk1"/>
                          </a:solidFill>
                          <a:effectLst/>
                          <a:latin typeface="+mn-lt"/>
                          <a:ea typeface="+mn-ea"/>
                          <a:cs typeface="+mn-cs"/>
                        </a:rPr>
                        <a:t>BX06</a:t>
                      </a:r>
                      <a:endParaRPr lang="en-US" dirty="0"/>
                    </a:p>
                  </a:txBody>
                  <a:tcPr/>
                </a:tc>
              </a:tr>
            </a:tbl>
          </a:graphicData>
        </a:graphic>
      </p:graphicFrame>
      <p:sp>
        <p:nvSpPr>
          <p:cNvPr id="19" name="Rectangle 18"/>
          <p:cNvSpPr/>
          <p:nvPr/>
        </p:nvSpPr>
        <p:spPr>
          <a:xfrm>
            <a:off x="137231" y="6192140"/>
            <a:ext cx="7490460" cy="369332"/>
          </a:xfrm>
          <a:prstGeom prst="rect">
            <a:avLst/>
          </a:prstGeom>
        </p:spPr>
        <p:txBody>
          <a:bodyPr wrap="square">
            <a:spAutoFit/>
          </a:bodyPr>
          <a:lstStyle/>
          <a:p>
            <a:r>
              <a:rPr lang="en-US" dirty="0" smtClean="0">
                <a:solidFill>
                  <a:prstClr val="black"/>
                </a:solidFill>
              </a:rPr>
              <a:t>http://mapbus.ebms.vn/ajax.aspx?action=listRouteStations&amp;</a:t>
            </a:r>
            <a:r>
              <a:rPr lang="en-US" dirty="0" smtClean="0">
                <a:solidFill>
                  <a:srgbClr val="FF0000"/>
                </a:solidFill>
              </a:rPr>
              <a:t>rid=1</a:t>
            </a:r>
            <a:r>
              <a:rPr lang="en-US" dirty="0" smtClean="0">
                <a:solidFill>
                  <a:prstClr val="black"/>
                </a:solidFill>
              </a:rPr>
              <a:t>&amp;</a:t>
            </a:r>
            <a:r>
              <a:rPr lang="en-US" dirty="0" smtClean="0">
                <a:solidFill>
                  <a:srgbClr val="FF0000"/>
                </a:solidFill>
              </a:rPr>
              <a:t>isgo=true</a:t>
            </a:r>
            <a:endParaRPr lang="en-US" dirty="0">
              <a:solidFill>
                <a:srgbClr val="FF0000"/>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959" y="2265882"/>
            <a:ext cx="2130741" cy="3926258"/>
          </a:xfrm>
          <a:prstGeom prst="rect">
            <a:avLst/>
          </a:prstGeom>
        </p:spPr>
      </p:pic>
      <p:graphicFrame>
        <p:nvGraphicFramePr>
          <p:cNvPr id="21" name="Table 20"/>
          <p:cNvGraphicFramePr>
            <a:graphicFrameLocks noGrp="1"/>
          </p:cNvGraphicFramePr>
          <p:nvPr>
            <p:extLst/>
          </p:nvPr>
        </p:nvGraphicFramePr>
        <p:xfrm>
          <a:off x="6650407" y="75488"/>
          <a:ext cx="1808861" cy="100584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PahtInfoNo</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bl>
          </a:graphicData>
        </a:graphic>
      </p:graphicFrame>
      <p:cxnSp>
        <p:nvCxnSpPr>
          <p:cNvPr id="22" name="Straight Arrow Connector 21"/>
          <p:cNvCxnSpPr/>
          <p:nvPr/>
        </p:nvCxnSpPr>
        <p:spPr>
          <a:xfrm flipV="1">
            <a:off x="5631679" y="934720"/>
            <a:ext cx="1084081" cy="8171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Diamond 22"/>
          <p:cNvSpPr/>
          <p:nvPr/>
        </p:nvSpPr>
        <p:spPr>
          <a:xfrm>
            <a:off x="7424871" y="2656318"/>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4" name="Diamond 23"/>
          <p:cNvSpPr/>
          <p:nvPr/>
        </p:nvSpPr>
        <p:spPr>
          <a:xfrm>
            <a:off x="7544512" y="2881932"/>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5" name="Diamond 24"/>
          <p:cNvSpPr/>
          <p:nvPr/>
        </p:nvSpPr>
        <p:spPr>
          <a:xfrm>
            <a:off x="7664153" y="3245978"/>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6" name="Diamond 25"/>
          <p:cNvSpPr/>
          <p:nvPr/>
        </p:nvSpPr>
        <p:spPr>
          <a:xfrm>
            <a:off x="7484691" y="3664722"/>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7" name="Diamond 26"/>
          <p:cNvSpPr/>
          <p:nvPr/>
        </p:nvSpPr>
        <p:spPr>
          <a:xfrm>
            <a:off x="7484691" y="4198547"/>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8" name="Diamond 27"/>
          <p:cNvSpPr/>
          <p:nvPr/>
        </p:nvSpPr>
        <p:spPr>
          <a:xfrm>
            <a:off x="7877508" y="4408206"/>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9" name="Diamond 28"/>
          <p:cNvSpPr/>
          <p:nvPr/>
        </p:nvSpPr>
        <p:spPr>
          <a:xfrm>
            <a:off x="7997149" y="4920954"/>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30" name="Diamond 29"/>
          <p:cNvSpPr/>
          <p:nvPr/>
        </p:nvSpPr>
        <p:spPr>
          <a:xfrm>
            <a:off x="7937328" y="5382427"/>
            <a:ext cx="119641" cy="102549"/>
          </a:xfrm>
          <a:prstGeom prst="diamond">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cxnSp>
        <p:nvCxnSpPr>
          <p:cNvPr id="31" name="Straight Arrow Connector 30"/>
          <p:cNvCxnSpPr>
            <a:endCxn id="24" idx="1"/>
          </p:cNvCxnSpPr>
          <p:nvPr/>
        </p:nvCxnSpPr>
        <p:spPr>
          <a:xfrm>
            <a:off x="5247118" y="2265882"/>
            <a:ext cx="2297394" cy="6673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6494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 y="259080"/>
            <a:ext cx="4564380" cy="51968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153" y="2325381"/>
            <a:ext cx="4061460" cy="1844040"/>
          </a:xfrm>
          <a:prstGeom prst="rect">
            <a:avLst/>
          </a:prstGeom>
        </p:spPr>
      </p:pic>
      <p:sp>
        <p:nvSpPr>
          <p:cNvPr id="6" name="Rectangle 5"/>
          <p:cNvSpPr/>
          <p:nvPr/>
        </p:nvSpPr>
        <p:spPr>
          <a:xfrm>
            <a:off x="1363980" y="1950720"/>
            <a:ext cx="1752600" cy="112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1455420" y="4503420"/>
            <a:ext cx="1661160" cy="449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 name="Straight Connector 2"/>
          <p:cNvCxnSpPr/>
          <p:nvPr/>
        </p:nvCxnSpPr>
        <p:spPr>
          <a:xfrm>
            <a:off x="4666004" y="3144852"/>
            <a:ext cx="205099" cy="2050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666003" y="3144852"/>
            <a:ext cx="205100" cy="2050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367043" y="2444097"/>
            <a:ext cx="1298960" cy="8033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1">
            <a:off x="3236256" y="3366117"/>
            <a:ext cx="1429747" cy="13620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31139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41492" y="1651948"/>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sz="1600" dirty="0" smtClean="0">
                          <a:latin typeface="Cambria" panose="02040503050406030204" pitchFamily="18" charset="0"/>
                        </a:rPr>
                        <a:t>Station</a:t>
                      </a:r>
                      <a:endParaRPr lang="en-US" sz="1600" dirty="0">
                        <a:latin typeface="Cambria" panose="02040503050406030204" pitchFamily="18" charset="0"/>
                      </a:endParaRPr>
                    </a:p>
                  </a:txBody>
                  <a:tcPr/>
                </a:tc>
              </a:tr>
              <a:tr h="371849">
                <a:tc>
                  <a:txBody>
                    <a:bodyPr/>
                    <a:lstStyle/>
                    <a:p>
                      <a:r>
                        <a:rPr lang="en-US" sz="1600" dirty="0" err="1" smtClean="0">
                          <a:latin typeface="Cambria" panose="02040503050406030204" pitchFamily="18" charset="0"/>
                        </a:rPr>
                        <a:t>CodeID</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Street</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Latitude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Longitude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Name</a:t>
                      </a:r>
                      <a:endParaRPr lang="en-US" sz="1600" dirty="0">
                        <a:latin typeface="Cambria" panose="02040503050406030204" pitchFamily="18" charset="0"/>
                      </a:endParaRPr>
                    </a:p>
                  </a:txBody>
                  <a:tcPr/>
                </a:tc>
              </a:tr>
            </a:tbl>
          </a:graphicData>
        </a:graphic>
      </p:graphicFrame>
      <p:graphicFrame>
        <p:nvGraphicFramePr>
          <p:cNvPr id="5" name="Table 4"/>
          <p:cNvGraphicFramePr>
            <a:graphicFrameLocks noGrp="1"/>
          </p:cNvGraphicFramePr>
          <p:nvPr>
            <p:extLst/>
          </p:nvPr>
        </p:nvGraphicFramePr>
        <p:xfrm>
          <a:off x="488962" y="2125755"/>
          <a:ext cx="1440679" cy="1450719"/>
        </p:xfrm>
        <a:graphic>
          <a:graphicData uri="http://schemas.openxmlformats.org/drawingml/2006/table">
            <a:tbl>
              <a:tblPr firstRow="1" bandRow="1">
                <a:tableStyleId>{21E4AEA4-8DFA-4A89-87EB-49C32662AFE0}</a:tableStyleId>
              </a:tblPr>
              <a:tblGrid>
                <a:gridCol w="1440679"/>
              </a:tblGrid>
              <a:tr h="275704">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3334639" y="1858929"/>
          <a:ext cx="1808861" cy="201168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FromStationID</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ToStationID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RouteID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PahtInfoNo</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bl>
          </a:graphicData>
        </a:graphic>
      </p:graphicFrame>
      <p:cxnSp>
        <p:nvCxnSpPr>
          <p:cNvPr id="7" name="Straight Connector 6"/>
          <p:cNvCxnSpPr>
            <a:stCxn id="5" idx="3"/>
            <a:endCxn id="6" idx="1"/>
          </p:cNvCxnSpPr>
          <p:nvPr/>
        </p:nvCxnSpPr>
        <p:spPr>
          <a:xfrm>
            <a:off x="1929641" y="2851114"/>
            <a:ext cx="1404998" cy="13655"/>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525834" y="2082838"/>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cxnSp>
        <p:nvCxnSpPr>
          <p:cNvPr id="9" name="Straight Connector 8"/>
          <p:cNvCxnSpPr/>
          <p:nvPr/>
        </p:nvCxnSpPr>
        <p:spPr>
          <a:xfrm>
            <a:off x="5143500" y="2420130"/>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858541" y="2537740"/>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sp>
        <p:nvSpPr>
          <p:cNvPr id="11" name="TextBox 10"/>
          <p:cNvSpPr txBox="1"/>
          <p:nvPr/>
        </p:nvSpPr>
        <p:spPr>
          <a:xfrm>
            <a:off x="5619046" y="2128279"/>
            <a:ext cx="596638"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start</a:t>
            </a:r>
            <a:endParaRPr lang="en-US" sz="1600" dirty="0">
              <a:solidFill>
                <a:prstClr val="black"/>
              </a:solidFill>
              <a:latin typeface="Cambria" panose="02040503050406030204" pitchFamily="18" charset="0"/>
            </a:endParaRPr>
          </a:p>
        </p:txBody>
      </p:sp>
      <p:cxnSp>
        <p:nvCxnSpPr>
          <p:cNvPr id="12" name="Straight Connector 11"/>
          <p:cNvCxnSpPr/>
          <p:nvPr/>
        </p:nvCxnSpPr>
        <p:spPr>
          <a:xfrm>
            <a:off x="5137265" y="2849933"/>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46666" y="2553129"/>
            <a:ext cx="562783"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stop</a:t>
            </a:r>
            <a:endParaRPr lang="en-US" sz="1600" dirty="0">
              <a:solidFill>
                <a:prstClr val="black"/>
              </a:solidFill>
              <a:latin typeface="Cambria" panose="02040503050406030204" pitchFamily="18" charset="0"/>
            </a:endParaRPr>
          </a:p>
        </p:txBody>
      </p:sp>
      <p:sp>
        <p:nvSpPr>
          <p:cNvPr id="14" name="TextBox 13"/>
          <p:cNvSpPr txBox="1"/>
          <p:nvPr/>
        </p:nvSpPr>
        <p:spPr>
          <a:xfrm>
            <a:off x="6280549" y="2529263"/>
            <a:ext cx="534121" cy="369332"/>
          </a:xfrm>
          <a:prstGeom prst="rect">
            <a:avLst/>
          </a:prstGeom>
          <a:noFill/>
        </p:spPr>
        <p:txBody>
          <a:bodyPr wrap="none" rtlCol="0">
            <a:spAutoFit/>
          </a:bodyPr>
          <a:lstStyle/>
          <a:p>
            <a:r>
              <a:rPr lang="en-US" dirty="0" smtClean="0">
                <a:solidFill>
                  <a:prstClr val="black"/>
                </a:solidFill>
              </a:rPr>
              <a:t>0..1</a:t>
            </a:r>
            <a:endParaRPr lang="en-US" dirty="0">
              <a:solidFill>
                <a:prstClr val="black"/>
              </a:solidFill>
            </a:endParaRPr>
          </a:p>
        </p:txBody>
      </p:sp>
      <mc:AlternateContent xmlns:mc="http://schemas.openxmlformats.org/markup-compatibility/2006" xmlns:a14="http://schemas.microsoft.com/office/drawing/2010/main">
        <mc:Choice Requires="a14">
          <p:sp>
            <p:nvSpPr>
              <p:cNvPr id="15" name="TextBox 14"/>
              <p:cNvSpPr txBox="1"/>
              <p:nvPr/>
            </p:nvSpPr>
            <p:spPr>
              <a:xfrm>
                <a:off x="3103380" y="262159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103380" y="2621596"/>
                <a:ext cx="248465" cy="276999"/>
              </a:xfrm>
              <a:prstGeom prst="rect">
                <a:avLst/>
              </a:prstGeom>
              <a:blipFill rotWithShape="0">
                <a:blip r:embed="rId3"/>
                <a:stretch>
                  <a:fillRect l="-12195" r="-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149735" y="2189834"/>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49735" y="2189834"/>
                <a:ext cx="248465" cy="276999"/>
              </a:xfrm>
              <a:prstGeom prst="rect">
                <a:avLst/>
              </a:prstGeom>
              <a:blipFill rotWithShape="0">
                <a:blip r:embed="rId4"/>
                <a:stretch>
                  <a:fillRect l="-14634" r="-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43500" y="2621596"/>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43500" y="2621596"/>
                <a:ext cx="248465" cy="276999"/>
              </a:xfrm>
              <a:prstGeom prst="rect">
                <a:avLst/>
              </a:prstGeom>
              <a:blipFill rotWithShape="0">
                <a:blip r:embed="rId5"/>
                <a:stretch>
                  <a:fillRect l="-14634" r="-9756"/>
                </a:stretch>
              </a:blipFill>
            </p:spPr>
            <p:txBody>
              <a:bodyPr/>
              <a:lstStyle/>
              <a:p>
                <a:r>
                  <a:rPr lang="en-US">
                    <a:noFill/>
                  </a:rPr>
                  <a:t> </a:t>
                </a:r>
              </a:p>
            </p:txBody>
          </p:sp>
        </mc:Fallback>
      </mc:AlternateContent>
      <p:sp>
        <p:nvSpPr>
          <p:cNvPr id="18" name="TextBox 17"/>
          <p:cNvSpPr txBox="1"/>
          <p:nvPr/>
        </p:nvSpPr>
        <p:spPr>
          <a:xfrm>
            <a:off x="2148311" y="2567652"/>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36023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Problem</a:t>
            </a:r>
            <a:endParaRPr lang="en-US" sz="5400"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sp>
        <p:nvSpPr>
          <p:cNvPr id="3" name="TextBox 2"/>
          <p:cNvSpPr txBox="1"/>
          <p:nvPr/>
        </p:nvSpPr>
        <p:spPr>
          <a:xfrm>
            <a:off x="5892593" y="5274439"/>
            <a:ext cx="1997535" cy="369332"/>
          </a:xfrm>
          <a:prstGeom prst="rect">
            <a:avLst/>
          </a:prstGeom>
          <a:noFill/>
        </p:spPr>
        <p:txBody>
          <a:bodyPr wrap="none" rtlCol="0">
            <a:spAutoFit/>
          </a:bodyPr>
          <a:lstStyle/>
          <a:p>
            <a:r>
              <a:rPr lang="en-US" b="1" dirty="0" smtClean="0">
                <a:solidFill>
                  <a:srgbClr val="FF0000"/>
                </a:solidFill>
                <a:latin typeface="Cambria" pitchFamily="18" charset="0"/>
              </a:rPr>
              <a:t>Search &gt; 2 points</a:t>
            </a:r>
            <a:endParaRPr lang="en-US" b="1" dirty="0">
              <a:solidFill>
                <a:srgbClr val="FF0000"/>
              </a:solidFill>
              <a:latin typeface="Cambria" pitchFamily="18" charset="0"/>
            </a:endParaRPr>
          </a:p>
        </p:txBody>
      </p:sp>
      <p:cxnSp>
        <p:nvCxnSpPr>
          <p:cNvPr id="10" name="Straight Arrow Connector 9"/>
          <p:cNvCxnSpPr>
            <a:stCxn id="1027" idx="3"/>
            <a:endCxn id="1026" idx="1"/>
          </p:cNvCxnSpPr>
          <p:nvPr/>
        </p:nvCxnSpPr>
        <p:spPr>
          <a:xfrm>
            <a:off x="2210938" y="2824951"/>
            <a:ext cx="3766022" cy="11809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50"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6419">
            <a:off x="3332779" y="301722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60" y="3091515"/>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936671" y="2252387"/>
            <a:ext cx="1415772" cy="3760650"/>
            <a:chOff x="663715" y="2416939"/>
            <a:chExt cx="1415772" cy="3760650"/>
          </a:xfrm>
        </p:grpSpPr>
        <p:pic>
          <p:nvPicPr>
            <p:cNvPr id="1027" name="Picture 3" descr="C:\Users\ngoan\Desktop\image\google_maps2.png"/>
            <p:cNvPicPr>
              <a:picLocks noChangeAspect="1" noChangeArrowheads="1"/>
            </p:cNvPicPr>
            <p:nvPr/>
          </p:nvPicPr>
          <p:blipFill rotWithShape="1">
            <a:blip r:embed="rId5">
              <a:extLst>
                <a:ext uri="{28A0092B-C50C-407E-A947-70E740481C1C}">
                  <a14:useLocalDpi xmlns:a14="http://schemas.microsoft.com/office/drawing/2010/main" val="0"/>
                </a:ext>
              </a:extLst>
            </a:blip>
            <a:srcRect l="19030" r="19030" b="16512"/>
            <a:stretch/>
          </p:blipFill>
          <p:spPr bwMode="auto">
            <a:xfrm>
              <a:off x="805218" y="2416939"/>
              <a:ext cx="1132764" cy="11451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19" y="4525962"/>
              <a:ext cx="1132764" cy="1117809"/>
            </a:xfrm>
            <a:prstGeom prst="rect">
              <a:avLst/>
            </a:prstGeom>
          </p:spPr>
        </p:pic>
        <p:sp>
          <p:nvSpPr>
            <p:cNvPr id="15" name="TextBox 14"/>
            <p:cNvSpPr txBox="1"/>
            <p:nvPr/>
          </p:nvSpPr>
          <p:spPr>
            <a:xfrm>
              <a:off x="663715" y="3679776"/>
              <a:ext cx="1415772" cy="369332"/>
            </a:xfrm>
            <a:prstGeom prst="rect">
              <a:avLst/>
            </a:prstGeom>
            <a:noFill/>
          </p:spPr>
          <p:txBody>
            <a:bodyPr wrap="none" rtlCol="0">
              <a:spAutoFit/>
            </a:bodyPr>
            <a:lstStyle/>
            <a:p>
              <a:r>
                <a:rPr lang="en-US" b="1" dirty="0" smtClean="0">
                  <a:solidFill>
                    <a:srgbClr val="FF0000"/>
                  </a:solidFill>
                  <a:latin typeface="Cambria" pitchFamily="18" charset="0"/>
                </a:rPr>
                <a:t>Google Map</a:t>
              </a:r>
              <a:endParaRPr lang="en-US" b="1" dirty="0">
                <a:solidFill>
                  <a:srgbClr val="FF0000"/>
                </a:solidFill>
                <a:latin typeface="Cambria" pitchFamily="18" charset="0"/>
              </a:endParaRPr>
            </a:p>
          </p:txBody>
        </p:sp>
        <p:sp>
          <p:nvSpPr>
            <p:cNvPr id="16" name="TextBox 15"/>
            <p:cNvSpPr txBox="1"/>
            <p:nvPr/>
          </p:nvSpPr>
          <p:spPr>
            <a:xfrm>
              <a:off x="828021" y="5808257"/>
              <a:ext cx="1087157" cy="369332"/>
            </a:xfrm>
            <a:prstGeom prst="rect">
              <a:avLst/>
            </a:prstGeom>
            <a:noFill/>
          </p:spPr>
          <p:txBody>
            <a:bodyPr wrap="none" rtlCol="0">
              <a:spAutoFit/>
            </a:bodyPr>
            <a:lstStyle/>
            <a:p>
              <a:r>
                <a:rPr lang="en-US" b="1" dirty="0" smtClean="0">
                  <a:solidFill>
                    <a:srgbClr val="FF0000"/>
                  </a:solidFill>
                  <a:latin typeface="Cambria" pitchFamily="18" charset="0"/>
                </a:rPr>
                <a:t>Bus Map</a:t>
              </a:r>
              <a:endParaRPr lang="en-US" b="1" dirty="0">
                <a:solidFill>
                  <a:srgbClr val="FF0000"/>
                </a:solidFill>
                <a:latin typeface="Cambria" pitchFamily="18" charset="0"/>
              </a:endParaRPr>
            </a:p>
          </p:txBody>
        </p:sp>
      </p:grpSp>
      <p:cxnSp>
        <p:nvCxnSpPr>
          <p:cNvPr id="19" name="Straight Arrow Connector 18"/>
          <p:cNvCxnSpPr>
            <a:stCxn id="14" idx="3"/>
            <a:endCxn id="1026" idx="1"/>
          </p:cNvCxnSpPr>
          <p:nvPr/>
        </p:nvCxnSpPr>
        <p:spPr>
          <a:xfrm flipV="1">
            <a:off x="2210939" y="4005915"/>
            <a:ext cx="3766021"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4" name="Picture 2" descr="C:\Users\ngoan\Desktop\image\vista_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57058">
            <a:off x="3326833" y="442459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082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smtClean="0">
                <a:solidFill>
                  <a:prstClr val="white"/>
                </a:solidFill>
                <a:latin typeface="Cambria" panose="02040503050406030204" pitchFamily="18" charset="0"/>
              </a:rPr>
              <a:t>TRIP</a:t>
            </a:r>
          </a:p>
          <a:p>
            <a:pPr algn="ctr"/>
            <a:r>
              <a:rPr lang="en-US" sz="2000" dirty="0" smtClean="0">
                <a:solidFill>
                  <a:prstClr val="white"/>
                </a:solidFill>
                <a:latin typeface="Cambria" panose="02040503050406030204" pitchFamily="18" charset="0"/>
              </a:rPr>
              <a:t>Trip: represent start time and end time of route.</a:t>
            </a:r>
            <a:endParaRPr lang="en-US" sz="2000" dirty="0">
              <a:solidFill>
                <a:prstClr val="white"/>
              </a:solidFill>
              <a:latin typeface="Cambria" panose="02040503050406030204" pitchFamily="18" charset="0"/>
            </a:endParaRPr>
          </a:p>
        </p:txBody>
      </p:sp>
    </p:spTree>
    <p:extLst>
      <p:ext uri="{BB962C8B-B14F-4D97-AF65-F5344CB8AC3E}">
        <p14:creationId xmlns:p14="http://schemas.microsoft.com/office/powerpoint/2010/main" val="147118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40" y="2392680"/>
            <a:ext cx="7544508" cy="3116580"/>
          </a:xfrm>
          <a:prstGeom prst="rect">
            <a:avLst/>
          </a:prstGeom>
        </p:spPr>
      </p:pic>
      <p:sp>
        <p:nvSpPr>
          <p:cNvPr id="6" name="Rectangle 5"/>
          <p:cNvSpPr/>
          <p:nvPr/>
        </p:nvSpPr>
        <p:spPr>
          <a:xfrm>
            <a:off x="269240" y="2217420"/>
            <a:ext cx="8534400" cy="415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2415275" y="5755124"/>
            <a:ext cx="3807581" cy="369332"/>
          </a:xfrm>
          <a:prstGeom prst="rect">
            <a:avLst/>
          </a:prstGeom>
        </p:spPr>
        <p:txBody>
          <a:bodyPr wrap="none">
            <a:spAutoFit/>
          </a:bodyPr>
          <a:lstStyle/>
          <a:p>
            <a:r>
              <a:rPr lang="en-US" dirty="0">
                <a:solidFill>
                  <a:srgbClr val="5B9BD5">
                    <a:lumMod val="75000"/>
                  </a:srgbClr>
                </a:solidFill>
                <a:latin typeface="Cambria" panose="02040503050406030204" pitchFamily="18" charset="0"/>
              </a:rPr>
              <a:t>http://buyttphcm.com.vn/TTLT.aspx</a:t>
            </a:r>
          </a:p>
        </p:txBody>
      </p:sp>
      <p:sp>
        <p:nvSpPr>
          <p:cNvPr id="8" name="Rectangle 7"/>
          <p:cNvSpPr/>
          <p:nvPr/>
        </p:nvSpPr>
        <p:spPr>
          <a:xfrm>
            <a:off x="7127240" y="3093720"/>
            <a:ext cx="609600"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9" name="Table 8"/>
          <p:cNvGraphicFramePr>
            <a:graphicFrameLocks noGrp="1"/>
          </p:cNvGraphicFramePr>
          <p:nvPr>
            <p:extLst/>
          </p:nvPr>
        </p:nvGraphicFramePr>
        <p:xfrm>
          <a:off x="3733301" y="343494"/>
          <a:ext cx="1440679" cy="1487252"/>
        </p:xfrm>
        <a:graphic>
          <a:graphicData uri="http://schemas.openxmlformats.org/drawingml/2006/table">
            <a:tbl>
              <a:tblPr firstRow="1" bandRow="1">
                <a:tableStyleId>{21E4AEA4-8DFA-4A89-87EB-49C32662AFE0}</a:tableStyleId>
              </a:tblPr>
              <a:tblGrid>
                <a:gridCol w="1440679"/>
              </a:tblGrid>
              <a:tr h="371813">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cxnSp>
        <p:nvCxnSpPr>
          <p:cNvPr id="14" name="Straight Arrow Connector 13"/>
          <p:cNvCxnSpPr/>
          <p:nvPr/>
        </p:nvCxnSpPr>
        <p:spPr>
          <a:xfrm flipH="1">
            <a:off x="1270000" y="1280160"/>
            <a:ext cx="2509520" cy="197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6092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6920" y="35778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9" name="Rectangle 8"/>
          <p:cNvSpPr/>
          <p:nvPr/>
        </p:nvSpPr>
        <p:spPr>
          <a:xfrm>
            <a:off x="5610074" y="35778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236" y="914400"/>
            <a:ext cx="6743700" cy="5417820"/>
          </a:xfrm>
          <a:prstGeom prst="rect">
            <a:avLst/>
          </a:prstGeom>
        </p:spPr>
      </p:pic>
      <p:sp>
        <p:nvSpPr>
          <p:cNvPr id="11" name="Rectangle 10"/>
          <p:cNvSpPr/>
          <p:nvPr/>
        </p:nvSpPr>
        <p:spPr>
          <a:xfrm>
            <a:off x="2026920" y="91440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3" name="Straight Connector 12"/>
          <p:cNvCxnSpPr>
            <a:stCxn id="7" idx="2"/>
          </p:cNvCxnSpPr>
          <p:nvPr/>
        </p:nvCxnSpPr>
        <p:spPr>
          <a:xfrm>
            <a:off x="3095578" y="72711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053716" y="91440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 name="Straight Connector 16"/>
          <p:cNvCxnSpPr>
            <a:stCxn id="9" idx="2"/>
          </p:cNvCxnSpPr>
          <p:nvPr/>
        </p:nvCxnSpPr>
        <p:spPr>
          <a:xfrm>
            <a:off x="6661388" y="72711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20423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8414" y="198084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5" name="Rectangle 4"/>
          <p:cNvSpPr/>
          <p:nvPr/>
        </p:nvSpPr>
        <p:spPr>
          <a:xfrm>
            <a:off x="4449098" y="2000804"/>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 r="-1" b="42382"/>
          <a:stretch/>
        </p:blipFill>
        <p:spPr>
          <a:xfrm>
            <a:off x="254000" y="2537460"/>
            <a:ext cx="6744430" cy="3121660"/>
          </a:xfrm>
          <a:prstGeom prst="rect">
            <a:avLst/>
          </a:prstGeom>
        </p:spPr>
      </p:pic>
      <p:sp>
        <p:nvSpPr>
          <p:cNvPr id="7" name="Rectangle 6"/>
          <p:cNvSpPr/>
          <p:nvPr/>
        </p:nvSpPr>
        <p:spPr>
          <a:xfrm>
            <a:off x="1068414" y="2537460"/>
            <a:ext cx="2903220" cy="32639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Connector 7"/>
          <p:cNvCxnSpPr>
            <a:stCxn id="4" idx="2"/>
          </p:cNvCxnSpPr>
          <p:nvPr/>
        </p:nvCxnSpPr>
        <p:spPr>
          <a:xfrm>
            <a:off x="2137072" y="235017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4095210" y="2537460"/>
            <a:ext cx="2903220" cy="32639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stCxn id="5" idx="2"/>
          </p:cNvCxnSpPr>
          <p:nvPr/>
        </p:nvCxnSpPr>
        <p:spPr>
          <a:xfrm>
            <a:off x="5500412" y="2370136"/>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11" name="Table 10"/>
          <p:cNvGraphicFramePr>
            <a:graphicFrameLocks noGrp="1"/>
          </p:cNvGraphicFramePr>
          <p:nvPr>
            <p:extLst/>
          </p:nvPr>
        </p:nvGraphicFramePr>
        <p:xfrm>
          <a:off x="6794832" y="537635"/>
          <a:ext cx="1749039" cy="743698"/>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bl>
          </a:graphicData>
        </a:graphic>
      </p:graphicFrame>
      <p:graphicFrame>
        <p:nvGraphicFramePr>
          <p:cNvPr id="13" name="Table 12"/>
          <p:cNvGraphicFramePr>
            <a:graphicFrameLocks noGrp="1"/>
          </p:cNvGraphicFramePr>
          <p:nvPr>
            <p:extLst/>
          </p:nvPr>
        </p:nvGraphicFramePr>
        <p:xfrm>
          <a:off x="3022101" y="163179"/>
          <a:ext cx="1440679" cy="1487252"/>
        </p:xfrm>
        <a:graphic>
          <a:graphicData uri="http://schemas.openxmlformats.org/drawingml/2006/table">
            <a:tbl>
              <a:tblPr firstRow="1" bandRow="1">
                <a:tableStyleId>{21E4AEA4-8DFA-4A89-87EB-49C32662AFE0}</a:tableStyleId>
              </a:tblPr>
              <a:tblGrid>
                <a:gridCol w="1440679"/>
              </a:tblGrid>
              <a:tr h="371813">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cxnSp>
        <p:nvCxnSpPr>
          <p:cNvPr id="15" name="Straight Connector 14"/>
          <p:cNvCxnSpPr>
            <a:endCxn id="4" idx="0"/>
          </p:cNvCxnSpPr>
          <p:nvPr/>
        </p:nvCxnSpPr>
        <p:spPr>
          <a:xfrm flipH="1">
            <a:off x="2137072" y="756562"/>
            <a:ext cx="946665" cy="1224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a:endCxn id="5" idx="0"/>
          </p:cNvCxnSpPr>
          <p:nvPr/>
        </p:nvCxnSpPr>
        <p:spPr>
          <a:xfrm>
            <a:off x="4095210" y="756562"/>
            <a:ext cx="1405202" cy="124424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a:stCxn id="13" idx="3"/>
            <a:endCxn id="11" idx="1"/>
          </p:cNvCxnSpPr>
          <p:nvPr/>
        </p:nvCxnSpPr>
        <p:spPr>
          <a:xfrm>
            <a:off x="4462780" y="906805"/>
            <a:ext cx="2332052" cy="2679"/>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5170186" y="587285"/>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
        <p:nvSpPr>
          <p:cNvPr id="29" name="TextBox 28"/>
          <p:cNvSpPr txBox="1"/>
          <p:nvPr/>
        </p:nvSpPr>
        <p:spPr>
          <a:xfrm>
            <a:off x="4363954" y="587285"/>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mc:AlternateContent xmlns:mc="http://schemas.openxmlformats.org/markup-compatibility/2006" xmlns:a14="http://schemas.microsoft.com/office/drawing/2010/main">
        <mc:Choice Requires="a14">
          <p:sp>
            <p:nvSpPr>
              <p:cNvPr id="30" name="TextBox 29"/>
              <p:cNvSpPr txBox="1"/>
              <p:nvPr/>
            </p:nvSpPr>
            <p:spPr>
              <a:xfrm>
                <a:off x="6551725" y="648840"/>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6551725" y="648840"/>
                <a:ext cx="248465" cy="276999"/>
              </a:xfrm>
              <a:prstGeom prst="rect">
                <a:avLst/>
              </a:prstGeom>
              <a:blipFill rotWithShape="0">
                <a:blip r:embed="rId4"/>
                <a:stretch>
                  <a:fillRect l="-14634" r="-9756"/>
                </a:stretch>
              </a:blipFill>
            </p:spPr>
            <p:txBody>
              <a:bodyPr/>
              <a:lstStyle/>
              <a:p>
                <a:r>
                  <a:rPr lang="en-US">
                    <a:noFill/>
                  </a:rPr>
                  <a:t> </a:t>
                </a:r>
              </a:p>
            </p:txBody>
          </p:sp>
        </mc:Fallback>
      </mc:AlternateContent>
    </p:spTree>
    <p:extLst>
      <p:ext uri="{BB962C8B-B14F-4D97-AF65-F5344CB8AC3E}">
        <p14:creationId xmlns:p14="http://schemas.microsoft.com/office/powerpoint/2010/main" val="3984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840" y="25110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5" name="Rectangle 4"/>
          <p:cNvSpPr/>
          <p:nvPr/>
        </p:nvSpPr>
        <p:spPr>
          <a:xfrm>
            <a:off x="4588994" y="25110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7" name="Rectangle 6"/>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 name="Straight Connector 7"/>
          <p:cNvCxnSpPr>
            <a:stCxn id="4"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stCxn id="5"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11" name="Table 10"/>
          <p:cNvGraphicFramePr>
            <a:graphicFrameLocks noGrp="1"/>
          </p:cNvGraphicFramePr>
          <p:nvPr>
            <p:extLst/>
          </p:nvPr>
        </p:nvGraphicFramePr>
        <p:xfrm>
          <a:off x="7214359" y="807720"/>
          <a:ext cx="1749039" cy="1115547"/>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bl>
          </a:graphicData>
        </a:graphic>
      </p:graphicFrame>
      <p:cxnSp>
        <p:nvCxnSpPr>
          <p:cNvPr id="12" name="Straight Arrow Connector 11"/>
          <p:cNvCxnSpPr/>
          <p:nvPr/>
        </p:nvCxnSpPr>
        <p:spPr>
          <a:xfrm flipV="1">
            <a:off x="822960" y="1722120"/>
            <a:ext cx="6454140" cy="9829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5415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05840" y="25110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14" name="Rectangle 13"/>
          <p:cNvSpPr/>
          <p:nvPr/>
        </p:nvSpPr>
        <p:spPr>
          <a:xfrm>
            <a:off x="4588994" y="25110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16" name="Rectangle 15"/>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7" name="Straight Connector 16"/>
          <p:cNvCxnSpPr>
            <a:stCxn id="13"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9" name="Straight Connector 18"/>
          <p:cNvCxnSpPr>
            <a:stCxn id="14"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20" name="Table 19"/>
          <p:cNvGraphicFramePr>
            <a:graphicFrameLocks noGrp="1"/>
          </p:cNvGraphicFramePr>
          <p:nvPr>
            <p:extLst/>
          </p:nvPr>
        </p:nvGraphicFramePr>
        <p:xfrm>
          <a:off x="7214359" y="807720"/>
          <a:ext cx="1749039" cy="1487396"/>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bl>
          </a:graphicData>
        </a:graphic>
      </p:graphicFrame>
      <p:cxnSp>
        <p:nvCxnSpPr>
          <p:cNvPr id="21" name="Straight Arrow Connector 20"/>
          <p:cNvCxnSpPr/>
          <p:nvPr/>
        </p:nvCxnSpPr>
        <p:spPr>
          <a:xfrm flipV="1">
            <a:off x="2007974" y="2080260"/>
            <a:ext cx="5284366" cy="6248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6697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005840" y="251102"/>
            <a:ext cx="2137316" cy="369332"/>
          </a:xfrm>
          <a:prstGeom prst="rect">
            <a:avLst/>
          </a:prstGeom>
          <a:noFill/>
        </p:spPr>
        <p:txBody>
          <a:bodyPr wrap="none" rtlCol="0">
            <a:spAutoFit/>
          </a:bodyPr>
          <a:lstStyle/>
          <a:p>
            <a:r>
              <a:rPr lang="en-US" dirty="0" smtClean="0">
                <a:solidFill>
                  <a:srgbClr val="0070C0"/>
                </a:solidFill>
              </a:rPr>
              <a:t>Time of route depart</a:t>
            </a:r>
            <a:endParaRPr lang="en-US" dirty="0">
              <a:solidFill>
                <a:prstClr val="black"/>
              </a:solidFill>
            </a:endParaRPr>
          </a:p>
        </p:txBody>
      </p:sp>
      <p:sp>
        <p:nvSpPr>
          <p:cNvPr id="21" name="Rectangle 20"/>
          <p:cNvSpPr/>
          <p:nvPr/>
        </p:nvSpPr>
        <p:spPr>
          <a:xfrm>
            <a:off x="4588994" y="251102"/>
            <a:ext cx="2102627" cy="369332"/>
          </a:xfrm>
          <a:prstGeom prst="rect">
            <a:avLst/>
          </a:prstGeom>
        </p:spPr>
        <p:txBody>
          <a:bodyPr wrap="none">
            <a:spAutoFit/>
          </a:bodyPr>
          <a:lstStyle/>
          <a:p>
            <a:r>
              <a:rPr lang="en-US" dirty="0" smtClean="0">
                <a:solidFill>
                  <a:srgbClr val="00B050"/>
                </a:solidFill>
              </a:rPr>
              <a:t>Time of </a:t>
            </a:r>
            <a:r>
              <a:rPr lang="en-US" dirty="0">
                <a:solidFill>
                  <a:srgbClr val="00B050"/>
                </a:solidFill>
              </a:rPr>
              <a:t>route </a:t>
            </a:r>
            <a:r>
              <a:rPr lang="en-US" dirty="0" smtClean="0">
                <a:solidFill>
                  <a:srgbClr val="00B050"/>
                </a:solidFill>
              </a:rPr>
              <a:t>return</a:t>
            </a:r>
            <a:endParaRPr lang="en-US" dirty="0">
              <a:solidFill>
                <a:prstClr val="black"/>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56" y="807720"/>
            <a:ext cx="6743700" cy="5417820"/>
          </a:xfrm>
          <a:prstGeom prst="rect">
            <a:avLst/>
          </a:prstGeom>
        </p:spPr>
      </p:pic>
      <p:sp>
        <p:nvSpPr>
          <p:cNvPr id="23" name="Rectangle 22"/>
          <p:cNvSpPr/>
          <p:nvPr/>
        </p:nvSpPr>
        <p:spPr>
          <a:xfrm>
            <a:off x="1005840" y="807720"/>
            <a:ext cx="2903220" cy="541782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3"/>
          <p:cNvCxnSpPr>
            <a:stCxn id="20" idx="2"/>
          </p:cNvCxnSpPr>
          <p:nvPr/>
        </p:nvCxnSpPr>
        <p:spPr>
          <a:xfrm>
            <a:off x="2074498" y="620434"/>
            <a:ext cx="4008" cy="187286"/>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4032636" y="807720"/>
            <a:ext cx="2903220" cy="5417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a:stCxn id="21" idx="2"/>
          </p:cNvCxnSpPr>
          <p:nvPr/>
        </p:nvCxnSpPr>
        <p:spPr>
          <a:xfrm>
            <a:off x="5640308" y="620434"/>
            <a:ext cx="4007" cy="18728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graphicFrame>
        <p:nvGraphicFramePr>
          <p:cNvPr id="27" name="Table 26"/>
          <p:cNvGraphicFramePr>
            <a:graphicFrameLocks noGrp="1"/>
          </p:cNvGraphicFramePr>
          <p:nvPr>
            <p:extLst/>
          </p:nvPr>
        </p:nvGraphicFramePr>
        <p:xfrm>
          <a:off x="7214359" y="807720"/>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r h="371849">
                <a:tc>
                  <a:txBody>
                    <a:bodyPr/>
                    <a:lstStyle/>
                    <a:p>
                      <a:r>
                        <a:rPr lang="en-US" dirty="0" err="1" smtClean="0"/>
                        <a:t>EndTime</a:t>
                      </a:r>
                      <a:endParaRPr lang="en-US" dirty="0"/>
                    </a:p>
                  </a:txBody>
                  <a:tcPr/>
                </a:tc>
              </a:tr>
            </a:tbl>
          </a:graphicData>
        </a:graphic>
      </p:graphicFrame>
      <p:cxnSp>
        <p:nvCxnSpPr>
          <p:cNvPr id="28" name="Straight Arrow Connector 27"/>
          <p:cNvCxnSpPr/>
          <p:nvPr/>
        </p:nvCxnSpPr>
        <p:spPr>
          <a:xfrm flipV="1">
            <a:off x="3528060" y="2415540"/>
            <a:ext cx="3756660" cy="304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40789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756732" y="745168"/>
          <a:ext cx="1749039" cy="2231094"/>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sz="1600" dirty="0" smtClean="0">
                          <a:latin typeface="Cambria" panose="02040503050406030204" pitchFamily="18" charset="0"/>
                        </a:rPr>
                        <a:t>Station</a:t>
                      </a:r>
                      <a:endParaRPr lang="en-US" sz="1600" dirty="0">
                        <a:latin typeface="Cambria" panose="02040503050406030204" pitchFamily="18" charset="0"/>
                      </a:endParaRPr>
                    </a:p>
                  </a:txBody>
                  <a:tcPr/>
                </a:tc>
              </a:tr>
              <a:tr h="371849">
                <a:tc>
                  <a:txBody>
                    <a:bodyPr/>
                    <a:lstStyle/>
                    <a:p>
                      <a:r>
                        <a:rPr lang="en-US" sz="1600" dirty="0" err="1" smtClean="0">
                          <a:latin typeface="Cambria" panose="02040503050406030204" pitchFamily="18" charset="0"/>
                        </a:rPr>
                        <a:t>CodeID</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Street</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Latitude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Longitude</a:t>
                      </a:r>
                      <a:endParaRPr lang="en-US" sz="1600" dirty="0">
                        <a:latin typeface="Cambria" panose="02040503050406030204" pitchFamily="18" charset="0"/>
                      </a:endParaRPr>
                    </a:p>
                  </a:txBody>
                  <a:tcPr/>
                </a:tc>
              </a:tr>
              <a:tr h="371849">
                <a:tc>
                  <a:txBody>
                    <a:bodyPr/>
                    <a:lstStyle/>
                    <a:p>
                      <a:r>
                        <a:rPr lang="en-US" sz="1600" dirty="0" smtClean="0">
                          <a:latin typeface="Cambria" panose="02040503050406030204" pitchFamily="18" charset="0"/>
                        </a:rPr>
                        <a:t>Name</a:t>
                      </a:r>
                      <a:endParaRPr lang="en-US" sz="1600" dirty="0">
                        <a:latin typeface="Cambria" panose="02040503050406030204" pitchFamily="18" charset="0"/>
                      </a:endParaRPr>
                    </a:p>
                  </a:txBody>
                  <a:tcPr/>
                </a:tc>
              </a:tr>
            </a:tbl>
          </a:graphicData>
        </a:graphic>
      </p:graphicFrame>
      <p:graphicFrame>
        <p:nvGraphicFramePr>
          <p:cNvPr id="5" name="Table 4"/>
          <p:cNvGraphicFramePr>
            <a:graphicFrameLocks noGrp="1"/>
          </p:cNvGraphicFramePr>
          <p:nvPr>
            <p:extLst/>
          </p:nvPr>
        </p:nvGraphicFramePr>
        <p:xfrm>
          <a:off x="487181" y="1226820"/>
          <a:ext cx="1440679" cy="1450719"/>
        </p:xfrm>
        <a:graphic>
          <a:graphicData uri="http://schemas.openxmlformats.org/drawingml/2006/table">
            <a:tbl>
              <a:tblPr firstRow="1" bandRow="1">
                <a:tableStyleId>{21E4AEA4-8DFA-4A89-87EB-49C32662AFE0}</a:tableStyleId>
              </a:tblPr>
              <a:tblGrid>
                <a:gridCol w="1440679"/>
              </a:tblGrid>
              <a:tr h="329252">
                <a:tc>
                  <a:txBody>
                    <a:bodyPr/>
                    <a:lstStyle/>
                    <a:p>
                      <a:pPr algn="ctr"/>
                      <a:r>
                        <a:rPr lang="en-US" sz="1600" dirty="0" smtClean="0">
                          <a:latin typeface="Cambria" panose="02040503050406030204" pitchFamily="18" charset="0"/>
                        </a:rPr>
                        <a:t>Route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RouteType</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RouteNo</a:t>
                      </a:r>
                      <a:endParaRPr lang="en-US" sz="1600" dirty="0">
                        <a:latin typeface="Cambria" panose="02040503050406030204" pitchFamily="18" charset="0"/>
                      </a:endParaRPr>
                    </a:p>
                  </a:txBody>
                  <a:tcPr/>
                </a:tc>
              </a:tr>
              <a:tr h="371813">
                <a:tc>
                  <a:txBody>
                    <a:bodyPr/>
                    <a:lstStyle/>
                    <a:p>
                      <a:r>
                        <a:rPr lang="en-US" sz="1600" dirty="0" err="1" smtClean="0">
                          <a:latin typeface="Cambria" panose="02040503050406030204" pitchFamily="18" charset="0"/>
                        </a:rPr>
                        <a:t>RouteName</a:t>
                      </a:r>
                      <a:endParaRPr lang="en-US" sz="1600" dirty="0">
                        <a:latin typeface="Cambria" panose="02040503050406030204" pitchFamily="18" charset="0"/>
                      </a:endParaRPr>
                    </a:p>
                  </a:txBody>
                  <a:tcPr/>
                </a:tc>
              </a:tr>
            </a:tbl>
          </a:graphicData>
        </a:graphic>
      </p:graphicFrame>
      <p:graphicFrame>
        <p:nvGraphicFramePr>
          <p:cNvPr id="6" name="Table 5"/>
          <p:cNvGraphicFramePr>
            <a:graphicFrameLocks noGrp="1"/>
          </p:cNvGraphicFramePr>
          <p:nvPr>
            <p:extLst/>
          </p:nvPr>
        </p:nvGraphicFramePr>
        <p:xfrm>
          <a:off x="3349879" y="952149"/>
          <a:ext cx="1808861" cy="2011680"/>
        </p:xfrm>
        <a:graphic>
          <a:graphicData uri="http://schemas.openxmlformats.org/drawingml/2006/table">
            <a:tbl>
              <a:tblPr firstRow="1" bandRow="1">
                <a:tableStyleId>{21E4AEA4-8DFA-4A89-87EB-49C32662AFE0}</a:tableStyleId>
              </a:tblPr>
              <a:tblGrid>
                <a:gridCol w="1808861"/>
              </a:tblGrid>
              <a:tr h="310682">
                <a:tc>
                  <a:txBody>
                    <a:bodyPr/>
                    <a:lstStyle/>
                    <a:p>
                      <a:pPr algn="ctr"/>
                      <a:r>
                        <a:rPr lang="en-US" sz="1600" dirty="0" err="1" smtClean="0">
                          <a:latin typeface="Cambria" panose="02040503050406030204" pitchFamily="18" charset="0"/>
                        </a:rPr>
                        <a:t>PathInfo</a:t>
                      </a:r>
                      <a:endParaRPr lang="en-US" sz="1600" dirty="0">
                        <a:latin typeface="Cambria" panose="02040503050406030204" pitchFamily="18" charset="0"/>
                      </a:endParaRPr>
                    </a:p>
                  </a:txBody>
                  <a:tcPr/>
                </a:tc>
              </a:tr>
              <a:tr h="300814">
                <a:tc>
                  <a:txBody>
                    <a:bodyPr/>
                    <a:lstStyle/>
                    <a:p>
                      <a:r>
                        <a:rPr lang="en-US" sz="1600" dirty="0" err="1" smtClean="0">
                          <a:latin typeface="Cambria" panose="02040503050406030204" pitchFamily="18" charset="0"/>
                        </a:rPr>
                        <a:t>FromStationID</a:t>
                      </a:r>
                      <a:endParaRPr lang="en-US" sz="1600" dirty="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ToStationID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RouteID</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MiddlePoints</a:t>
                      </a:r>
                      <a:endParaRPr lang="en-US" sz="1600" dirty="0" smtClean="0">
                        <a:latin typeface="Cambria" panose="02040503050406030204" pitchFamily="18" charset="0"/>
                      </a:endParaRPr>
                    </a:p>
                  </a:txBody>
                  <a:tcPr/>
                </a:tc>
              </a:tr>
              <a:tr h="30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PathInfoNo</a:t>
                      </a:r>
                      <a:endParaRPr lang="en-US" sz="1600" dirty="0" smtClean="0">
                        <a:latin typeface="Cambria" panose="02040503050406030204" pitchFamily="18" charset="0"/>
                      </a:endParaRPr>
                    </a:p>
                  </a:txBody>
                  <a:tcPr/>
                </a:tc>
              </a:tr>
            </a:tbl>
          </a:graphicData>
        </a:graphic>
      </p:graphicFrame>
      <p:cxnSp>
        <p:nvCxnSpPr>
          <p:cNvPr id="7" name="Straight Connector 6"/>
          <p:cNvCxnSpPr>
            <a:stCxn id="5" idx="3"/>
            <a:endCxn id="6" idx="1"/>
          </p:cNvCxnSpPr>
          <p:nvPr/>
        </p:nvCxnSpPr>
        <p:spPr>
          <a:xfrm>
            <a:off x="1927860" y="1952179"/>
            <a:ext cx="1422019" cy="581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949123" y="2574466"/>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cxnSp>
        <p:nvCxnSpPr>
          <p:cNvPr id="9" name="Straight Connector 8"/>
          <p:cNvCxnSpPr/>
          <p:nvPr/>
        </p:nvCxnSpPr>
        <p:spPr>
          <a:xfrm>
            <a:off x="5158740" y="1790349"/>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5668141" y="1498498"/>
            <a:ext cx="596638"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start</a:t>
            </a:r>
            <a:endParaRPr lang="en-US" sz="1600" dirty="0">
              <a:solidFill>
                <a:prstClr val="black"/>
              </a:solidFill>
              <a:latin typeface="Cambria" panose="02040503050406030204" pitchFamily="18" charset="0"/>
            </a:endParaRPr>
          </a:p>
        </p:txBody>
      </p:sp>
      <p:cxnSp>
        <p:nvCxnSpPr>
          <p:cNvPr id="12" name="Straight Connector 11"/>
          <p:cNvCxnSpPr/>
          <p:nvPr/>
        </p:nvCxnSpPr>
        <p:spPr>
          <a:xfrm>
            <a:off x="5158740" y="2255169"/>
            <a:ext cx="1615440"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668141" y="1958365"/>
            <a:ext cx="562783"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stop</a:t>
            </a:r>
            <a:endParaRPr lang="en-US" sz="1600" dirty="0">
              <a:solidFill>
                <a:prstClr val="black"/>
              </a:solidFill>
              <a:latin typeface="Cambria" panose="02040503050406030204" pitchFamily="18" charset="0"/>
            </a:endParaRPr>
          </a:p>
        </p:txBody>
      </p:sp>
      <p:sp>
        <p:nvSpPr>
          <p:cNvPr id="14" name="TextBox 13"/>
          <p:cNvSpPr txBox="1"/>
          <p:nvPr/>
        </p:nvSpPr>
        <p:spPr>
          <a:xfrm>
            <a:off x="6535999" y="1930980"/>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mc:AlternateContent xmlns:mc="http://schemas.openxmlformats.org/markup-compatibility/2006" xmlns:a14="http://schemas.microsoft.com/office/drawing/2010/main">
        <mc:Choice Requires="a14">
          <p:sp>
            <p:nvSpPr>
              <p:cNvPr id="16" name="TextBox 15"/>
              <p:cNvSpPr txBox="1"/>
              <p:nvPr/>
            </p:nvSpPr>
            <p:spPr>
              <a:xfrm>
                <a:off x="5164975" y="1560053"/>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64975" y="1560053"/>
                <a:ext cx="248465" cy="276999"/>
              </a:xfrm>
              <a:prstGeom prst="rect">
                <a:avLst/>
              </a:prstGeom>
              <a:blipFill rotWithShape="0">
                <a:blip r:embed="rId3"/>
                <a:stretch>
                  <a:fillRect l="-12195" r="-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64975" y="2026832"/>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64975" y="2026832"/>
                <a:ext cx="248465" cy="276999"/>
              </a:xfrm>
              <a:prstGeom prst="rect">
                <a:avLst/>
              </a:prstGeom>
              <a:blipFill rotWithShape="0">
                <a:blip r:embed="rId4"/>
                <a:stretch>
                  <a:fillRect l="-12195" r="-12195"/>
                </a:stretch>
              </a:blipFill>
            </p:spPr>
            <p:txBody>
              <a:bodyPr/>
              <a:lstStyle/>
              <a:p>
                <a:r>
                  <a:rPr lang="en-US">
                    <a:noFill/>
                  </a:rPr>
                  <a:t> </a:t>
                </a:r>
              </a:p>
            </p:txBody>
          </p:sp>
        </mc:Fallback>
      </mc:AlternateContent>
      <p:graphicFrame>
        <p:nvGraphicFramePr>
          <p:cNvPr id="19" name="Table 18"/>
          <p:cNvGraphicFramePr>
            <a:graphicFrameLocks noGrp="1"/>
          </p:cNvGraphicFramePr>
          <p:nvPr>
            <p:extLst/>
          </p:nvPr>
        </p:nvGraphicFramePr>
        <p:xfrm>
          <a:off x="342017" y="3920950"/>
          <a:ext cx="1749039" cy="1859245"/>
        </p:xfrm>
        <a:graphic>
          <a:graphicData uri="http://schemas.openxmlformats.org/drawingml/2006/table">
            <a:tbl>
              <a:tblPr firstRow="1" bandRow="1">
                <a:tableStyleId>{21E4AEA4-8DFA-4A89-87EB-49C32662AFE0}</a:tableStyleId>
              </a:tblPr>
              <a:tblGrid>
                <a:gridCol w="1749039"/>
              </a:tblGrid>
              <a:tr h="371849">
                <a:tc>
                  <a:txBody>
                    <a:bodyPr/>
                    <a:lstStyle/>
                    <a:p>
                      <a:pPr algn="ctr"/>
                      <a:r>
                        <a:rPr lang="en-US" dirty="0" smtClean="0"/>
                        <a:t>Trip</a:t>
                      </a:r>
                      <a:endParaRPr lang="en-US" dirty="0"/>
                    </a:p>
                  </a:txBody>
                  <a:tcPr/>
                </a:tc>
              </a:tr>
              <a:tr h="371849">
                <a:tc>
                  <a:txBody>
                    <a:bodyPr/>
                    <a:lstStyle/>
                    <a:p>
                      <a:r>
                        <a:rPr lang="en-US" dirty="0" err="1" smtClean="0"/>
                        <a:t>RouteID</a:t>
                      </a:r>
                      <a:endParaRPr lang="en-US" dirty="0"/>
                    </a:p>
                  </a:txBody>
                  <a:tcPr/>
                </a:tc>
              </a:tr>
              <a:tr h="371849">
                <a:tc>
                  <a:txBody>
                    <a:bodyPr/>
                    <a:lstStyle/>
                    <a:p>
                      <a:r>
                        <a:rPr lang="en-US" dirty="0" err="1" smtClean="0"/>
                        <a:t>TripNo</a:t>
                      </a:r>
                      <a:endParaRPr lang="en-US" dirty="0"/>
                    </a:p>
                  </a:txBody>
                  <a:tcPr/>
                </a:tc>
              </a:tr>
              <a:tr h="371849">
                <a:tc>
                  <a:txBody>
                    <a:bodyPr/>
                    <a:lstStyle/>
                    <a:p>
                      <a:r>
                        <a:rPr lang="en-US" dirty="0" err="1" smtClean="0"/>
                        <a:t>StartTime</a:t>
                      </a:r>
                      <a:endParaRPr lang="en-US" dirty="0"/>
                    </a:p>
                  </a:txBody>
                  <a:tcPr/>
                </a:tc>
              </a:tr>
              <a:tr h="371849">
                <a:tc>
                  <a:txBody>
                    <a:bodyPr/>
                    <a:lstStyle/>
                    <a:p>
                      <a:r>
                        <a:rPr lang="en-US" dirty="0" err="1" smtClean="0"/>
                        <a:t>EndTime</a:t>
                      </a:r>
                      <a:endParaRPr lang="en-US" dirty="0"/>
                    </a:p>
                  </a:txBody>
                  <a:tcPr/>
                </a:tc>
              </a:tr>
            </a:tbl>
          </a:graphicData>
        </a:graphic>
      </p:graphicFrame>
      <p:cxnSp>
        <p:nvCxnSpPr>
          <p:cNvPr id="20" name="Straight Connector 19"/>
          <p:cNvCxnSpPr>
            <a:stCxn id="5" idx="2"/>
            <a:endCxn id="19" idx="0"/>
          </p:cNvCxnSpPr>
          <p:nvPr/>
        </p:nvCxnSpPr>
        <p:spPr>
          <a:xfrm>
            <a:off x="1207520" y="2677539"/>
            <a:ext cx="9016" cy="1243411"/>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949123" y="3665644"/>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49123" y="3665644"/>
                <a:ext cx="248465" cy="276999"/>
              </a:xfrm>
              <a:prstGeom prst="rect">
                <a:avLst/>
              </a:prstGeom>
              <a:blipFill rotWithShape="0">
                <a:blip r:embed="rId5"/>
                <a:stretch>
                  <a:fillRect l="-15000" r="-12500"/>
                </a:stretch>
              </a:blipFill>
            </p:spPr>
            <p:txBody>
              <a:bodyPr/>
              <a:lstStyle/>
              <a:p>
                <a:r>
                  <a:rPr lang="en-US">
                    <a:noFill/>
                  </a:rPr>
                  <a:t> </a:t>
                </a:r>
              </a:p>
            </p:txBody>
          </p:sp>
        </mc:Fallback>
      </mc:AlternateContent>
      <p:sp>
        <p:nvSpPr>
          <p:cNvPr id="32" name="TextBox 31"/>
          <p:cNvSpPr txBox="1"/>
          <p:nvPr/>
        </p:nvSpPr>
        <p:spPr>
          <a:xfrm>
            <a:off x="2184175" y="1657313"/>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
        <p:nvSpPr>
          <p:cNvPr id="33" name="TextBox 32"/>
          <p:cNvSpPr txBox="1"/>
          <p:nvPr/>
        </p:nvSpPr>
        <p:spPr>
          <a:xfrm>
            <a:off x="382909" y="3135444"/>
            <a:ext cx="917239" cy="338554"/>
          </a:xfrm>
          <a:prstGeom prst="rect">
            <a:avLst/>
          </a:prstGeom>
          <a:noFill/>
        </p:spPr>
        <p:txBody>
          <a:bodyPr wrap="none" rtlCol="0">
            <a:spAutoFit/>
          </a:bodyPr>
          <a:lstStyle/>
          <a:p>
            <a:r>
              <a:rPr lang="en-US" sz="1600" dirty="0" smtClean="0">
                <a:solidFill>
                  <a:prstClr val="black"/>
                </a:solidFill>
                <a:latin typeface="Cambria" panose="02040503050406030204" pitchFamily="18" charset="0"/>
              </a:rPr>
              <a:t>includes</a:t>
            </a:r>
            <a:endParaRPr lang="en-US" sz="1600" dirty="0">
              <a:solidFill>
                <a:prstClr val="black"/>
              </a:solidFill>
              <a:latin typeface="Cambria" panose="02040503050406030204" pitchFamily="18" charset="0"/>
            </a:endParaRPr>
          </a:p>
        </p:txBody>
      </p:sp>
      <p:sp>
        <p:nvSpPr>
          <p:cNvPr id="21" name="TextBox 20"/>
          <p:cNvSpPr txBox="1"/>
          <p:nvPr/>
        </p:nvSpPr>
        <p:spPr>
          <a:xfrm>
            <a:off x="1885655" y="1626535"/>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mc:AlternateContent xmlns:mc="http://schemas.openxmlformats.org/markup-compatibility/2006" xmlns:a14="http://schemas.microsoft.com/office/drawing/2010/main">
        <mc:Choice Requires="a14">
          <p:sp>
            <p:nvSpPr>
              <p:cNvPr id="22" name="TextBox 21"/>
              <p:cNvSpPr txBox="1"/>
              <p:nvPr/>
            </p:nvSpPr>
            <p:spPr>
              <a:xfrm>
                <a:off x="3101414" y="1684990"/>
                <a:ext cx="2484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101414" y="1684990"/>
                <a:ext cx="248465" cy="276999"/>
              </a:xfrm>
              <a:prstGeom prst="rect">
                <a:avLst/>
              </a:prstGeom>
              <a:blipFill rotWithShape="0">
                <a:blip r:embed="rId6"/>
                <a:stretch>
                  <a:fillRect l="-14634" r="-9756"/>
                </a:stretch>
              </a:blipFill>
            </p:spPr>
            <p:txBody>
              <a:bodyPr/>
              <a:lstStyle/>
              <a:p>
                <a:r>
                  <a:rPr lang="en-US">
                    <a:noFill/>
                  </a:rPr>
                  <a:t> </a:t>
                </a:r>
              </a:p>
            </p:txBody>
          </p:sp>
        </mc:Fallback>
      </mc:AlternateContent>
      <p:sp>
        <p:nvSpPr>
          <p:cNvPr id="23" name="TextBox 22"/>
          <p:cNvSpPr txBox="1"/>
          <p:nvPr/>
        </p:nvSpPr>
        <p:spPr>
          <a:xfrm>
            <a:off x="6516845" y="1473293"/>
            <a:ext cx="301686" cy="369332"/>
          </a:xfrm>
          <a:prstGeom prst="rect">
            <a:avLst/>
          </a:prstGeom>
          <a:noFill/>
        </p:spPr>
        <p:txBody>
          <a:bodyPr wrap="none" rtlCol="0">
            <a:spAutoFit/>
          </a:bodyPr>
          <a:lstStyle/>
          <a:p>
            <a:r>
              <a:rPr lang="en-US" dirty="0" smtClean="0">
                <a:solidFill>
                  <a:prstClr val="black"/>
                </a:solidFill>
              </a:rPr>
              <a:t>1</a:t>
            </a:r>
            <a:endParaRPr lang="en-US" dirty="0">
              <a:solidFill>
                <a:prstClr val="black"/>
              </a:solidFill>
            </a:endParaRPr>
          </a:p>
        </p:txBody>
      </p:sp>
    </p:spTree>
    <p:extLst>
      <p:ext uri="{BB962C8B-B14F-4D97-AF65-F5344CB8AC3E}">
        <p14:creationId xmlns:p14="http://schemas.microsoft.com/office/powerpoint/2010/main" val="854647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a:bodyPr>
          <a:lstStyle/>
          <a:p>
            <a:r>
              <a:rPr lang="en-US" sz="6600" dirty="0" smtClean="0">
                <a:solidFill>
                  <a:schemeClr val="bg1"/>
                </a:solidFill>
                <a:latin typeface="Cambria" charset="0"/>
                <a:ea typeface="Cambria" charset="0"/>
                <a:cs typeface="Cambria" charset="0"/>
              </a:rPr>
              <a:t>Raptor algorithm</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a:bodyPr>
          <a:lstStyle/>
          <a:p>
            <a:pPr marL="0" indent="0" algn="ctr">
              <a:buNone/>
            </a:pPr>
            <a:r>
              <a:rPr lang="en-US" sz="3200" dirty="0" smtClean="0">
                <a:solidFill>
                  <a:schemeClr val="bg1"/>
                </a:solidFill>
                <a:latin typeface="Cambria" charset="0"/>
                <a:ea typeface="Cambria" charset="0"/>
                <a:cs typeface="Cambria" charset="0"/>
              </a:rPr>
              <a:t>Algorithm for searching shortest route between two point</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7681042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6081" y="2234267"/>
            <a:ext cx="7886700" cy="1325563"/>
          </a:xfrm>
        </p:spPr>
        <p:txBody>
          <a:bodyPr>
            <a:normAutofit/>
          </a:bodyPr>
          <a:lstStyle/>
          <a:p>
            <a:pPr algn="ctr"/>
            <a:r>
              <a:rPr lang="en-US" sz="6600" dirty="0" smtClean="0">
                <a:solidFill>
                  <a:schemeClr val="bg1"/>
                </a:solidFill>
                <a:latin typeface="Cambria" charset="0"/>
                <a:ea typeface="Cambria" charset="0"/>
                <a:cs typeface="Cambria" charset="0"/>
              </a:rPr>
              <a:t>Preparation</a:t>
            </a:r>
            <a:endParaRPr lang="en-US" sz="6600" dirty="0">
              <a:solidFill>
                <a:schemeClr val="bg1"/>
              </a:solidFill>
              <a:latin typeface="Cambria" charset="0"/>
              <a:ea typeface="Cambria" charset="0"/>
              <a:cs typeface="Cambria" charset="0"/>
            </a:endParaRPr>
          </a:p>
        </p:txBody>
      </p:sp>
      <p:sp>
        <p:nvSpPr>
          <p:cNvPr id="3" name="Content Placeholder 2"/>
          <p:cNvSpPr>
            <a:spLocks noGrp="1"/>
          </p:cNvSpPr>
          <p:nvPr>
            <p:ph idx="1"/>
          </p:nvPr>
        </p:nvSpPr>
        <p:spPr>
          <a:xfrm>
            <a:off x="494180" y="4071284"/>
            <a:ext cx="7886700" cy="1078940"/>
          </a:xfrm>
        </p:spPr>
        <p:txBody>
          <a:bodyPr>
            <a:normAutofit fontScale="92500" lnSpcReduction="20000"/>
          </a:bodyPr>
          <a:lstStyle/>
          <a:p>
            <a:pPr marL="0" indent="0" algn="ctr">
              <a:buNone/>
            </a:pPr>
            <a:r>
              <a:rPr lang="en-US" sz="3200" dirty="0" smtClean="0">
                <a:solidFill>
                  <a:schemeClr val="bg1"/>
                </a:solidFill>
                <a:latin typeface="Cambria" charset="0"/>
                <a:ea typeface="Cambria" charset="0"/>
                <a:cs typeface="Cambria" charset="0"/>
              </a:rPr>
              <a:t>Convert problem from finding shortest route between 2 arbitrary points to shortest route between 2 stations </a:t>
            </a:r>
            <a:endParaRPr lang="en-US" sz="3200"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87528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9"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pic>
        <p:nvPicPr>
          <p:cNvPr id="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877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269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29" name="TextBox 28"/>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30" name="TextBox 29"/>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1988180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508939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323667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307325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solidFill>
                  <a:prstClr val="black"/>
                </a:solidFill>
              </a:rPr>
              <a:t>20m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5265999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solidFill>
                  <a:prstClr val="black"/>
                </a:solidFill>
              </a:rPr>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solidFill>
                  <a:prstClr val="black"/>
                </a:solidFill>
              </a:rPr>
              <a:t>15m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785855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916270" y="5230421"/>
            <a:ext cx="1246094" cy="851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6"/>
          </p:cNvCxnSpPr>
          <p:nvPr/>
        </p:nvCxnSpPr>
        <p:spPr>
          <a:xfrm flipH="1">
            <a:off x="6916271" y="4974925"/>
            <a:ext cx="1111623" cy="28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6"/>
          </p:cNvCxnSpPr>
          <p:nvPr/>
        </p:nvCxnSpPr>
        <p:spPr>
          <a:xfrm flipH="1" flipV="1">
            <a:off x="6916272" y="4251026"/>
            <a:ext cx="1111622" cy="5378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820271" y="2012574"/>
            <a:ext cx="1264022" cy="1013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a:off x="995082" y="1730186"/>
            <a:ext cx="1089212" cy="282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995082" y="999564"/>
            <a:ext cx="1089213" cy="5065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084294" y="173018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p:cNvSpPr/>
          <p:nvPr/>
        </p:nvSpPr>
        <p:spPr>
          <a:xfrm>
            <a:off x="2084295" y="717175"/>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084293" y="274319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6"/>
          <p:cNvSpPr/>
          <p:nvPr/>
        </p:nvSpPr>
        <p:spPr>
          <a:xfrm>
            <a:off x="6351494" y="498164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351495" y="3968637"/>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6351493" y="5833294"/>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64178"/>
            <a:ext cx="672352" cy="1030784"/>
          </a:xfrm>
          <a:prstGeom prst="rect">
            <a:avLst/>
          </a:prstGeom>
        </p:spPr>
      </p:pic>
      <p:sp>
        <p:nvSpPr>
          <p:cNvPr id="23" name="TextBox 22"/>
          <p:cNvSpPr txBox="1"/>
          <p:nvPr/>
        </p:nvSpPr>
        <p:spPr>
          <a:xfrm rot="20062456">
            <a:off x="1208906" y="837957"/>
            <a:ext cx="649537" cy="400110"/>
          </a:xfrm>
          <a:prstGeom prst="rect">
            <a:avLst/>
          </a:prstGeom>
          <a:noFill/>
        </p:spPr>
        <p:txBody>
          <a:bodyPr wrap="none" rtlCol="0">
            <a:spAutoFit/>
          </a:bodyPr>
          <a:lstStyle/>
          <a:p>
            <a:r>
              <a:rPr lang="en-US" sz="2000" b="1" dirty="0" smtClean="0">
                <a:solidFill>
                  <a:prstClr val="black"/>
                </a:solidFill>
              </a:rPr>
              <a:t>20m</a:t>
            </a:r>
            <a:endParaRPr lang="en-US" sz="2000" b="1" dirty="0">
              <a:solidFill>
                <a:prstClr val="black"/>
              </a:solidFill>
            </a:endParaRPr>
          </a:p>
        </p:txBody>
      </p:sp>
      <p:sp>
        <p:nvSpPr>
          <p:cNvPr id="24" name="TextBox 23"/>
          <p:cNvSpPr txBox="1"/>
          <p:nvPr/>
        </p:nvSpPr>
        <p:spPr>
          <a:xfrm rot="961772">
            <a:off x="1367682" y="1471272"/>
            <a:ext cx="522900" cy="400110"/>
          </a:xfrm>
          <a:prstGeom prst="rect">
            <a:avLst/>
          </a:prstGeom>
          <a:noFill/>
        </p:spPr>
        <p:txBody>
          <a:bodyPr wrap="none" rtlCol="0">
            <a:spAutoFit/>
          </a:bodyPr>
          <a:lstStyle/>
          <a:p>
            <a:r>
              <a:rPr lang="en-US" sz="2000" b="1" dirty="0" smtClean="0">
                <a:solidFill>
                  <a:prstClr val="black"/>
                </a:solidFill>
              </a:rPr>
              <a:t>5m</a:t>
            </a:r>
            <a:endParaRPr lang="en-US" sz="2000" b="1" dirty="0">
              <a:solidFill>
                <a:prstClr val="black"/>
              </a:solidFill>
            </a:endParaRPr>
          </a:p>
        </p:txBody>
      </p:sp>
      <p:sp>
        <p:nvSpPr>
          <p:cNvPr id="25" name="TextBox 24"/>
          <p:cNvSpPr txBox="1"/>
          <p:nvPr/>
        </p:nvSpPr>
        <p:spPr>
          <a:xfrm rot="2390636">
            <a:off x="1367957" y="2187858"/>
            <a:ext cx="652743" cy="400110"/>
          </a:xfrm>
          <a:prstGeom prst="rect">
            <a:avLst/>
          </a:prstGeom>
          <a:noFill/>
        </p:spPr>
        <p:txBody>
          <a:bodyPr wrap="none" rtlCol="0">
            <a:spAutoFit/>
          </a:bodyPr>
          <a:lstStyle/>
          <a:p>
            <a:r>
              <a:rPr lang="en-US" sz="2000" b="1" dirty="0" smtClean="0">
                <a:solidFill>
                  <a:prstClr val="black"/>
                </a:solidFill>
              </a:rPr>
              <a:t>15m</a:t>
            </a:r>
            <a:endParaRPr lang="en-US" sz="2000" b="1" dirty="0">
              <a:solidFill>
                <a:prstClr val="black"/>
              </a:solidFill>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2" y="4533414"/>
            <a:ext cx="672352" cy="1030784"/>
          </a:xfrm>
          <a:prstGeom prst="rect">
            <a:avLst/>
          </a:prstGeom>
        </p:spPr>
      </p:pic>
      <p:sp>
        <p:nvSpPr>
          <p:cNvPr id="38" name="TextBox 37"/>
          <p:cNvSpPr txBox="1"/>
          <p:nvPr/>
        </p:nvSpPr>
        <p:spPr>
          <a:xfrm rot="2302758">
            <a:off x="7321466" y="4155763"/>
            <a:ext cx="652743" cy="400110"/>
          </a:xfrm>
          <a:prstGeom prst="rect">
            <a:avLst/>
          </a:prstGeom>
          <a:noFill/>
        </p:spPr>
        <p:txBody>
          <a:bodyPr wrap="none" rtlCol="0">
            <a:spAutoFit/>
          </a:bodyPr>
          <a:lstStyle/>
          <a:p>
            <a:r>
              <a:rPr lang="en-US" sz="2000" b="1" dirty="0" smtClean="0">
                <a:solidFill>
                  <a:prstClr val="black"/>
                </a:solidFill>
              </a:rPr>
              <a:t>20m</a:t>
            </a:r>
          </a:p>
        </p:txBody>
      </p:sp>
      <p:sp>
        <p:nvSpPr>
          <p:cNvPr id="39" name="TextBox 38"/>
          <p:cNvSpPr txBox="1"/>
          <p:nvPr/>
        </p:nvSpPr>
        <p:spPr>
          <a:xfrm rot="20534462">
            <a:off x="6977622" y="4764779"/>
            <a:ext cx="652743" cy="400110"/>
          </a:xfrm>
          <a:prstGeom prst="rect">
            <a:avLst/>
          </a:prstGeom>
          <a:noFill/>
        </p:spPr>
        <p:txBody>
          <a:bodyPr wrap="none" rtlCol="0">
            <a:spAutoFit/>
          </a:bodyPr>
          <a:lstStyle/>
          <a:p>
            <a:r>
              <a:rPr lang="en-US" sz="2000" b="1" dirty="0" smtClean="0">
                <a:solidFill>
                  <a:prstClr val="black"/>
                </a:solidFill>
              </a:rPr>
              <a:t>15m</a:t>
            </a:r>
          </a:p>
        </p:txBody>
      </p:sp>
      <p:sp>
        <p:nvSpPr>
          <p:cNvPr id="40" name="TextBox 39"/>
          <p:cNvSpPr txBox="1"/>
          <p:nvPr/>
        </p:nvSpPr>
        <p:spPr>
          <a:xfrm rot="19779979">
            <a:off x="7094091" y="5392345"/>
            <a:ext cx="522900" cy="400110"/>
          </a:xfrm>
          <a:prstGeom prst="rect">
            <a:avLst/>
          </a:prstGeom>
          <a:noFill/>
        </p:spPr>
        <p:txBody>
          <a:bodyPr wrap="none" rtlCol="0">
            <a:spAutoFit/>
          </a:bodyPr>
          <a:lstStyle/>
          <a:p>
            <a:r>
              <a:rPr lang="en-US" sz="2000" b="1" dirty="0">
                <a:solidFill>
                  <a:prstClr val="black"/>
                </a:solidFill>
              </a:rPr>
              <a:t>5</a:t>
            </a:r>
            <a:r>
              <a:rPr lang="en-US" sz="2000" b="1" dirty="0" smtClean="0">
                <a:solidFill>
                  <a:prstClr val="black"/>
                </a:solidFill>
              </a:rPr>
              <a:t>m</a:t>
            </a:r>
          </a:p>
        </p:txBody>
      </p:sp>
      <p:sp>
        <p:nvSpPr>
          <p:cNvPr id="41" name="Oval 40"/>
          <p:cNvSpPr/>
          <p:nvPr/>
        </p:nvSpPr>
        <p:spPr>
          <a:xfrm>
            <a:off x="4251688" y="3569488"/>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4251687" y="1875646"/>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4251687" y="5310011"/>
            <a:ext cx="564777"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5" name="Straight Connector 44"/>
          <p:cNvCxnSpPr>
            <a:stCxn id="5" idx="6"/>
            <a:endCxn id="42" idx="2"/>
          </p:cNvCxnSpPr>
          <p:nvPr/>
        </p:nvCxnSpPr>
        <p:spPr>
          <a:xfrm>
            <a:off x="2649072" y="999564"/>
            <a:ext cx="1602615" cy="115847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a:endCxn id="41" idx="2"/>
          </p:cNvCxnSpPr>
          <p:nvPr/>
        </p:nvCxnSpPr>
        <p:spPr>
          <a:xfrm>
            <a:off x="2649072" y="999564"/>
            <a:ext cx="1602616" cy="285231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 idx="5"/>
            <a:endCxn id="42" idx="3"/>
          </p:cNvCxnSpPr>
          <p:nvPr/>
        </p:nvCxnSpPr>
        <p:spPr>
          <a:xfrm>
            <a:off x="2566361" y="2212253"/>
            <a:ext cx="1768036" cy="14546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5"/>
            <a:endCxn id="43" idx="2"/>
          </p:cNvCxnSpPr>
          <p:nvPr/>
        </p:nvCxnSpPr>
        <p:spPr>
          <a:xfrm>
            <a:off x="2566361" y="2212253"/>
            <a:ext cx="1685326" cy="338014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6"/>
            <a:endCxn id="41" idx="2"/>
          </p:cNvCxnSpPr>
          <p:nvPr/>
        </p:nvCxnSpPr>
        <p:spPr>
          <a:xfrm>
            <a:off x="2649070" y="3025586"/>
            <a:ext cx="1602618" cy="8262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8" idx="0"/>
          </p:cNvCxnSpPr>
          <p:nvPr/>
        </p:nvCxnSpPr>
        <p:spPr>
          <a:xfrm>
            <a:off x="4733754" y="2357713"/>
            <a:ext cx="1900130" cy="161092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1"/>
            <a:endCxn id="43" idx="6"/>
          </p:cNvCxnSpPr>
          <p:nvPr/>
        </p:nvCxnSpPr>
        <p:spPr>
          <a:xfrm flipH="1">
            <a:off x="4816464" y="5064358"/>
            <a:ext cx="1617740" cy="52804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 idx="1"/>
            <a:endCxn id="41" idx="6"/>
          </p:cNvCxnSpPr>
          <p:nvPr/>
        </p:nvCxnSpPr>
        <p:spPr>
          <a:xfrm flipH="1" flipV="1">
            <a:off x="4816465" y="3851877"/>
            <a:ext cx="1617740" cy="19947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80714" y="2707187"/>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8" name="Oval 67"/>
          <p:cNvSpPr/>
          <p:nvPr/>
        </p:nvSpPr>
        <p:spPr>
          <a:xfrm>
            <a:off x="4480714" y="3184283"/>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9" name="Oval 68"/>
          <p:cNvSpPr/>
          <p:nvPr/>
        </p:nvSpPr>
        <p:spPr>
          <a:xfrm>
            <a:off x="4483130" y="2934872"/>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Oval 75"/>
          <p:cNvSpPr/>
          <p:nvPr/>
        </p:nvSpPr>
        <p:spPr>
          <a:xfrm>
            <a:off x="4483058" y="4428219"/>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4483058" y="4905315"/>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4485474" y="4655904"/>
            <a:ext cx="170331" cy="1703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82" name="Straight Connector 81"/>
          <p:cNvCxnSpPr>
            <a:stCxn id="9" idx="1"/>
            <a:endCxn id="43" idx="6"/>
          </p:cNvCxnSpPr>
          <p:nvPr/>
        </p:nvCxnSpPr>
        <p:spPr>
          <a:xfrm flipH="1" flipV="1">
            <a:off x="4816464" y="5592400"/>
            <a:ext cx="1617739" cy="32360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1"/>
            <a:endCxn id="41" idx="6"/>
          </p:cNvCxnSpPr>
          <p:nvPr/>
        </p:nvCxnSpPr>
        <p:spPr>
          <a:xfrm flipH="1" flipV="1">
            <a:off x="4816465" y="3851877"/>
            <a:ext cx="1617738" cy="2064127"/>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146634" y="4189420"/>
            <a:ext cx="336952" cy="461665"/>
          </a:xfrm>
          <a:prstGeom prst="rect">
            <a:avLst/>
          </a:prstGeom>
          <a:noFill/>
        </p:spPr>
        <p:txBody>
          <a:bodyPr wrap="none" rtlCol="0">
            <a:spAutoFit/>
          </a:bodyPr>
          <a:lstStyle/>
          <a:p>
            <a:r>
              <a:rPr lang="en-US" sz="2400" b="1" dirty="0" smtClean="0">
                <a:solidFill>
                  <a:srgbClr val="FF0000"/>
                </a:solidFill>
              </a:rPr>
              <a:t>T</a:t>
            </a:r>
            <a:endParaRPr lang="en-US" sz="2400" b="1" dirty="0">
              <a:solidFill>
                <a:srgbClr val="FF0000"/>
              </a:solidFill>
            </a:endParaRPr>
          </a:p>
        </p:txBody>
      </p:sp>
      <p:sp>
        <p:nvSpPr>
          <p:cNvPr id="44" name="TextBox 43"/>
          <p:cNvSpPr txBox="1"/>
          <p:nvPr/>
        </p:nvSpPr>
        <p:spPr>
          <a:xfrm>
            <a:off x="623429" y="945190"/>
            <a:ext cx="330540" cy="461665"/>
          </a:xfrm>
          <a:prstGeom prst="rect">
            <a:avLst/>
          </a:prstGeom>
          <a:noFill/>
        </p:spPr>
        <p:txBody>
          <a:bodyPr wrap="none" rtlCol="0">
            <a:spAutoFit/>
          </a:bodyPr>
          <a:lstStyle/>
          <a:p>
            <a:r>
              <a:rPr lang="en-US" sz="2400" b="1" dirty="0" smtClean="0">
                <a:solidFill>
                  <a:srgbClr val="FF0000"/>
                </a:solidFill>
              </a:rPr>
              <a:t>S</a:t>
            </a:r>
            <a:endParaRPr lang="en-US" sz="2400" b="1" dirty="0">
              <a:solidFill>
                <a:srgbClr val="FF0000"/>
              </a:solidFill>
            </a:endParaRPr>
          </a:p>
        </p:txBody>
      </p:sp>
    </p:spTree>
    <p:extLst>
      <p:ext uri="{BB962C8B-B14F-4D97-AF65-F5344CB8AC3E}">
        <p14:creationId xmlns:p14="http://schemas.microsoft.com/office/powerpoint/2010/main" val="8475308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39" y="2787483"/>
            <a:ext cx="6846971" cy="1325563"/>
          </a:xfrm>
        </p:spPr>
        <p:txBody>
          <a:bodyPr>
            <a:normAutofit/>
          </a:bodyPr>
          <a:lstStyle/>
          <a:p>
            <a:r>
              <a:rPr lang="en-US" sz="7200" dirty="0" smtClean="0"/>
              <a:t>Raptor algorithm</a:t>
            </a:r>
            <a:endParaRPr lang="en-US" sz="7200" dirty="0"/>
          </a:p>
        </p:txBody>
      </p:sp>
    </p:spTree>
    <p:extLst>
      <p:ext uri="{BB962C8B-B14F-4D97-AF65-F5344CB8AC3E}">
        <p14:creationId xmlns:p14="http://schemas.microsoft.com/office/powerpoint/2010/main" val="192049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445625"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32303" y="3784502"/>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7956578" y="4346799"/>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043557" y="4410679"/>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09546" y="4058184"/>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3835" y="3739413"/>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171" y="4454239"/>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Tree>
    <p:extLst>
      <p:ext uri="{BB962C8B-B14F-4D97-AF65-F5344CB8AC3E}">
        <p14:creationId xmlns:p14="http://schemas.microsoft.com/office/powerpoint/2010/main" val="106915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6"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7"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pic>
        <p:nvPicPr>
          <p:cNvPr id="16"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187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graphicFrame>
        <p:nvGraphicFramePr>
          <p:cNvPr id="2" name="Table 1"/>
          <p:cNvGraphicFramePr>
            <a:graphicFrameLocks noGrp="1"/>
          </p:cNvGraphicFramePr>
          <p:nvPr>
            <p:extLst/>
          </p:nvPr>
        </p:nvGraphicFramePr>
        <p:xfrm>
          <a:off x="156557" y="119994"/>
          <a:ext cx="8264116" cy="701040"/>
        </p:xfrm>
        <a:graphic>
          <a:graphicData uri="http://schemas.openxmlformats.org/drawingml/2006/table">
            <a:tbl>
              <a:tblPr firstRow="1" bandRow="1">
                <a:tableStyleId>{5C22544A-7EE6-4342-B048-85BDC9FD1C3A}</a:tableStyleId>
              </a:tblPr>
              <a:tblGrid>
                <a:gridCol w="1364520"/>
                <a:gridCol w="963986"/>
                <a:gridCol w="1057275"/>
                <a:gridCol w="1093830"/>
                <a:gridCol w="1267327"/>
                <a:gridCol w="1152727"/>
                <a:gridCol w="1364451"/>
              </a:tblGrid>
              <a:tr h="3038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pPr algn="ct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pPr algn="ctr"/>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18" name="Rectangle 17"/>
          <p:cNvSpPr/>
          <p:nvPr/>
        </p:nvSpPr>
        <p:spPr>
          <a:xfrm>
            <a:off x="3017915" y="1398787"/>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prstClr val="black"/>
                </a:solidFill>
              </a:rPr>
              <a:t>Initialize State</a:t>
            </a:r>
            <a:endParaRPr lang="en-US" sz="2800" dirty="0">
              <a:solidFill>
                <a:prstClr val="black"/>
              </a:solidFill>
            </a:endParaRPr>
          </a:p>
        </p:txBody>
      </p:sp>
    </p:spTree>
    <p:extLst>
      <p:ext uri="{BB962C8B-B14F-4D97-AF65-F5344CB8AC3E}">
        <p14:creationId xmlns:p14="http://schemas.microsoft.com/office/powerpoint/2010/main" val="16374712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09728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2836436" y="1402268"/>
            <a:ext cx="301413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prstClr val="black"/>
                </a:solidFill>
              </a:rPr>
              <a:t>Initialize State</a:t>
            </a:r>
            <a:endParaRPr lang="en-US" sz="2800" dirty="0">
              <a:solidFill>
                <a:prstClr val="black"/>
              </a:solidFill>
            </a:endParaRPr>
          </a:p>
        </p:txBody>
      </p:sp>
    </p:spTree>
    <p:extLst>
      <p:ext uri="{BB962C8B-B14F-4D97-AF65-F5344CB8AC3E}">
        <p14:creationId xmlns:p14="http://schemas.microsoft.com/office/powerpoint/2010/main" val="9769843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834158" y="491136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Initialize State</a:t>
            </a:r>
            <a:endParaRPr lang="en-US" sz="2400" dirty="0">
              <a:solidFill>
                <a:prstClr val="black"/>
              </a:solidFill>
            </a:endParaRPr>
          </a:p>
        </p:txBody>
      </p:sp>
    </p:spTree>
    <p:extLst>
      <p:ext uri="{BB962C8B-B14F-4D97-AF65-F5344CB8AC3E}">
        <p14:creationId xmlns:p14="http://schemas.microsoft.com/office/powerpoint/2010/main" val="5152323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09786" y="4927033"/>
            <a:ext cx="644728" cy="400110"/>
          </a:xfrm>
          <a:prstGeom prst="rect">
            <a:avLst/>
          </a:prstGeom>
          <a:noFill/>
        </p:spPr>
        <p:txBody>
          <a:bodyPr wrap="none" rtlCol="0">
            <a:spAutoFit/>
          </a:bodyPr>
          <a:lstStyle/>
          <a:p>
            <a:r>
              <a:rPr lang="en-US" sz="2000" b="1" dirty="0" smtClean="0">
                <a:solidFill>
                  <a:srgbClr val="FF0000"/>
                </a:solidFill>
              </a:rPr>
              <a:t>8:00</a:t>
            </a:r>
            <a:endParaRPr lang="en-US" sz="2000" b="1" dirty="0">
              <a:solidFill>
                <a:srgbClr val="FF0000"/>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4" name="Rectangle 53"/>
          <p:cNvSpPr/>
          <p:nvPr/>
        </p:nvSpPr>
        <p:spPr>
          <a:xfrm>
            <a:off x="3187994" y="2228298"/>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Initialize State</a:t>
            </a:r>
            <a:endParaRPr lang="en-US" sz="2400" dirty="0">
              <a:solidFill>
                <a:prstClr val="black"/>
              </a:solidFill>
            </a:endParaRPr>
          </a:p>
        </p:txBody>
      </p:sp>
    </p:spTree>
    <p:extLst>
      <p:ext uri="{BB962C8B-B14F-4D97-AF65-F5344CB8AC3E}">
        <p14:creationId xmlns:p14="http://schemas.microsoft.com/office/powerpoint/2010/main" val="8563106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K=0</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(1)</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Initialize State</a:t>
            </a:r>
            <a:endParaRPr lang="en-US" sz="2400" dirty="0">
              <a:solidFill>
                <a:prstClr val="black"/>
              </a:solidFill>
            </a:endParaRPr>
          </a:p>
        </p:txBody>
      </p:sp>
    </p:spTree>
    <p:extLst>
      <p:ext uri="{BB962C8B-B14F-4D97-AF65-F5344CB8AC3E}">
        <p14:creationId xmlns:p14="http://schemas.microsoft.com/office/powerpoint/2010/main" val="17253104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Rectangle 50"/>
          <p:cNvSpPr/>
          <p:nvPr/>
        </p:nvSpPr>
        <p:spPr>
          <a:xfrm>
            <a:off x="3316169" y="2153154"/>
            <a:ext cx="2585843" cy="531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prstClr val="black"/>
                </a:solidFill>
              </a:rPr>
              <a:t>Running State</a:t>
            </a:r>
            <a:endParaRPr lang="en-US" sz="2400" dirty="0">
              <a:solidFill>
                <a:prstClr val="black"/>
              </a:solidFill>
            </a:endParaRPr>
          </a:p>
        </p:txBody>
      </p:sp>
    </p:spTree>
    <p:extLst>
      <p:ext uri="{BB962C8B-B14F-4D97-AF65-F5344CB8AC3E}">
        <p14:creationId xmlns:p14="http://schemas.microsoft.com/office/powerpoint/2010/main" val="19686826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Tree>
    <p:extLst>
      <p:ext uri="{BB962C8B-B14F-4D97-AF65-F5344CB8AC3E}">
        <p14:creationId xmlns:p14="http://schemas.microsoft.com/office/powerpoint/2010/main" val="13682282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5565325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4" name="TextBox 53"/>
          <p:cNvSpPr txBox="1"/>
          <p:nvPr/>
        </p:nvSpPr>
        <p:spPr>
          <a:xfrm>
            <a:off x="2896130" y="5973658"/>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135131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repeatCount="0" fill="hold" grpId="0" nodeType="withEffect">
                                  <p:stCondLst>
                                    <p:cond delay="0"/>
                                  </p:stCondLst>
                                  <p:childTnLst>
                                    <p:animEffect transition="out" filter="blinds(horizontal)">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33 -0.03819 L -0.04045 -0.09004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8" name="TextBox 37"/>
          <p:cNvSpPr txBox="1"/>
          <p:nvPr/>
        </p:nvSpPr>
        <p:spPr>
          <a:xfrm>
            <a:off x="6272432" y="5456799"/>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521645" y="6021784"/>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197515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052 -0.0088 L -0.02952 -0.08357 " pathEditMode="relative" ptsTypes="AA">
                                      <p:cBhvr>
                                        <p:cTn id="9"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pic>
        <p:nvPicPr>
          <p:cNvPr id="7" name="Picture 6"/>
          <p:cNvPicPr>
            <a:picLocks noChangeAspect="1"/>
          </p:cNvPicPr>
          <p:nvPr/>
        </p:nvPicPr>
        <p:blipFill>
          <a:blip r:embed="rId3"/>
          <a:stretch>
            <a:fillRect/>
          </a:stretch>
        </p:blipFill>
        <p:spPr>
          <a:xfrm>
            <a:off x="3878681" y="5013290"/>
            <a:ext cx="1371600" cy="1371600"/>
          </a:xfrm>
          <a:prstGeom prst="rect">
            <a:avLst/>
          </a:prstGeom>
        </p:spPr>
      </p:pic>
      <p:cxnSp>
        <p:nvCxnSpPr>
          <p:cNvPr id="11" name="Straight Arrow Connector 10"/>
          <p:cNvCxnSpPr>
            <a:stCxn id="7" idx="1"/>
            <a:endCxn id="18" idx="3"/>
          </p:cNvCxnSpPr>
          <p:nvPr/>
        </p:nvCxnSpPr>
        <p:spPr>
          <a:xfrm flipH="1" flipV="1">
            <a:off x="1712226" y="4463412"/>
            <a:ext cx="2166455" cy="1235678"/>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57200" y="5059269"/>
            <a:ext cx="1138453" cy="400110"/>
          </a:xfrm>
          <a:prstGeom prst="rect">
            <a:avLst/>
          </a:prstGeom>
          <a:noFill/>
        </p:spPr>
        <p:txBody>
          <a:bodyPr wrap="none" rtlCol="0">
            <a:spAutoFit/>
          </a:bodyPr>
          <a:lstStyle/>
          <a:p>
            <a:r>
              <a:rPr lang="en-US" sz="2000" b="1" dirty="0" smtClean="0">
                <a:solidFill>
                  <a:srgbClr val="FF0000"/>
                </a:solidFill>
                <a:latin typeface="Cambria" pitchFamily="18" charset="0"/>
              </a:rPr>
              <a:t>2 points</a:t>
            </a:r>
            <a:endParaRPr lang="en-US" sz="2000" b="1" dirty="0">
              <a:solidFill>
                <a:srgbClr val="FF0000"/>
              </a:solidFill>
              <a:latin typeface="Cambria" pitchFamily="18" charset="0"/>
            </a:endParaRPr>
          </a:p>
        </p:txBody>
      </p:sp>
      <p:sp>
        <p:nvSpPr>
          <p:cNvPr id="14" name="TextBox 13"/>
          <p:cNvSpPr txBox="1"/>
          <p:nvPr/>
        </p:nvSpPr>
        <p:spPr>
          <a:xfrm>
            <a:off x="3746340" y="6133081"/>
            <a:ext cx="1636282" cy="400110"/>
          </a:xfrm>
          <a:prstGeom prst="rect">
            <a:avLst/>
          </a:prstGeom>
          <a:noFill/>
        </p:spPr>
        <p:txBody>
          <a:bodyPr wrap="none" rtlCol="0">
            <a:spAutoFit/>
          </a:bodyPr>
          <a:lstStyle/>
          <a:p>
            <a:r>
              <a:rPr lang="en-US" sz="2000" b="1" dirty="0" smtClean="0">
                <a:solidFill>
                  <a:srgbClr val="FF0000"/>
                </a:solidFill>
                <a:latin typeface="Cambria" pitchFamily="18" charset="0"/>
              </a:rPr>
              <a:t>Street Route</a:t>
            </a:r>
            <a:endParaRPr lang="en-US" sz="2000" b="1" dirty="0">
              <a:solidFill>
                <a:srgbClr val="FF0000"/>
              </a:solidFill>
              <a:latin typeface="Cambria" pitchFamily="18" charset="0"/>
            </a:endParaRPr>
          </a:p>
        </p:txBody>
      </p:sp>
      <p:cxnSp>
        <p:nvCxnSpPr>
          <p:cNvPr id="13" name="Straight Arrow Connector 12"/>
          <p:cNvCxnSpPr>
            <a:stCxn id="7" idx="0"/>
            <a:endCxn id="19" idx="2"/>
          </p:cNvCxnSpPr>
          <p:nvPr/>
        </p:nvCxnSpPr>
        <p:spPr>
          <a:xfrm flipV="1">
            <a:off x="4564481" y="3014267"/>
            <a:ext cx="0" cy="199902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709200" y="3014267"/>
            <a:ext cx="1346844"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a:t>
            </a:r>
            <a:endParaRPr lang="en-US" sz="2000" b="1" dirty="0">
              <a:solidFill>
                <a:srgbClr val="FF0000"/>
              </a:solidFill>
              <a:latin typeface="Cambria" pitchFamily="18" charset="0"/>
            </a:endParaRPr>
          </a:p>
        </p:txBody>
      </p:sp>
      <p:cxnSp>
        <p:nvCxnSpPr>
          <p:cNvPr id="16" name="Straight Arrow Connector 15"/>
          <p:cNvCxnSpPr>
            <a:stCxn id="7" idx="3"/>
            <a:endCxn id="20" idx="1"/>
          </p:cNvCxnSpPr>
          <p:nvPr/>
        </p:nvCxnSpPr>
        <p:spPr>
          <a:xfrm flipV="1">
            <a:off x="5250281" y="4450507"/>
            <a:ext cx="2064919" cy="1248583"/>
          </a:xfrm>
          <a:prstGeom prst="straightConnector1">
            <a:avLst/>
          </a:prstGeom>
          <a:ln cmpd="sng">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6662193" y="5059269"/>
            <a:ext cx="2443298" cy="400110"/>
          </a:xfrm>
          <a:prstGeom prst="rect">
            <a:avLst/>
          </a:prstGeom>
          <a:noFill/>
        </p:spPr>
        <p:txBody>
          <a:bodyPr wrap="none" rtlCol="0">
            <a:spAutoFit/>
          </a:bodyPr>
          <a:lstStyle/>
          <a:p>
            <a:r>
              <a:rPr lang="en-US" sz="2000" b="1" dirty="0" smtClean="0">
                <a:solidFill>
                  <a:srgbClr val="FF0000"/>
                </a:solidFill>
                <a:latin typeface="Cambria" pitchFamily="18" charset="0"/>
              </a:rPr>
              <a:t>&gt; 2 points optimize</a:t>
            </a:r>
            <a:endParaRPr lang="en-US" sz="2000" b="1" dirty="0">
              <a:solidFill>
                <a:srgbClr val="FF0000"/>
              </a:solidFill>
              <a:latin typeface="Cambria" pitchFamily="18" charset="0"/>
            </a:endParaRPr>
          </a:p>
        </p:txBody>
      </p:sp>
      <p:pic>
        <p:nvPicPr>
          <p:cNvPr id="18"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 y="3777612"/>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681" y="164266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764707"/>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1629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5711964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8471692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i="1" dirty="0" smtClean="0">
                <a:solidFill>
                  <a:srgbClr val="00B0F0"/>
                </a:solidFill>
              </a:rPr>
              <a:t>8:10</a:t>
            </a:r>
            <a:endParaRPr lang="en-US" sz="2000" b="1" i="1" dirty="0">
              <a:solidFill>
                <a:srgbClr val="00B0F0"/>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1</a:t>
            </a:r>
          </a:p>
        </p:txBody>
      </p:sp>
      <p:sp>
        <p:nvSpPr>
          <p:cNvPr id="51" name="TextBox 50"/>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27</a:t>
            </a:r>
          </a:p>
        </p:txBody>
      </p:sp>
      <p:sp>
        <p:nvSpPr>
          <p:cNvPr id="18" name="TextBox 17"/>
          <p:cNvSpPr txBox="1"/>
          <p:nvPr/>
        </p:nvSpPr>
        <p:spPr>
          <a:xfrm>
            <a:off x="1155559" y="5660838"/>
            <a:ext cx="643125" cy="400110"/>
          </a:xfrm>
          <a:prstGeom prst="rect">
            <a:avLst/>
          </a:prstGeom>
          <a:noFill/>
        </p:spPr>
        <p:txBody>
          <a:bodyPr wrap="none" rtlCol="0">
            <a:spAutoFit/>
          </a:bodyPr>
          <a:lstStyle/>
          <a:p>
            <a:r>
              <a:rPr lang="en-US" sz="2000" b="1" i="1" dirty="0" smtClean="0">
                <a:solidFill>
                  <a:srgbClr val="00B0F0"/>
                </a:solidFill>
              </a:rPr>
              <a:t>8:05</a:t>
            </a:r>
            <a:endParaRPr lang="en-US" sz="2000" b="1" i="1" dirty="0">
              <a:solidFill>
                <a:srgbClr val="00B0F0"/>
              </a:solidFill>
            </a:endParaRP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i="1" dirty="0" smtClean="0">
                <a:solidFill>
                  <a:srgbClr val="00B0F0"/>
                </a:solidFill>
              </a:rPr>
              <a:t>8:15</a:t>
            </a:r>
            <a:endParaRPr lang="en-US" sz="2000" b="1" i="1" dirty="0">
              <a:solidFill>
                <a:srgbClr val="00B0F0"/>
              </a:solidFill>
            </a:endParaRPr>
          </a:p>
        </p:txBody>
      </p:sp>
    </p:spTree>
    <p:extLst>
      <p:ext uri="{BB962C8B-B14F-4D97-AF65-F5344CB8AC3E}">
        <p14:creationId xmlns:p14="http://schemas.microsoft.com/office/powerpoint/2010/main" val="5561647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K=1</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(2,3)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16127937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2</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6865688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27,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7333291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Tree>
    <p:extLst>
      <p:ext uri="{BB962C8B-B14F-4D97-AF65-F5344CB8AC3E}">
        <p14:creationId xmlns:p14="http://schemas.microsoft.com/office/powerpoint/2010/main" val="654289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rgbClr val="70AD47">
                    <a:lumMod val="75000"/>
                  </a:srgbClr>
                </a:solidFill>
              </a:rPr>
              <a:t>8:20</a:t>
            </a:r>
            <a:endParaRPr lang="en-US" sz="2000" b="1" dirty="0">
              <a:solidFill>
                <a:srgbClr val="70AD47">
                  <a:lumMod val="75000"/>
                </a:srgb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rgbClr val="70AD47">
                    <a:lumMod val="75000"/>
                  </a:srgbClr>
                </a:solidFill>
              </a:rPr>
              <a:t>8:25</a:t>
            </a:r>
            <a:endParaRPr lang="en-US" sz="2000" b="1" dirty="0">
              <a:solidFill>
                <a:srgbClr val="70AD47">
                  <a:lumMod val="75000"/>
                </a:srgbClr>
              </a:solidFill>
            </a:endParaRPr>
          </a:p>
        </p:txBody>
      </p:sp>
    </p:spTree>
    <p:extLst>
      <p:ext uri="{BB962C8B-B14F-4D97-AF65-F5344CB8AC3E}">
        <p14:creationId xmlns:p14="http://schemas.microsoft.com/office/powerpoint/2010/main" val="15337741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rgbClr val="70AD47">
                    <a:lumMod val="75000"/>
                  </a:srgbClr>
                </a:solidFill>
              </a:rPr>
              <a:t>8:20</a:t>
            </a:r>
            <a:endParaRPr lang="en-US" sz="2000" b="1" dirty="0">
              <a:solidFill>
                <a:srgbClr val="70AD47">
                  <a:lumMod val="75000"/>
                </a:srgbClr>
              </a:solidFill>
            </a:endParaRPr>
          </a:p>
        </p:txBody>
      </p:sp>
      <p:sp>
        <p:nvSpPr>
          <p:cNvPr id="54" name="TextBox 53"/>
          <p:cNvSpPr txBox="1"/>
          <p:nvPr/>
        </p:nvSpPr>
        <p:spPr>
          <a:xfrm>
            <a:off x="2237873" y="3909030"/>
            <a:ext cx="644728" cy="400110"/>
          </a:xfrm>
          <a:prstGeom prst="rect">
            <a:avLst/>
          </a:prstGeom>
          <a:noFill/>
        </p:spPr>
        <p:txBody>
          <a:bodyPr wrap="none" rtlCol="0">
            <a:spAutoFit/>
          </a:bodyPr>
          <a:lstStyle/>
          <a:p>
            <a:r>
              <a:rPr lang="en-US" sz="2000" b="1" dirty="0" smtClean="0">
                <a:solidFill>
                  <a:srgbClr val="70AD47">
                    <a:lumMod val="75000"/>
                  </a:srgbClr>
                </a:solidFill>
              </a:rPr>
              <a:t>8:25</a:t>
            </a:r>
            <a:endParaRPr lang="en-US" sz="2000" b="1" dirty="0">
              <a:solidFill>
                <a:srgbClr val="70AD47">
                  <a:lumMod val="75000"/>
                </a:srgbClr>
              </a:solidFill>
            </a:endParaRPr>
          </a:p>
        </p:txBody>
      </p:sp>
    </p:spTree>
    <p:extLst>
      <p:ext uri="{BB962C8B-B14F-4D97-AF65-F5344CB8AC3E}">
        <p14:creationId xmlns:p14="http://schemas.microsoft.com/office/powerpoint/2010/main" val="189565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379 0.00348 L 0.09358 -0.05486 " pathEditMode="relative" ptsTypes="AA">
                                      <p:cBhvr>
                                        <p:cTn id="9" dur="2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39" name="TextBox 38"/>
          <p:cNvSpPr txBox="1"/>
          <p:nvPr/>
        </p:nvSpPr>
        <p:spPr>
          <a:xfrm>
            <a:off x="3047966" y="3692166"/>
            <a:ext cx="644728" cy="400110"/>
          </a:xfrm>
          <a:prstGeom prst="rect">
            <a:avLst/>
          </a:prstGeom>
          <a:noFill/>
        </p:spPr>
        <p:txBody>
          <a:bodyPr wrap="none" rtlCol="0">
            <a:spAutoFit/>
          </a:bodyPr>
          <a:lstStyle/>
          <a:p>
            <a:r>
              <a:rPr lang="en-US" sz="2000" b="1" dirty="0" smtClean="0">
                <a:solidFill>
                  <a:srgbClr val="70AD47">
                    <a:lumMod val="75000"/>
                  </a:srgbClr>
                </a:solidFill>
              </a:rPr>
              <a:t>8:25</a:t>
            </a:r>
            <a:endParaRPr lang="en-US" sz="2000" b="1" dirty="0">
              <a:solidFill>
                <a:srgbClr val="70AD47">
                  <a:lumMod val="75000"/>
                </a:srgbClr>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18" name="TextBox 17"/>
          <p:cNvSpPr txBox="1"/>
          <p:nvPr/>
        </p:nvSpPr>
        <p:spPr>
          <a:xfrm>
            <a:off x="1844843" y="5425011"/>
            <a:ext cx="644728" cy="400110"/>
          </a:xfrm>
          <a:prstGeom prst="rect">
            <a:avLst/>
          </a:prstGeom>
          <a:noFill/>
        </p:spPr>
        <p:txBody>
          <a:bodyPr wrap="none" rtlCol="0">
            <a:spAutoFit/>
          </a:bodyPr>
          <a:lstStyle/>
          <a:p>
            <a:r>
              <a:rPr lang="en-US" sz="2000" b="1" dirty="0" smtClean="0">
                <a:solidFill>
                  <a:srgbClr val="70AD47">
                    <a:lumMod val="75000"/>
                  </a:srgbClr>
                </a:solidFill>
              </a:rPr>
              <a:t>8:20</a:t>
            </a:r>
            <a:endParaRPr lang="en-US" sz="2000" b="1" dirty="0">
              <a:solidFill>
                <a:srgbClr val="70AD47">
                  <a:lumMod val="75000"/>
                </a:srgbClr>
              </a:solidFill>
            </a:endParaRPr>
          </a:p>
        </p:txBody>
      </p:sp>
    </p:spTree>
    <p:extLst>
      <p:ext uri="{BB962C8B-B14F-4D97-AF65-F5344CB8AC3E}">
        <p14:creationId xmlns:p14="http://schemas.microsoft.com/office/powerpoint/2010/main" val="209509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7</a:t>
            </a:fld>
            <a:endParaRPr lang="en">
              <a:solidFill>
                <a:srgbClr val="000000"/>
              </a:solidFill>
            </a:endParaRPr>
          </a:p>
        </p:txBody>
      </p:sp>
      <p:sp>
        <p:nvSpPr>
          <p:cNvPr id="6" name="Shape 144"/>
          <p:cNvSpPr>
            <a:spLocks noGrp="1"/>
          </p:cNvSpPr>
          <p:nvPr>
            <p:ph type="title"/>
          </p:nvPr>
        </p:nvSpPr>
        <p:spPr>
          <a:xfrm>
            <a:off x="332118" y="353375"/>
            <a:ext cx="8499023" cy="621945"/>
          </a:xfrm>
          <a:prstGeom prst="rect">
            <a:avLst/>
          </a:prstGeom>
        </p:spPr>
        <p:txBody>
          <a:bodyPr/>
          <a:lstStyle>
            <a:lvl1pPr>
              <a:defRPr sz="3600">
                <a:latin typeface="Cambria"/>
                <a:ea typeface="Cambria"/>
                <a:cs typeface="Cambria"/>
                <a:sym typeface="Cambria"/>
              </a:defRPr>
            </a:lvl1pPr>
          </a:lstStyle>
          <a:p>
            <a:pPr algn="ctr"/>
            <a:r>
              <a:rPr lang="en-US" dirty="0"/>
              <a:t>Architecture</a:t>
            </a:r>
            <a:endParaRPr lang="en-US" dirty="0">
              <a:latin typeface="Times New Roman" pitchFamily="18" charset="0"/>
              <a:cs typeface="Times New Roman" pitchFamily="18" charset="0"/>
            </a:endParaRPr>
          </a:p>
        </p:txBody>
      </p:sp>
      <p:pic>
        <p:nvPicPr>
          <p:cNvPr id="3074" name="Picture 2" descr="C:\Users\ngoan\Desktop\bus.png"/>
          <p:cNvPicPr>
            <a:picLocks noChangeAspect="1" noChangeArrowheads="1"/>
          </p:cNvPicPr>
          <p:nvPr/>
        </p:nvPicPr>
        <p:blipFill rotWithShape="1">
          <a:blip r:embed="rId3">
            <a:extLst>
              <a:ext uri="{28A0092B-C50C-407E-A947-70E740481C1C}">
                <a14:useLocalDpi xmlns:a14="http://schemas.microsoft.com/office/drawing/2010/main" val="0"/>
              </a:ext>
            </a:extLst>
          </a:blip>
          <a:srcRect b="40635"/>
          <a:stretch/>
        </p:blipFill>
        <p:spPr bwMode="auto">
          <a:xfrm>
            <a:off x="1800225" y="2611556"/>
            <a:ext cx="5543550" cy="286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8019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959609" y="3732272"/>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,3)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a:t>
            </a:r>
            <a:r>
              <a:rPr lang="en-US" sz="2000" b="1" smtClean="0">
                <a:solidFill>
                  <a:prstClr val="black"/>
                </a:solidFill>
              </a:rPr>
              <a:t>: 2</a:t>
            </a:r>
            <a:endParaRPr lang="en-US" sz="2000" b="1" dirty="0" smtClean="0">
              <a:solidFill>
                <a:prstClr val="black"/>
              </a:solidFill>
            </a:endParaRPr>
          </a:p>
        </p:txBody>
      </p:sp>
      <p:sp>
        <p:nvSpPr>
          <p:cNvPr id="51" name="TextBox 50"/>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27</a:t>
            </a:r>
            <a:r>
              <a:rPr lang="en-US" sz="2000" b="1" dirty="0" smtClean="0">
                <a:solidFill>
                  <a:prstClr val="black"/>
                </a:solidFill>
              </a:rPr>
              <a:t>, 24</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Tree>
    <p:extLst>
      <p:ext uri="{BB962C8B-B14F-4D97-AF65-F5344CB8AC3E}">
        <p14:creationId xmlns:p14="http://schemas.microsoft.com/office/powerpoint/2010/main" val="14935277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2" name="TextBox 1"/>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3</a:t>
            </a:r>
          </a:p>
        </p:txBody>
      </p:sp>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Tree>
    <p:extLst>
      <p:ext uri="{BB962C8B-B14F-4D97-AF65-F5344CB8AC3E}">
        <p14:creationId xmlns:p14="http://schemas.microsoft.com/office/powerpoint/2010/main" val="19324650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K=2</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(4,5)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Tree>
    <p:extLst>
      <p:ext uri="{BB962C8B-B14F-4D97-AF65-F5344CB8AC3E}">
        <p14:creationId xmlns:p14="http://schemas.microsoft.com/office/powerpoint/2010/main" val="3981912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60" name="TextBox 59"/>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841193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4" name="TextBox 63"/>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10602895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sp>
        <p:nvSpPr>
          <p:cNvPr id="42" name="TextBox 41"/>
          <p:cNvSpPr txBox="1"/>
          <p:nvPr/>
        </p:nvSpPr>
        <p:spPr>
          <a:xfrm>
            <a:off x="7210893" y="3523726"/>
            <a:ext cx="538930" cy="400110"/>
          </a:xfrm>
          <a:prstGeom prst="rect">
            <a:avLst/>
          </a:prstGeom>
          <a:noFill/>
        </p:spPr>
        <p:txBody>
          <a:bodyPr wrap="none" rtlCol="0">
            <a:spAutoFit/>
          </a:bodyPr>
          <a:lstStyle/>
          <a:p>
            <a:r>
              <a:rPr lang="en-US" sz="2000" b="1" dirty="0" smtClean="0">
                <a:solidFill>
                  <a:prstClr val="black"/>
                </a:solidFill>
              </a:rPr>
              <a:t>INF</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243012" y="4380870"/>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46785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059 -0.01644 L -0.01684 -0.15255 " pathEditMode="relative" ptsTypes="AA">
                                      <p:cBhvr>
                                        <p:cTn id="9"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4</a:t>
            </a:r>
          </a:p>
        </p:txBody>
      </p:sp>
      <p:sp>
        <p:nvSpPr>
          <p:cNvPr id="2" name="TextBox 1"/>
          <p:cNvSpPr txBox="1"/>
          <p:nvPr/>
        </p:nvSpPr>
        <p:spPr>
          <a:xfrm>
            <a:off x="3112167" y="4372847"/>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8:35</a:t>
            </a:r>
            <a:endParaRPr lang="en-US" sz="2000" b="1" dirty="0">
              <a:solidFill>
                <a:srgbClr val="FF0000"/>
              </a:solidFill>
            </a:endParaRP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srgbClr val="FF0000"/>
                </a:solidFill>
              </a:rPr>
              <a:t>8:40</a:t>
            </a:r>
            <a:endParaRPr lang="en-US" sz="2000" b="1" dirty="0">
              <a:solidFill>
                <a:srgbClr val="FF0000"/>
              </a:solidFill>
            </a:endParaRPr>
          </a:p>
        </p:txBody>
      </p:sp>
      <p:sp>
        <p:nvSpPr>
          <p:cNvPr id="62" name="TextBox 61"/>
          <p:cNvSpPr txBox="1"/>
          <p:nvPr/>
        </p:nvSpPr>
        <p:spPr>
          <a:xfrm>
            <a:off x="102447" y="2210652"/>
            <a:ext cx="2065694" cy="400110"/>
          </a:xfrm>
          <a:prstGeom prst="rect">
            <a:avLst/>
          </a:prstGeom>
          <a:noFill/>
        </p:spPr>
        <p:txBody>
          <a:bodyPr wrap="none" rtlCol="0">
            <a:spAutoFit/>
          </a:bodyPr>
          <a:lstStyle/>
          <a:p>
            <a:r>
              <a:rPr lang="en-US" sz="2000" b="1" dirty="0" smtClean="0">
                <a:solidFill>
                  <a:prstClr val="black"/>
                </a:solidFill>
              </a:rPr>
              <a:t>Process Route: 18</a:t>
            </a:r>
          </a:p>
        </p:txBody>
      </p:sp>
    </p:spTree>
    <p:extLst>
      <p:ext uri="{BB962C8B-B14F-4D97-AF65-F5344CB8AC3E}">
        <p14:creationId xmlns:p14="http://schemas.microsoft.com/office/powerpoint/2010/main" val="12699410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Tree>
    <p:extLst>
      <p:ext uri="{BB962C8B-B14F-4D97-AF65-F5344CB8AC3E}">
        <p14:creationId xmlns:p14="http://schemas.microsoft.com/office/powerpoint/2010/main" val="592598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55</a:t>
            </a:r>
            <a:r>
              <a:rPr lang="en-US" sz="2000" b="1" dirty="0" smtClean="0">
                <a:solidFill>
                  <a:prstClr val="black"/>
                </a:solidFill>
              </a:rPr>
              <a:t>, 18</a:t>
            </a:r>
          </a:p>
        </p:txBody>
      </p:sp>
    </p:spTree>
    <p:extLst>
      <p:ext uri="{BB962C8B-B14F-4D97-AF65-F5344CB8AC3E}">
        <p14:creationId xmlns:p14="http://schemas.microsoft.com/office/powerpoint/2010/main" val="16948157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55</a:t>
            </a:r>
            <a:r>
              <a:rPr lang="en-US" sz="2000" b="1" dirty="0" smtClean="0">
                <a:solidFill>
                  <a:prstClr val="black"/>
                </a:solidFill>
              </a:rPr>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Tree>
    <p:extLst>
      <p:ext uri="{BB962C8B-B14F-4D97-AF65-F5344CB8AC3E}">
        <p14:creationId xmlns:p14="http://schemas.microsoft.com/office/powerpoint/2010/main" val="545350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834" y="2984759"/>
            <a:ext cx="5772150" cy="1325563"/>
          </a:xfrm>
        </p:spPr>
        <p:txBody>
          <a:bodyPr>
            <a:normAutofit/>
          </a:bodyPr>
          <a:lstStyle/>
          <a:p>
            <a:r>
              <a:rPr lang="en-US" sz="7200" dirty="0" smtClean="0"/>
              <a:t>Building Entity</a:t>
            </a:r>
            <a:endParaRPr lang="en-US" sz="7200" dirty="0"/>
          </a:p>
        </p:txBody>
      </p:sp>
    </p:spTree>
    <p:extLst>
      <p:ext uri="{BB962C8B-B14F-4D97-AF65-F5344CB8AC3E}">
        <p14:creationId xmlns:p14="http://schemas.microsoft.com/office/powerpoint/2010/main" val="1986994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51" name="TextBox 50"/>
          <p:cNvSpPr txBox="1"/>
          <p:nvPr/>
        </p:nvSpPr>
        <p:spPr>
          <a:xfrm>
            <a:off x="102447" y="1803194"/>
            <a:ext cx="2063706" cy="400110"/>
          </a:xfrm>
          <a:prstGeom prst="rect">
            <a:avLst/>
          </a:prstGeom>
          <a:noFill/>
        </p:spPr>
        <p:txBody>
          <a:bodyPr wrap="none" rtlCol="0">
            <a:spAutoFit/>
          </a:bodyPr>
          <a:lstStyle/>
          <a:p>
            <a:r>
              <a:rPr lang="en-US" sz="2000" b="1" dirty="0" smtClean="0">
                <a:solidFill>
                  <a:prstClr val="black"/>
                </a:solidFill>
              </a:rPr>
              <a:t>Process Station: 5</a:t>
            </a: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8:40</a:t>
            </a:r>
            <a:endParaRPr lang="en-US" sz="2000" b="1" dirty="0">
              <a:solidFill>
                <a:prstClr val="black"/>
              </a:solidFill>
            </a:endParaRPr>
          </a:p>
        </p:txBody>
      </p:sp>
      <p:sp>
        <p:nvSpPr>
          <p:cNvPr id="42" name="TextBox 41"/>
          <p:cNvSpPr txBox="1"/>
          <p:nvPr/>
        </p:nvSpPr>
        <p:spPr>
          <a:xfrm>
            <a:off x="102447" y="2210652"/>
            <a:ext cx="2448812" cy="400110"/>
          </a:xfrm>
          <a:prstGeom prst="rect">
            <a:avLst/>
          </a:prstGeom>
          <a:noFill/>
        </p:spPr>
        <p:txBody>
          <a:bodyPr wrap="none" rtlCol="0">
            <a:spAutoFit/>
          </a:bodyPr>
          <a:lstStyle/>
          <a:p>
            <a:r>
              <a:rPr lang="en-US" sz="2000" b="1" dirty="0" smtClean="0">
                <a:solidFill>
                  <a:prstClr val="black"/>
                </a:solidFill>
              </a:rPr>
              <a:t>Process Route: </a:t>
            </a:r>
            <a:r>
              <a:rPr lang="en-US" sz="2000" b="1" strike="sngStrike" dirty="0" smtClean="0">
                <a:solidFill>
                  <a:prstClr val="black"/>
                </a:solidFill>
              </a:rPr>
              <a:t>55</a:t>
            </a:r>
            <a:r>
              <a:rPr lang="en-US" sz="2000" b="1" dirty="0" smtClean="0">
                <a:solidFill>
                  <a:prstClr val="black"/>
                </a:solidFill>
              </a:rPr>
              <a:t>, 18</a:t>
            </a:r>
          </a:p>
        </p:txBody>
      </p:sp>
      <p:sp>
        <p:nvSpPr>
          <p:cNvPr id="60" name="TextBox 59"/>
          <p:cNvSpPr txBox="1"/>
          <p:nvPr/>
        </p:nvSpPr>
        <p:spPr>
          <a:xfrm>
            <a:off x="6440905" y="4380869"/>
            <a:ext cx="644728" cy="400110"/>
          </a:xfrm>
          <a:prstGeom prst="rect">
            <a:avLst/>
          </a:prstGeom>
          <a:noFill/>
        </p:spPr>
        <p:txBody>
          <a:bodyPr wrap="none" rtlCol="0">
            <a:spAutoFit/>
          </a:bodyPr>
          <a:lstStyle/>
          <a:p>
            <a:r>
              <a:rPr lang="en-US" sz="2000" b="1" dirty="0" smtClean="0">
                <a:solidFill>
                  <a:srgbClr val="FF0000"/>
                </a:solidFill>
              </a:rPr>
              <a:t>8:25</a:t>
            </a:r>
            <a:endParaRPr lang="en-US" sz="2000" b="1" dirty="0">
              <a:solidFill>
                <a:srgbClr val="FF0000"/>
              </a:solidFill>
            </a:endParaRPr>
          </a:p>
        </p:txBody>
      </p:sp>
      <p:sp>
        <p:nvSpPr>
          <p:cNvPr id="62" name="TextBox 61"/>
          <p:cNvSpPr txBox="1"/>
          <p:nvPr/>
        </p:nvSpPr>
        <p:spPr>
          <a:xfrm>
            <a:off x="7267077" y="4388891"/>
            <a:ext cx="644728" cy="400110"/>
          </a:xfrm>
          <a:prstGeom prst="rect">
            <a:avLst/>
          </a:prstGeom>
          <a:noFill/>
        </p:spPr>
        <p:txBody>
          <a:bodyPr wrap="none" rtlCol="0">
            <a:spAutoFit/>
          </a:bodyPr>
          <a:lstStyle/>
          <a:p>
            <a:r>
              <a:rPr lang="en-US" sz="2000" b="1" dirty="0" smtClean="0">
                <a:solidFill>
                  <a:srgbClr val="FF0000"/>
                </a:solidFill>
              </a:rPr>
              <a:t>8:30</a:t>
            </a:r>
            <a:endParaRPr lang="en-US" sz="2000" b="1" dirty="0">
              <a:solidFill>
                <a:srgbClr val="FF0000"/>
              </a:solidFill>
            </a:endParaRPr>
          </a:p>
        </p:txBody>
      </p:sp>
    </p:spTree>
    <p:extLst>
      <p:ext uri="{BB962C8B-B14F-4D97-AF65-F5344CB8AC3E}">
        <p14:creationId xmlns:p14="http://schemas.microsoft.com/office/powerpoint/2010/main" val="25233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grpId="0" nodeType="withEffect">
                                  <p:stCondLst>
                                    <p:cond delay="0"/>
                                  </p:stCondLst>
                                  <p:childTnLst>
                                    <p:animEffect transition="out" filter="blinds(horizontal)">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02066 -0.01759 L -0.0177 -0.15949 " pathEditMode="relative" ptsTypes="AA">
                                      <p:cBhvr>
                                        <p:cTn id="9"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1322" y="3948284"/>
            <a:ext cx="7948202" cy="1011910"/>
          </a:xfrm>
          <a:custGeom>
            <a:avLst/>
            <a:gdLst>
              <a:gd name="connsiteX0" fmla="*/ 0 w 7463117"/>
              <a:gd name="connsiteY0" fmla="*/ 204347 h 1011910"/>
              <a:gd name="connsiteX1" fmla="*/ 255494 w 7463117"/>
              <a:gd name="connsiteY1" fmla="*/ 406053 h 1011910"/>
              <a:gd name="connsiteX2" fmla="*/ 1062317 w 7463117"/>
              <a:gd name="connsiteY2" fmla="*/ 1011170 h 1011910"/>
              <a:gd name="connsiteX3" fmla="*/ 2528047 w 7463117"/>
              <a:gd name="connsiteY3" fmla="*/ 271582 h 1011910"/>
              <a:gd name="connsiteX4" fmla="*/ 3509682 w 7463117"/>
              <a:gd name="connsiteY4" fmla="*/ 943935 h 1011910"/>
              <a:gd name="connsiteX5" fmla="*/ 5096435 w 7463117"/>
              <a:gd name="connsiteY5" fmla="*/ 701888 h 1011910"/>
              <a:gd name="connsiteX6" fmla="*/ 6131859 w 7463117"/>
              <a:gd name="connsiteY6" fmla="*/ 2641 h 1011910"/>
              <a:gd name="connsiteX7" fmla="*/ 7463117 w 7463117"/>
              <a:gd name="connsiteY7" fmla="*/ 446394 h 10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3117" h="1011910">
                <a:moveTo>
                  <a:pt x="0" y="204347"/>
                </a:moveTo>
                <a:cubicBezTo>
                  <a:pt x="39220" y="237965"/>
                  <a:pt x="255494" y="406053"/>
                  <a:pt x="255494" y="406053"/>
                </a:cubicBezTo>
                <a:cubicBezTo>
                  <a:pt x="432547" y="540524"/>
                  <a:pt x="683558" y="1033582"/>
                  <a:pt x="1062317" y="1011170"/>
                </a:cubicBezTo>
                <a:cubicBezTo>
                  <a:pt x="1441076" y="988758"/>
                  <a:pt x="2120153" y="282788"/>
                  <a:pt x="2528047" y="271582"/>
                </a:cubicBezTo>
                <a:cubicBezTo>
                  <a:pt x="2935941" y="260376"/>
                  <a:pt x="3081617" y="872217"/>
                  <a:pt x="3509682" y="943935"/>
                </a:cubicBezTo>
                <a:cubicBezTo>
                  <a:pt x="3937747" y="1015653"/>
                  <a:pt x="4659406" y="858770"/>
                  <a:pt x="5096435" y="701888"/>
                </a:cubicBezTo>
                <a:cubicBezTo>
                  <a:pt x="5533464" y="545006"/>
                  <a:pt x="5737412" y="45223"/>
                  <a:pt x="6131859" y="2641"/>
                </a:cubicBezTo>
                <a:cubicBezTo>
                  <a:pt x="6526306" y="-39941"/>
                  <a:pt x="7463117" y="446394"/>
                  <a:pt x="7463117" y="446394"/>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Oval 10"/>
          <p:cNvSpPr/>
          <p:nvPr/>
        </p:nvSpPr>
        <p:spPr>
          <a:xfrm>
            <a:off x="7187183" y="3904418"/>
            <a:ext cx="495045" cy="49504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Freeform 3"/>
          <p:cNvSpPr/>
          <p:nvPr/>
        </p:nvSpPr>
        <p:spPr>
          <a:xfrm>
            <a:off x="156557" y="5307762"/>
            <a:ext cx="7462933" cy="739819"/>
          </a:xfrm>
          <a:custGeom>
            <a:avLst/>
            <a:gdLst>
              <a:gd name="connsiteX0" fmla="*/ 0 w 7705165"/>
              <a:gd name="connsiteY0" fmla="*/ 659005 h 739819"/>
              <a:gd name="connsiteX1" fmla="*/ 1048870 w 7705165"/>
              <a:gd name="connsiteY1" fmla="*/ 100 h 739819"/>
              <a:gd name="connsiteX2" fmla="*/ 2474259 w 7705165"/>
              <a:gd name="connsiteY2" fmla="*/ 699347 h 739819"/>
              <a:gd name="connsiteX3" fmla="*/ 4706470 w 7705165"/>
              <a:gd name="connsiteY3" fmla="*/ 242147 h 739819"/>
              <a:gd name="connsiteX4" fmla="*/ 6589059 w 7705165"/>
              <a:gd name="connsiteY4" fmla="*/ 739688 h 739819"/>
              <a:gd name="connsiteX5" fmla="*/ 7705165 w 7705165"/>
              <a:gd name="connsiteY5" fmla="*/ 295935 h 7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5165" h="739819">
                <a:moveTo>
                  <a:pt x="0" y="659005"/>
                </a:moveTo>
                <a:cubicBezTo>
                  <a:pt x="318247" y="326190"/>
                  <a:pt x="636494" y="-6624"/>
                  <a:pt x="1048870" y="100"/>
                </a:cubicBezTo>
                <a:cubicBezTo>
                  <a:pt x="1461246" y="6824"/>
                  <a:pt x="1864659" y="659006"/>
                  <a:pt x="2474259" y="699347"/>
                </a:cubicBezTo>
                <a:cubicBezTo>
                  <a:pt x="3083859" y="739688"/>
                  <a:pt x="4020670" y="235424"/>
                  <a:pt x="4706470" y="242147"/>
                </a:cubicBezTo>
                <a:cubicBezTo>
                  <a:pt x="5392270" y="248870"/>
                  <a:pt x="6089277" y="730723"/>
                  <a:pt x="6589059" y="739688"/>
                </a:cubicBezTo>
                <a:cubicBezTo>
                  <a:pt x="7088841" y="748653"/>
                  <a:pt x="7705165" y="295935"/>
                  <a:pt x="7705165" y="295935"/>
                </a:cubicBezTo>
              </a:path>
            </a:pathLst>
          </a:custGeom>
          <a:noFill/>
          <a:ln w="381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204940" y="5149874"/>
            <a:ext cx="474587" cy="474587"/>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23"/>
          <p:cNvSpPr/>
          <p:nvPr/>
        </p:nvSpPr>
        <p:spPr>
          <a:xfrm>
            <a:off x="7594075" y="5448060"/>
            <a:ext cx="184042" cy="184042"/>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2" name="Freeform 11"/>
          <p:cNvSpPr/>
          <p:nvPr/>
        </p:nvSpPr>
        <p:spPr>
          <a:xfrm>
            <a:off x="1613576" y="3495974"/>
            <a:ext cx="1559948" cy="3362025"/>
          </a:xfrm>
          <a:custGeom>
            <a:avLst/>
            <a:gdLst>
              <a:gd name="connsiteX0" fmla="*/ 0 w 1576990"/>
              <a:gd name="connsiteY0" fmla="*/ 4047565 h 4130573"/>
              <a:gd name="connsiteX1" fmla="*/ 201706 w 1576990"/>
              <a:gd name="connsiteY1" fmla="*/ 4087906 h 4130573"/>
              <a:gd name="connsiteX2" fmla="*/ 1210235 w 1576990"/>
              <a:gd name="connsiteY2" fmla="*/ 3523129 h 4130573"/>
              <a:gd name="connsiteX3" fmla="*/ 820270 w 1576990"/>
              <a:gd name="connsiteY3" fmla="*/ 2460812 h 4130573"/>
              <a:gd name="connsiteX4" fmla="*/ 1559858 w 1576990"/>
              <a:gd name="connsiteY4" fmla="*/ 1559859 h 4130573"/>
              <a:gd name="connsiteX5" fmla="*/ 1358153 w 1576990"/>
              <a:gd name="connsiteY5" fmla="*/ 0 h 413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6990" h="4130573">
                <a:moveTo>
                  <a:pt x="0" y="4047565"/>
                </a:moveTo>
                <a:cubicBezTo>
                  <a:pt x="0" y="4111438"/>
                  <a:pt x="0" y="4175312"/>
                  <a:pt x="201706" y="4087906"/>
                </a:cubicBezTo>
                <a:cubicBezTo>
                  <a:pt x="403412" y="4000500"/>
                  <a:pt x="1107141" y="3794311"/>
                  <a:pt x="1210235" y="3523129"/>
                </a:cubicBezTo>
                <a:cubicBezTo>
                  <a:pt x="1313329" y="3251947"/>
                  <a:pt x="762000" y="2788024"/>
                  <a:pt x="820270" y="2460812"/>
                </a:cubicBezTo>
                <a:cubicBezTo>
                  <a:pt x="878541" y="2133600"/>
                  <a:pt x="1470211" y="1969994"/>
                  <a:pt x="1559858" y="1559859"/>
                </a:cubicBezTo>
                <a:cubicBezTo>
                  <a:pt x="1649505" y="1149724"/>
                  <a:pt x="1358153" y="0"/>
                  <a:pt x="1358153" y="0"/>
                </a:cubicBezTo>
              </a:path>
            </a:pathLst>
          </a:custGeom>
          <a:noFill/>
          <a:ln w="38100">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8</a:t>
            </a:r>
            <a:endParaRPr lang="en-US" dirty="0">
              <a:solidFill>
                <a:prstClr val="white"/>
              </a:solidFill>
            </a:endParaRPr>
          </a:p>
        </p:txBody>
      </p:sp>
      <p:sp>
        <p:nvSpPr>
          <p:cNvPr id="13" name="Freeform 12"/>
          <p:cNvSpPr/>
          <p:nvPr/>
        </p:nvSpPr>
        <p:spPr>
          <a:xfrm>
            <a:off x="5531318" y="3111337"/>
            <a:ext cx="1012873" cy="3576775"/>
          </a:xfrm>
          <a:custGeom>
            <a:avLst/>
            <a:gdLst>
              <a:gd name="connsiteX0" fmla="*/ 0 w 1017120"/>
              <a:gd name="connsiteY0" fmla="*/ 3993777 h 3993777"/>
              <a:gd name="connsiteX1" fmla="*/ 1008530 w 1017120"/>
              <a:gd name="connsiteY1" fmla="*/ 3711388 h 3993777"/>
              <a:gd name="connsiteX2" fmla="*/ 510989 w 1017120"/>
              <a:gd name="connsiteY2" fmla="*/ 2433918 h 3993777"/>
              <a:gd name="connsiteX3" fmla="*/ 968189 w 1017120"/>
              <a:gd name="connsiteY3" fmla="*/ 1452283 h 3993777"/>
              <a:gd name="connsiteX4" fmla="*/ 847165 w 1017120"/>
              <a:gd name="connsiteY4" fmla="*/ 0 h 3993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120" h="3993777">
                <a:moveTo>
                  <a:pt x="0" y="3993777"/>
                </a:moveTo>
                <a:cubicBezTo>
                  <a:pt x="461682" y="3982570"/>
                  <a:pt x="923365" y="3971364"/>
                  <a:pt x="1008530" y="3711388"/>
                </a:cubicBezTo>
                <a:cubicBezTo>
                  <a:pt x="1093695" y="3451411"/>
                  <a:pt x="517712" y="2810435"/>
                  <a:pt x="510989" y="2433918"/>
                </a:cubicBezTo>
                <a:cubicBezTo>
                  <a:pt x="504266" y="2057401"/>
                  <a:pt x="912160" y="1857936"/>
                  <a:pt x="968189" y="1452283"/>
                </a:cubicBezTo>
                <a:cubicBezTo>
                  <a:pt x="1024218" y="1046630"/>
                  <a:pt x="847165" y="0"/>
                  <a:pt x="847165" y="0"/>
                </a:cubicBezTo>
              </a:path>
            </a:pathLst>
          </a:cu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a:xfrm>
            <a:off x="2440740" y="5813306"/>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5" name="Oval 14"/>
          <p:cNvSpPr/>
          <p:nvPr/>
        </p:nvSpPr>
        <p:spPr>
          <a:xfrm>
            <a:off x="6237097" y="5824623"/>
            <a:ext cx="337088" cy="337088"/>
          </a:xfrm>
          <a:prstGeom prst="ellipse">
            <a:avLst/>
          </a:prstGeom>
          <a:solidFill>
            <a:schemeClr val="accent6">
              <a:lumMod val="7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16" name="Oval 15"/>
          <p:cNvSpPr/>
          <p:nvPr/>
        </p:nvSpPr>
        <p:spPr>
          <a:xfrm>
            <a:off x="1276488" y="5218624"/>
            <a:ext cx="337088" cy="337088"/>
          </a:xfrm>
          <a:prstGeom prst="ellipse">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1</a:t>
            </a:r>
            <a:endParaRPr lang="en-US" sz="2400" b="1" dirty="0">
              <a:solidFill>
                <a:prstClr val="black"/>
              </a:solidFill>
            </a:endParaRPr>
          </a:p>
        </p:txBody>
      </p:sp>
      <p:sp>
        <p:nvSpPr>
          <p:cNvPr id="23" name="Triangle 22"/>
          <p:cNvSpPr/>
          <p:nvPr/>
        </p:nvSpPr>
        <p:spPr>
          <a:xfrm rot="2956754">
            <a:off x="7700179" y="5288457"/>
            <a:ext cx="329398" cy="2839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2836436" y="4018117"/>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36" name="Oval 35"/>
          <p:cNvSpPr/>
          <p:nvPr/>
        </p:nvSpPr>
        <p:spPr>
          <a:xfrm>
            <a:off x="6363909" y="4040400"/>
            <a:ext cx="337088" cy="337088"/>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1" name="Oval 40"/>
          <p:cNvSpPr/>
          <p:nvPr/>
        </p:nvSpPr>
        <p:spPr>
          <a:xfrm>
            <a:off x="7272927" y="3983397"/>
            <a:ext cx="337088" cy="33708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smtClean="0">
                <a:solidFill>
                  <a:prstClr val="black"/>
                </a:solidFill>
              </a:rPr>
              <a:t>6</a:t>
            </a:r>
            <a:endParaRPr lang="en-US" sz="2400" b="1" dirty="0">
              <a:solidFill>
                <a:prstClr val="black"/>
              </a:solidFill>
            </a:endParaRPr>
          </a:p>
        </p:txBody>
      </p:sp>
      <p:sp>
        <p:nvSpPr>
          <p:cNvPr id="43" name="Oval 42"/>
          <p:cNvSpPr/>
          <p:nvPr/>
        </p:nvSpPr>
        <p:spPr>
          <a:xfrm>
            <a:off x="2870061" y="3442607"/>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4" name="Oval 43"/>
          <p:cNvSpPr/>
          <p:nvPr/>
        </p:nvSpPr>
        <p:spPr>
          <a:xfrm>
            <a:off x="6281235" y="3038071"/>
            <a:ext cx="184042" cy="184042"/>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5" name="Triangle 44"/>
          <p:cNvSpPr/>
          <p:nvPr/>
        </p:nvSpPr>
        <p:spPr>
          <a:xfrm rot="20348038">
            <a:off x="2705362" y="3201313"/>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Triangle 45"/>
          <p:cNvSpPr/>
          <p:nvPr/>
        </p:nvSpPr>
        <p:spPr>
          <a:xfrm rot="20343067">
            <a:off x="6157898" y="2825745"/>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8341956" y="4285467"/>
            <a:ext cx="184042" cy="1840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48" name="Triangle 47"/>
          <p:cNvSpPr/>
          <p:nvPr/>
        </p:nvSpPr>
        <p:spPr>
          <a:xfrm rot="7613045">
            <a:off x="8411983" y="4382878"/>
            <a:ext cx="329398" cy="28396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943875" y="5121898"/>
            <a:ext cx="495649" cy="461665"/>
          </a:xfrm>
          <a:prstGeom prst="rect">
            <a:avLst/>
          </a:prstGeom>
          <a:noFill/>
        </p:spPr>
        <p:txBody>
          <a:bodyPr wrap="none" rtlCol="0">
            <a:spAutoFit/>
          </a:bodyPr>
          <a:lstStyle/>
          <a:p>
            <a:r>
              <a:rPr lang="en-US" sz="2400" b="1" dirty="0" smtClean="0">
                <a:solidFill>
                  <a:prstClr val="black"/>
                </a:solidFill>
              </a:rPr>
              <a:t>27</a:t>
            </a:r>
            <a:endParaRPr lang="en-US" sz="2400" b="1" dirty="0">
              <a:solidFill>
                <a:prstClr val="black"/>
              </a:solidFill>
            </a:endParaRPr>
          </a:p>
        </p:txBody>
      </p:sp>
      <p:sp>
        <p:nvSpPr>
          <p:cNvPr id="55" name="TextBox 54"/>
          <p:cNvSpPr txBox="1"/>
          <p:nvPr/>
        </p:nvSpPr>
        <p:spPr>
          <a:xfrm>
            <a:off x="8364265" y="3348650"/>
            <a:ext cx="495649" cy="461665"/>
          </a:xfrm>
          <a:prstGeom prst="rect">
            <a:avLst/>
          </a:prstGeom>
          <a:noFill/>
        </p:spPr>
        <p:txBody>
          <a:bodyPr wrap="none" rtlCol="0">
            <a:spAutoFit/>
          </a:bodyPr>
          <a:lstStyle/>
          <a:p>
            <a:r>
              <a:rPr lang="en-US" sz="2400" b="1" dirty="0" smtClean="0">
                <a:solidFill>
                  <a:prstClr val="black"/>
                </a:solidFill>
              </a:rPr>
              <a:t>18</a:t>
            </a:r>
            <a:endParaRPr lang="en-US" sz="2400" b="1" dirty="0">
              <a:solidFill>
                <a:prstClr val="black"/>
              </a:solidFill>
            </a:endParaRPr>
          </a:p>
        </p:txBody>
      </p:sp>
      <p:sp>
        <p:nvSpPr>
          <p:cNvPr id="56" name="TextBox 55"/>
          <p:cNvSpPr txBox="1"/>
          <p:nvPr/>
        </p:nvSpPr>
        <p:spPr>
          <a:xfrm>
            <a:off x="2649136" y="2437171"/>
            <a:ext cx="495649" cy="461665"/>
          </a:xfrm>
          <a:prstGeom prst="rect">
            <a:avLst/>
          </a:prstGeom>
          <a:noFill/>
        </p:spPr>
        <p:txBody>
          <a:bodyPr wrap="none" rtlCol="0">
            <a:spAutoFit/>
          </a:bodyPr>
          <a:lstStyle/>
          <a:p>
            <a:r>
              <a:rPr lang="en-US" sz="2400" b="1" dirty="0" smtClean="0">
                <a:solidFill>
                  <a:prstClr val="black"/>
                </a:solidFill>
              </a:rPr>
              <a:t>24</a:t>
            </a:r>
            <a:endParaRPr lang="en-US" sz="2400" b="1" dirty="0">
              <a:solidFill>
                <a:prstClr val="black"/>
              </a:solidFill>
            </a:endParaRPr>
          </a:p>
        </p:txBody>
      </p:sp>
      <p:sp>
        <p:nvSpPr>
          <p:cNvPr id="57" name="TextBox 56"/>
          <p:cNvSpPr txBox="1"/>
          <p:nvPr/>
        </p:nvSpPr>
        <p:spPr>
          <a:xfrm>
            <a:off x="6014016" y="2077333"/>
            <a:ext cx="495649" cy="461665"/>
          </a:xfrm>
          <a:prstGeom prst="rect">
            <a:avLst/>
          </a:prstGeom>
          <a:noFill/>
        </p:spPr>
        <p:txBody>
          <a:bodyPr wrap="none" rtlCol="0">
            <a:spAutoFit/>
          </a:bodyPr>
          <a:lstStyle/>
          <a:p>
            <a:r>
              <a:rPr lang="en-US" sz="2400" b="1" dirty="0" smtClean="0">
                <a:solidFill>
                  <a:prstClr val="black"/>
                </a:solidFill>
              </a:rPr>
              <a:t>55</a:t>
            </a:r>
            <a:endParaRPr lang="en-US" sz="2400" b="1" dirty="0">
              <a:solidFill>
                <a:prstClr val="black"/>
              </a:solidFill>
            </a:endParaRPr>
          </a:p>
        </p:txBody>
      </p:sp>
      <p:sp>
        <p:nvSpPr>
          <p:cNvPr id="3" name="Rectangle 2"/>
          <p:cNvSpPr/>
          <p:nvPr/>
        </p:nvSpPr>
        <p:spPr>
          <a:xfrm>
            <a:off x="2474280" y="5762335"/>
            <a:ext cx="340158" cy="461665"/>
          </a:xfrm>
          <a:prstGeom prst="rect">
            <a:avLst/>
          </a:prstGeom>
        </p:spPr>
        <p:txBody>
          <a:bodyPr wrap="none">
            <a:spAutoFit/>
          </a:bodyPr>
          <a:lstStyle/>
          <a:p>
            <a:r>
              <a:rPr lang="en-US" sz="2400" b="1" dirty="0" smtClean="0">
                <a:solidFill>
                  <a:prstClr val="black"/>
                </a:solidFill>
              </a:rPr>
              <a:t>2</a:t>
            </a:r>
            <a:endParaRPr lang="en-US" sz="2400" dirty="0">
              <a:solidFill>
                <a:prstClr val="black"/>
              </a:solidFill>
            </a:endParaRPr>
          </a:p>
        </p:txBody>
      </p:sp>
      <p:sp>
        <p:nvSpPr>
          <p:cNvPr id="5" name="Rectangle 4"/>
          <p:cNvSpPr/>
          <p:nvPr/>
        </p:nvSpPr>
        <p:spPr>
          <a:xfrm>
            <a:off x="6261841" y="5782254"/>
            <a:ext cx="556664" cy="461665"/>
          </a:xfrm>
          <a:prstGeom prst="rect">
            <a:avLst/>
          </a:prstGeom>
        </p:spPr>
        <p:txBody>
          <a:bodyPr wrap="square">
            <a:spAutoFit/>
          </a:bodyPr>
          <a:lstStyle/>
          <a:p>
            <a:r>
              <a:rPr lang="en-US" sz="2400" b="1" dirty="0" smtClean="0">
                <a:solidFill>
                  <a:prstClr val="black"/>
                </a:solidFill>
              </a:rPr>
              <a:t>3</a:t>
            </a:r>
            <a:endParaRPr lang="en-US" sz="2400" dirty="0">
              <a:solidFill>
                <a:prstClr val="black"/>
              </a:solidFill>
            </a:endParaRPr>
          </a:p>
        </p:txBody>
      </p:sp>
      <p:sp>
        <p:nvSpPr>
          <p:cNvPr id="6" name="Rectangle 5"/>
          <p:cNvSpPr/>
          <p:nvPr/>
        </p:nvSpPr>
        <p:spPr>
          <a:xfrm>
            <a:off x="2847836" y="3949733"/>
            <a:ext cx="340158" cy="461665"/>
          </a:xfrm>
          <a:prstGeom prst="rect">
            <a:avLst/>
          </a:prstGeom>
        </p:spPr>
        <p:txBody>
          <a:bodyPr wrap="none">
            <a:spAutoFit/>
          </a:bodyPr>
          <a:lstStyle/>
          <a:p>
            <a:r>
              <a:rPr lang="en-US" sz="2400" b="1" dirty="0" smtClean="0">
                <a:solidFill>
                  <a:prstClr val="black"/>
                </a:solidFill>
              </a:rPr>
              <a:t>4</a:t>
            </a:r>
            <a:endParaRPr lang="en-US" sz="2400" dirty="0">
              <a:solidFill>
                <a:prstClr val="black"/>
              </a:solidFill>
            </a:endParaRPr>
          </a:p>
        </p:txBody>
      </p:sp>
      <p:sp>
        <p:nvSpPr>
          <p:cNvPr id="7" name="Rectangle 6"/>
          <p:cNvSpPr/>
          <p:nvPr/>
        </p:nvSpPr>
        <p:spPr>
          <a:xfrm>
            <a:off x="6360301" y="3996157"/>
            <a:ext cx="478016" cy="461665"/>
          </a:xfrm>
          <a:prstGeom prst="rect">
            <a:avLst/>
          </a:prstGeom>
        </p:spPr>
        <p:txBody>
          <a:bodyPr wrap="none">
            <a:spAutoFit/>
          </a:bodyPr>
          <a:lstStyle/>
          <a:p>
            <a:r>
              <a:rPr lang="en-US" sz="2400" b="1" dirty="0" smtClean="0">
                <a:solidFill>
                  <a:prstClr val="black"/>
                </a:solidFill>
              </a:rPr>
              <a:t>5  </a:t>
            </a:r>
            <a:endParaRPr lang="en-US" sz="2400" dirty="0">
              <a:solidFill>
                <a:prstClr val="black"/>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61" y="2818437"/>
            <a:ext cx="406400" cy="406400"/>
          </a:xfrm>
          <a:prstGeom prst="rect">
            <a:avLst/>
          </a:prstGeom>
        </p:spPr>
      </p:pic>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397" y="2457868"/>
            <a:ext cx="406400" cy="406400"/>
          </a:xfrm>
          <a:prstGeom prst="rect">
            <a:avLst/>
          </a:prstGeom>
        </p:spPr>
      </p:pic>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3977" y="3875440"/>
            <a:ext cx="406400" cy="406400"/>
          </a:xfrm>
          <a:prstGeom prst="rect">
            <a:avLst/>
          </a:prstGeom>
        </p:spPr>
      </p:pic>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886" y="5505221"/>
            <a:ext cx="406400" cy="406400"/>
          </a:xfrm>
          <a:prstGeom prst="rect">
            <a:avLst/>
          </a:prstGeom>
        </p:spPr>
      </p:pic>
      <p:sp>
        <p:nvSpPr>
          <p:cNvPr id="17" name="TextBox 16"/>
          <p:cNvSpPr txBox="1"/>
          <p:nvPr/>
        </p:nvSpPr>
        <p:spPr>
          <a:xfrm>
            <a:off x="689721" y="4923729"/>
            <a:ext cx="644728" cy="400110"/>
          </a:xfrm>
          <a:prstGeom prst="rect">
            <a:avLst/>
          </a:prstGeom>
          <a:noFill/>
        </p:spPr>
        <p:txBody>
          <a:bodyPr wrap="none" rtlCol="0">
            <a:spAutoFit/>
          </a:bodyPr>
          <a:lstStyle/>
          <a:p>
            <a:r>
              <a:rPr lang="en-US" sz="2000" b="1" dirty="0" smtClean="0">
                <a:solidFill>
                  <a:prstClr val="black"/>
                </a:solidFill>
              </a:rPr>
              <a:t>8:00</a:t>
            </a:r>
            <a:endParaRPr lang="en-US" sz="2000" b="1" dirty="0">
              <a:solidFill>
                <a:prstClr val="black"/>
              </a:solidFill>
            </a:endParaRPr>
          </a:p>
        </p:txBody>
      </p:sp>
      <p:sp>
        <p:nvSpPr>
          <p:cNvPr id="37" name="TextBox 36"/>
          <p:cNvSpPr txBox="1"/>
          <p:nvPr/>
        </p:nvSpPr>
        <p:spPr>
          <a:xfrm>
            <a:off x="2510558" y="5448777"/>
            <a:ext cx="644728" cy="400110"/>
          </a:xfrm>
          <a:prstGeom prst="rect">
            <a:avLst/>
          </a:prstGeom>
          <a:noFill/>
        </p:spPr>
        <p:txBody>
          <a:bodyPr wrap="none" rtlCol="0">
            <a:spAutoFit/>
          </a:bodyPr>
          <a:lstStyle/>
          <a:p>
            <a:r>
              <a:rPr lang="en-US" sz="2000" b="1" dirty="0" smtClean="0">
                <a:solidFill>
                  <a:prstClr val="black"/>
                </a:solidFill>
              </a:rPr>
              <a:t>8:10</a:t>
            </a:r>
            <a:endParaRPr lang="en-US" sz="2000" b="1" dirty="0">
              <a:solidFill>
                <a:prstClr val="black"/>
              </a:solidFill>
            </a:endParaRPr>
          </a:p>
        </p:txBody>
      </p:sp>
      <p:sp>
        <p:nvSpPr>
          <p:cNvPr id="40" name="TextBox 39"/>
          <p:cNvSpPr txBox="1"/>
          <p:nvPr/>
        </p:nvSpPr>
        <p:spPr>
          <a:xfrm>
            <a:off x="5785159" y="3796102"/>
            <a:ext cx="644728" cy="400110"/>
          </a:xfrm>
          <a:prstGeom prst="rect">
            <a:avLst/>
          </a:prstGeom>
          <a:noFill/>
        </p:spPr>
        <p:txBody>
          <a:bodyPr wrap="none" rtlCol="0">
            <a:spAutoFit/>
          </a:bodyPr>
          <a:lstStyle/>
          <a:p>
            <a:r>
              <a:rPr lang="en-US" sz="2000" b="1" dirty="0" smtClean="0">
                <a:solidFill>
                  <a:prstClr val="black"/>
                </a:solidFill>
              </a:rPr>
              <a:t>8:20</a:t>
            </a:r>
            <a:endParaRPr lang="en-US" sz="2000" b="1" dirty="0">
              <a:solidFill>
                <a:prstClr val="black"/>
              </a:solidFill>
            </a:endParaRPr>
          </a:p>
        </p:txBody>
      </p:sp>
      <p:graphicFrame>
        <p:nvGraphicFramePr>
          <p:cNvPr id="49" name="Table 48"/>
          <p:cNvGraphicFramePr>
            <a:graphicFrameLocks noGrp="1"/>
          </p:cNvGraphicFramePr>
          <p:nvPr>
            <p:extLst/>
          </p:nvPr>
        </p:nvGraphicFramePr>
        <p:xfrm>
          <a:off x="156557" y="119994"/>
          <a:ext cx="8264116" cy="1493520"/>
        </p:xfrm>
        <a:graphic>
          <a:graphicData uri="http://schemas.openxmlformats.org/drawingml/2006/table">
            <a:tbl>
              <a:tblPr firstRow="1" bandRow="1">
                <a:tableStyleId>{5C22544A-7EE6-4342-B048-85BDC9FD1C3A}</a:tableStyleId>
              </a:tblPr>
              <a:tblGrid>
                <a:gridCol w="1364520"/>
                <a:gridCol w="963986"/>
                <a:gridCol w="1057275"/>
                <a:gridCol w="963376"/>
                <a:gridCol w="1322203"/>
                <a:gridCol w="1228305"/>
                <a:gridCol w="1364451"/>
              </a:tblGrid>
              <a:tr h="303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mbria" charset="0"/>
                          <a:ea typeface="Cambria" charset="0"/>
                          <a:cs typeface="Cambria" charset="0"/>
                        </a:rPr>
                        <a:t>K=3</a:t>
                      </a:r>
                    </a:p>
                    <a:p>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1(S)</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4</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6(E)</a:t>
                      </a:r>
                      <a:endParaRPr lang="en-US" sz="2000" dirty="0">
                        <a:latin typeface="Cambria" charset="0"/>
                        <a:ea typeface="Cambria" charset="0"/>
                        <a:cs typeface="Cambria" charset="0"/>
                      </a:endParaRPr>
                    </a:p>
                  </a:txBody>
                  <a:tcPr/>
                </a:tc>
              </a:tr>
              <a:tr h="370840">
                <a:tc>
                  <a:txBody>
                    <a:bodyPr/>
                    <a:lstStyle/>
                    <a:p>
                      <a:r>
                        <a:rPr lang="en-US" sz="2000" dirty="0" smtClean="0">
                          <a:latin typeface="Cambria" charset="0"/>
                          <a:ea typeface="Cambria" charset="0"/>
                          <a:cs typeface="Cambria" charset="0"/>
                        </a:rPr>
                        <a:t>Trace</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NULL</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smtClean="0">
                          <a:latin typeface="Cambria" charset="0"/>
                          <a:ea typeface="Cambria" charset="0"/>
                          <a:cs typeface="Cambria" charset="0"/>
                        </a:rPr>
                        <a:t>1</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2</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3</a:t>
                      </a:r>
                      <a:endParaRPr lang="en-US" sz="2000" dirty="0">
                        <a:latin typeface="Cambria" charset="0"/>
                        <a:ea typeface="Cambria" charset="0"/>
                        <a:cs typeface="Cambria" charset="0"/>
                      </a:endParaRPr>
                    </a:p>
                  </a:txBody>
                  <a:tcPr/>
                </a:tc>
                <a:tc>
                  <a:txBody>
                    <a:bodyPr/>
                    <a:lstStyle/>
                    <a:p>
                      <a:r>
                        <a:rPr lang="en-US" sz="2000" dirty="0" smtClean="0">
                          <a:latin typeface="Cambria" charset="0"/>
                          <a:ea typeface="Cambria" charset="0"/>
                          <a:cs typeface="Cambria" charset="0"/>
                        </a:rPr>
                        <a:t>5</a:t>
                      </a:r>
                      <a:endParaRPr lang="en-US" sz="2000" dirty="0">
                        <a:latin typeface="Cambria" charset="0"/>
                        <a:ea typeface="Cambria" charset="0"/>
                        <a:cs typeface="Cambria" charset="0"/>
                      </a:endParaRPr>
                    </a:p>
                  </a:txBody>
                  <a:tcPr/>
                </a:tc>
              </a:tr>
              <a:tr h="370840">
                <a:tc gridSpan="7">
                  <a:txBody>
                    <a:bodyPr/>
                    <a:lstStyle/>
                    <a:p>
                      <a:r>
                        <a:rPr lang="en-US" sz="2000" dirty="0" smtClean="0">
                          <a:latin typeface="Cambria" charset="0"/>
                          <a:ea typeface="Cambria" charset="0"/>
                          <a:cs typeface="Cambria" charset="0"/>
                        </a:rPr>
                        <a:t>Improve Station (</a:t>
                      </a:r>
                      <a:r>
                        <a:rPr lang="en-US" sz="2000" strike="sngStrike" dirty="0" smtClean="0">
                          <a:solidFill>
                            <a:srgbClr val="FF0000"/>
                          </a:solidFill>
                          <a:latin typeface="Cambria" charset="0"/>
                          <a:ea typeface="Cambria" charset="0"/>
                          <a:cs typeface="Cambria" charset="0"/>
                        </a:rPr>
                        <a:t>1</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2</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3</a:t>
                      </a:r>
                      <a:r>
                        <a:rPr lang="en-US" sz="2000" dirty="0" smtClean="0">
                          <a:latin typeface="Cambria" charset="0"/>
                          <a:ea typeface="Cambria" charset="0"/>
                          <a:cs typeface="Cambria" charset="0"/>
                        </a:rPr>
                        <a:t>)  (</a:t>
                      </a:r>
                      <a:r>
                        <a:rPr lang="en-US" sz="2000" strike="sngStrike" dirty="0" smtClean="0">
                          <a:solidFill>
                            <a:srgbClr val="FF0000"/>
                          </a:solidFill>
                          <a:latin typeface="Cambria" charset="0"/>
                          <a:ea typeface="Cambria" charset="0"/>
                          <a:cs typeface="Cambria" charset="0"/>
                        </a:rPr>
                        <a:t>4</a:t>
                      </a:r>
                      <a:r>
                        <a:rPr lang="en-US" sz="2000" dirty="0" smtClean="0">
                          <a:latin typeface="Cambria" charset="0"/>
                          <a:ea typeface="Cambria" charset="0"/>
                          <a:cs typeface="Cambria" charset="0"/>
                        </a:rPr>
                        <a:t>,</a:t>
                      </a:r>
                      <a:r>
                        <a:rPr lang="en-US" sz="2000" strike="sngStrike" dirty="0" smtClean="0">
                          <a:solidFill>
                            <a:srgbClr val="FF0000"/>
                          </a:solidFill>
                          <a:latin typeface="Cambria" charset="0"/>
                          <a:ea typeface="Cambria" charset="0"/>
                          <a:cs typeface="Cambria" charset="0"/>
                        </a:rPr>
                        <a:t>5</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c hMerge="1">
                  <a:txBody>
                    <a:bodyPr/>
                    <a:lstStyle/>
                    <a:p>
                      <a:endParaRPr lang="en-US" sz="2000" dirty="0">
                        <a:latin typeface="Cambria" charset="0"/>
                        <a:ea typeface="Cambria" charset="0"/>
                        <a:cs typeface="Cambria" charset="0"/>
                      </a:endParaRPr>
                    </a:p>
                  </a:txBody>
                  <a:tcPr/>
                </a:tc>
              </a:tr>
            </a:tbl>
          </a:graphicData>
        </a:graphic>
      </p:graphicFrame>
      <p:sp>
        <p:nvSpPr>
          <p:cNvPr id="59" name="TextBox 58"/>
          <p:cNvSpPr txBox="1"/>
          <p:nvPr/>
        </p:nvSpPr>
        <p:spPr>
          <a:xfrm>
            <a:off x="6424405" y="5476380"/>
            <a:ext cx="644728" cy="400110"/>
          </a:xfrm>
          <a:prstGeom prst="rect">
            <a:avLst/>
          </a:prstGeom>
          <a:noFill/>
        </p:spPr>
        <p:txBody>
          <a:bodyPr wrap="none" rtlCol="0">
            <a:spAutoFit/>
          </a:bodyPr>
          <a:lstStyle/>
          <a:p>
            <a:r>
              <a:rPr lang="en-US" sz="2000" b="1" dirty="0" smtClean="0">
                <a:solidFill>
                  <a:prstClr val="black"/>
                </a:solidFill>
              </a:rPr>
              <a:t>8:15</a:t>
            </a:r>
            <a:endParaRPr lang="en-US" sz="2000" b="1" dirty="0">
              <a:solidFill>
                <a:prstClr val="black"/>
              </a:solidFill>
            </a:endParaRPr>
          </a:p>
        </p:txBody>
      </p:sp>
      <p:sp>
        <p:nvSpPr>
          <p:cNvPr id="54" name="TextBox 53"/>
          <p:cNvSpPr txBox="1"/>
          <p:nvPr/>
        </p:nvSpPr>
        <p:spPr>
          <a:xfrm>
            <a:off x="3168568" y="3732272"/>
            <a:ext cx="644728" cy="400110"/>
          </a:xfrm>
          <a:prstGeom prst="rect">
            <a:avLst/>
          </a:prstGeom>
          <a:noFill/>
        </p:spPr>
        <p:txBody>
          <a:bodyPr wrap="none" rtlCol="0">
            <a:spAutoFit/>
          </a:bodyPr>
          <a:lstStyle/>
          <a:p>
            <a:r>
              <a:rPr lang="en-US" sz="2000" b="1" dirty="0" smtClean="0">
                <a:solidFill>
                  <a:prstClr val="black"/>
                </a:solidFill>
              </a:rPr>
              <a:t>8:25</a:t>
            </a:r>
            <a:endParaRPr lang="en-US" sz="2000" b="1" dirty="0">
              <a:solidFill>
                <a:prstClr val="black"/>
              </a:solidFill>
            </a:endParaRPr>
          </a:p>
        </p:txBody>
      </p:sp>
      <p:sp>
        <p:nvSpPr>
          <p:cNvPr id="61" name="TextBox 60"/>
          <p:cNvSpPr txBox="1"/>
          <p:nvPr/>
        </p:nvSpPr>
        <p:spPr>
          <a:xfrm>
            <a:off x="7135251" y="3511752"/>
            <a:ext cx="644728" cy="400110"/>
          </a:xfrm>
          <a:prstGeom prst="rect">
            <a:avLst/>
          </a:prstGeom>
          <a:noFill/>
        </p:spPr>
        <p:txBody>
          <a:bodyPr wrap="none" rtlCol="0">
            <a:spAutoFit/>
          </a:bodyPr>
          <a:lstStyle/>
          <a:p>
            <a:r>
              <a:rPr lang="en-US" sz="2000" b="1" dirty="0" smtClean="0">
                <a:solidFill>
                  <a:prstClr val="black"/>
                </a:solidFill>
              </a:rPr>
              <a:t>8:30</a:t>
            </a:r>
            <a:endParaRPr lang="en-US" sz="2000" b="1" dirty="0">
              <a:solidFill>
                <a:prstClr val="black"/>
              </a:solidFill>
            </a:endParaRPr>
          </a:p>
        </p:txBody>
      </p:sp>
    </p:spTree>
    <p:extLst>
      <p:ext uri="{BB962C8B-B14F-4D97-AF65-F5344CB8AC3E}">
        <p14:creationId xmlns:p14="http://schemas.microsoft.com/office/powerpoint/2010/main" val="19001138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Demo bus four points optimize</a:t>
            </a:r>
            <a:endParaRPr lang="en-US" dirty="0">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82</a:t>
            </a:fld>
            <a:endParaRPr lang="en">
              <a:solidFill>
                <a:srgbClr val="000000"/>
              </a:solidFill>
            </a:endParaRPr>
          </a:p>
        </p:txBody>
      </p:sp>
      <p:sp>
        <p:nvSpPr>
          <p:cNvPr id="5" name="Rectangle 4"/>
          <p:cNvSpPr/>
          <p:nvPr/>
        </p:nvSpPr>
        <p:spPr>
          <a:xfrm>
            <a:off x="457200" y="2527462"/>
            <a:ext cx="8503920" cy="1969770"/>
          </a:xfrm>
          <a:prstGeom prst="rect">
            <a:avLst/>
          </a:prstGeom>
        </p:spPr>
        <p:txBody>
          <a:bodyPr wrap="square">
            <a:spAutoFit/>
          </a:bodyPr>
          <a:lstStyle/>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Start location: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Bến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xe</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quận</a:t>
            </a:r>
            <a:r>
              <a:rPr lang="en-US" sz="2800" dirty="0">
                <a:solidFill>
                  <a:srgbClr val="000000"/>
                </a:solidFill>
                <a:latin typeface="Cambria"/>
                <a:ea typeface="Cambria"/>
                <a:cs typeface="Cambria"/>
                <a:sym typeface="Cambria"/>
              </a:rPr>
              <a:t> 8</a:t>
            </a:r>
            <a:endParaRPr lang="en-US" sz="2800" dirty="0">
              <a:solidFill>
                <a:srgbClr val="C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First middle location: </a:t>
            </a:r>
            <a:r>
              <a:rPr lang="en-US" sz="2800" dirty="0">
                <a:solidFill>
                  <a:srgbClr val="000000"/>
                </a:solidFill>
                <a:latin typeface="Cambria"/>
                <a:ea typeface="Cambria"/>
                <a:cs typeface="Cambria"/>
                <a:sym typeface="Cambria"/>
              </a:rPr>
              <a:t>280 </a:t>
            </a:r>
            <a:r>
              <a:rPr lang="en-US" sz="2800" dirty="0" err="1">
                <a:solidFill>
                  <a:srgbClr val="000000"/>
                </a:solidFill>
                <a:latin typeface="Cambria"/>
                <a:ea typeface="Cambria"/>
                <a:cs typeface="Cambria"/>
                <a:sym typeface="Cambria"/>
              </a:rPr>
              <a:t>Nguyễn</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Đình</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Chiểu</a:t>
            </a:r>
            <a:endParaRPr lang="en-US" sz="2800" dirty="0">
              <a:solidFill>
                <a:srgbClr val="000000"/>
              </a:solidFill>
              <a:latin typeface="Cambria"/>
              <a:ea typeface="Cambria"/>
              <a:cs typeface="Cambria"/>
              <a:sym typeface="Cambria"/>
            </a:endParaRP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Second middle location: </a:t>
            </a:r>
            <a:r>
              <a:rPr lang="en-US" sz="2800" dirty="0" err="1">
                <a:solidFill>
                  <a:srgbClr val="000000"/>
                </a:solidFill>
                <a:latin typeface="Cambria"/>
                <a:ea typeface="Cambria"/>
                <a:cs typeface="Cambria"/>
                <a:sym typeface="Cambria"/>
              </a:rPr>
              <a:t>VinCom</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Lê</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Thánh</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Tôn</a:t>
            </a:r>
            <a:r>
              <a:rPr lang="en-US" sz="2800" dirty="0">
                <a:solidFill>
                  <a:srgbClr val="C00000"/>
                </a:solidFill>
                <a:latin typeface="Cambria"/>
                <a:ea typeface="Cambria"/>
                <a:cs typeface="Cambria"/>
                <a:sym typeface="Cambria"/>
              </a:rPr>
              <a:t> </a:t>
            </a:r>
          </a:p>
          <a:p>
            <a:pPr marL="514350" lvl="1" indent="-171450">
              <a:spcBef>
                <a:spcPts val="375"/>
              </a:spcBef>
              <a:defRPr sz="2600">
                <a:solidFill>
                  <a:srgbClr val="C00000"/>
                </a:solidFill>
                <a:latin typeface="Cambria"/>
                <a:ea typeface="Cambria"/>
                <a:cs typeface="Cambria"/>
                <a:sym typeface="Cambria"/>
              </a:defRPr>
            </a:pPr>
            <a:r>
              <a:rPr lang="en-US" sz="2800" dirty="0">
                <a:solidFill>
                  <a:srgbClr val="C00000"/>
                </a:solidFill>
                <a:latin typeface="Cambria"/>
                <a:ea typeface="Cambria"/>
                <a:cs typeface="Cambria"/>
                <a:sym typeface="Cambria"/>
              </a:rPr>
              <a:t>End location: </a:t>
            </a:r>
            <a:r>
              <a:rPr lang="en-US" sz="2800" dirty="0" err="1">
                <a:solidFill>
                  <a:srgbClr val="000000"/>
                </a:solidFill>
                <a:latin typeface="Cambria"/>
                <a:ea typeface="Cambria"/>
                <a:cs typeface="Cambria"/>
                <a:sym typeface="Cambria"/>
              </a:rPr>
              <a:t>Công</a:t>
            </a:r>
            <a:r>
              <a:rPr lang="en-US" sz="2800" dirty="0">
                <a:solidFill>
                  <a:srgbClr val="000000"/>
                </a:solidFill>
                <a:latin typeface="Cambria"/>
                <a:ea typeface="Cambria"/>
                <a:cs typeface="Cambria"/>
                <a:sym typeface="Cambria"/>
              </a:rPr>
              <a:t> </a:t>
            </a:r>
            <a:r>
              <a:rPr lang="en-US" sz="2800" dirty="0" err="1">
                <a:solidFill>
                  <a:srgbClr val="000000"/>
                </a:solidFill>
                <a:latin typeface="Cambria"/>
                <a:ea typeface="Cambria"/>
                <a:cs typeface="Cambria"/>
                <a:sym typeface="Cambria"/>
              </a:rPr>
              <a:t>Viên</a:t>
            </a:r>
            <a:r>
              <a:rPr lang="en-US" sz="2800" dirty="0">
                <a:solidFill>
                  <a:srgbClr val="000000"/>
                </a:solidFill>
                <a:latin typeface="Cambria"/>
                <a:ea typeface="Cambria"/>
                <a:cs typeface="Cambria"/>
                <a:sym typeface="Cambria"/>
              </a:rPr>
              <a:t> Tao </a:t>
            </a:r>
            <a:r>
              <a:rPr lang="en-US" sz="2800" dirty="0" err="1">
                <a:solidFill>
                  <a:srgbClr val="000000"/>
                </a:solidFill>
                <a:latin typeface="Cambria"/>
                <a:ea typeface="Cambria"/>
                <a:cs typeface="Cambria"/>
                <a:sym typeface="Cambria"/>
              </a:rPr>
              <a:t>Đàn</a:t>
            </a:r>
            <a:r>
              <a:rPr lang="en-US" sz="2800" dirty="0">
                <a:solidFill>
                  <a:srgbClr val="000000"/>
                </a:solidFill>
                <a:latin typeface="Cambria"/>
                <a:ea typeface="Cambria"/>
                <a:cs typeface="Cambria"/>
                <a:sym typeface="Cambria"/>
              </a:rPr>
              <a:t> </a:t>
            </a:r>
            <a:endParaRPr lang="en-US" sz="2800" dirty="0">
              <a:solidFill>
                <a:srgbClr val="C00000"/>
              </a:solidFill>
              <a:latin typeface="Cambria"/>
              <a:ea typeface="Cambria"/>
              <a:cs typeface="Cambria"/>
              <a:sym typeface="Cambria"/>
            </a:endParaRPr>
          </a:p>
        </p:txBody>
      </p:sp>
    </p:spTree>
    <p:extLst>
      <p:ext uri="{BB962C8B-B14F-4D97-AF65-F5344CB8AC3E}">
        <p14:creationId xmlns:p14="http://schemas.microsoft.com/office/powerpoint/2010/main" val="21347102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solidFill>
                  <a:srgbClr val="000000"/>
                </a:solidFill>
              </a:rPr>
              <a:pPr/>
              <a:t>83</a:t>
            </a:fld>
            <a:endParaRPr lang="en">
              <a:solidFill>
                <a:srgbClr val="000000"/>
              </a:solidFill>
            </a:endParaRPr>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solidFill>
                <a:srgbClr val="000000"/>
              </a:solidFill>
            </a:endParaRPr>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solidFill>
                  <a:srgbClr val="000000"/>
                </a:solidFill>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Tree>
    <p:extLst>
      <p:ext uri="{BB962C8B-B14F-4D97-AF65-F5344CB8AC3E}">
        <p14:creationId xmlns:p14="http://schemas.microsoft.com/office/powerpoint/2010/main" val="589713229"/>
      </p:ext>
    </p:extLst>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84</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678096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85</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solidFill>
                  <a:srgbClr val="000000"/>
                </a:solidFill>
              </a:rPr>
              <a:t>Text To Speech</a:t>
            </a:r>
            <a:endParaRPr lang="en-US" sz="2000" b="1" dirty="0">
              <a:solidFill>
                <a:srgbClr val="000000"/>
              </a:solidFill>
            </a:endParaRPr>
          </a:p>
        </p:txBody>
      </p:sp>
    </p:spTree>
    <p:extLst>
      <p:ext uri="{BB962C8B-B14F-4D97-AF65-F5344CB8AC3E}">
        <p14:creationId xmlns:p14="http://schemas.microsoft.com/office/powerpoint/2010/main" val="59668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86</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solidFill>
                  <a:srgbClr val="000000"/>
                </a:solidFill>
              </a:rPr>
              <a:t>Text To Speech</a:t>
            </a:r>
            <a:endParaRPr lang="en-US" sz="2000" b="1" dirty="0">
              <a:solidFill>
                <a:srgbClr val="000000"/>
              </a:solidFill>
            </a:endParaRPr>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solidFill>
                  <a:srgbClr val="000000"/>
                </a:solidFill>
              </a:rPr>
              <a:t>Speech To Text</a:t>
            </a:r>
            <a:endParaRPr lang="en-US" sz="2000" b="1" dirty="0">
              <a:solidFill>
                <a:srgbClr val="000000"/>
              </a:solidFill>
            </a:endParaRPr>
          </a:p>
        </p:txBody>
      </p:sp>
    </p:spTree>
    <p:extLst>
      <p:ext uri="{BB962C8B-B14F-4D97-AF65-F5344CB8AC3E}">
        <p14:creationId xmlns:p14="http://schemas.microsoft.com/office/powerpoint/2010/main" val="1693829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87</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smtClean="0">
                <a:solidFill>
                  <a:srgbClr val="000000"/>
                </a:solidFill>
              </a:rPr>
              <a:t>1. Đường đi từ nhà tới trường</a:t>
            </a:r>
          </a:p>
          <a:p>
            <a:endParaRPr lang="vi-VN" sz="2000" b="1" dirty="0" smtClean="0">
              <a:solidFill>
                <a:srgbClr val="000000"/>
              </a:solidFill>
            </a:endParaRPr>
          </a:p>
          <a:p>
            <a:r>
              <a:rPr lang="vi-VN" sz="2000" b="1" dirty="0" smtClean="0">
                <a:solidFill>
                  <a:srgbClr val="000000"/>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solidFill>
                  <a:srgbClr val="000000"/>
                </a:solidFill>
              </a:rPr>
              <a:t>Text To Speech</a:t>
            </a:r>
            <a:endParaRPr lang="en-US" sz="2000" b="1" dirty="0">
              <a:solidFill>
                <a:srgbClr val="000000"/>
              </a:solidFill>
            </a:endParaRPr>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solidFill>
                  <a:srgbClr val="000000"/>
                </a:solidFill>
              </a:rPr>
              <a:t>Speech To Text</a:t>
            </a:r>
            <a:endParaRPr lang="en-US" sz="2000" b="1" dirty="0">
              <a:solidFill>
                <a:srgbClr val="000000"/>
              </a:solidFill>
            </a:endParaRPr>
          </a:p>
        </p:txBody>
      </p:sp>
    </p:spTree>
    <p:extLst>
      <p:ext uri="{BB962C8B-B14F-4D97-AF65-F5344CB8AC3E}">
        <p14:creationId xmlns:p14="http://schemas.microsoft.com/office/powerpoint/2010/main" val="5123619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solidFill>
                  <a:srgbClr val="000000"/>
                </a:solidFill>
              </a:rPr>
              <a:pPr/>
              <a:t>88</a:t>
            </a:fld>
            <a:endParaRPr lang="en">
              <a:solidFill>
                <a:srgbClr val="000000"/>
              </a:solidFill>
            </a:endParaRPr>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solidFill>
                <a:srgbClr val="000000"/>
              </a:solidFill>
            </a:endParaRPr>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solidFill>
                  <a:srgbClr val="000000"/>
                </a:solidFill>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3</a:t>
            </a:r>
            <a:endParaRPr lang="en" sz="2250" b="1" dirty="0">
              <a:solidFill>
                <a:srgbClr val="000000"/>
              </a:solidFill>
            </a:endParaRPr>
          </a:p>
        </p:txBody>
      </p:sp>
    </p:spTree>
    <p:extLst>
      <p:ext uri="{BB962C8B-B14F-4D97-AF65-F5344CB8AC3E}">
        <p14:creationId xmlns:p14="http://schemas.microsoft.com/office/powerpoint/2010/main" val="1693562406"/>
      </p:ext>
    </p:extLst>
  </p:cSld>
  <p:clrMapOvr>
    <a:masterClrMapping/>
  </p:clrMapOvr>
  <p:transition spd="slow">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89</a:t>
            </a:fld>
            <a:endParaRPr lang="en">
              <a:solidFill>
                <a:srgbClr val="000000"/>
              </a:solidFill>
            </a:endParaRPr>
          </a:p>
        </p:txBody>
      </p:sp>
    </p:spTree>
    <p:extLst>
      <p:ext uri="{BB962C8B-B14F-4D97-AF65-F5344CB8AC3E}">
        <p14:creationId xmlns:p14="http://schemas.microsoft.com/office/powerpoint/2010/main" val="2078031650"/>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2949" y="1256044"/>
            <a:ext cx="8400422" cy="4541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01" y="1446963"/>
            <a:ext cx="7943946" cy="3607358"/>
          </a:xfrm>
          <a:prstGeom prst="rect">
            <a:avLst/>
          </a:prstGeom>
        </p:spPr>
      </p:pic>
      <p:sp>
        <p:nvSpPr>
          <p:cNvPr id="8" name="TextBox 7"/>
          <p:cNvSpPr txBox="1"/>
          <p:nvPr/>
        </p:nvSpPr>
        <p:spPr>
          <a:xfrm>
            <a:off x="130628" y="572756"/>
            <a:ext cx="5114612" cy="584775"/>
          </a:xfrm>
          <a:prstGeom prst="rect">
            <a:avLst/>
          </a:prstGeom>
          <a:noFill/>
        </p:spPr>
        <p:txBody>
          <a:bodyPr wrap="square" rtlCol="0">
            <a:spAutoFit/>
          </a:bodyPr>
          <a:lstStyle/>
          <a:p>
            <a:r>
              <a:rPr lang="en-US" sz="3200" dirty="0" smtClean="0">
                <a:solidFill>
                  <a:srgbClr val="E7E6E6">
                    <a:lumMod val="50000"/>
                  </a:srgbClr>
                </a:solidFill>
              </a:rPr>
              <a:t>BUSES ROUTE INFORMATION</a:t>
            </a:r>
            <a:endParaRPr lang="en-US" sz="3200" dirty="0">
              <a:solidFill>
                <a:srgbClr val="E7E6E6">
                  <a:lumMod val="50000"/>
                </a:srgbClr>
              </a:solidFill>
            </a:endParaRPr>
          </a:p>
        </p:txBody>
      </p:sp>
      <p:sp>
        <p:nvSpPr>
          <p:cNvPr id="9" name="TextBox 8"/>
          <p:cNvSpPr txBox="1"/>
          <p:nvPr/>
        </p:nvSpPr>
        <p:spPr>
          <a:xfrm>
            <a:off x="2303343" y="5245240"/>
            <a:ext cx="4918462" cy="369332"/>
          </a:xfrm>
          <a:prstGeom prst="rect">
            <a:avLst/>
          </a:prstGeom>
          <a:noFill/>
        </p:spPr>
        <p:txBody>
          <a:bodyPr wrap="none" rtlCol="0">
            <a:spAutoFit/>
          </a:bodyPr>
          <a:lstStyle/>
          <a:p>
            <a:r>
              <a:rPr lang="en-US" dirty="0" smtClean="0">
                <a:solidFill>
                  <a:srgbClr val="FFC000"/>
                </a:solidFill>
              </a:rPr>
              <a:t>http://route.buyttphcm.com.vn/routeoftrunk.aspx</a:t>
            </a:r>
            <a:endParaRPr lang="en-US" dirty="0">
              <a:solidFill>
                <a:srgbClr val="FFC000"/>
              </a:solidFill>
            </a:endParaRPr>
          </a:p>
        </p:txBody>
      </p:sp>
    </p:spTree>
    <p:extLst>
      <p:ext uri="{BB962C8B-B14F-4D97-AF65-F5344CB8AC3E}">
        <p14:creationId xmlns:p14="http://schemas.microsoft.com/office/powerpoint/2010/main" val="2049867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3435</Words>
  <Application>Microsoft Macintosh PowerPoint</Application>
  <PresentationFormat>On-screen Show (4:3)</PresentationFormat>
  <Paragraphs>1778</Paragraphs>
  <Slides>89</Slides>
  <Notes>43</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89</vt:i4>
      </vt:variant>
    </vt:vector>
  </HeadingPairs>
  <TitlesOfParts>
    <vt:vector size="101" baseType="lpstr">
      <vt:lpstr>Calibri</vt:lpstr>
      <vt:lpstr>Calibri Light</vt:lpstr>
      <vt:lpstr>Cambria</vt:lpstr>
      <vt:lpstr>Cambria Math</vt:lpstr>
      <vt:lpstr>Times New Roman</vt:lpstr>
      <vt:lpstr>Arial</vt:lpstr>
      <vt:lpstr>Office Theme</vt:lpstr>
      <vt:lpstr>biz</vt:lpstr>
      <vt:lpstr>1_Office Theme</vt:lpstr>
      <vt:lpstr>1_biz</vt:lpstr>
      <vt:lpstr>2_biz</vt:lpstr>
      <vt:lpstr>2_Office Theme</vt:lpstr>
      <vt:lpstr>Smart Wear on Your Route</vt:lpstr>
      <vt:lpstr>Scenario</vt:lpstr>
      <vt:lpstr>Problem</vt:lpstr>
      <vt:lpstr>Solution</vt:lpstr>
      <vt:lpstr>Solution</vt:lpstr>
      <vt:lpstr>Solution</vt:lpstr>
      <vt:lpstr>Architecture</vt:lpstr>
      <vt:lpstr>Building Entity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Raptor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bus four points optimize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23</cp:revision>
  <dcterms:created xsi:type="dcterms:W3CDTF">2015-12-11T01:27:31Z</dcterms:created>
  <dcterms:modified xsi:type="dcterms:W3CDTF">2015-12-11T05:07:27Z</dcterms:modified>
</cp:coreProperties>
</file>